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357" r:id="rId2"/>
    <p:sldId id="372" r:id="rId3"/>
    <p:sldId id="388" r:id="rId4"/>
    <p:sldId id="384" r:id="rId5"/>
    <p:sldId id="308" r:id="rId6"/>
    <p:sldId id="387" r:id="rId7"/>
    <p:sldId id="296" r:id="rId8"/>
    <p:sldId id="298" r:id="rId9"/>
    <p:sldId id="309" r:id="rId10"/>
    <p:sldId id="290" r:id="rId11"/>
    <p:sldId id="299" r:id="rId12"/>
    <p:sldId id="310" r:id="rId13"/>
    <p:sldId id="300" r:id="rId14"/>
    <p:sldId id="301" r:id="rId15"/>
    <p:sldId id="302" r:id="rId16"/>
    <p:sldId id="303" r:id="rId17"/>
    <p:sldId id="390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63E1392-DE18-43C3-859B-186A27446806}" v="47" dt="2020-06-23T20:55:30.97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474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04/03/2023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64426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68198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04/03/2023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98262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04/03/2023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41291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04/03/2023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55627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04/03/2023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84702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04/03/2023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64273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04/03/2023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30096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04/03/2023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10623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04/03/2023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65003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04/03/2023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76895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04/03/2023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672627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8D0665-A18F-4066-96F8-86B780F6C71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09800" y="2276873"/>
            <a:ext cx="7772400" cy="1470025"/>
          </a:xfrm>
        </p:spPr>
        <p:txBody>
          <a:bodyPr anchor="ctr">
            <a:normAutofit/>
          </a:bodyPr>
          <a:lstStyle/>
          <a:p>
            <a:r>
              <a:rPr lang="en-GB" b="1" dirty="0">
                <a:solidFill>
                  <a:schemeClr val="accent2">
                    <a:lumMod val="40000"/>
                    <a:lumOff val="60000"/>
                  </a:schemeClr>
                </a:solidFill>
              </a:rPr>
              <a:t>WEEK 7/8</a:t>
            </a:r>
            <a:br>
              <a:rPr lang="en-GB" b="1" dirty="0">
                <a:solidFill>
                  <a:schemeClr val="accent2">
                    <a:lumMod val="40000"/>
                    <a:lumOff val="60000"/>
                  </a:schemeClr>
                </a:solidFill>
              </a:rPr>
            </a:br>
            <a:r>
              <a:rPr lang="en-GB" b="1" dirty="0">
                <a:solidFill>
                  <a:schemeClr val="accent2">
                    <a:lumMod val="40000"/>
                    <a:lumOff val="60000"/>
                  </a:schemeClr>
                </a:solidFill>
              </a:rPr>
              <a:t>Reflective Writing</a:t>
            </a:r>
          </a:p>
        </p:txBody>
      </p:sp>
    </p:spTree>
    <p:extLst>
      <p:ext uri="{BB962C8B-B14F-4D97-AF65-F5344CB8AC3E}">
        <p14:creationId xmlns:p14="http://schemas.microsoft.com/office/powerpoint/2010/main" val="103527131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D32A86-B3DA-4D20-9ECA-4BDF5CE31D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Objectives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B2E3CA-CCE0-4C7C-B986-E6C4969B66E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Explain Reflective Writing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Explore the various frameworks or models of reflective writing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9223201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7BED3E-8092-6FF6-5ED5-0DE65A7D5A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Reflective Process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A2D680-5769-7A72-C63A-EB36FD3A62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1990287"/>
          </a:xfrm>
        </p:spPr>
        <p:txBody>
          <a:bodyPr/>
          <a:lstStyle/>
          <a:p>
            <a:r>
              <a:rPr lang="en-GB" dirty="0"/>
              <a:t>What do you think the reflective process involves?</a:t>
            </a:r>
          </a:p>
          <a:p>
            <a:r>
              <a:rPr lang="en-GB" dirty="0"/>
              <a:t>Can you mention any of the stages</a:t>
            </a:r>
          </a:p>
        </p:txBody>
      </p:sp>
    </p:spTree>
    <p:extLst>
      <p:ext uri="{BB962C8B-B14F-4D97-AF65-F5344CB8AC3E}">
        <p14:creationId xmlns:p14="http://schemas.microsoft.com/office/powerpoint/2010/main" val="122123234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487362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What is Reflective Practice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FAAB4BC7-8AAB-8C0A-61E3-BBED4E831C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52700" y="1238250"/>
            <a:ext cx="7772400" cy="4114800"/>
          </a:xfrm>
        </p:spPr>
        <p:txBody>
          <a:bodyPr>
            <a:normAutofit lnSpcReduction="10000"/>
          </a:bodyPr>
          <a:lstStyle/>
          <a:p>
            <a:pPr algn="ctr" eaLnBrk="1" hangingPunct="1">
              <a:buFontTx/>
              <a:buNone/>
            </a:pPr>
            <a:r>
              <a:rPr lang="en-GB" altLang="en-US" sz="3600" dirty="0"/>
              <a:t>“….those intellectual and affective activities in which individuals engage to explore their experiences in order to lead to new understandings and appreciations”.</a:t>
            </a:r>
          </a:p>
          <a:p>
            <a:pPr algn="ctr" eaLnBrk="1" hangingPunct="1">
              <a:buFontTx/>
              <a:buNone/>
            </a:pPr>
            <a:endParaRPr lang="en-GB" altLang="en-US" sz="3600" dirty="0"/>
          </a:p>
          <a:p>
            <a:pPr algn="ctr" eaLnBrk="1" hangingPunct="1">
              <a:buFontTx/>
              <a:buNone/>
            </a:pPr>
            <a:r>
              <a:rPr lang="en-GB" altLang="en-US" sz="3600" dirty="0"/>
              <a:t>(</a:t>
            </a:r>
            <a:r>
              <a:rPr lang="en-GB" altLang="en-US" sz="3600" dirty="0" err="1"/>
              <a:t>Boud</a:t>
            </a:r>
            <a:r>
              <a:rPr lang="en-GB" altLang="en-US" sz="3600" dirty="0"/>
              <a:t> et al., 1985)</a:t>
            </a:r>
          </a:p>
        </p:txBody>
      </p:sp>
    </p:spTree>
    <p:extLst>
      <p:ext uri="{BB962C8B-B14F-4D97-AF65-F5344CB8AC3E}">
        <p14:creationId xmlns:p14="http://schemas.microsoft.com/office/powerpoint/2010/main" val="298442016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>
            <a:extLst>
              <a:ext uri="{FF2B5EF4-FFF2-40B4-BE49-F238E27FC236}">
                <a16:creationId xmlns:a16="http://schemas.microsoft.com/office/drawing/2014/main" id="{F5FA93DE-2456-D7E8-62B6-21C66A564B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09800" y="301625"/>
            <a:ext cx="7772400" cy="1143000"/>
          </a:xfrm>
        </p:spPr>
        <p:txBody>
          <a:bodyPr/>
          <a:lstStyle/>
          <a:p>
            <a:r>
              <a:rPr lang="en-US" altLang="en-US" dirty="0"/>
              <a:t>A reflection report is…</a:t>
            </a:r>
          </a:p>
        </p:txBody>
      </p:sp>
      <p:sp>
        <p:nvSpPr>
          <p:cNvPr id="7171" name="Rectangle 3">
            <a:extLst>
              <a:ext uri="{FF2B5EF4-FFF2-40B4-BE49-F238E27FC236}">
                <a16:creationId xmlns:a16="http://schemas.microsoft.com/office/drawing/2014/main" id="{801A1756-9020-06BA-A841-DA528087E150}"/>
              </a:ext>
            </a:extLst>
          </p:cNvPr>
          <p:cNvSpPr>
            <a:spLocks noChangeArrowheads="1"/>
          </p:cNvSpPr>
          <p:nvPr/>
        </p:nvSpPr>
        <p:spPr bwMode="auto">
          <a:xfrm>
            <a:off x="1741488" y="1720851"/>
            <a:ext cx="8782050" cy="35394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dirty="0">
                <a:latin typeface="Times New Roman" panose="02020603050405020304" pitchFamily="18" charset="0"/>
              </a:rPr>
              <a:t>Your opportunity to add your thoughts and analysis to what you have read and experienced as a student or staff.</a:t>
            </a:r>
          </a:p>
          <a:p>
            <a:pPr>
              <a:spcBef>
                <a:spcPct val="0"/>
              </a:spcBef>
              <a:buFontTx/>
              <a:buNone/>
            </a:pPr>
            <a:endParaRPr lang="en-US" altLang="en-US" dirty="0">
              <a:latin typeface="Times New Roman" panose="02020603050405020304" pitchFamily="18" charset="0"/>
            </a:endParaRPr>
          </a:p>
          <a:p>
            <a:pPr>
              <a:spcBef>
                <a:spcPct val="0"/>
              </a:spcBef>
              <a:buFontTx/>
              <a:buNone/>
            </a:pPr>
            <a:r>
              <a:rPr lang="en-US" altLang="en-US" dirty="0">
                <a:latin typeface="Times New Roman" panose="02020603050405020304" pitchFamily="18" charset="0"/>
              </a:rPr>
              <a:t>Meant to illustrate your understanding of the material and how it affects your ideas and possible practice in future.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88D88E-80EF-0AB7-4579-4BB2C18B63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627063"/>
            <a:ext cx="10972800" cy="439737"/>
          </a:xfrm>
        </p:spPr>
        <p:txBody>
          <a:bodyPr>
            <a:noAutofit/>
          </a:bodyPr>
          <a:lstStyle/>
          <a:p>
            <a:r>
              <a:rPr lang="en-GB" sz="3600" b="1" dirty="0"/>
              <a:t>Models of Reflective Writing 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26224666-9A06-920C-B19D-6E67038B000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03495194"/>
              </p:ext>
            </p:extLst>
          </p:nvPr>
        </p:nvGraphicFramePr>
        <p:xfrm>
          <a:off x="714375" y="1775459"/>
          <a:ext cx="11153775" cy="3769663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2493197">
                  <a:extLst>
                    <a:ext uri="{9D8B030D-6E8A-4147-A177-3AD203B41FA5}">
                      <a16:colId xmlns:a16="http://schemas.microsoft.com/office/drawing/2014/main" val="2833202463"/>
                    </a:ext>
                  </a:extLst>
                </a:gridCol>
                <a:gridCol w="2488438">
                  <a:extLst>
                    <a:ext uri="{9D8B030D-6E8A-4147-A177-3AD203B41FA5}">
                      <a16:colId xmlns:a16="http://schemas.microsoft.com/office/drawing/2014/main" val="1834081615"/>
                    </a:ext>
                  </a:extLst>
                </a:gridCol>
                <a:gridCol w="3509104">
                  <a:extLst>
                    <a:ext uri="{9D8B030D-6E8A-4147-A177-3AD203B41FA5}">
                      <a16:colId xmlns:a16="http://schemas.microsoft.com/office/drawing/2014/main" val="213220446"/>
                    </a:ext>
                  </a:extLst>
                </a:gridCol>
                <a:gridCol w="2663036">
                  <a:extLst>
                    <a:ext uri="{9D8B030D-6E8A-4147-A177-3AD203B41FA5}">
                      <a16:colId xmlns:a16="http://schemas.microsoft.com/office/drawing/2014/main" val="3735971759"/>
                    </a:ext>
                  </a:extLst>
                </a:gridCol>
              </a:tblGrid>
              <a:tr h="997852">
                <a:tc>
                  <a:txBody>
                    <a:bodyPr/>
                    <a:lstStyle/>
                    <a:p>
                      <a:r>
                        <a:rPr lang="en-GB" sz="2400" b="1" kern="1200" dirty="0">
                          <a:solidFill>
                            <a:schemeClr val="bg1"/>
                          </a:solidFill>
                          <a:effectLst/>
                        </a:rPr>
                        <a:t>ERA Cycle</a:t>
                      </a:r>
                    </a:p>
                    <a:p>
                      <a:r>
                        <a:rPr lang="en-GB" sz="2400" b="1" kern="1200" dirty="0">
                          <a:solidFill>
                            <a:schemeClr val="bg1"/>
                          </a:solidFill>
                          <a:effectLst/>
                        </a:rPr>
                        <a:t>The ERA cycle</a:t>
                      </a:r>
                      <a:endParaRPr lang="en-GB" sz="2400" b="1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b="1" dirty="0">
                          <a:solidFill>
                            <a:schemeClr val="bg1"/>
                          </a:solidFill>
                        </a:rPr>
                        <a:t>Driscoll’s Model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b="1" dirty="0">
                          <a:solidFill>
                            <a:schemeClr val="bg1"/>
                          </a:solidFill>
                        </a:rPr>
                        <a:t>Kolb's Experiential Learning Cycle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b="1" dirty="0">
                          <a:solidFill>
                            <a:schemeClr val="bg1"/>
                          </a:solidFill>
                        </a:rPr>
                        <a:t>Gibb's Reflective Cycle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45471500"/>
                  </a:ext>
                </a:extLst>
              </a:tr>
              <a:tr h="2771811">
                <a:tc>
                  <a:txBody>
                    <a:bodyPr/>
                    <a:lstStyle/>
                    <a:p>
                      <a:pPr marL="342900" indent="-342900">
                        <a:buFont typeface="+mj-lt"/>
                        <a:buAutoNum type="arabicPeriod"/>
                      </a:pPr>
                      <a:r>
                        <a:rPr lang="en-GB" sz="2400" b="0" kern="1200" dirty="0">
                          <a:solidFill>
                            <a:schemeClr val="dk1"/>
                          </a:solidFill>
                          <a:effectLst/>
                        </a:rPr>
                        <a:t>Experience</a:t>
                      </a:r>
                    </a:p>
                    <a:p>
                      <a:pPr marL="342900" indent="-342900">
                        <a:buFont typeface="+mj-lt"/>
                        <a:buAutoNum type="arabicPeriod"/>
                      </a:pPr>
                      <a:r>
                        <a:rPr lang="en-GB" sz="2400" b="0" kern="1200" dirty="0">
                          <a:solidFill>
                            <a:schemeClr val="dk1"/>
                          </a:solidFill>
                          <a:effectLst/>
                        </a:rPr>
                        <a:t>Reflection </a:t>
                      </a:r>
                    </a:p>
                    <a:p>
                      <a:pPr marL="342900" indent="-342900">
                        <a:buFont typeface="+mj-lt"/>
                        <a:buAutoNum type="arabicPeriod"/>
                      </a:pPr>
                      <a:r>
                        <a:rPr lang="en-GB" sz="2400" b="0" kern="1200" dirty="0">
                          <a:solidFill>
                            <a:schemeClr val="dk1"/>
                          </a:solidFill>
                          <a:effectLst/>
                        </a:rPr>
                        <a:t>Action</a:t>
                      </a:r>
                    </a:p>
                    <a:p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indent="-342900">
                        <a:buFont typeface="+mj-lt"/>
                        <a:buAutoNum type="arabicPeriod"/>
                      </a:pPr>
                      <a:r>
                        <a:rPr lang="en-GB" sz="2400" dirty="0"/>
                        <a:t>What?</a:t>
                      </a:r>
                    </a:p>
                    <a:p>
                      <a:pPr marL="342900" indent="-342900">
                        <a:buFont typeface="+mj-lt"/>
                        <a:buAutoNum type="arabicPeriod"/>
                      </a:pPr>
                      <a:r>
                        <a:rPr lang="en-GB" sz="2400" dirty="0"/>
                        <a:t>So what?</a:t>
                      </a:r>
                    </a:p>
                    <a:p>
                      <a:pPr marL="342900" indent="-342900">
                        <a:buFont typeface="+mj-lt"/>
                        <a:buAutoNum type="arabicPeriod"/>
                      </a:pPr>
                      <a:r>
                        <a:rPr lang="en-GB" sz="2400" dirty="0"/>
                        <a:t>Now what?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indent="-342900">
                        <a:buFont typeface="+mj-lt"/>
                        <a:buAutoNum type="arabicPeriod"/>
                      </a:pPr>
                      <a:r>
                        <a:rPr lang="en-GB" sz="2400" dirty="0"/>
                        <a:t>Concrete experience</a:t>
                      </a:r>
                    </a:p>
                    <a:p>
                      <a:pPr marL="342900" indent="-342900">
                        <a:buFont typeface="+mj-lt"/>
                        <a:buAutoNum type="arabicPeriod"/>
                      </a:pPr>
                      <a:r>
                        <a:rPr lang="en-GB" sz="2400" dirty="0"/>
                        <a:t>Reflective observation</a:t>
                      </a:r>
                    </a:p>
                    <a:p>
                      <a:pPr marL="342900" indent="-342900">
                        <a:buFont typeface="+mj-lt"/>
                        <a:buAutoNum type="arabicPeriod"/>
                      </a:pPr>
                      <a:r>
                        <a:rPr lang="en-GB" sz="2400" dirty="0"/>
                        <a:t>Abstract conceptualization</a:t>
                      </a:r>
                    </a:p>
                    <a:p>
                      <a:pPr marL="342900" indent="-342900">
                        <a:buFont typeface="+mj-lt"/>
                        <a:buAutoNum type="arabicPeriod"/>
                      </a:pPr>
                      <a:r>
                        <a:rPr lang="en-GB" sz="2400" dirty="0"/>
                        <a:t>Active experimentation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indent="-342900">
                        <a:buFont typeface="+mj-lt"/>
                        <a:buAutoNum type="arabicPeriod"/>
                      </a:pPr>
                      <a:r>
                        <a:rPr lang="en-GB" sz="2400" dirty="0"/>
                        <a:t>Description</a:t>
                      </a:r>
                    </a:p>
                    <a:p>
                      <a:pPr marL="342900" indent="-342900">
                        <a:buFont typeface="+mj-lt"/>
                        <a:buAutoNum type="arabicPeriod"/>
                      </a:pPr>
                      <a:r>
                        <a:rPr lang="en-GB" sz="2400" dirty="0"/>
                        <a:t>Feelings</a:t>
                      </a:r>
                    </a:p>
                    <a:p>
                      <a:pPr marL="342900" indent="-342900">
                        <a:buFont typeface="+mj-lt"/>
                        <a:buAutoNum type="arabicPeriod"/>
                      </a:pPr>
                      <a:r>
                        <a:rPr lang="en-GB" sz="2400" dirty="0"/>
                        <a:t>Evaluation</a:t>
                      </a:r>
                    </a:p>
                    <a:p>
                      <a:pPr marL="342900" indent="-342900">
                        <a:buFont typeface="+mj-lt"/>
                        <a:buAutoNum type="arabicPeriod"/>
                      </a:pPr>
                      <a:r>
                        <a:rPr lang="en-GB" sz="2400" dirty="0"/>
                        <a:t>Analysis</a:t>
                      </a:r>
                    </a:p>
                    <a:p>
                      <a:pPr marL="342900" indent="-342900">
                        <a:buFont typeface="+mj-lt"/>
                        <a:buAutoNum type="arabicPeriod"/>
                      </a:pPr>
                      <a:r>
                        <a:rPr lang="en-GB" sz="2400" dirty="0"/>
                        <a:t>Conclusion</a:t>
                      </a:r>
                    </a:p>
                    <a:p>
                      <a:pPr marL="342900" indent="-342900">
                        <a:buFont typeface="+mj-lt"/>
                        <a:buAutoNum type="arabicPeriod"/>
                      </a:pPr>
                      <a:r>
                        <a:rPr lang="en-GB" sz="2400" dirty="0"/>
                        <a:t>Action plan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6954229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672896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itle 1">
            <a:extLst>
              <a:ext uri="{FF2B5EF4-FFF2-40B4-BE49-F238E27FC236}">
                <a16:creationId xmlns:a16="http://schemas.microsoft.com/office/drawing/2014/main" id="{6C435D77-75ED-F466-4E7D-B713B5483A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02556" y="239715"/>
            <a:ext cx="9386888" cy="617536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altLang="en-US" sz="3600" dirty="0"/>
              <a:t>Gibbs Reflective Cycle</a:t>
            </a:r>
          </a:p>
        </p:txBody>
      </p:sp>
      <p:pic>
        <p:nvPicPr>
          <p:cNvPr id="5123" name="Content Placeholder 5" descr="gibbs.gif">
            <a:extLst>
              <a:ext uri="{FF2B5EF4-FFF2-40B4-BE49-F238E27FC236}">
                <a16:creationId xmlns:a16="http://schemas.microsoft.com/office/drawing/2014/main" id="{D464BC4E-56E1-73D4-CB80-F93E87EDED8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806700" y="847726"/>
            <a:ext cx="6197600" cy="4808538"/>
          </a:xfr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>
            <a:extLst>
              <a:ext uri="{FF2B5EF4-FFF2-40B4-BE49-F238E27FC236}">
                <a16:creationId xmlns:a16="http://schemas.microsoft.com/office/drawing/2014/main" id="{73EA2BA6-EE8B-8452-046F-5B143DC910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08200" y="276226"/>
            <a:ext cx="7772400" cy="722313"/>
          </a:xfrm>
        </p:spPr>
        <p:txBody>
          <a:bodyPr/>
          <a:lstStyle/>
          <a:p>
            <a:pPr eaLnBrk="1" hangingPunct="1"/>
            <a:r>
              <a:rPr lang="en-GB" altLang="en-US" sz="3200">
                <a:solidFill>
                  <a:srgbClr val="002060"/>
                </a:solidFill>
              </a:rPr>
              <a:t>Reflective writing: description</a:t>
            </a:r>
          </a:p>
        </p:txBody>
      </p:sp>
      <p:sp>
        <p:nvSpPr>
          <p:cNvPr id="11267" name="Content Placeholder 2">
            <a:extLst>
              <a:ext uri="{FF2B5EF4-FFF2-40B4-BE49-F238E27FC236}">
                <a16:creationId xmlns:a16="http://schemas.microsoft.com/office/drawing/2014/main" id="{CE505457-DD94-6E52-CCDB-91A0F16E18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17739" y="1190626"/>
            <a:ext cx="7985125" cy="5078413"/>
          </a:xfrm>
        </p:spPr>
        <p:txBody>
          <a:bodyPr/>
          <a:lstStyle/>
          <a:p>
            <a:pPr eaLnBrk="1" hangingPunct="1">
              <a:buFontTx/>
              <a:buNone/>
              <a:defRPr/>
            </a:pPr>
            <a:r>
              <a:rPr lang="en-GB" dirty="0">
                <a:latin typeface="+mj-lt"/>
              </a:rPr>
              <a:t>• What were the significant background factors to this experience?</a:t>
            </a:r>
          </a:p>
          <a:p>
            <a:pPr eaLnBrk="1" hangingPunct="1">
              <a:buFontTx/>
              <a:buNone/>
              <a:defRPr/>
            </a:pPr>
            <a:r>
              <a:rPr lang="en-GB" dirty="0">
                <a:latin typeface="+mj-lt"/>
              </a:rPr>
              <a:t>• Describe the experience</a:t>
            </a:r>
          </a:p>
          <a:p>
            <a:pPr lvl="1" eaLnBrk="1" hangingPunct="1">
              <a:buFontTx/>
              <a:buNone/>
              <a:defRPr/>
            </a:pPr>
            <a:r>
              <a:rPr lang="en-GB" sz="3200" dirty="0">
                <a:latin typeface="+mj-lt"/>
              </a:rPr>
              <a:t>– Sequence of events</a:t>
            </a:r>
          </a:p>
          <a:p>
            <a:pPr lvl="1" eaLnBrk="1" hangingPunct="1">
              <a:buFontTx/>
              <a:buNone/>
              <a:defRPr/>
            </a:pPr>
            <a:r>
              <a:rPr lang="en-GB" sz="3200" dirty="0">
                <a:latin typeface="+mj-lt"/>
              </a:rPr>
              <a:t>– Actions</a:t>
            </a:r>
          </a:p>
          <a:p>
            <a:pPr lvl="1" eaLnBrk="1" hangingPunct="1">
              <a:buFontTx/>
              <a:buNone/>
              <a:defRPr/>
            </a:pPr>
            <a:r>
              <a:rPr lang="en-GB" sz="3200" dirty="0">
                <a:latin typeface="+mj-lt"/>
              </a:rPr>
              <a:t>– Observations</a:t>
            </a:r>
          </a:p>
          <a:p>
            <a:pPr eaLnBrk="1" hangingPunct="1">
              <a:buFontTx/>
              <a:buNone/>
              <a:defRPr/>
            </a:pPr>
            <a:r>
              <a:rPr lang="en-GB" dirty="0">
                <a:latin typeface="+mj-lt"/>
              </a:rPr>
              <a:t>• What essential factors contributed to the experience?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>
            <a:extLst>
              <a:ext uri="{FF2B5EF4-FFF2-40B4-BE49-F238E27FC236}">
                <a16:creationId xmlns:a16="http://schemas.microsoft.com/office/drawing/2014/main" id="{AB0A0057-4B80-E16F-B8D4-0B854507A7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Begin by…</a:t>
            </a:r>
          </a:p>
        </p:txBody>
      </p:sp>
      <p:sp>
        <p:nvSpPr>
          <p:cNvPr id="9219" name="Rectangle 3">
            <a:extLst>
              <a:ext uri="{FF2B5EF4-FFF2-40B4-BE49-F238E27FC236}">
                <a16:creationId xmlns:a16="http://schemas.microsoft.com/office/drawing/2014/main" id="{2093045E-700C-DB15-6155-8211388F321B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28800" y="1720851"/>
            <a:ext cx="8548688" cy="3540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>
                <a:latin typeface="Times New Roman" panose="02020603050405020304" pitchFamily="18" charset="0"/>
              </a:rPr>
              <a:t>Begin by jotting down some of the reading material and class experiences that stand out in your mind.  Decide why they stand out to you.</a:t>
            </a:r>
          </a:p>
          <a:p>
            <a:pPr>
              <a:spcBef>
                <a:spcPct val="0"/>
              </a:spcBef>
              <a:buFontTx/>
              <a:buNone/>
            </a:pPr>
            <a:endParaRPr lang="en-US" altLang="en-US">
              <a:latin typeface="Times New Roman" panose="02020603050405020304" pitchFamily="18" charset="0"/>
            </a:endParaRPr>
          </a:p>
          <a:p>
            <a:pPr>
              <a:spcBef>
                <a:spcPct val="0"/>
              </a:spcBef>
              <a:buFontTx/>
              <a:buNone/>
            </a:pPr>
            <a:r>
              <a:rPr lang="en-US" altLang="en-US">
                <a:latin typeface="Times New Roman" panose="02020603050405020304" pitchFamily="18" charset="0"/>
              </a:rPr>
              <a:t>It may be helpful to use the restorative questions to generate some of your thoughts and feelings about the course experience.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6" name="Text Box 8">
            <a:extLst>
              <a:ext uri="{FF2B5EF4-FFF2-40B4-BE49-F238E27FC236}">
                <a16:creationId xmlns:a16="http://schemas.microsoft.com/office/drawing/2014/main" id="{AEDA3E29-99F7-0CE9-F7CF-1FE148CABA7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444751" y="1444626"/>
            <a:ext cx="7413625" cy="3332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marL="342900" indent="-3429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173038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lvl="1">
              <a:spcBef>
                <a:spcPct val="45000"/>
              </a:spcBef>
              <a:buClr>
                <a:srgbClr val="000066"/>
              </a:buClr>
              <a:buSzPct val="90000"/>
              <a:buFontTx/>
              <a:buNone/>
            </a:pPr>
            <a:endParaRPr lang="en-US" altLang="en-US" sz="2000"/>
          </a:p>
          <a:p>
            <a:pPr lvl="1">
              <a:spcBef>
                <a:spcPct val="45000"/>
              </a:spcBef>
              <a:buClr>
                <a:srgbClr val="000066"/>
              </a:buClr>
              <a:buSzPct val="90000"/>
              <a:buFontTx/>
              <a:buNone/>
            </a:pPr>
            <a:r>
              <a:rPr lang="en-US" altLang="en-US" sz="2000"/>
              <a:t>Precise, vivid language will help you convey the lesson about life you want to explain.</a:t>
            </a:r>
          </a:p>
          <a:p>
            <a:pPr lvl="1">
              <a:spcBef>
                <a:spcPct val="45000"/>
              </a:spcBef>
              <a:buClr>
                <a:srgbClr val="000066"/>
              </a:buClr>
              <a:buSzPct val="90000"/>
              <a:buFontTx/>
              <a:buNone/>
            </a:pPr>
            <a:endParaRPr lang="en-US" altLang="en-US" sz="2000"/>
          </a:p>
          <a:p>
            <a:pPr lvl="1">
              <a:spcBef>
                <a:spcPct val="45000"/>
              </a:spcBef>
              <a:buClr>
                <a:srgbClr val="000066"/>
              </a:buClr>
              <a:buSzPct val="90000"/>
              <a:buFontTx/>
              <a:buNone/>
            </a:pPr>
            <a:r>
              <a:rPr lang="en-US" altLang="en-US" sz="2000"/>
              <a:t>After you write a rough draft of your whole essay, set it aside for a while before you go back to revise it. Taking a fresh look will help you see problems that you may have overlooked.</a:t>
            </a:r>
          </a:p>
          <a:p>
            <a:pPr lvl="1">
              <a:spcBef>
                <a:spcPct val="45000"/>
              </a:spcBef>
              <a:buClr>
                <a:srgbClr val="000066"/>
              </a:buClr>
              <a:buSzPct val="90000"/>
              <a:buFontTx/>
              <a:buNone/>
            </a:pPr>
            <a:endParaRPr lang="en-US" altLang="en-US" sz="3000"/>
          </a:p>
        </p:txBody>
      </p:sp>
      <p:sp>
        <p:nvSpPr>
          <p:cNvPr id="10243" name="Rectangle 1">
            <a:extLst>
              <a:ext uri="{FF2B5EF4-FFF2-40B4-BE49-F238E27FC236}">
                <a16:creationId xmlns:a16="http://schemas.microsoft.com/office/drawing/2014/main" id="{D16CD9A1-0077-974F-5D29-12E4C83CFDEF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25689" y="608013"/>
            <a:ext cx="38258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45000"/>
              </a:spcBef>
              <a:buClr>
                <a:srgbClr val="000066"/>
              </a:buClr>
              <a:buSzPct val="90000"/>
              <a:buFont typeface="Wingdings" panose="05000000000000000000" pitchFamily="2" charset="2"/>
              <a:buNone/>
            </a:pPr>
            <a:r>
              <a:rPr lang="en-US" altLang="en-US" b="1">
                <a:solidFill>
                  <a:srgbClr val="CC3300"/>
                </a:solidFill>
              </a:rPr>
              <a:t>Elaborate on Ideas</a:t>
            </a:r>
            <a:endParaRPr lang="en-US" alt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30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430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3016" grpId="0" build="p" autoUpdateAnimBg="0" advAuto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1">
            <a:extLst>
              <a:ext uri="{FF2B5EF4-FFF2-40B4-BE49-F238E27FC236}">
                <a16:creationId xmlns:a16="http://schemas.microsoft.com/office/drawing/2014/main" id="{11B8FDF9-656A-2DD7-E5A7-81082A258D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3200">
                <a:solidFill>
                  <a:srgbClr val="002060"/>
                </a:solidFill>
              </a:rPr>
              <a:t>Reflective Writing: analysis</a:t>
            </a:r>
          </a:p>
        </p:txBody>
      </p:sp>
      <p:sp>
        <p:nvSpPr>
          <p:cNvPr id="13315" name="Content Placeholder 2">
            <a:extLst>
              <a:ext uri="{FF2B5EF4-FFF2-40B4-BE49-F238E27FC236}">
                <a16:creationId xmlns:a16="http://schemas.microsoft.com/office/drawing/2014/main" id="{7ED18E80-B5F2-C667-BF94-32C2FF2769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22488" y="1741489"/>
            <a:ext cx="8094662" cy="4384675"/>
          </a:xfrm>
        </p:spPr>
        <p:txBody>
          <a:bodyPr/>
          <a:lstStyle/>
          <a:p>
            <a:pPr eaLnBrk="1" hangingPunct="1">
              <a:defRPr/>
            </a:pPr>
            <a:r>
              <a:rPr lang="en-GB" sz="2800" dirty="0">
                <a:latin typeface="+mj-lt"/>
              </a:rPr>
              <a:t>‘Breaking it down’</a:t>
            </a:r>
          </a:p>
          <a:p>
            <a:pPr eaLnBrk="1" hangingPunct="1">
              <a:defRPr/>
            </a:pPr>
            <a:r>
              <a:rPr lang="en-GB" sz="2800" dirty="0">
                <a:latin typeface="+mj-lt"/>
              </a:rPr>
              <a:t>What did I do well / not so well?</a:t>
            </a:r>
          </a:p>
          <a:p>
            <a:pPr eaLnBrk="1" hangingPunct="1">
              <a:defRPr/>
            </a:pPr>
            <a:r>
              <a:rPr lang="en-GB" sz="2800" dirty="0">
                <a:latin typeface="+mj-lt"/>
              </a:rPr>
              <a:t>What did others do well?</a:t>
            </a:r>
          </a:p>
          <a:p>
            <a:pPr eaLnBrk="1" hangingPunct="1">
              <a:defRPr/>
            </a:pPr>
            <a:r>
              <a:rPr lang="en-GB" sz="2800" dirty="0">
                <a:latin typeface="+mj-lt"/>
              </a:rPr>
              <a:t>Did it go as expected?</a:t>
            </a:r>
          </a:p>
          <a:p>
            <a:pPr eaLnBrk="1" hangingPunct="1">
              <a:defRPr/>
            </a:pPr>
            <a:r>
              <a:rPr lang="en-GB" sz="2800" dirty="0">
                <a:latin typeface="+mj-lt"/>
              </a:rPr>
              <a:t>Why / why not?</a:t>
            </a:r>
          </a:p>
          <a:p>
            <a:pPr eaLnBrk="1" hangingPunct="1">
              <a:defRPr/>
            </a:pPr>
            <a:r>
              <a:rPr lang="en-GB" sz="2800" dirty="0">
                <a:latin typeface="+mj-lt"/>
              </a:rPr>
              <a:t>What theory / research helps me understand the experience?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>
            <a:extLst>
              <a:ext uri="{FF2B5EF4-FFF2-40B4-BE49-F238E27FC236}">
                <a16:creationId xmlns:a16="http://schemas.microsoft.com/office/drawing/2014/main" id="{64379BA2-CD33-4A38-34C7-E74B5AEF4F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Analyze by…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CE16D4D-3275-CB0D-DE12-F041E36C5F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70064" y="1981200"/>
            <a:ext cx="8593137" cy="4573560"/>
          </a:xfrm>
        </p:spPr>
        <p:txBody>
          <a:bodyPr>
            <a:spAutoFit/>
          </a:bodyPr>
          <a:lstStyle/>
          <a:p>
            <a:pPr>
              <a:defRPr/>
            </a:pPr>
            <a:r>
              <a:rPr lang="en-US" sz="2800" dirty="0">
                <a:latin typeface="+mj-lt"/>
              </a:rPr>
              <a:t>Using the first person singular (“I”), relate the readings and classes to your previous knowledge and experience.</a:t>
            </a:r>
          </a:p>
          <a:p>
            <a:pPr>
              <a:defRPr/>
            </a:pPr>
            <a:r>
              <a:rPr lang="en-US" sz="2800" dirty="0">
                <a:latin typeface="+mj-lt"/>
              </a:rPr>
              <a:t>Consider if and how what you have read and learned changes your thinking and might affect your practice in both personal and professional situations.</a:t>
            </a:r>
          </a:p>
          <a:p>
            <a:pPr>
              <a:defRPr/>
            </a:pPr>
            <a:r>
              <a:rPr lang="en-US" sz="2800" dirty="0">
                <a:latin typeface="+mj-lt"/>
              </a:rPr>
              <a:t>Review the readings and class notes to be sure you’ve included all the relevant information you can and made all the connections you can.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>
            <a:extLst>
              <a:ext uri="{FF2B5EF4-FFF2-40B4-BE49-F238E27FC236}">
                <a16:creationId xmlns:a16="http://schemas.microsoft.com/office/drawing/2014/main" id="{6118D0EB-3901-FDA4-0198-A6ABE37847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3200">
                <a:solidFill>
                  <a:srgbClr val="002060"/>
                </a:solidFill>
              </a:rPr>
              <a:t>Reflective Writing: evaluation</a:t>
            </a:r>
          </a:p>
        </p:txBody>
      </p:sp>
      <p:sp>
        <p:nvSpPr>
          <p:cNvPr id="13315" name="Content Placeholder 2">
            <a:extLst>
              <a:ext uri="{FF2B5EF4-FFF2-40B4-BE49-F238E27FC236}">
                <a16:creationId xmlns:a16="http://schemas.microsoft.com/office/drawing/2014/main" id="{12556AA0-B86A-286C-196F-B260BE41D84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z="2800">
                <a:latin typeface="Verdana" panose="020B0604030504040204" pitchFamily="34" charset="0"/>
              </a:rPr>
              <a:t>What was good about the experience for me?</a:t>
            </a:r>
          </a:p>
          <a:p>
            <a:pPr eaLnBrk="1" hangingPunct="1"/>
            <a:endParaRPr lang="en-GB" altLang="en-US" sz="2800">
              <a:latin typeface="Verdana" panose="020B0604030504040204" pitchFamily="34" charset="0"/>
            </a:endParaRPr>
          </a:p>
          <a:p>
            <a:pPr eaLnBrk="1" hangingPunct="1"/>
            <a:r>
              <a:rPr lang="en-GB" altLang="en-US" sz="2800">
                <a:latin typeface="Verdana" panose="020B0604030504040204" pitchFamily="34" charset="0"/>
              </a:rPr>
              <a:t>What was bad about the experience for me?  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270615-A085-A799-194A-D3E3A7989E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>
              <a:defRPr/>
            </a:pPr>
            <a:r>
              <a:rPr lang="en-GB" dirty="0">
                <a:solidFill>
                  <a:srgbClr val="002060"/>
                </a:solidFill>
              </a:rPr>
              <a:t>Reflective Writing: new perspectives</a:t>
            </a:r>
          </a:p>
        </p:txBody>
      </p:sp>
      <p:sp>
        <p:nvSpPr>
          <p:cNvPr id="14339" name="Content Placeholder 2">
            <a:extLst>
              <a:ext uri="{FF2B5EF4-FFF2-40B4-BE49-F238E27FC236}">
                <a16:creationId xmlns:a16="http://schemas.microsoft.com/office/drawing/2014/main" id="{67C47A82-7F01-B160-0D71-5C9F2E3D54A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en-GB" altLang="en-US"/>
              <a:t>• What have I learnt from this experience?</a:t>
            </a:r>
          </a:p>
          <a:p>
            <a:pPr eaLnBrk="1" hangingPunct="1">
              <a:buFontTx/>
              <a:buNone/>
            </a:pPr>
            <a:r>
              <a:rPr lang="en-GB" altLang="en-US"/>
              <a:t>• How has this experience affected my thinking?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>
            <a:extLst>
              <a:ext uri="{FF2B5EF4-FFF2-40B4-BE49-F238E27FC236}">
                <a16:creationId xmlns:a16="http://schemas.microsoft.com/office/drawing/2014/main" id="{FE7C8CBD-EAC6-9D3A-2F52-1A1CC4F41A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>
                <a:solidFill>
                  <a:srgbClr val="002060"/>
                </a:solidFill>
              </a:rPr>
              <a:t>Reflective Writing: integration</a:t>
            </a:r>
          </a:p>
        </p:txBody>
      </p:sp>
      <p:sp>
        <p:nvSpPr>
          <p:cNvPr id="15363" name="Content Placeholder 2">
            <a:extLst>
              <a:ext uri="{FF2B5EF4-FFF2-40B4-BE49-F238E27FC236}">
                <a16:creationId xmlns:a16="http://schemas.microsoft.com/office/drawing/2014/main" id="{CF8871D3-1B3B-07B8-4F81-2B3CA57D05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en-GB" altLang="en-US"/>
              <a:t>• How does what has been learned by the experience relate to theories and concepts already held?</a:t>
            </a:r>
          </a:p>
          <a:p>
            <a:pPr eaLnBrk="1" hangingPunct="1">
              <a:buFontTx/>
              <a:buNone/>
            </a:pPr>
            <a:r>
              <a:rPr lang="en-GB" altLang="en-US"/>
              <a:t>• What research is indicated and what relevance may this have?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itle 1">
            <a:extLst>
              <a:ext uri="{FF2B5EF4-FFF2-40B4-BE49-F238E27FC236}">
                <a16:creationId xmlns:a16="http://schemas.microsoft.com/office/drawing/2014/main" id="{72500C5B-DD0F-7694-8ADE-4013E7AA4B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3200">
                <a:solidFill>
                  <a:srgbClr val="002060"/>
                </a:solidFill>
              </a:rPr>
              <a:t>Reflective Writing: action plan</a:t>
            </a:r>
          </a:p>
        </p:txBody>
      </p:sp>
      <p:sp>
        <p:nvSpPr>
          <p:cNvPr id="17411" name="Content Placeholder 2">
            <a:extLst>
              <a:ext uri="{FF2B5EF4-FFF2-40B4-BE49-F238E27FC236}">
                <a16:creationId xmlns:a16="http://schemas.microsoft.com/office/drawing/2014/main" id="{1F9AEBBB-85C0-EAF3-F3B4-8A3F6CDE1A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01863" y="1625600"/>
            <a:ext cx="7772400" cy="4114800"/>
          </a:xfrm>
        </p:spPr>
        <p:txBody>
          <a:bodyPr>
            <a:normAutofit fontScale="92500" lnSpcReduction="10000"/>
          </a:bodyPr>
          <a:lstStyle/>
          <a:p>
            <a:pPr eaLnBrk="1" hangingPunct="1">
              <a:defRPr/>
            </a:pPr>
            <a:r>
              <a:rPr lang="en-GB" sz="2800" dirty="0">
                <a:latin typeface="+mj-lt"/>
              </a:rPr>
              <a:t>How should I change my practice</a:t>
            </a:r>
          </a:p>
          <a:p>
            <a:pPr lvl="1" eaLnBrk="1" hangingPunct="1">
              <a:defRPr/>
            </a:pPr>
            <a:r>
              <a:rPr lang="en-GB" dirty="0">
                <a:latin typeface="+mj-lt"/>
              </a:rPr>
              <a:t>Behaviour</a:t>
            </a:r>
          </a:p>
          <a:p>
            <a:pPr lvl="1" eaLnBrk="1" hangingPunct="1">
              <a:defRPr/>
            </a:pPr>
            <a:r>
              <a:rPr lang="en-GB" dirty="0">
                <a:latin typeface="+mj-lt"/>
              </a:rPr>
              <a:t>Standards, </a:t>
            </a:r>
          </a:p>
          <a:p>
            <a:pPr lvl="1" eaLnBrk="1" hangingPunct="1">
              <a:defRPr/>
            </a:pPr>
            <a:r>
              <a:rPr lang="en-GB" dirty="0">
                <a:latin typeface="+mj-lt"/>
              </a:rPr>
              <a:t>Procedures?</a:t>
            </a:r>
          </a:p>
          <a:p>
            <a:pPr eaLnBrk="1" hangingPunct="1">
              <a:defRPr/>
            </a:pPr>
            <a:r>
              <a:rPr lang="en-GB" sz="2800" dirty="0">
                <a:latin typeface="+mj-lt"/>
              </a:rPr>
              <a:t>What suggestions for changes can I make for myself?</a:t>
            </a:r>
          </a:p>
          <a:p>
            <a:pPr eaLnBrk="1" hangingPunct="1">
              <a:defRPr/>
            </a:pPr>
            <a:r>
              <a:rPr lang="en-GB" sz="2800" dirty="0">
                <a:latin typeface="+mj-lt"/>
              </a:rPr>
              <a:t>What constraints may exist?</a:t>
            </a:r>
          </a:p>
          <a:p>
            <a:pPr eaLnBrk="1" hangingPunct="1">
              <a:buFontTx/>
              <a:buNone/>
              <a:defRPr/>
            </a:pPr>
            <a:endParaRPr lang="en-GB" b="1" dirty="0"/>
          </a:p>
          <a:p>
            <a:pPr eaLnBrk="1" hangingPunct="1">
              <a:buFontTx/>
              <a:buNone/>
              <a:defRPr/>
            </a:pPr>
            <a:r>
              <a:rPr lang="en-GB" b="1" dirty="0"/>
              <a:t>Review changes and their effects!</a:t>
            </a:r>
            <a:endParaRPr lang="en-GB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865816-B849-83C0-77BA-DB05A14310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17437C-FFBA-1692-85B3-877BAE5A476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Write 1-2 sentences about:</a:t>
            </a:r>
          </a:p>
          <a:p>
            <a:pPr lvl="1"/>
            <a:r>
              <a:rPr lang="en-GB" dirty="0"/>
              <a:t> what you’ve learnt today.</a:t>
            </a:r>
          </a:p>
          <a:p>
            <a:pPr lvl="1"/>
            <a:r>
              <a:rPr lang="en-GB" dirty="0"/>
              <a:t>What you were thinking or feeling with learning experience?</a:t>
            </a:r>
          </a:p>
          <a:p>
            <a:pPr lvl="1"/>
            <a:r>
              <a:rPr lang="en-GB" dirty="0"/>
              <a:t>What was good or bad about the experience</a:t>
            </a:r>
          </a:p>
          <a:p>
            <a:pPr lvl="1"/>
            <a:r>
              <a:rPr lang="en-GB" dirty="0"/>
              <a:t>What sense can you make of the situation?</a:t>
            </a:r>
          </a:p>
          <a:p>
            <a:pPr lvl="1"/>
            <a:r>
              <a:rPr lang="en-GB" dirty="0"/>
              <a:t>What else could you have done?</a:t>
            </a:r>
          </a:p>
          <a:p>
            <a:pPr lvl="1"/>
            <a:r>
              <a:rPr lang="en-GB" dirty="0"/>
              <a:t>What will you do if it arose again?</a:t>
            </a:r>
          </a:p>
          <a:p>
            <a:pPr lvl="1"/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44927750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3076</TotalTime>
  <Words>603</Words>
  <Application>Microsoft Office PowerPoint</Application>
  <PresentationFormat>Widescreen</PresentationFormat>
  <Paragraphs>94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3" baseType="lpstr">
      <vt:lpstr>Myriad Pro</vt:lpstr>
      <vt:lpstr>Arial</vt:lpstr>
      <vt:lpstr>Times New Roman</vt:lpstr>
      <vt:lpstr>Verdana</vt:lpstr>
      <vt:lpstr>Wingdings</vt:lpstr>
      <vt:lpstr>20140311PresentationUWTSDTemplate</vt:lpstr>
      <vt:lpstr>WEEK 7/8 Reflective Writing</vt:lpstr>
      <vt:lpstr>Today’s Objectives </vt:lpstr>
      <vt:lpstr>Reflective Process</vt:lpstr>
      <vt:lpstr>What is Reflective Practice</vt:lpstr>
      <vt:lpstr>A reflection report is…</vt:lpstr>
      <vt:lpstr>Models of Reflective Writing </vt:lpstr>
      <vt:lpstr>Gibbs Reflective Cycle</vt:lpstr>
      <vt:lpstr>Reflective writing: description</vt:lpstr>
      <vt:lpstr>Begin by…</vt:lpstr>
      <vt:lpstr>PowerPoint Presentation</vt:lpstr>
      <vt:lpstr>Reflective Writing: analysis</vt:lpstr>
      <vt:lpstr>Analyze by…</vt:lpstr>
      <vt:lpstr>Reflective Writing: evaluation</vt:lpstr>
      <vt:lpstr>Reflective Writing: new perspectives</vt:lpstr>
      <vt:lpstr>Reflective Writing: integration</vt:lpstr>
      <vt:lpstr>Reflective Writing: action plan</vt:lpstr>
      <vt:lpstr>Activity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WEEK 7 DATA COLLECTION METHODS</dc:title>
  <dc:creator>Chijioke Uba</dc:creator>
  <cp:lastModifiedBy>Eric Osei</cp:lastModifiedBy>
  <cp:revision>16</cp:revision>
  <dcterms:created xsi:type="dcterms:W3CDTF">2020-06-21T20:57:38Z</dcterms:created>
  <dcterms:modified xsi:type="dcterms:W3CDTF">2023-03-04T15:36:51Z</dcterms:modified>
</cp:coreProperties>
</file>