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4660"/>
  </p:normalViewPr>
  <p:slideViewPr>
    <p:cSldViewPr snapToGrid="0">
      <p:cViewPr varScale="1">
        <p:scale>
          <a:sx n="101" d="100"/>
          <a:sy n="101" d="100"/>
        </p:scale>
        <p:origin x="25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9D453F-A63E-44AB-A107-498CAA5049D8}"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GB"/>
        </a:p>
      </dgm:t>
    </dgm:pt>
    <dgm:pt modelId="{2174E673-8111-4D6C-8048-BBE36D28E2F2}">
      <dgm:prSet custT="1"/>
      <dgm:spPr/>
      <dgm:t>
        <a:bodyPr/>
        <a:lstStyle/>
        <a:p>
          <a:r>
            <a:rPr lang="en-US" sz="1600" dirty="0">
              <a:latin typeface="Arial" panose="020B0604020202020204" pitchFamily="34" charset="0"/>
              <a:cs typeface="Arial" panose="020B0604020202020204" pitchFamily="34" charset="0"/>
            </a:rPr>
            <a:t>Collaborative Learning is an opportunity to develop flexibility, adaptability and perspective taking, all essential skills needed for working in a rapidly changing global business environment that brings with it many different perspectives. (Supena, </a:t>
          </a:r>
          <a:r>
            <a:rPr lang="en-US" sz="1600" dirty="0" err="1">
              <a:latin typeface="Arial" panose="020B0604020202020204" pitchFamily="34" charset="0"/>
              <a:cs typeface="Arial" panose="020B0604020202020204" pitchFamily="34" charset="0"/>
            </a:rPr>
            <a:t>Darmuki</a:t>
          </a:r>
          <a:r>
            <a:rPr lang="en-US" sz="1600" dirty="0">
              <a:latin typeface="Arial" panose="020B0604020202020204" pitchFamily="34" charset="0"/>
              <a:cs typeface="Arial" panose="020B0604020202020204" pitchFamily="34" charset="0"/>
            </a:rPr>
            <a:t> and </a:t>
          </a:r>
          <a:r>
            <a:rPr lang="en-US" sz="1600" dirty="0" err="1">
              <a:latin typeface="Arial" panose="020B0604020202020204" pitchFamily="34" charset="0"/>
              <a:cs typeface="Arial" panose="020B0604020202020204" pitchFamily="34" charset="0"/>
            </a:rPr>
            <a:t>Hariyadi</a:t>
          </a:r>
          <a:r>
            <a:rPr lang="en-US" sz="1600" dirty="0">
              <a:latin typeface="Arial" panose="020B0604020202020204" pitchFamily="34" charset="0"/>
              <a:cs typeface="Arial" panose="020B0604020202020204" pitchFamily="34" charset="0"/>
            </a:rPr>
            <a:t>, 2021).</a:t>
          </a:r>
          <a:endParaRPr lang="en-GB" sz="1600" dirty="0">
            <a:latin typeface="Arial" panose="020B0604020202020204" pitchFamily="34" charset="0"/>
            <a:cs typeface="Arial" panose="020B0604020202020204" pitchFamily="34" charset="0"/>
          </a:endParaRPr>
        </a:p>
      </dgm:t>
    </dgm:pt>
    <dgm:pt modelId="{BF05AFD5-8D92-4562-A79C-D408FC1E9176}" type="parTrans" cxnId="{69CDC655-4727-49C2-B5C5-1430E557B367}">
      <dgm:prSet/>
      <dgm:spPr/>
      <dgm:t>
        <a:bodyPr/>
        <a:lstStyle/>
        <a:p>
          <a:endParaRPr lang="en-GB"/>
        </a:p>
      </dgm:t>
    </dgm:pt>
    <dgm:pt modelId="{85E81954-E654-4FA3-9CD3-DD2993899C7D}" type="sibTrans" cxnId="{69CDC655-4727-49C2-B5C5-1430E557B367}">
      <dgm:prSet/>
      <dgm:spPr/>
      <dgm:t>
        <a:bodyPr/>
        <a:lstStyle/>
        <a:p>
          <a:endParaRPr lang="en-GB"/>
        </a:p>
      </dgm:t>
    </dgm:pt>
    <dgm:pt modelId="{FB97D947-E9C5-406A-B693-5D5DFF55467D}">
      <dgm:prSet custT="1"/>
      <dgm:spPr/>
      <dgm:t>
        <a:bodyPr/>
        <a:lstStyle/>
        <a:p>
          <a:r>
            <a:rPr lang="en-US" sz="1600" dirty="0">
              <a:latin typeface="Arial" panose="020B0604020202020204" pitchFamily="34" charset="0"/>
              <a:cs typeface="Arial" panose="020B0604020202020204" pitchFamily="34" charset="0"/>
            </a:rPr>
            <a:t>Working as a member of a collaborative team helps prepare learners to deal with unpredictable circumstances and work together to achieve common goals. (Lipponen, 2023).</a:t>
          </a:r>
          <a:endParaRPr lang="en-GB" sz="1600" dirty="0">
            <a:latin typeface="Arial" panose="020B0604020202020204" pitchFamily="34" charset="0"/>
            <a:cs typeface="Arial" panose="020B0604020202020204" pitchFamily="34" charset="0"/>
          </a:endParaRPr>
        </a:p>
      </dgm:t>
    </dgm:pt>
    <dgm:pt modelId="{DFFB563F-09BD-4A5C-94EA-9E1051823B3B}" type="parTrans" cxnId="{03718D21-0C0E-4EA1-AC16-F1BB17CB4B4B}">
      <dgm:prSet/>
      <dgm:spPr/>
      <dgm:t>
        <a:bodyPr/>
        <a:lstStyle/>
        <a:p>
          <a:endParaRPr lang="en-GB"/>
        </a:p>
      </dgm:t>
    </dgm:pt>
    <dgm:pt modelId="{FBF55FC9-C663-49D7-B79D-F5039DDB2C47}" type="sibTrans" cxnId="{03718D21-0C0E-4EA1-AC16-F1BB17CB4B4B}">
      <dgm:prSet/>
      <dgm:spPr/>
      <dgm:t>
        <a:bodyPr/>
        <a:lstStyle/>
        <a:p>
          <a:endParaRPr lang="en-GB"/>
        </a:p>
      </dgm:t>
    </dgm:pt>
    <dgm:pt modelId="{C795D380-BB7B-4946-AF3A-DB9D1C95DD00}" type="pres">
      <dgm:prSet presAssocID="{9B9D453F-A63E-44AB-A107-498CAA5049D8}" presName="linear" presStyleCnt="0">
        <dgm:presLayoutVars>
          <dgm:animLvl val="lvl"/>
          <dgm:resizeHandles val="exact"/>
        </dgm:presLayoutVars>
      </dgm:prSet>
      <dgm:spPr/>
    </dgm:pt>
    <dgm:pt modelId="{EFE98336-39F8-46AB-8780-10CAB40DE145}" type="pres">
      <dgm:prSet presAssocID="{2174E673-8111-4D6C-8048-BBE36D28E2F2}" presName="parentText" presStyleLbl="node1" presStyleIdx="0" presStyleCnt="2">
        <dgm:presLayoutVars>
          <dgm:chMax val="0"/>
          <dgm:bulletEnabled val="1"/>
        </dgm:presLayoutVars>
      </dgm:prSet>
      <dgm:spPr/>
    </dgm:pt>
    <dgm:pt modelId="{634566C6-004A-47A8-9E38-2EE85D7736E0}" type="pres">
      <dgm:prSet presAssocID="{85E81954-E654-4FA3-9CD3-DD2993899C7D}" presName="spacer" presStyleCnt="0"/>
      <dgm:spPr/>
    </dgm:pt>
    <dgm:pt modelId="{9CCABF37-D010-43E6-8F60-60E37F2C7B90}" type="pres">
      <dgm:prSet presAssocID="{FB97D947-E9C5-406A-B693-5D5DFF55467D}" presName="parentText" presStyleLbl="node1" presStyleIdx="1" presStyleCnt="2">
        <dgm:presLayoutVars>
          <dgm:chMax val="0"/>
          <dgm:bulletEnabled val="1"/>
        </dgm:presLayoutVars>
      </dgm:prSet>
      <dgm:spPr/>
    </dgm:pt>
  </dgm:ptLst>
  <dgm:cxnLst>
    <dgm:cxn modelId="{03718D21-0C0E-4EA1-AC16-F1BB17CB4B4B}" srcId="{9B9D453F-A63E-44AB-A107-498CAA5049D8}" destId="{FB97D947-E9C5-406A-B693-5D5DFF55467D}" srcOrd="1" destOrd="0" parTransId="{DFFB563F-09BD-4A5C-94EA-9E1051823B3B}" sibTransId="{FBF55FC9-C663-49D7-B79D-F5039DDB2C47}"/>
    <dgm:cxn modelId="{E202C468-F2CA-4CE5-8EBE-5895D60E0FC0}" type="presOf" srcId="{FB97D947-E9C5-406A-B693-5D5DFF55467D}" destId="{9CCABF37-D010-43E6-8F60-60E37F2C7B90}" srcOrd="0" destOrd="0" presId="urn:microsoft.com/office/officeart/2005/8/layout/vList2"/>
    <dgm:cxn modelId="{EB482D6F-A2E5-4B5C-8B50-E4486348E4D1}" type="presOf" srcId="{9B9D453F-A63E-44AB-A107-498CAA5049D8}" destId="{C795D380-BB7B-4946-AF3A-DB9D1C95DD00}" srcOrd="0" destOrd="0" presId="urn:microsoft.com/office/officeart/2005/8/layout/vList2"/>
    <dgm:cxn modelId="{69CDC655-4727-49C2-B5C5-1430E557B367}" srcId="{9B9D453F-A63E-44AB-A107-498CAA5049D8}" destId="{2174E673-8111-4D6C-8048-BBE36D28E2F2}" srcOrd="0" destOrd="0" parTransId="{BF05AFD5-8D92-4562-A79C-D408FC1E9176}" sibTransId="{85E81954-E654-4FA3-9CD3-DD2993899C7D}"/>
    <dgm:cxn modelId="{582F26BC-95D5-466E-A67C-28370D540F51}" type="presOf" srcId="{2174E673-8111-4D6C-8048-BBE36D28E2F2}" destId="{EFE98336-39F8-46AB-8780-10CAB40DE145}" srcOrd="0" destOrd="0" presId="urn:microsoft.com/office/officeart/2005/8/layout/vList2"/>
    <dgm:cxn modelId="{81FC203C-CEAC-4450-88C7-6E583B5FD709}" type="presParOf" srcId="{C795D380-BB7B-4946-AF3A-DB9D1C95DD00}" destId="{EFE98336-39F8-46AB-8780-10CAB40DE145}" srcOrd="0" destOrd="0" presId="urn:microsoft.com/office/officeart/2005/8/layout/vList2"/>
    <dgm:cxn modelId="{4027CCFC-4EA3-4E22-960C-259BD373A95E}" type="presParOf" srcId="{C795D380-BB7B-4946-AF3A-DB9D1C95DD00}" destId="{634566C6-004A-47A8-9E38-2EE85D7736E0}" srcOrd="1" destOrd="0" presId="urn:microsoft.com/office/officeart/2005/8/layout/vList2"/>
    <dgm:cxn modelId="{AB305FE5-A9E5-4DCA-846A-67B4EBEA1F7D}" type="presParOf" srcId="{C795D380-BB7B-4946-AF3A-DB9D1C95DD00}" destId="{9CCABF37-D010-43E6-8F60-60E37F2C7B9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E98336-39F8-46AB-8780-10CAB40DE145}">
      <dsp:nvSpPr>
        <dsp:cNvPr id="0" name=""/>
        <dsp:cNvSpPr/>
      </dsp:nvSpPr>
      <dsp:spPr>
        <a:xfrm>
          <a:off x="0" y="124165"/>
          <a:ext cx="5165309" cy="1559025"/>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Collaborative Learning is an opportunity to develop flexibility, adaptability and perspective taking, all essential skills needed for working in a rapidly changing global business environment that brings with it many different perspectives. (Supena, </a:t>
          </a:r>
          <a:r>
            <a:rPr lang="en-US" sz="1600" kern="1200" dirty="0" err="1">
              <a:latin typeface="Arial" panose="020B0604020202020204" pitchFamily="34" charset="0"/>
              <a:cs typeface="Arial" panose="020B0604020202020204" pitchFamily="34" charset="0"/>
            </a:rPr>
            <a:t>Darmuki</a:t>
          </a:r>
          <a:r>
            <a:rPr lang="en-US" sz="1600" kern="1200" dirty="0">
              <a:latin typeface="Arial" panose="020B0604020202020204" pitchFamily="34" charset="0"/>
              <a:cs typeface="Arial" panose="020B0604020202020204" pitchFamily="34" charset="0"/>
            </a:rPr>
            <a:t> and </a:t>
          </a:r>
          <a:r>
            <a:rPr lang="en-US" sz="1600" kern="1200" dirty="0" err="1">
              <a:latin typeface="Arial" panose="020B0604020202020204" pitchFamily="34" charset="0"/>
              <a:cs typeface="Arial" panose="020B0604020202020204" pitchFamily="34" charset="0"/>
            </a:rPr>
            <a:t>Hariyadi</a:t>
          </a:r>
          <a:r>
            <a:rPr lang="en-US" sz="1600" kern="1200" dirty="0">
              <a:latin typeface="Arial" panose="020B0604020202020204" pitchFamily="34" charset="0"/>
              <a:cs typeface="Arial" panose="020B0604020202020204" pitchFamily="34" charset="0"/>
            </a:rPr>
            <a:t>, 2021).</a:t>
          </a:r>
          <a:endParaRPr lang="en-GB" sz="1600" kern="1200" dirty="0">
            <a:latin typeface="Arial" panose="020B0604020202020204" pitchFamily="34" charset="0"/>
            <a:cs typeface="Arial" panose="020B0604020202020204" pitchFamily="34" charset="0"/>
          </a:endParaRPr>
        </a:p>
      </dsp:txBody>
      <dsp:txXfrm>
        <a:off x="76105" y="200270"/>
        <a:ext cx="5013099" cy="1406815"/>
      </dsp:txXfrm>
    </dsp:sp>
    <dsp:sp modelId="{9CCABF37-D010-43E6-8F60-60E37F2C7B90}">
      <dsp:nvSpPr>
        <dsp:cNvPr id="0" name=""/>
        <dsp:cNvSpPr/>
      </dsp:nvSpPr>
      <dsp:spPr>
        <a:xfrm>
          <a:off x="0" y="1870390"/>
          <a:ext cx="5165309" cy="1559025"/>
        </a:xfrm>
        <a:prstGeom prst="roundRect">
          <a:avLst/>
        </a:prstGeom>
        <a:solidFill>
          <a:schemeClr val="accent4">
            <a:hueOff val="6599937"/>
            <a:satOff val="-29202"/>
            <a:lumOff val="-49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Working as a member of a collaborative team helps prepare learners to deal with unpredictable circumstances and work together to achieve common goals. (Lipponen, 2023).</a:t>
          </a:r>
          <a:endParaRPr lang="en-GB" sz="1600" kern="1200" dirty="0">
            <a:latin typeface="Arial" panose="020B0604020202020204" pitchFamily="34" charset="0"/>
            <a:cs typeface="Arial" panose="020B0604020202020204" pitchFamily="34" charset="0"/>
          </a:endParaRPr>
        </a:p>
      </dsp:txBody>
      <dsp:txXfrm>
        <a:off x="76105" y="1946495"/>
        <a:ext cx="5013099" cy="140681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C94CC-8C43-D297-4E3C-075596C76C6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3CDBAFB-19DE-6700-C814-414C7B5ACF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F5D6523-B681-7221-66F4-22658EB9EAC2}"/>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5" name="Footer Placeholder 4">
            <a:extLst>
              <a:ext uri="{FF2B5EF4-FFF2-40B4-BE49-F238E27FC236}">
                <a16:creationId xmlns:a16="http://schemas.microsoft.com/office/drawing/2014/main" id="{CD1BC210-083C-7B90-600C-2CC259DF66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4DE09F-A580-38A5-D9B1-B2B8F874F7EC}"/>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154544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37961-F756-26F7-48C4-F69908E825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368FF6-586A-608F-79DC-0010D6FD02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A0CF9B-FF2A-27B6-C40E-A33826E6A948}"/>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5" name="Footer Placeholder 4">
            <a:extLst>
              <a:ext uri="{FF2B5EF4-FFF2-40B4-BE49-F238E27FC236}">
                <a16:creationId xmlns:a16="http://schemas.microsoft.com/office/drawing/2014/main" id="{BA5971CB-C6DE-EC0D-E962-D00379EA46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9E4154-A3F6-982B-D3F1-FA451152A366}"/>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2060087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CA717-38C2-31F2-1259-1E459DFD927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800F46E-CC91-9D52-E794-7EF71070A6A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C17CF0-50F8-6823-F92B-7939BE35D090}"/>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5" name="Footer Placeholder 4">
            <a:extLst>
              <a:ext uri="{FF2B5EF4-FFF2-40B4-BE49-F238E27FC236}">
                <a16:creationId xmlns:a16="http://schemas.microsoft.com/office/drawing/2014/main" id="{71E42EDA-E2B3-39B4-A555-5D5524E679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C3D862-5BDE-F6AC-4629-942930949B7A}"/>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1805486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8A3E6-9670-E0D3-58E7-926EE5ED438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BDFCCFB-ECBA-31C8-3E3C-B1362618F48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E7229F1-8BCC-36A5-BD89-1A321ADED5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3266E0A-5B9A-BB7D-FD1D-18908B74EC26}"/>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6" name="Footer Placeholder 5">
            <a:extLst>
              <a:ext uri="{FF2B5EF4-FFF2-40B4-BE49-F238E27FC236}">
                <a16:creationId xmlns:a16="http://schemas.microsoft.com/office/drawing/2014/main" id="{F666E379-9486-6F82-6C18-57F5C31A13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63F915-3485-C422-1319-A8EB02470C72}"/>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331148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B1001-B09D-07BB-F756-DEFA659D914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FB29463-F302-CD69-3F57-B2158C5857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68786E-306E-46FC-8346-2B425FFEDFE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AD8351-13F1-8BC0-9B41-A023AB2396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DFA8FC-4DA3-B61C-9AAB-236984E1404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456D377-388B-4CEB-2998-D9983A37677E}"/>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8" name="Footer Placeholder 7">
            <a:extLst>
              <a:ext uri="{FF2B5EF4-FFF2-40B4-BE49-F238E27FC236}">
                <a16:creationId xmlns:a16="http://schemas.microsoft.com/office/drawing/2014/main" id="{C0CBCD85-E503-88D4-01CC-BDB62471613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0B1E1AE-554D-533C-4DF0-AFCAE3F68CD8}"/>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1700561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47B7-AB3F-F89F-844E-39C26AE56E6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4D8E70B-2026-0146-52EC-F6755D74327C}"/>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4" name="Footer Placeholder 3">
            <a:extLst>
              <a:ext uri="{FF2B5EF4-FFF2-40B4-BE49-F238E27FC236}">
                <a16:creationId xmlns:a16="http://schemas.microsoft.com/office/drawing/2014/main" id="{706DB71E-25CF-94F9-5AF5-D5764AD4634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85E1AAF-4E23-7ED0-55AE-E2DCACB308D1}"/>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346934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3358B3-6700-BAD4-E80B-C09A376E0FF5}"/>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3" name="Footer Placeholder 2">
            <a:extLst>
              <a:ext uri="{FF2B5EF4-FFF2-40B4-BE49-F238E27FC236}">
                <a16:creationId xmlns:a16="http://schemas.microsoft.com/office/drawing/2014/main" id="{1FCA660C-E632-F85D-3BA3-B2CF1E2C568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00EFA7C-7F0B-A2BA-3C90-B98C09D34F73}"/>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3913580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C8063-233A-70A8-28D5-13CA936ACF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F4182A5-BE7D-EF91-F1A3-0E2D9E3E1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7FF20B8-E562-3E7F-38A0-E5933DA0BE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82A042-31B4-C612-C39E-E05AC11EBCBC}"/>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6" name="Footer Placeholder 5">
            <a:extLst>
              <a:ext uri="{FF2B5EF4-FFF2-40B4-BE49-F238E27FC236}">
                <a16:creationId xmlns:a16="http://schemas.microsoft.com/office/drawing/2014/main" id="{5AC15564-A2D7-C147-9051-3EB04AC1AF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2FC427-A28D-A6EA-803B-BF29FDBF2561}"/>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1609340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A6FFE-7DF0-0F05-BCD1-96E4883E7C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18E0FFF-7374-FF3A-3912-7C3B4F2171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024607-95EA-9C41-907D-B635DA773C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CF08FD-9881-E1D1-57CA-0A405F436681}"/>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6" name="Footer Placeholder 5">
            <a:extLst>
              <a:ext uri="{FF2B5EF4-FFF2-40B4-BE49-F238E27FC236}">
                <a16:creationId xmlns:a16="http://schemas.microsoft.com/office/drawing/2014/main" id="{6631B0A4-CBD8-21E4-50EF-EC22FB1C42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486DF0-FECB-B18D-5671-D9862DBC765E}"/>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41935293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6BEAE-B93D-3A35-82BF-2AFD321608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E10289-56EE-4C79-86A8-B1D7CF89F55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688BB0-5835-C44F-3AAE-806BDB6D8625}"/>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5" name="Footer Placeholder 4">
            <a:extLst>
              <a:ext uri="{FF2B5EF4-FFF2-40B4-BE49-F238E27FC236}">
                <a16:creationId xmlns:a16="http://schemas.microsoft.com/office/drawing/2014/main" id="{A13A9981-326E-6D93-ADCA-A14EB19FFB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80D699-6257-7B1A-B9E9-F4B17C02F90C}"/>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3149524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BE8F42-A490-73DA-A447-95D79715B30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D28512-8821-E282-E918-978D5FDDF5B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F6F98C-A4F3-7EB6-107E-C335E82F0EB5}"/>
              </a:ext>
            </a:extLst>
          </p:cNvPr>
          <p:cNvSpPr>
            <a:spLocks noGrp="1"/>
          </p:cNvSpPr>
          <p:nvPr>
            <p:ph type="dt" sz="half" idx="10"/>
          </p:nvPr>
        </p:nvSpPr>
        <p:spPr/>
        <p:txBody>
          <a:bodyPr/>
          <a:lstStyle/>
          <a:p>
            <a:fld id="{431EFBFB-9DEC-4330-9668-04EDAB43989B}" type="datetimeFigureOut">
              <a:rPr lang="en-GB" smtClean="0"/>
              <a:t>02/12/2025</a:t>
            </a:fld>
            <a:endParaRPr lang="en-GB"/>
          </a:p>
        </p:txBody>
      </p:sp>
      <p:sp>
        <p:nvSpPr>
          <p:cNvPr id="5" name="Footer Placeholder 4">
            <a:extLst>
              <a:ext uri="{FF2B5EF4-FFF2-40B4-BE49-F238E27FC236}">
                <a16:creationId xmlns:a16="http://schemas.microsoft.com/office/drawing/2014/main" id="{57E68384-5E5E-E8EC-C3A0-885F651781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48DA2F-A5D6-2EEB-3F93-A4528E10A728}"/>
              </a:ext>
            </a:extLst>
          </p:cNvPr>
          <p:cNvSpPr>
            <a:spLocks noGrp="1"/>
          </p:cNvSpPr>
          <p:nvPr>
            <p:ph type="sldNum" sz="quarter" idx="12"/>
          </p:nvPr>
        </p:nvSpPr>
        <p:spPr/>
        <p:txBody>
          <a:bodyPr/>
          <a:lstStyle/>
          <a:p>
            <a:fld id="{8F5FD8F0-DBEF-41EA-8117-87AEBDF778E8}" type="slidenum">
              <a:rPr lang="en-GB" smtClean="0"/>
              <a:t>‹#›</a:t>
            </a:fld>
            <a:endParaRPr lang="en-GB"/>
          </a:p>
        </p:txBody>
      </p:sp>
    </p:spTree>
    <p:extLst>
      <p:ext uri="{BB962C8B-B14F-4D97-AF65-F5344CB8AC3E}">
        <p14:creationId xmlns:p14="http://schemas.microsoft.com/office/powerpoint/2010/main" val="1543749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83D4BE-5D30-3E38-1A49-123E51AE0D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0C1387-61D2-DE33-16A6-54B1F63A30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9D3140-8FAF-1E09-0310-00539879607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31EFBFB-9DEC-4330-9668-04EDAB43989B}" type="datetimeFigureOut">
              <a:rPr lang="en-GB" smtClean="0"/>
              <a:t>02/12/2025</a:t>
            </a:fld>
            <a:endParaRPr lang="en-GB"/>
          </a:p>
        </p:txBody>
      </p:sp>
      <p:sp>
        <p:nvSpPr>
          <p:cNvPr id="5" name="Footer Placeholder 4">
            <a:extLst>
              <a:ext uri="{FF2B5EF4-FFF2-40B4-BE49-F238E27FC236}">
                <a16:creationId xmlns:a16="http://schemas.microsoft.com/office/drawing/2014/main" id="{1902BCEC-30DF-317C-D65C-0D07B02785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2C3FDE9-688D-8D71-537C-26033D7414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F5FD8F0-DBEF-41EA-8117-87AEBDF778E8}" type="slidenum">
              <a:rPr lang="en-GB" smtClean="0"/>
              <a:t>‹#›</a:t>
            </a:fld>
            <a:endParaRPr lang="en-GB"/>
          </a:p>
        </p:txBody>
      </p:sp>
    </p:spTree>
    <p:extLst>
      <p:ext uri="{BB962C8B-B14F-4D97-AF65-F5344CB8AC3E}">
        <p14:creationId xmlns:p14="http://schemas.microsoft.com/office/powerpoint/2010/main" val="604780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F35DB090-93B5-4581-8D71-BB3839684B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A0DE92DF-4769-4DE9-93FD-EE312718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9619"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bg2">
              <a:alpha val="50000"/>
            </a:schemeClr>
          </a:solidFill>
          <a:ln w="32707" cap="flat">
            <a:noFill/>
            <a:prstDash val="solid"/>
            <a:miter/>
          </a:ln>
        </p:spPr>
        <p:txBody>
          <a:bodyPr wrap="square" rtlCol="0" anchor="ctr">
            <a:noAutofit/>
          </a:bodyPr>
          <a:lstStyle/>
          <a:p>
            <a:endParaRPr lang="en-US">
              <a:solidFill>
                <a:schemeClr val="tx1"/>
              </a:solidFill>
            </a:endParaRPr>
          </a:p>
        </p:txBody>
      </p:sp>
      <p:sp>
        <p:nvSpPr>
          <p:cNvPr id="2" name="Title 1">
            <a:extLst>
              <a:ext uri="{FF2B5EF4-FFF2-40B4-BE49-F238E27FC236}">
                <a16:creationId xmlns:a16="http://schemas.microsoft.com/office/drawing/2014/main" id="{CC42487B-E79A-6A7D-38CD-AE6E0A7FC216}"/>
              </a:ext>
            </a:extLst>
          </p:cNvPr>
          <p:cNvSpPr>
            <a:spLocks noGrp="1"/>
          </p:cNvSpPr>
          <p:nvPr>
            <p:ph type="title"/>
          </p:nvPr>
        </p:nvSpPr>
        <p:spPr>
          <a:xfrm>
            <a:off x="1077837" y="849452"/>
            <a:ext cx="3888526" cy="1800526"/>
          </a:xfrm>
        </p:spPr>
        <p:txBody>
          <a:bodyPr>
            <a:normAutofit/>
          </a:bodyPr>
          <a:lstStyle/>
          <a:p>
            <a:r>
              <a:rPr lang="en-US" sz="2000" dirty="0">
                <a:solidFill>
                  <a:schemeClr val="accent2">
                    <a:lumMod val="75000"/>
                  </a:schemeClr>
                </a:solidFill>
                <a:latin typeface="Arial Black" panose="020B0A04020102020204" pitchFamily="34" charset="0"/>
              </a:rPr>
              <a:t>Collaborative Learning Builds Global Adaptability</a:t>
            </a:r>
            <a:endParaRPr lang="en-GB" sz="2000" dirty="0">
              <a:solidFill>
                <a:schemeClr val="accent2">
                  <a:lumMod val="75000"/>
                </a:schemeClr>
              </a:solidFill>
              <a:latin typeface="Arial Black" panose="020B0A04020102020204" pitchFamily="34" charset="0"/>
            </a:endParaRPr>
          </a:p>
        </p:txBody>
      </p:sp>
      <p:graphicFrame>
        <p:nvGraphicFramePr>
          <p:cNvPr id="6" name="Content Placeholder 5">
            <a:extLst>
              <a:ext uri="{FF2B5EF4-FFF2-40B4-BE49-F238E27FC236}">
                <a16:creationId xmlns:a16="http://schemas.microsoft.com/office/drawing/2014/main" id="{0DD6B1DE-9081-AAAF-0182-5643C4700379}"/>
              </a:ext>
            </a:extLst>
          </p:cNvPr>
          <p:cNvGraphicFramePr>
            <a:graphicFrameLocks noGrp="1"/>
          </p:cNvGraphicFramePr>
          <p:nvPr>
            <p:ph idx="1"/>
            <p:extLst>
              <p:ext uri="{D42A27DB-BD31-4B8C-83A1-F6EECF244321}">
                <p14:modId xmlns:p14="http://schemas.microsoft.com/office/powerpoint/2010/main" val="2106838562"/>
              </p:ext>
            </p:extLst>
          </p:nvPr>
        </p:nvGraphicFramePr>
        <p:xfrm>
          <a:off x="838200" y="2623381"/>
          <a:ext cx="5165309" cy="3553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A diagram of a variety of different types of objects&#10;&#10;AI-generated content may be incorrect.">
            <a:extLst>
              <a:ext uri="{FF2B5EF4-FFF2-40B4-BE49-F238E27FC236}">
                <a16:creationId xmlns:a16="http://schemas.microsoft.com/office/drawing/2014/main" id="{ECE57C8A-E49D-4C1D-AC0B-EFD8196750C6}"/>
              </a:ext>
            </a:extLst>
          </p:cNvPr>
          <p:cNvPicPr>
            <a:picLocks noChangeAspect="1"/>
          </p:cNvPicPr>
          <p:nvPr/>
        </p:nvPicPr>
        <p:blipFill>
          <a:blip r:embed="rId7"/>
          <a:srcRect t="9853" r="1" b="16358"/>
          <a:stretch>
            <a:fillRect/>
          </a:stretch>
        </p:blipFill>
        <p:spPr>
          <a:xfrm>
            <a:off x="7056646" y="849452"/>
            <a:ext cx="4491887" cy="2212463"/>
          </a:xfrm>
          <a:prstGeom prst="rect">
            <a:avLst/>
          </a:prstGeom>
        </p:spPr>
      </p:pic>
      <p:pic>
        <p:nvPicPr>
          <p:cNvPr id="5" name="Picture 4" descr="A white background with black text&#10;&#10;AI-generated content may be incorrect.">
            <a:extLst>
              <a:ext uri="{FF2B5EF4-FFF2-40B4-BE49-F238E27FC236}">
                <a16:creationId xmlns:a16="http://schemas.microsoft.com/office/drawing/2014/main" id="{BE88A731-7380-E33C-8C4B-3E6823411BBA}"/>
              </a:ext>
            </a:extLst>
          </p:cNvPr>
          <p:cNvPicPr>
            <a:picLocks noChangeAspect="1"/>
          </p:cNvPicPr>
          <p:nvPr/>
        </p:nvPicPr>
        <p:blipFill>
          <a:blip r:embed="rId8"/>
          <a:srcRect t="6497" r="1" b="16430"/>
          <a:stretch>
            <a:fillRect/>
          </a:stretch>
        </p:blipFill>
        <p:spPr>
          <a:xfrm>
            <a:off x="7056646" y="4018122"/>
            <a:ext cx="4491887" cy="1731032"/>
          </a:xfrm>
          <a:prstGeom prst="rect">
            <a:avLst/>
          </a:prstGeom>
        </p:spPr>
      </p:pic>
    </p:spTree>
    <p:extLst>
      <p:ext uri="{BB962C8B-B14F-4D97-AF65-F5344CB8AC3E}">
        <p14:creationId xmlns:p14="http://schemas.microsoft.com/office/powerpoint/2010/main" val="1295927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43B9CA2-4B31-4ACD-9A9F-B8E6C64203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6EC16C1-C125-B490-A217-B231019E4308}"/>
              </a:ext>
            </a:extLst>
          </p:cNvPr>
          <p:cNvPicPr>
            <a:picLocks noChangeAspect="1"/>
          </p:cNvPicPr>
          <p:nvPr/>
        </p:nvPicPr>
        <p:blipFill>
          <a:blip r:embed="rId2"/>
          <a:srcRect l="14515" r="13612" b="1"/>
          <a:stretch>
            <a:fillRect/>
          </a:stretch>
        </p:blipFill>
        <p:spPr>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p:spPr>
      </p:pic>
      <p:pic>
        <p:nvPicPr>
          <p:cNvPr id="4" name="Picture 3">
            <a:extLst>
              <a:ext uri="{FF2B5EF4-FFF2-40B4-BE49-F238E27FC236}">
                <a16:creationId xmlns:a16="http://schemas.microsoft.com/office/drawing/2014/main" id="{D7D53546-05C0-1E65-4340-E93E3053D450}"/>
              </a:ext>
            </a:extLst>
          </p:cNvPr>
          <p:cNvPicPr>
            <a:picLocks noChangeAspect="1"/>
          </p:cNvPicPr>
          <p:nvPr/>
        </p:nvPicPr>
        <p:blipFill>
          <a:blip r:embed="rId3"/>
          <a:srcRect l="3351" r="15838" b="1"/>
          <a:stretch>
            <a:fillRect/>
          </a:stretch>
        </p:blipFill>
        <p:spPr>
          <a:xfrm>
            <a:off x="5115314" y="10"/>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p:spPr>
      </p:pic>
      <p:pic>
        <p:nvPicPr>
          <p:cNvPr id="5" name="Picture 4">
            <a:extLst>
              <a:ext uri="{FF2B5EF4-FFF2-40B4-BE49-F238E27FC236}">
                <a16:creationId xmlns:a16="http://schemas.microsoft.com/office/drawing/2014/main" id="{546B5CED-B827-80E9-09CB-23626E18A44F}"/>
              </a:ext>
            </a:extLst>
          </p:cNvPr>
          <p:cNvPicPr>
            <a:picLocks noChangeAspect="1"/>
          </p:cNvPicPr>
          <p:nvPr/>
        </p:nvPicPr>
        <p:blipFill>
          <a:blip r:embed="rId4"/>
          <a:srcRect l="9901" r="9055"/>
          <a:stretch>
            <a:fillRect/>
          </a:stretch>
        </p:blipFill>
        <p:spPr>
          <a:xfrm>
            <a:off x="5168353" y="3456432"/>
            <a:ext cx="7023646" cy="3401568"/>
          </a:xfrm>
          <a:custGeom>
            <a:avLst/>
            <a:gdLst/>
            <a:ahLst/>
            <a:cxnLst/>
            <a:rect l="l" t="t" r="r" b="b"/>
            <a:pathLst>
              <a:path w="7023646" h="3401568">
                <a:moveTo>
                  <a:pt x="749132" y="0"/>
                </a:moveTo>
                <a:lnTo>
                  <a:pt x="7023646" y="0"/>
                </a:lnTo>
                <a:lnTo>
                  <a:pt x="7023646" y="3401568"/>
                </a:lnTo>
                <a:lnTo>
                  <a:pt x="0" y="3401568"/>
                </a:lnTo>
                <a:lnTo>
                  <a:pt x="79008" y="3238906"/>
                </a:lnTo>
                <a:cubicBezTo>
                  <a:pt x="502362" y="2321466"/>
                  <a:pt x="749563" y="1215476"/>
                  <a:pt x="749563" y="24956"/>
                </a:cubicBezTo>
                <a:close/>
              </a:path>
            </a:pathLst>
          </a:custGeom>
        </p:spPr>
      </p:pic>
      <p:sp useBgFill="1">
        <p:nvSpPr>
          <p:cNvPr id="13" name="Freeform: Shape 12">
            <a:extLst>
              <a:ext uri="{FF2B5EF4-FFF2-40B4-BE49-F238E27FC236}">
                <a16:creationId xmlns:a16="http://schemas.microsoft.com/office/drawing/2014/main" id="{33F94DB1-BC5D-454D-845C-7BA3A1F46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32965" cy="6858000"/>
          </a:xfrm>
          <a:custGeom>
            <a:avLst/>
            <a:gdLst>
              <a:gd name="connsiteX0" fmla="*/ 0 w 5932965"/>
              <a:gd name="connsiteY0" fmla="*/ 0 h 6858000"/>
              <a:gd name="connsiteX1" fmla="*/ 5140363 w 5932965"/>
              <a:gd name="connsiteY1" fmla="*/ 0 h 6858000"/>
              <a:gd name="connsiteX2" fmla="*/ 5152943 w 5932965"/>
              <a:gd name="connsiteY2" fmla="*/ 23550 h 6858000"/>
              <a:gd name="connsiteX3" fmla="*/ 5932965 w 5932965"/>
              <a:gd name="connsiteY3" fmla="*/ 3479505 h 6858000"/>
              <a:gd name="connsiteX4" fmla="*/ 5262410 w 5932965"/>
              <a:gd name="connsiteY4" fmla="*/ 6708999 h 6858000"/>
              <a:gd name="connsiteX5" fmla="*/ 5190385 w 5932965"/>
              <a:gd name="connsiteY5" fmla="*/ 6858000 h 6858000"/>
              <a:gd name="connsiteX6" fmla="*/ 0 w 593296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2965" h="6858000">
                <a:moveTo>
                  <a:pt x="0" y="0"/>
                </a:moveTo>
                <a:lnTo>
                  <a:pt x="5140363" y="0"/>
                </a:lnTo>
                <a:lnTo>
                  <a:pt x="5152943" y="23550"/>
                </a:lnTo>
                <a:cubicBezTo>
                  <a:pt x="5642847" y="987256"/>
                  <a:pt x="5932965" y="2183538"/>
                  <a:pt x="5932965" y="3479505"/>
                </a:cubicBezTo>
                <a:cubicBezTo>
                  <a:pt x="5932965" y="4675783"/>
                  <a:pt x="5685764" y="5787121"/>
                  <a:pt x="5262410" y="6708999"/>
                </a:cubicBezTo>
                <a:lnTo>
                  <a:pt x="5190385"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5" name="Freeform: Shape 14">
            <a:extLst>
              <a:ext uri="{FF2B5EF4-FFF2-40B4-BE49-F238E27FC236}">
                <a16:creationId xmlns:a16="http://schemas.microsoft.com/office/drawing/2014/main" id="{5676B86F-860B-4586-BCAA-C0650C09B7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2333" cy="6858000"/>
          </a:xfrm>
          <a:custGeom>
            <a:avLst/>
            <a:gdLst>
              <a:gd name="connsiteX0" fmla="*/ 0 w 5922333"/>
              <a:gd name="connsiteY0" fmla="*/ 0 h 6858000"/>
              <a:gd name="connsiteX1" fmla="*/ 5129731 w 5922333"/>
              <a:gd name="connsiteY1" fmla="*/ 0 h 6858000"/>
              <a:gd name="connsiteX2" fmla="*/ 5142311 w 5922333"/>
              <a:gd name="connsiteY2" fmla="*/ 23550 h 6858000"/>
              <a:gd name="connsiteX3" fmla="*/ 5922333 w 5922333"/>
              <a:gd name="connsiteY3" fmla="*/ 3479505 h 6858000"/>
              <a:gd name="connsiteX4" fmla="*/ 5251778 w 5922333"/>
              <a:gd name="connsiteY4" fmla="*/ 6708999 h 6858000"/>
              <a:gd name="connsiteX5" fmla="*/ 5179753 w 5922333"/>
              <a:gd name="connsiteY5" fmla="*/ 6858000 h 6858000"/>
              <a:gd name="connsiteX6" fmla="*/ 0 w 592233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2333" h="6858000">
                <a:moveTo>
                  <a:pt x="0" y="0"/>
                </a:moveTo>
                <a:lnTo>
                  <a:pt x="5129731" y="0"/>
                </a:lnTo>
                <a:lnTo>
                  <a:pt x="5142311" y="23550"/>
                </a:lnTo>
                <a:cubicBezTo>
                  <a:pt x="5632215" y="987256"/>
                  <a:pt x="5922333" y="2183538"/>
                  <a:pt x="5922333" y="3479505"/>
                </a:cubicBezTo>
                <a:cubicBezTo>
                  <a:pt x="5922333" y="4675783"/>
                  <a:pt x="5675132" y="5787121"/>
                  <a:pt x="5251778" y="6708999"/>
                </a:cubicBezTo>
                <a:lnTo>
                  <a:pt x="5179753"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D4443B2-796E-F06A-0EEE-7BF867F14AC2}"/>
              </a:ext>
            </a:extLst>
          </p:cNvPr>
          <p:cNvSpPr>
            <a:spLocks noGrp="1"/>
          </p:cNvSpPr>
          <p:nvPr>
            <p:ph type="title"/>
          </p:nvPr>
        </p:nvSpPr>
        <p:spPr>
          <a:xfrm>
            <a:off x="448056" y="685800"/>
            <a:ext cx="5227530" cy="1404141"/>
          </a:xfrm>
        </p:spPr>
        <p:txBody>
          <a:bodyPr>
            <a:normAutofit/>
          </a:bodyPr>
          <a:lstStyle/>
          <a:p>
            <a:r>
              <a:rPr lang="en-US" sz="2800" dirty="0">
                <a:solidFill>
                  <a:schemeClr val="accent2">
                    <a:lumMod val="75000"/>
                  </a:schemeClr>
                </a:solidFill>
                <a:latin typeface="Arial Black" panose="020B0A04020102020204" pitchFamily="34" charset="0"/>
              </a:rPr>
              <a:t>Knowledge Sharing as a Competitive Global Asset</a:t>
            </a:r>
            <a:endParaRPr lang="en-GB" sz="2800" dirty="0">
              <a:solidFill>
                <a:schemeClr val="accent2">
                  <a:lumMod val="75000"/>
                </a:schemeClr>
              </a:solidFill>
              <a:latin typeface="Arial Black" panose="020B0A04020102020204" pitchFamily="34" charset="0"/>
            </a:endParaRPr>
          </a:p>
        </p:txBody>
      </p:sp>
      <p:sp>
        <p:nvSpPr>
          <p:cNvPr id="17" name="Rectangle 16">
            <a:extLst>
              <a:ext uri="{FF2B5EF4-FFF2-40B4-BE49-F238E27FC236}">
                <a16:creationId xmlns:a16="http://schemas.microsoft.com/office/drawing/2014/main" id="{8C818ED5-2F56-4171-9445-3AA4F4462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16867"/>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DE74FCE8-866C-4AFA-B45C-FACE2A609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1" y="2089941"/>
            <a:ext cx="4970439"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540DAD7-5C35-5339-3637-637FF90EC3BD}"/>
              </a:ext>
            </a:extLst>
          </p:cNvPr>
          <p:cNvSpPr>
            <a:spLocks noGrp="1"/>
          </p:cNvSpPr>
          <p:nvPr>
            <p:ph idx="1"/>
          </p:nvPr>
        </p:nvSpPr>
        <p:spPr>
          <a:xfrm>
            <a:off x="448056" y="2514600"/>
            <a:ext cx="4922338" cy="3666744"/>
          </a:xfrm>
        </p:spPr>
        <p:txBody>
          <a:bodyPr>
            <a:normAutofit/>
          </a:bodyPr>
          <a:lstStyle/>
          <a:p>
            <a:r>
              <a:rPr lang="en-US" sz="1600" dirty="0">
                <a:latin typeface="Arial" panose="020B0604020202020204" pitchFamily="34" charset="0"/>
                <a:cs typeface="Arial" panose="020B0604020202020204" pitchFamily="34" charset="0"/>
              </a:rPr>
              <a:t>Collaborative Learning promotes knowledge sharing, which is increasingly important to achieve competitive advantage by utilising the knowledge assets of global companies by enabling the sharing of knowledge to maintain innovation and competitiveness. (Nonaka and Takeuchi, 1995).</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Global Collaboration is about accelerating collective intelligence, because of effectively collaborating with others, thereby providing greater response to Global Business Challenges. (Singh, 2009).</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8149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D22FA1E-E02A-4FC5-BBA6-577D6DA0C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05D27520-F270-4F3D-A46E-76A337B6E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315529 w 12192000"/>
              <a:gd name="connsiteY0" fmla="*/ 4323896 h 6858000"/>
              <a:gd name="connsiteX1" fmla="*/ 6295588 w 12192000"/>
              <a:gd name="connsiteY1" fmla="*/ 4367579 h 6858000"/>
              <a:gd name="connsiteX2" fmla="*/ 6219229 w 12192000"/>
              <a:gd name="connsiteY2" fmla="*/ 4436818 h 6858000"/>
              <a:gd name="connsiteX3" fmla="*/ 6065687 w 12192000"/>
              <a:gd name="connsiteY3" fmla="*/ 4637204 h 6858000"/>
              <a:gd name="connsiteX4" fmla="*/ 5727387 w 12192000"/>
              <a:gd name="connsiteY4" fmla="*/ 5460076 h 6858000"/>
              <a:gd name="connsiteX5" fmla="*/ 5620972 w 12192000"/>
              <a:gd name="connsiteY5" fmla="*/ 5725836 h 6858000"/>
              <a:gd name="connsiteX6" fmla="*/ 5707795 w 12192000"/>
              <a:gd name="connsiteY6" fmla="*/ 5790089 h 6858000"/>
              <a:gd name="connsiteX7" fmla="*/ 5554627 w 12192000"/>
              <a:gd name="connsiteY7" fmla="*/ 6078873 h 6858000"/>
              <a:gd name="connsiteX8" fmla="*/ 5373489 w 12192000"/>
              <a:gd name="connsiteY8" fmla="*/ 6402408 h 6858000"/>
              <a:gd name="connsiteX9" fmla="*/ 5099999 w 12192000"/>
              <a:gd name="connsiteY9" fmla="*/ 6827527 h 6858000"/>
              <a:gd name="connsiteX10" fmla="*/ 5078133 w 12192000"/>
              <a:gd name="connsiteY10" fmla="*/ 6857998 h 6858000"/>
              <a:gd name="connsiteX11" fmla="*/ 9179960 w 12192000"/>
              <a:gd name="connsiteY11" fmla="*/ 6857998 h 6858000"/>
              <a:gd name="connsiteX12" fmla="*/ 9179960 w 12192000"/>
              <a:gd name="connsiteY12" fmla="*/ 4323896 h 6858000"/>
              <a:gd name="connsiteX13" fmla="*/ 0 w 12192000"/>
              <a:gd name="connsiteY13" fmla="*/ 0 h 6858000"/>
              <a:gd name="connsiteX14" fmla="*/ 5872711 w 12192000"/>
              <a:gd name="connsiteY14" fmla="*/ 0 h 6858000"/>
              <a:gd name="connsiteX15" fmla="*/ 5885421 w 12192000"/>
              <a:gd name="connsiteY15" fmla="*/ 20207 h 6858000"/>
              <a:gd name="connsiteX16" fmla="*/ 5925300 w 12192000"/>
              <a:gd name="connsiteY16" fmla="*/ 48911 h 6858000"/>
              <a:gd name="connsiteX17" fmla="*/ 5940039 w 12192000"/>
              <a:gd name="connsiteY17" fmla="*/ 101212 h 6858000"/>
              <a:gd name="connsiteX18" fmla="*/ 5969942 w 12192000"/>
              <a:gd name="connsiteY18" fmla="*/ 311282 h 6858000"/>
              <a:gd name="connsiteX19" fmla="*/ 5961238 w 12192000"/>
              <a:gd name="connsiteY19" fmla="*/ 357643 h 6858000"/>
              <a:gd name="connsiteX20" fmla="*/ 5917195 w 12192000"/>
              <a:gd name="connsiteY20" fmla="*/ 420369 h 6858000"/>
              <a:gd name="connsiteX21" fmla="*/ 5882753 w 12192000"/>
              <a:gd name="connsiteY21" fmla="*/ 556832 h 6858000"/>
              <a:gd name="connsiteX22" fmla="*/ 5814490 w 12192000"/>
              <a:gd name="connsiteY22" fmla="*/ 757416 h 6858000"/>
              <a:gd name="connsiteX23" fmla="*/ 5780064 w 12192000"/>
              <a:gd name="connsiteY23" fmla="*/ 817804 h 6858000"/>
              <a:gd name="connsiteX24" fmla="*/ 5808232 w 12192000"/>
              <a:gd name="connsiteY24" fmla="*/ 850533 h 6858000"/>
              <a:gd name="connsiteX25" fmla="*/ 5906473 w 12192000"/>
              <a:gd name="connsiteY25" fmla="*/ 1076571 h 6858000"/>
              <a:gd name="connsiteX26" fmla="*/ 5778623 w 12192000"/>
              <a:gd name="connsiteY26" fmla="*/ 1369280 h 6858000"/>
              <a:gd name="connsiteX27" fmla="*/ 5710841 w 12192000"/>
              <a:gd name="connsiteY27" fmla="*/ 1462628 h 6858000"/>
              <a:gd name="connsiteX28" fmla="*/ 5846774 w 12192000"/>
              <a:gd name="connsiteY28" fmla="*/ 1455933 h 6858000"/>
              <a:gd name="connsiteX29" fmla="*/ 5897329 w 12192000"/>
              <a:gd name="connsiteY29" fmla="*/ 1553073 h 6858000"/>
              <a:gd name="connsiteX30" fmla="*/ 5919735 w 12192000"/>
              <a:gd name="connsiteY30" fmla="*/ 1602736 h 6858000"/>
              <a:gd name="connsiteX31" fmla="*/ 6057874 w 12192000"/>
              <a:gd name="connsiteY31" fmla="*/ 1910648 h 6858000"/>
              <a:gd name="connsiteX32" fmla="*/ 6039719 w 12192000"/>
              <a:gd name="connsiteY32" fmla="*/ 2010547 h 6858000"/>
              <a:gd name="connsiteX33" fmla="*/ 5841713 w 12192000"/>
              <a:gd name="connsiteY33" fmla="*/ 2520599 h 6858000"/>
              <a:gd name="connsiteX34" fmla="*/ 6071734 w 12192000"/>
              <a:gd name="connsiteY34" fmla="*/ 2593468 h 6858000"/>
              <a:gd name="connsiteX35" fmla="*/ 6092050 w 12192000"/>
              <a:gd name="connsiteY35" fmla="*/ 2806646 h 6858000"/>
              <a:gd name="connsiteX36" fmla="*/ 6215122 w 12192000"/>
              <a:gd name="connsiteY36" fmla="*/ 3021197 h 6858000"/>
              <a:gd name="connsiteX37" fmla="*/ 6338100 w 12192000"/>
              <a:gd name="connsiteY37" fmla="*/ 3178087 h 6858000"/>
              <a:gd name="connsiteX38" fmla="*/ 6343927 w 12192000"/>
              <a:gd name="connsiteY38" fmla="*/ 3194685 h 6858000"/>
              <a:gd name="connsiteX39" fmla="*/ 6343850 w 12192000"/>
              <a:gd name="connsiteY39" fmla="*/ 3201174 h 6858000"/>
              <a:gd name="connsiteX40" fmla="*/ 6366375 w 12192000"/>
              <a:gd name="connsiteY40" fmla="*/ 3271251 h 6858000"/>
              <a:gd name="connsiteX41" fmla="*/ 6369430 w 12192000"/>
              <a:gd name="connsiteY41" fmla="*/ 3276240 h 6858000"/>
              <a:gd name="connsiteX42" fmla="*/ 6392405 w 12192000"/>
              <a:gd name="connsiteY42" fmla="*/ 3360437 h 6858000"/>
              <a:gd name="connsiteX43" fmla="*/ 6397993 w 12192000"/>
              <a:gd name="connsiteY43" fmla="*/ 3390203 h 6858000"/>
              <a:gd name="connsiteX44" fmla="*/ 6394652 w 12192000"/>
              <a:gd name="connsiteY44" fmla="*/ 3402205 h 6858000"/>
              <a:gd name="connsiteX45" fmla="*/ 6366662 w 12192000"/>
              <a:gd name="connsiteY45" fmla="*/ 3442044 h 6858000"/>
              <a:gd name="connsiteX46" fmla="*/ 6320915 w 12192000"/>
              <a:gd name="connsiteY46" fmla="*/ 3701547 h 6858000"/>
              <a:gd name="connsiteX47" fmla="*/ 6364618 w 12192000"/>
              <a:gd name="connsiteY47" fmla="*/ 3743844 h 6858000"/>
              <a:gd name="connsiteX48" fmla="*/ 6370409 w 12192000"/>
              <a:gd name="connsiteY48" fmla="*/ 3754454 h 6858000"/>
              <a:gd name="connsiteX49" fmla="*/ 6373773 w 12192000"/>
              <a:gd name="connsiteY49" fmla="*/ 3768237 h 6858000"/>
              <a:gd name="connsiteX50" fmla="*/ 6375298 w 12192000"/>
              <a:gd name="connsiteY50" fmla="*/ 3796540 h 6858000"/>
              <a:gd name="connsiteX51" fmla="*/ 6253487 w 12192000"/>
              <a:gd name="connsiteY51" fmla="*/ 3856948 h 6858000"/>
              <a:gd name="connsiteX52" fmla="*/ 6385416 w 12192000"/>
              <a:gd name="connsiteY52" fmla="*/ 4014409 h 6858000"/>
              <a:gd name="connsiteX53" fmla="*/ 6374795 w 12192000"/>
              <a:gd name="connsiteY53" fmla="*/ 4038554 h 6858000"/>
              <a:gd name="connsiteX54" fmla="*/ 6351015 w 12192000"/>
              <a:gd name="connsiteY54" fmla="*/ 4150489 h 6858000"/>
              <a:gd name="connsiteX55" fmla="*/ 6340821 w 12192000"/>
              <a:gd name="connsiteY55" fmla="*/ 4212706 h 6858000"/>
              <a:gd name="connsiteX56" fmla="*/ 12191999 w 12192000"/>
              <a:gd name="connsiteY56" fmla="*/ 4212706 h 6858000"/>
              <a:gd name="connsiteX57" fmla="*/ 12191999 w 12192000"/>
              <a:gd name="connsiteY57" fmla="*/ 0 h 6858000"/>
              <a:gd name="connsiteX58" fmla="*/ 12192000 w 12192000"/>
              <a:gd name="connsiteY58" fmla="*/ 0 h 6858000"/>
              <a:gd name="connsiteX59" fmla="*/ 12192000 w 12192000"/>
              <a:gd name="connsiteY59" fmla="*/ 6858000 h 6858000"/>
              <a:gd name="connsiteX60" fmla="*/ 12191999 w 12192000"/>
              <a:gd name="connsiteY60" fmla="*/ 6858000 h 6858000"/>
              <a:gd name="connsiteX61" fmla="*/ 12191999 w 12192000"/>
              <a:gd name="connsiteY61" fmla="*/ 4323902 h 6858000"/>
              <a:gd name="connsiteX62" fmla="*/ 9307672 w 12192000"/>
              <a:gd name="connsiteY62" fmla="*/ 4323902 h 6858000"/>
              <a:gd name="connsiteX63" fmla="*/ 9307672 w 12192000"/>
              <a:gd name="connsiteY63" fmla="*/ 6858000 h 6858000"/>
              <a:gd name="connsiteX64" fmla="*/ 0 w 12192000"/>
              <a:gd name="connsiteY6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2192000" h="6858000">
                <a:moveTo>
                  <a:pt x="6315529" y="4323896"/>
                </a:moveTo>
                <a:lnTo>
                  <a:pt x="6295588" y="4367579"/>
                </a:lnTo>
                <a:cubicBezTo>
                  <a:pt x="6278024" y="4397022"/>
                  <a:pt x="6253813" y="4421099"/>
                  <a:pt x="6219229" y="4436818"/>
                </a:cubicBezTo>
                <a:cubicBezTo>
                  <a:pt x="6148079" y="4469666"/>
                  <a:pt x="6116436" y="4572066"/>
                  <a:pt x="6065687" y="4637204"/>
                </a:cubicBezTo>
                <a:cubicBezTo>
                  <a:pt x="5888713" y="4862696"/>
                  <a:pt x="5773979" y="5125824"/>
                  <a:pt x="5727387" y="5460076"/>
                </a:cubicBezTo>
                <a:cubicBezTo>
                  <a:pt x="5714326" y="5552523"/>
                  <a:pt x="5656974" y="5638673"/>
                  <a:pt x="5620972" y="5725836"/>
                </a:cubicBezTo>
                <a:cubicBezTo>
                  <a:pt x="5641553" y="5779043"/>
                  <a:pt x="5738619" y="5631221"/>
                  <a:pt x="5707795" y="5790089"/>
                </a:cubicBezTo>
                <a:cubicBezTo>
                  <a:pt x="5684453" y="5909876"/>
                  <a:pt x="5617437" y="5996827"/>
                  <a:pt x="5554627" y="6078873"/>
                </a:cubicBezTo>
                <a:cubicBezTo>
                  <a:pt x="5482491" y="6172498"/>
                  <a:pt x="5402203" y="6253366"/>
                  <a:pt x="5373489" y="6402408"/>
                </a:cubicBezTo>
                <a:cubicBezTo>
                  <a:pt x="5371924" y="6410357"/>
                  <a:pt x="5276557" y="6577417"/>
                  <a:pt x="5099999" y="6827527"/>
                </a:cubicBezTo>
                <a:lnTo>
                  <a:pt x="5078133" y="6857998"/>
                </a:lnTo>
                <a:lnTo>
                  <a:pt x="9179960" y="6857998"/>
                </a:lnTo>
                <a:lnTo>
                  <a:pt x="9179960" y="4323896"/>
                </a:lnTo>
                <a:close/>
                <a:moveTo>
                  <a:pt x="0" y="0"/>
                </a:moveTo>
                <a:lnTo>
                  <a:pt x="5872711" y="0"/>
                </a:lnTo>
                <a:lnTo>
                  <a:pt x="5885421" y="20207"/>
                </a:lnTo>
                <a:cubicBezTo>
                  <a:pt x="5896481" y="32882"/>
                  <a:pt x="5909484" y="42864"/>
                  <a:pt x="5925300" y="48911"/>
                </a:cubicBezTo>
                <a:cubicBezTo>
                  <a:pt x="5940498" y="54526"/>
                  <a:pt x="5945509" y="75042"/>
                  <a:pt x="5940039" y="101212"/>
                </a:cubicBezTo>
                <a:cubicBezTo>
                  <a:pt x="5921950" y="187894"/>
                  <a:pt x="5936667" y="254951"/>
                  <a:pt x="5969942" y="311282"/>
                </a:cubicBezTo>
                <a:cubicBezTo>
                  <a:pt x="5981709" y="330926"/>
                  <a:pt x="5977292" y="344422"/>
                  <a:pt x="5961238" y="357643"/>
                </a:cubicBezTo>
                <a:cubicBezTo>
                  <a:pt x="5942802" y="372223"/>
                  <a:pt x="5928461" y="393565"/>
                  <a:pt x="5917195" y="420369"/>
                </a:cubicBezTo>
                <a:cubicBezTo>
                  <a:pt x="5898701" y="463685"/>
                  <a:pt x="5889992" y="510050"/>
                  <a:pt x="5882753" y="556832"/>
                </a:cubicBezTo>
                <a:cubicBezTo>
                  <a:pt x="5871511" y="630206"/>
                  <a:pt x="5858246" y="700969"/>
                  <a:pt x="5814490" y="757416"/>
                </a:cubicBezTo>
                <a:cubicBezTo>
                  <a:pt x="5801465" y="774559"/>
                  <a:pt x="5791019" y="796511"/>
                  <a:pt x="5780064" y="817804"/>
                </a:cubicBezTo>
                <a:cubicBezTo>
                  <a:pt x="5783558" y="836359"/>
                  <a:pt x="5792196" y="849005"/>
                  <a:pt x="5808232" y="850533"/>
                </a:cubicBezTo>
                <a:cubicBezTo>
                  <a:pt x="5910296" y="860624"/>
                  <a:pt x="5905771" y="962632"/>
                  <a:pt x="5906473" y="1076571"/>
                </a:cubicBezTo>
                <a:cubicBezTo>
                  <a:pt x="5907545" y="1217584"/>
                  <a:pt x="5849973" y="1296799"/>
                  <a:pt x="5778623" y="1369280"/>
                </a:cubicBezTo>
                <a:cubicBezTo>
                  <a:pt x="5754207" y="1393852"/>
                  <a:pt x="5718605" y="1401742"/>
                  <a:pt x="5710841" y="1462628"/>
                </a:cubicBezTo>
                <a:cubicBezTo>
                  <a:pt x="5753463" y="1508141"/>
                  <a:pt x="5802053" y="1451295"/>
                  <a:pt x="5846774" y="1455933"/>
                </a:cubicBezTo>
                <a:cubicBezTo>
                  <a:pt x="5883727" y="1460129"/>
                  <a:pt x="5943609" y="1438568"/>
                  <a:pt x="5897329" y="1553073"/>
                </a:cubicBezTo>
                <a:cubicBezTo>
                  <a:pt x="5883856" y="1586627"/>
                  <a:pt x="5901366" y="1604100"/>
                  <a:pt x="5919735" y="1602736"/>
                </a:cubicBezTo>
                <a:cubicBezTo>
                  <a:pt x="6068526" y="1589022"/>
                  <a:pt x="6006837" y="1813624"/>
                  <a:pt x="6057874" y="1910648"/>
                </a:cubicBezTo>
                <a:cubicBezTo>
                  <a:pt x="6072264" y="1936644"/>
                  <a:pt x="6059978" y="1992417"/>
                  <a:pt x="6039719" y="2010547"/>
                </a:cubicBezTo>
                <a:cubicBezTo>
                  <a:pt x="5911143" y="2127229"/>
                  <a:pt x="5899692" y="2331836"/>
                  <a:pt x="5841713" y="2520599"/>
                </a:cubicBezTo>
                <a:cubicBezTo>
                  <a:pt x="5912636" y="2572423"/>
                  <a:pt x="5995799" y="2566926"/>
                  <a:pt x="6071734" y="2593468"/>
                </a:cubicBezTo>
                <a:cubicBezTo>
                  <a:pt x="6150607" y="2620843"/>
                  <a:pt x="6151703" y="2655507"/>
                  <a:pt x="6092050" y="2806646"/>
                </a:cubicBezTo>
                <a:cubicBezTo>
                  <a:pt x="6259331" y="2795420"/>
                  <a:pt x="6259331" y="2795420"/>
                  <a:pt x="6215122" y="3021197"/>
                </a:cubicBezTo>
                <a:cubicBezTo>
                  <a:pt x="6259035" y="3016573"/>
                  <a:pt x="6302431" y="3085300"/>
                  <a:pt x="6338100" y="3178087"/>
                </a:cubicBezTo>
                <a:lnTo>
                  <a:pt x="6343927" y="3194685"/>
                </a:lnTo>
                <a:lnTo>
                  <a:pt x="6343850" y="3201174"/>
                </a:lnTo>
                <a:cubicBezTo>
                  <a:pt x="6346866" y="3232770"/>
                  <a:pt x="6355995" y="3253323"/>
                  <a:pt x="6366375" y="3271251"/>
                </a:cubicBezTo>
                <a:lnTo>
                  <a:pt x="6369430" y="3276240"/>
                </a:lnTo>
                <a:lnTo>
                  <a:pt x="6392405" y="3360437"/>
                </a:lnTo>
                <a:lnTo>
                  <a:pt x="6397993" y="3390203"/>
                </a:lnTo>
                <a:lnTo>
                  <a:pt x="6394652" y="3402205"/>
                </a:lnTo>
                <a:cubicBezTo>
                  <a:pt x="6388505" y="3414621"/>
                  <a:pt x="6379344" y="3427747"/>
                  <a:pt x="6366662" y="3442044"/>
                </a:cubicBezTo>
                <a:cubicBezTo>
                  <a:pt x="6239481" y="3584662"/>
                  <a:pt x="6224938" y="3605480"/>
                  <a:pt x="6320915" y="3701547"/>
                </a:cubicBezTo>
                <a:lnTo>
                  <a:pt x="6364618" y="3743844"/>
                </a:lnTo>
                <a:lnTo>
                  <a:pt x="6370409" y="3754454"/>
                </a:lnTo>
                <a:lnTo>
                  <a:pt x="6373773" y="3768237"/>
                </a:lnTo>
                <a:cubicBezTo>
                  <a:pt x="6374277" y="3777528"/>
                  <a:pt x="6374207" y="3788146"/>
                  <a:pt x="6375298" y="3796540"/>
                </a:cubicBezTo>
                <a:cubicBezTo>
                  <a:pt x="6339717" y="3831045"/>
                  <a:pt x="6294642" y="3774365"/>
                  <a:pt x="6253487" y="3856948"/>
                </a:cubicBezTo>
                <a:lnTo>
                  <a:pt x="6385416" y="4014409"/>
                </a:lnTo>
                <a:lnTo>
                  <a:pt x="6374795" y="4038554"/>
                </a:lnTo>
                <a:cubicBezTo>
                  <a:pt x="6363579" y="4073249"/>
                  <a:pt x="6356895" y="4111559"/>
                  <a:pt x="6351015" y="4150489"/>
                </a:cubicBezTo>
                <a:lnTo>
                  <a:pt x="6340821" y="4212706"/>
                </a:lnTo>
                <a:lnTo>
                  <a:pt x="12191999" y="4212706"/>
                </a:lnTo>
                <a:lnTo>
                  <a:pt x="12191999" y="0"/>
                </a:lnTo>
                <a:lnTo>
                  <a:pt x="12192000" y="0"/>
                </a:lnTo>
                <a:lnTo>
                  <a:pt x="12192000" y="6858000"/>
                </a:lnTo>
                <a:lnTo>
                  <a:pt x="12191999" y="6858000"/>
                </a:lnTo>
                <a:lnTo>
                  <a:pt x="12191999" y="4323902"/>
                </a:lnTo>
                <a:lnTo>
                  <a:pt x="9307672" y="4323902"/>
                </a:lnTo>
                <a:lnTo>
                  <a:pt x="9307672" y="6858000"/>
                </a:lnTo>
                <a:lnTo>
                  <a:pt x="0" y="6858000"/>
                </a:lnTo>
                <a:close/>
              </a:path>
            </a:pathLst>
          </a:custGeom>
          <a:solidFill>
            <a:schemeClr val="bg2">
              <a:alpha val="50000"/>
            </a:schemeClr>
          </a:solidFill>
          <a:ln w="32707" cap="flat">
            <a:noFill/>
            <a:prstDash val="solid"/>
            <a:miter/>
          </a:ln>
        </p:spPr>
        <p:txBody>
          <a:bodyPr rtlCol="0" anchor="ctr"/>
          <a:lstStyle/>
          <a:p>
            <a:pPr defTabSz="457200"/>
            <a:endParaRPr lang="en-US">
              <a:solidFill>
                <a:schemeClr val="tx1"/>
              </a:solidFill>
            </a:endParaRPr>
          </a:p>
        </p:txBody>
      </p:sp>
      <p:sp>
        <p:nvSpPr>
          <p:cNvPr id="2" name="Title 1">
            <a:extLst>
              <a:ext uri="{FF2B5EF4-FFF2-40B4-BE49-F238E27FC236}">
                <a16:creationId xmlns:a16="http://schemas.microsoft.com/office/drawing/2014/main" id="{2B421825-8591-1C4F-3F71-64785DFF23E6}"/>
              </a:ext>
            </a:extLst>
          </p:cNvPr>
          <p:cNvSpPr>
            <a:spLocks noGrp="1"/>
          </p:cNvSpPr>
          <p:nvPr>
            <p:ph type="title"/>
          </p:nvPr>
        </p:nvSpPr>
        <p:spPr>
          <a:xfrm>
            <a:off x="567559" y="365126"/>
            <a:ext cx="5404419" cy="1987090"/>
          </a:xfrm>
        </p:spPr>
        <p:txBody>
          <a:bodyPr anchor="b">
            <a:normAutofit/>
          </a:bodyPr>
          <a:lstStyle/>
          <a:p>
            <a:r>
              <a:rPr lang="en-GB" sz="2800" dirty="0">
                <a:solidFill>
                  <a:schemeClr val="accent2">
                    <a:lumMod val="75000"/>
                  </a:schemeClr>
                </a:solidFill>
                <a:latin typeface="Arial Black" panose="020B0A04020102020204" pitchFamily="34" charset="0"/>
              </a:rPr>
              <a:t>Technology Strengthens Global Collaboration</a:t>
            </a:r>
          </a:p>
        </p:txBody>
      </p:sp>
      <p:sp>
        <p:nvSpPr>
          <p:cNvPr id="3" name="Content Placeholder 2">
            <a:extLst>
              <a:ext uri="{FF2B5EF4-FFF2-40B4-BE49-F238E27FC236}">
                <a16:creationId xmlns:a16="http://schemas.microsoft.com/office/drawing/2014/main" id="{01632FF4-1331-F167-C645-4ED0EDBDA7AB}"/>
              </a:ext>
            </a:extLst>
          </p:cNvPr>
          <p:cNvSpPr>
            <a:spLocks noGrp="1"/>
          </p:cNvSpPr>
          <p:nvPr>
            <p:ph idx="1"/>
          </p:nvPr>
        </p:nvSpPr>
        <p:spPr>
          <a:xfrm>
            <a:off x="838199" y="2681785"/>
            <a:ext cx="4730181" cy="3495178"/>
          </a:xfrm>
        </p:spPr>
        <p:txBody>
          <a:bodyPr>
            <a:normAutofit/>
          </a:bodyPr>
          <a:lstStyle/>
          <a:p>
            <a:r>
              <a:rPr lang="en-US" sz="1600" dirty="0">
                <a:latin typeface="Arial" panose="020B0604020202020204" pitchFamily="34" charset="0"/>
                <a:cs typeface="Arial" panose="020B0604020202020204" pitchFamily="34" charset="0"/>
              </a:rPr>
              <a:t>Smart learning environments and digital tools assist learners to develop the skills necessary to participate in global remote teams such as coordination, negotiation and synchronous/asynchronous communication. (Cheung et al., 2021).</a:t>
            </a:r>
          </a:p>
          <a:p>
            <a:pPr marL="0" indent="0">
              <a:buNone/>
            </a:pPr>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Utilising data to analyse collaborative learning behavior assists in improving team performance and providing for scalable collaborative models in global organisations. (Yan et al., 2025).</a:t>
            </a:r>
            <a:endParaRPr lang="en-GB" sz="160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6667858E-F78B-D825-BD5D-3337D8A3B3A9}"/>
              </a:ext>
            </a:extLst>
          </p:cNvPr>
          <p:cNvPicPr>
            <a:picLocks noChangeAspect="1"/>
          </p:cNvPicPr>
          <p:nvPr/>
        </p:nvPicPr>
        <p:blipFill>
          <a:blip r:embed="rId2"/>
          <a:stretch>
            <a:fillRect/>
          </a:stretch>
        </p:blipFill>
        <p:spPr>
          <a:xfrm>
            <a:off x="6777309" y="563626"/>
            <a:ext cx="4797354" cy="3202233"/>
          </a:xfrm>
          <a:prstGeom prst="rect">
            <a:avLst/>
          </a:prstGeom>
        </p:spPr>
      </p:pic>
      <p:pic>
        <p:nvPicPr>
          <p:cNvPr id="4" name="Picture 3">
            <a:extLst>
              <a:ext uri="{FF2B5EF4-FFF2-40B4-BE49-F238E27FC236}">
                <a16:creationId xmlns:a16="http://schemas.microsoft.com/office/drawing/2014/main" id="{EE8B192C-7BE7-CB86-0268-2CCD1CB66352}"/>
              </a:ext>
            </a:extLst>
          </p:cNvPr>
          <p:cNvPicPr>
            <a:picLocks noChangeAspect="1"/>
          </p:cNvPicPr>
          <p:nvPr/>
        </p:nvPicPr>
        <p:blipFill>
          <a:blip r:embed="rId3"/>
          <a:stretch>
            <a:fillRect/>
          </a:stretch>
        </p:blipFill>
        <p:spPr>
          <a:xfrm>
            <a:off x="6297433" y="4770790"/>
            <a:ext cx="2513506" cy="1413847"/>
          </a:xfrm>
          <a:prstGeom prst="rect">
            <a:avLst/>
          </a:prstGeom>
        </p:spPr>
      </p:pic>
      <p:pic>
        <p:nvPicPr>
          <p:cNvPr id="5" name="Picture 4">
            <a:extLst>
              <a:ext uri="{FF2B5EF4-FFF2-40B4-BE49-F238E27FC236}">
                <a16:creationId xmlns:a16="http://schemas.microsoft.com/office/drawing/2014/main" id="{C32FDBA4-F19E-B2B9-F8CE-E3F0933963E2}"/>
              </a:ext>
            </a:extLst>
          </p:cNvPr>
          <p:cNvPicPr>
            <a:picLocks noChangeAspect="1"/>
          </p:cNvPicPr>
          <p:nvPr/>
        </p:nvPicPr>
        <p:blipFill>
          <a:blip r:embed="rId4"/>
          <a:stretch>
            <a:fillRect/>
          </a:stretch>
        </p:blipFill>
        <p:spPr>
          <a:xfrm>
            <a:off x="9656412" y="4756446"/>
            <a:ext cx="2183079" cy="1457205"/>
          </a:xfrm>
          <a:prstGeom prst="rect">
            <a:avLst/>
          </a:prstGeom>
        </p:spPr>
      </p:pic>
    </p:spTree>
    <p:extLst>
      <p:ext uri="{BB962C8B-B14F-4D97-AF65-F5344CB8AC3E}">
        <p14:creationId xmlns:p14="http://schemas.microsoft.com/office/powerpoint/2010/main" val="889800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D22FA1E-E02A-4FC5-BBA6-577D6DA0C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05D27520-F270-4F3D-A46E-76A337B6E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315529 w 12192000"/>
              <a:gd name="connsiteY0" fmla="*/ 4323896 h 6858000"/>
              <a:gd name="connsiteX1" fmla="*/ 6295588 w 12192000"/>
              <a:gd name="connsiteY1" fmla="*/ 4367579 h 6858000"/>
              <a:gd name="connsiteX2" fmla="*/ 6219229 w 12192000"/>
              <a:gd name="connsiteY2" fmla="*/ 4436818 h 6858000"/>
              <a:gd name="connsiteX3" fmla="*/ 6065687 w 12192000"/>
              <a:gd name="connsiteY3" fmla="*/ 4637204 h 6858000"/>
              <a:gd name="connsiteX4" fmla="*/ 5727387 w 12192000"/>
              <a:gd name="connsiteY4" fmla="*/ 5460076 h 6858000"/>
              <a:gd name="connsiteX5" fmla="*/ 5620972 w 12192000"/>
              <a:gd name="connsiteY5" fmla="*/ 5725836 h 6858000"/>
              <a:gd name="connsiteX6" fmla="*/ 5707795 w 12192000"/>
              <a:gd name="connsiteY6" fmla="*/ 5790089 h 6858000"/>
              <a:gd name="connsiteX7" fmla="*/ 5554627 w 12192000"/>
              <a:gd name="connsiteY7" fmla="*/ 6078873 h 6858000"/>
              <a:gd name="connsiteX8" fmla="*/ 5373489 w 12192000"/>
              <a:gd name="connsiteY8" fmla="*/ 6402408 h 6858000"/>
              <a:gd name="connsiteX9" fmla="*/ 5099999 w 12192000"/>
              <a:gd name="connsiteY9" fmla="*/ 6827527 h 6858000"/>
              <a:gd name="connsiteX10" fmla="*/ 5078133 w 12192000"/>
              <a:gd name="connsiteY10" fmla="*/ 6857998 h 6858000"/>
              <a:gd name="connsiteX11" fmla="*/ 9179960 w 12192000"/>
              <a:gd name="connsiteY11" fmla="*/ 6857998 h 6858000"/>
              <a:gd name="connsiteX12" fmla="*/ 9179960 w 12192000"/>
              <a:gd name="connsiteY12" fmla="*/ 4323896 h 6858000"/>
              <a:gd name="connsiteX13" fmla="*/ 0 w 12192000"/>
              <a:gd name="connsiteY13" fmla="*/ 0 h 6858000"/>
              <a:gd name="connsiteX14" fmla="*/ 5872711 w 12192000"/>
              <a:gd name="connsiteY14" fmla="*/ 0 h 6858000"/>
              <a:gd name="connsiteX15" fmla="*/ 5885421 w 12192000"/>
              <a:gd name="connsiteY15" fmla="*/ 20207 h 6858000"/>
              <a:gd name="connsiteX16" fmla="*/ 5925300 w 12192000"/>
              <a:gd name="connsiteY16" fmla="*/ 48911 h 6858000"/>
              <a:gd name="connsiteX17" fmla="*/ 5940039 w 12192000"/>
              <a:gd name="connsiteY17" fmla="*/ 101212 h 6858000"/>
              <a:gd name="connsiteX18" fmla="*/ 5969942 w 12192000"/>
              <a:gd name="connsiteY18" fmla="*/ 311282 h 6858000"/>
              <a:gd name="connsiteX19" fmla="*/ 5961238 w 12192000"/>
              <a:gd name="connsiteY19" fmla="*/ 357643 h 6858000"/>
              <a:gd name="connsiteX20" fmla="*/ 5917195 w 12192000"/>
              <a:gd name="connsiteY20" fmla="*/ 420369 h 6858000"/>
              <a:gd name="connsiteX21" fmla="*/ 5882753 w 12192000"/>
              <a:gd name="connsiteY21" fmla="*/ 556832 h 6858000"/>
              <a:gd name="connsiteX22" fmla="*/ 5814490 w 12192000"/>
              <a:gd name="connsiteY22" fmla="*/ 757416 h 6858000"/>
              <a:gd name="connsiteX23" fmla="*/ 5780064 w 12192000"/>
              <a:gd name="connsiteY23" fmla="*/ 817804 h 6858000"/>
              <a:gd name="connsiteX24" fmla="*/ 5808232 w 12192000"/>
              <a:gd name="connsiteY24" fmla="*/ 850533 h 6858000"/>
              <a:gd name="connsiteX25" fmla="*/ 5906473 w 12192000"/>
              <a:gd name="connsiteY25" fmla="*/ 1076571 h 6858000"/>
              <a:gd name="connsiteX26" fmla="*/ 5778623 w 12192000"/>
              <a:gd name="connsiteY26" fmla="*/ 1369280 h 6858000"/>
              <a:gd name="connsiteX27" fmla="*/ 5710841 w 12192000"/>
              <a:gd name="connsiteY27" fmla="*/ 1462628 h 6858000"/>
              <a:gd name="connsiteX28" fmla="*/ 5846774 w 12192000"/>
              <a:gd name="connsiteY28" fmla="*/ 1455933 h 6858000"/>
              <a:gd name="connsiteX29" fmla="*/ 5897329 w 12192000"/>
              <a:gd name="connsiteY29" fmla="*/ 1553073 h 6858000"/>
              <a:gd name="connsiteX30" fmla="*/ 5919735 w 12192000"/>
              <a:gd name="connsiteY30" fmla="*/ 1602736 h 6858000"/>
              <a:gd name="connsiteX31" fmla="*/ 6057874 w 12192000"/>
              <a:gd name="connsiteY31" fmla="*/ 1910648 h 6858000"/>
              <a:gd name="connsiteX32" fmla="*/ 6039719 w 12192000"/>
              <a:gd name="connsiteY32" fmla="*/ 2010547 h 6858000"/>
              <a:gd name="connsiteX33" fmla="*/ 5841713 w 12192000"/>
              <a:gd name="connsiteY33" fmla="*/ 2520599 h 6858000"/>
              <a:gd name="connsiteX34" fmla="*/ 6071734 w 12192000"/>
              <a:gd name="connsiteY34" fmla="*/ 2593468 h 6858000"/>
              <a:gd name="connsiteX35" fmla="*/ 6092050 w 12192000"/>
              <a:gd name="connsiteY35" fmla="*/ 2806646 h 6858000"/>
              <a:gd name="connsiteX36" fmla="*/ 6215122 w 12192000"/>
              <a:gd name="connsiteY36" fmla="*/ 3021197 h 6858000"/>
              <a:gd name="connsiteX37" fmla="*/ 6338100 w 12192000"/>
              <a:gd name="connsiteY37" fmla="*/ 3178087 h 6858000"/>
              <a:gd name="connsiteX38" fmla="*/ 6343927 w 12192000"/>
              <a:gd name="connsiteY38" fmla="*/ 3194685 h 6858000"/>
              <a:gd name="connsiteX39" fmla="*/ 6343850 w 12192000"/>
              <a:gd name="connsiteY39" fmla="*/ 3201174 h 6858000"/>
              <a:gd name="connsiteX40" fmla="*/ 6366375 w 12192000"/>
              <a:gd name="connsiteY40" fmla="*/ 3271251 h 6858000"/>
              <a:gd name="connsiteX41" fmla="*/ 6369430 w 12192000"/>
              <a:gd name="connsiteY41" fmla="*/ 3276240 h 6858000"/>
              <a:gd name="connsiteX42" fmla="*/ 6392405 w 12192000"/>
              <a:gd name="connsiteY42" fmla="*/ 3360437 h 6858000"/>
              <a:gd name="connsiteX43" fmla="*/ 6397993 w 12192000"/>
              <a:gd name="connsiteY43" fmla="*/ 3390203 h 6858000"/>
              <a:gd name="connsiteX44" fmla="*/ 6394652 w 12192000"/>
              <a:gd name="connsiteY44" fmla="*/ 3402205 h 6858000"/>
              <a:gd name="connsiteX45" fmla="*/ 6366662 w 12192000"/>
              <a:gd name="connsiteY45" fmla="*/ 3442044 h 6858000"/>
              <a:gd name="connsiteX46" fmla="*/ 6320915 w 12192000"/>
              <a:gd name="connsiteY46" fmla="*/ 3701547 h 6858000"/>
              <a:gd name="connsiteX47" fmla="*/ 6364618 w 12192000"/>
              <a:gd name="connsiteY47" fmla="*/ 3743844 h 6858000"/>
              <a:gd name="connsiteX48" fmla="*/ 6370409 w 12192000"/>
              <a:gd name="connsiteY48" fmla="*/ 3754454 h 6858000"/>
              <a:gd name="connsiteX49" fmla="*/ 6373773 w 12192000"/>
              <a:gd name="connsiteY49" fmla="*/ 3768237 h 6858000"/>
              <a:gd name="connsiteX50" fmla="*/ 6375298 w 12192000"/>
              <a:gd name="connsiteY50" fmla="*/ 3796540 h 6858000"/>
              <a:gd name="connsiteX51" fmla="*/ 6253487 w 12192000"/>
              <a:gd name="connsiteY51" fmla="*/ 3856948 h 6858000"/>
              <a:gd name="connsiteX52" fmla="*/ 6385416 w 12192000"/>
              <a:gd name="connsiteY52" fmla="*/ 4014409 h 6858000"/>
              <a:gd name="connsiteX53" fmla="*/ 6374795 w 12192000"/>
              <a:gd name="connsiteY53" fmla="*/ 4038554 h 6858000"/>
              <a:gd name="connsiteX54" fmla="*/ 6351015 w 12192000"/>
              <a:gd name="connsiteY54" fmla="*/ 4150489 h 6858000"/>
              <a:gd name="connsiteX55" fmla="*/ 6340821 w 12192000"/>
              <a:gd name="connsiteY55" fmla="*/ 4212706 h 6858000"/>
              <a:gd name="connsiteX56" fmla="*/ 12191999 w 12192000"/>
              <a:gd name="connsiteY56" fmla="*/ 4212706 h 6858000"/>
              <a:gd name="connsiteX57" fmla="*/ 12191999 w 12192000"/>
              <a:gd name="connsiteY57" fmla="*/ 0 h 6858000"/>
              <a:gd name="connsiteX58" fmla="*/ 12192000 w 12192000"/>
              <a:gd name="connsiteY58" fmla="*/ 0 h 6858000"/>
              <a:gd name="connsiteX59" fmla="*/ 12192000 w 12192000"/>
              <a:gd name="connsiteY59" fmla="*/ 6858000 h 6858000"/>
              <a:gd name="connsiteX60" fmla="*/ 12191999 w 12192000"/>
              <a:gd name="connsiteY60" fmla="*/ 6858000 h 6858000"/>
              <a:gd name="connsiteX61" fmla="*/ 12191999 w 12192000"/>
              <a:gd name="connsiteY61" fmla="*/ 4323902 h 6858000"/>
              <a:gd name="connsiteX62" fmla="*/ 9307672 w 12192000"/>
              <a:gd name="connsiteY62" fmla="*/ 4323902 h 6858000"/>
              <a:gd name="connsiteX63" fmla="*/ 9307672 w 12192000"/>
              <a:gd name="connsiteY63" fmla="*/ 6858000 h 6858000"/>
              <a:gd name="connsiteX64" fmla="*/ 0 w 12192000"/>
              <a:gd name="connsiteY6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2192000" h="6858000">
                <a:moveTo>
                  <a:pt x="6315529" y="4323896"/>
                </a:moveTo>
                <a:lnTo>
                  <a:pt x="6295588" y="4367579"/>
                </a:lnTo>
                <a:cubicBezTo>
                  <a:pt x="6278024" y="4397022"/>
                  <a:pt x="6253813" y="4421099"/>
                  <a:pt x="6219229" y="4436818"/>
                </a:cubicBezTo>
                <a:cubicBezTo>
                  <a:pt x="6148079" y="4469666"/>
                  <a:pt x="6116436" y="4572066"/>
                  <a:pt x="6065687" y="4637204"/>
                </a:cubicBezTo>
                <a:cubicBezTo>
                  <a:pt x="5888713" y="4862696"/>
                  <a:pt x="5773979" y="5125824"/>
                  <a:pt x="5727387" y="5460076"/>
                </a:cubicBezTo>
                <a:cubicBezTo>
                  <a:pt x="5714326" y="5552523"/>
                  <a:pt x="5656974" y="5638673"/>
                  <a:pt x="5620972" y="5725836"/>
                </a:cubicBezTo>
                <a:cubicBezTo>
                  <a:pt x="5641553" y="5779043"/>
                  <a:pt x="5738619" y="5631221"/>
                  <a:pt x="5707795" y="5790089"/>
                </a:cubicBezTo>
                <a:cubicBezTo>
                  <a:pt x="5684453" y="5909876"/>
                  <a:pt x="5617437" y="5996827"/>
                  <a:pt x="5554627" y="6078873"/>
                </a:cubicBezTo>
                <a:cubicBezTo>
                  <a:pt x="5482491" y="6172498"/>
                  <a:pt x="5402203" y="6253366"/>
                  <a:pt x="5373489" y="6402408"/>
                </a:cubicBezTo>
                <a:cubicBezTo>
                  <a:pt x="5371924" y="6410357"/>
                  <a:pt x="5276557" y="6577417"/>
                  <a:pt x="5099999" y="6827527"/>
                </a:cubicBezTo>
                <a:lnTo>
                  <a:pt x="5078133" y="6857998"/>
                </a:lnTo>
                <a:lnTo>
                  <a:pt x="9179960" y="6857998"/>
                </a:lnTo>
                <a:lnTo>
                  <a:pt x="9179960" y="4323896"/>
                </a:lnTo>
                <a:close/>
                <a:moveTo>
                  <a:pt x="0" y="0"/>
                </a:moveTo>
                <a:lnTo>
                  <a:pt x="5872711" y="0"/>
                </a:lnTo>
                <a:lnTo>
                  <a:pt x="5885421" y="20207"/>
                </a:lnTo>
                <a:cubicBezTo>
                  <a:pt x="5896481" y="32882"/>
                  <a:pt x="5909484" y="42864"/>
                  <a:pt x="5925300" y="48911"/>
                </a:cubicBezTo>
                <a:cubicBezTo>
                  <a:pt x="5940498" y="54526"/>
                  <a:pt x="5945509" y="75042"/>
                  <a:pt x="5940039" y="101212"/>
                </a:cubicBezTo>
                <a:cubicBezTo>
                  <a:pt x="5921950" y="187894"/>
                  <a:pt x="5936667" y="254951"/>
                  <a:pt x="5969942" y="311282"/>
                </a:cubicBezTo>
                <a:cubicBezTo>
                  <a:pt x="5981709" y="330926"/>
                  <a:pt x="5977292" y="344422"/>
                  <a:pt x="5961238" y="357643"/>
                </a:cubicBezTo>
                <a:cubicBezTo>
                  <a:pt x="5942802" y="372223"/>
                  <a:pt x="5928461" y="393565"/>
                  <a:pt x="5917195" y="420369"/>
                </a:cubicBezTo>
                <a:cubicBezTo>
                  <a:pt x="5898701" y="463685"/>
                  <a:pt x="5889992" y="510050"/>
                  <a:pt x="5882753" y="556832"/>
                </a:cubicBezTo>
                <a:cubicBezTo>
                  <a:pt x="5871511" y="630206"/>
                  <a:pt x="5858246" y="700969"/>
                  <a:pt x="5814490" y="757416"/>
                </a:cubicBezTo>
                <a:cubicBezTo>
                  <a:pt x="5801465" y="774559"/>
                  <a:pt x="5791019" y="796511"/>
                  <a:pt x="5780064" y="817804"/>
                </a:cubicBezTo>
                <a:cubicBezTo>
                  <a:pt x="5783558" y="836359"/>
                  <a:pt x="5792196" y="849005"/>
                  <a:pt x="5808232" y="850533"/>
                </a:cubicBezTo>
                <a:cubicBezTo>
                  <a:pt x="5910296" y="860624"/>
                  <a:pt x="5905771" y="962632"/>
                  <a:pt x="5906473" y="1076571"/>
                </a:cubicBezTo>
                <a:cubicBezTo>
                  <a:pt x="5907545" y="1217584"/>
                  <a:pt x="5849973" y="1296799"/>
                  <a:pt x="5778623" y="1369280"/>
                </a:cubicBezTo>
                <a:cubicBezTo>
                  <a:pt x="5754207" y="1393852"/>
                  <a:pt x="5718605" y="1401742"/>
                  <a:pt x="5710841" y="1462628"/>
                </a:cubicBezTo>
                <a:cubicBezTo>
                  <a:pt x="5753463" y="1508141"/>
                  <a:pt x="5802053" y="1451295"/>
                  <a:pt x="5846774" y="1455933"/>
                </a:cubicBezTo>
                <a:cubicBezTo>
                  <a:pt x="5883727" y="1460129"/>
                  <a:pt x="5943609" y="1438568"/>
                  <a:pt x="5897329" y="1553073"/>
                </a:cubicBezTo>
                <a:cubicBezTo>
                  <a:pt x="5883856" y="1586627"/>
                  <a:pt x="5901366" y="1604100"/>
                  <a:pt x="5919735" y="1602736"/>
                </a:cubicBezTo>
                <a:cubicBezTo>
                  <a:pt x="6068526" y="1589022"/>
                  <a:pt x="6006837" y="1813624"/>
                  <a:pt x="6057874" y="1910648"/>
                </a:cubicBezTo>
                <a:cubicBezTo>
                  <a:pt x="6072264" y="1936644"/>
                  <a:pt x="6059978" y="1992417"/>
                  <a:pt x="6039719" y="2010547"/>
                </a:cubicBezTo>
                <a:cubicBezTo>
                  <a:pt x="5911143" y="2127229"/>
                  <a:pt x="5899692" y="2331836"/>
                  <a:pt x="5841713" y="2520599"/>
                </a:cubicBezTo>
                <a:cubicBezTo>
                  <a:pt x="5912636" y="2572423"/>
                  <a:pt x="5995799" y="2566926"/>
                  <a:pt x="6071734" y="2593468"/>
                </a:cubicBezTo>
                <a:cubicBezTo>
                  <a:pt x="6150607" y="2620843"/>
                  <a:pt x="6151703" y="2655507"/>
                  <a:pt x="6092050" y="2806646"/>
                </a:cubicBezTo>
                <a:cubicBezTo>
                  <a:pt x="6259331" y="2795420"/>
                  <a:pt x="6259331" y="2795420"/>
                  <a:pt x="6215122" y="3021197"/>
                </a:cubicBezTo>
                <a:cubicBezTo>
                  <a:pt x="6259035" y="3016573"/>
                  <a:pt x="6302431" y="3085300"/>
                  <a:pt x="6338100" y="3178087"/>
                </a:cubicBezTo>
                <a:lnTo>
                  <a:pt x="6343927" y="3194685"/>
                </a:lnTo>
                <a:lnTo>
                  <a:pt x="6343850" y="3201174"/>
                </a:lnTo>
                <a:cubicBezTo>
                  <a:pt x="6346866" y="3232770"/>
                  <a:pt x="6355995" y="3253323"/>
                  <a:pt x="6366375" y="3271251"/>
                </a:cubicBezTo>
                <a:lnTo>
                  <a:pt x="6369430" y="3276240"/>
                </a:lnTo>
                <a:lnTo>
                  <a:pt x="6392405" y="3360437"/>
                </a:lnTo>
                <a:lnTo>
                  <a:pt x="6397993" y="3390203"/>
                </a:lnTo>
                <a:lnTo>
                  <a:pt x="6394652" y="3402205"/>
                </a:lnTo>
                <a:cubicBezTo>
                  <a:pt x="6388505" y="3414621"/>
                  <a:pt x="6379344" y="3427747"/>
                  <a:pt x="6366662" y="3442044"/>
                </a:cubicBezTo>
                <a:cubicBezTo>
                  <a:pt x="6239481" y="3584662"/>
                  <a:pt x="6224938" y="3605480"/>
                  <a:pt x="6320915" y="3701547"/>
                </a:cubicBezTo>
                <a:lnTo>
                  <a:pt x="6364618" y="3743844"/>
                </a:lnTo>
                <a:lnTo>
                  <a:pt x="6370409" y="3754454"/>
                </a:lnTo>
                <a:lnTo>
                  <a:pt x="6373773" y="3768237"/>
                </a:lnTo>
                <a:cubicBezTo>
                  <a:pt x="6374277" y="3777528"/>
                  <a:pt x="6374207" y="3788146"/>
                  <a:pt x="6375298" y="3796540"/>
                </a:cubicBezTo>
                <a:cubicBezTo>
                  <a:pt x="6339717" y="3831045"/>
                  <a:pt x="6294642" y="3774365"/>
                  <a:pt x="6253487" y="3856948"/>
                </a:cubicBezTo>
                <a:lnTo>
                  <a:pt x="6385416" y="4014409"/>
                </a:lnTo>
                <a:lnTo>
                  <a:pt x="6374795" y="4038554"/>
                </a:lnTo>
                <a:cubicBezTo>
                  <a:pt x="6363579" y="4073249"/>
                  <a:pt x="6356895" y="4111559"/>
                  <a:pt x="6351015" y="4150489"/>
                </a:cubicBezTo>
                <a:lnTo>
                  <a:pt x="6340821" y="4212706"/>
                </a:lnTo>
                <a:lnTo>
                  <a:pt x="12191999" y="4212706"/>
                </a:lnTo>
                <a:lnTo>
                  <a:pt x="12191999" y="0"/>
                </a:lnTo>
                <a:lnTo>
                  <a:pt x="12192000" y="0"/>
                </a:lnTo>
                <a:lnTo>
                  <a:pt x="12192000" y="6858000"/>
                </a:lnTo>
                <a:lnTo>
                  <a:pt x="12191999" y="6858000"/>
                </a:lnTo>
                <a:lnTo>
                  <a:pt x="12191999" y="4323902"/>
                </a:lnTo>
                <a:lnTo>
                  <a:pt x="9307672" y="4323902"/>
                </a:lnTo>
                <a:lnTo>
                  <a:pt x="9307672" y="6858000"/>
                </a:lnTo>
                <a:lnTo>
                  <a:pt x="0" y="6858000"/>
                </a:lnTo>
                <a:close/>
              </a:path>
            </a:pathLst>
          </a:custGeom>
          <a:solidFill>
            <a:schemeClr val="bg2">
              <a:alpha val="50000"/>
            </a:schemeClr>
          </a:solidFill>
          <a:ln w="32707" cap="flat">
            <a:noFill/>
            <a:prstDash val="solid"/>
            <a:miter/>
          </a:ln>
        </p:spPr>
        <p:txBody>
          <a:bodyPr rtlCol="0" anchor="ctr"/>
          <a:lstStyle/>
          <a:p>
            <a:pPr defTabSz="457200"/>
            <a:endParaRPr lang="en-US">
              <a:solidFill>
                <a:schemeClr val="tx1"/>
              </a:solidFill>
            </a:endParaRPr>
          </a:p>
        </p:txBody>
      </p:sp>
      <p:sp>
        <p:nvSpPr>
          <p:cNvPr id="2" name="Title 1">
            <a:extLst>
              <a:ext uri="{FF2B5EF4-FFF2-40B4-BE49-F238E27FC236}">
                <a16:creationId xmlns:a16="http://schemas.microsoft.com/office/drawing/2014/main" id="{46EB6587-343F-EA4A-E419-BAC7DE6A1390}"/>
              </a:ext>
            </a:extLst>
          </p:cNvPr>
          <p:cNvSpPr>
            <a:spLocks noGrp="1"/>
          </p:cNvSpPr>
          <p:nvPr>
            <p:ph type="title"/>
          </p:nvPr>
        </p:nvSpPr>
        <p:spPr>
          <a:xfrm>
            <a:off x="419129" y="106571"/>
            <a:ext cx="5562600" cy="2137273"/>
          </a:xfrm>
        </p:spPr>
        <p:txBody>
          <a:bodyPr anchor="b">
            <a:normAutofit/>
          </a:bodyPr>
          <a:lstStyle/>
          <a:p>
            <a:r>
              <a:rPr lang="en-US" sz="2800" dirty="0">
                <a:solidFill>
                  <a:schemeClr val="accent2">
                    <a:lumMod val="75000"/>
                  </a:schemeClr>
                </a:solidFill>
                <a:latin typeface="Arial Black" panose="020B0A04020102020204" pitchFamily="34" charset="0"/>
              </a:rPr>
              <a:t>Cognitive and Social Gains for Global Workforces</a:t>
            </a:r>
            <a:endParaRPr lang="en-GB" sz="2800" dirty="0">
              <a:solidFill>
                <a:schemeClr val="accent2">
                  <a:lumMod val="75000"/>
                </a:schemeClr>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7D231CCC-A307-7A79-5223-BB521B4F8E3B}"/>
              </a:ext>
            </a:extLst>
          </p:cNvPr>
          <p:cNvSpPr>
            <a:spLocks noGrp="1"/>
          </p:cNvSpPr>
          <p:nvPr>
            <p:ph idx="1"/>
          </p:nvPr>
        </p:nvSpPr>
        <p:spPr>
          <a:xfrm>
            <a:off x="838200" y="2681785"/>
            <a:ext cx="4347948" cy="3495178"/>
          </a:xfrm>
        </p:spPr>
        <p:txBody>
          <a:bodyPr>
            <a:normAutofit/>
          </a:bodyPr>
          <a:lstStyle/>
          <a:p>
            <a:r>
              <a:rPr lang="en-US" sz="1600" dirty="0">
                <a:latin typeface="Arial" panose="020B0604020202020204" pitchFamily="34" charset="0"/>
                <a:cs typeface="Arial" panose="020B0604020202020204" pitchFamily="34" charset="0"/>
              </a:rPr>
              <a:t>Collaborative Learning fosters the development of higher order thinking and creates the ability to analyse and create in complex global markets. (Xu et al., 2023).</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By participating in group interactions, learners develop social presence and emotional intelligence, which are essential to communication in multicultural settings. (Crompton, Wolters and MacPherson, 2022).</a:t>
            </a:r>
          </a:p>
          <a:p>
            <a:endParaRPr lang="en-GB" sz="1900" dirty="0"/>
          </a:p>
        </p:txBody>
      </p:sp>
      <p:pic>
        <p:nvPicPr>
          <p:cNvPr id="4" name="Picture 3">
            <a:extLst>
              <a:ext uri="{FF2B5EF4-FFF2-40B4-BE49-F238E27FC236}">
                <a16:creationId xmlns:a16="http://schemas.microsoft.com/office/drawing/2014/main" id="{34684710-BD88-AEBE-181E-46AB627BF69F}"/>
              </a:ext>
            </a:extLst>
          </p:cNvPr>
          <p:cNvPicPr>
            <a:picLocks noChangeAspect="1"/>
          </p:cNvPicPr>
          <p:nvPr/>
        </p:nvPicPr>
        <p:blipFill>
          <a:blip r:embed="rId2"/>
          <a:stretch>
            <a:fillRect/>
          </a:stretch>
        </p:blipFill>
        <p:spPr>
          <a:xfrm>
            <a:off x="6777309" y="791762"/>
            <a:ext cx="4797354" cy="2745960"/>
          </a:xfrm>
          <a:prstGeom prst="rect">
            <a:avLst/>
          </a:prstGeom>
        </p:spPr>
      </p:pic>
      <p:pic>
        <p:nvPicPr>
          <p:cNvPr id="6" name="Picture 5">
            <a:extLst>
              <a:ext uri="{FF2B5EF4-FFF2-40B4-BE49-F238E27FC236}">
                <a16:creationId xmlns:a16="http://schemas.microsoft.com/office/drawing/2014/main" id="{538CF359-4F07-FB39-0B99-C14FB14C2A6C}"/>
              </a:ext>
            </a:extLst>
          </p:cNvPr>
          <p:cNvPicPr>
            <a:picLocks noChangeAspect="1"/>
          </p:cNvPicPr>
          <p:nvPr/>
        </p:nvPicPr>
        <p:blipFill>
          <a:blip r:embed="rId3"/>
          <a:stretch>
            <a:fillRect/>
          </a:stretch>
        </p:blipFill>
        <p:spPr>
          <a:xfrm>
            <a:off x="6297433" y="5088121"/>
            <a:ext cx="2513506" cy="779186"/>
          </a:xfrm>
          <a:prstGeom prst="rect">
            <a:avLst/>
          </a:prstGeom>
        </p:spPr>
      </p:pic>
      <p:pic>
        <p:nvPicPr>
          <p:cNvPr id="5" name="Picture 4">
            <a:extLst>
              <a:ext uri="{FF2B5EF4-FFF2-40B4-BE49-F238E27FC236}">
                <a16:creationId xmlns:a16="http://schemas.microsoft.com/office/drawing/2014/main" id="{007CB23D-A8AD-77E7-3DD1-CCFFBF9BEDD2}"/>
              </a:ext>
            </a:extLst>
          </p:cNvPr>
          <p:cNvPicPr>
            <a:picLocks noChangeAspect="1"/>
          </p:cNvPicPr>
          <p:nvPr/>
        </p:nvPicPr>
        <p:blipFill>
          <a:blip r:embed="rId4"/>
          <a:stretch>
            <a:fillRect/>
          </a:stretch>
        </p:blipFill>
        <p:spPr>
          <a:xfrm>
            <a:off x="9897676" y="4653502"/>
            <a:ext cx="1700550" cy="1663093"/>
          </a:xfrm>
          <a:prstGeom prst="rect">
            <a:avLst/>
          </a:prstGeom>
        </p:spPr>
      </p:pic>
    </p:spTree>
    <p:extLst>
      <p:ext uri="{BB962C8B-B14F-4D97-AF65-F5344CB8AC3E}">
        <p14:creationId xmlns:p14="http://schemas.microsoft.com/office/powerpoint/2010/main" val="1034894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D22FA1E-E02A-4FC5-BBA6-577D6DA0C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05D27520-F270-4F3D-A46E-76A337B6E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315529 w 12192000"/>
              <a:gd name="connsiteY0" fmla="*/ 4323896 h 6858000"/>
              <a:gd name="connsiteX1" fmla="*/ 6295588 w 12192000"/>
              <a:gd name="connsiteY1" fmla="*/ 4367579 h 6858000"/>
              <a:gd name="connsiteX2" fmla="*/ 6219229 w 12192000"/>
              <a:gd name="connsiteY2" fmla="*/ 4436818 h 6858000"/>
              <a:gd name="connsiteX3" fmla="*/ 6065687 w 12192000"/>
              <a:gd name="connsiteY3" fmla="*/ 4637204 h 6858000"/>
              <a:gd name="connsiteX4" fmla="*/ 5727387 w 12192000"/>
              <a:gd name="connsiteY4" fmla="*/ 5460076 h 6858000"/>
              <a:gd name="connsiteX5" fmla="*/ 5620972 w 12192000"/>
              <a:gd name="connsiteY5" fmla="*/ 5725836 h 6858000"/>
              <a:gd name="connsiteX6" fmla="*/ 5707795 w 12192000"/>
              <a:gd name="connsiteY6" fmla="*/ 5790089 h 6858000"/>
              <a:gd name="connsiteX7" fmla="*/ 5554627 w 12192000"/>
              <a:gd name="connsiteY7" fmla="*/ 6078873 h 6858000"/>
              <a:gd name="connsiteX8" fmla="*/ 5373489 w 12192000"/>
              <a:gd name="connsiteY8" fmla="*/ 6402408 h 6858000"/>
              <a:gd name="connsiteX9" fmla="*/ 5099999 w 12192000"/>
              <a:gd name="connsiteY9" fmla="*/ 6827527 h 6858000"/>
              <a:gd name="connsiteX10" fmla="*/ 5078133 w 12192000"/>
              <a:gd name="connsiteY10" fmla="*/ 6857998 h 6858000"/>
              <a:gd name="connsiteX11" fmla="*/ 9179960 w 12192000"/>
              <a:gd name="connsiteY11" fmla="*/ 6857998 h 6858000"/>
              <a:gd name="connsiteX12" fmla="*/ 9179960 w 12192000"/>
              <a:gd name="connsiteY12" fmla="*/ 4323896 h 6858000"/>
              <a:gd name="connsiteX13" fmla="*/ 0 w 12192000"/>
              <a:gd name="connsiteY13" fmla="*/ 0 h 6858000"/>
              <a:gd name="connsiteX14" fmla="*/ 5872711 w 12192000"/>
              <a:gd name="connsiteY14" fmla="*/ 0 h 6858000"/>
              <a:gd name="connsiteX15" fmla="*/ 5885421 w 12192000"/>
              <a:gd name="connsiteY15" fmla="*/ 20207 h 6858000"/>
              <a:gd name="connsiteX16" fmla="*/ 5925300 w 12192000"/>
              <a:gd name="connsiteY16" fmla="*/ 48911 h 6858000"/>
              <a:gd name="connsiteX17" fmla="*/ 5940039 w 12192000"/>
              <a:gd name="connsiteY17" fmla="*/ 101212 h 6858000"/>
              <a:gd name="connsiteX18" fmla="*/ 5969942 w 12192000"/>
              <a:gd name="connsiteY18" fmla="*/ 311282 h 6858000"/>
              <a:gd name="connsiteX19" fmla="*/ 5961238 w 12192000"/>
              <a:gd name="connsiteY19" fmla="*/ 357643 h 6858000"/>
              <a:gd name="connsiteX20" fmla="*/ 5917195 w 12192000"/>
              <a:gd name="connsiteY20" fmla="*/ 420369 h 6858000"/>
              <a:gd name="connsiteX21" fmla="*/ 5882753 w 12192000"/>
              <a:gd name="connsiteY21" fmla="*/ 556832 h 6858000"/>
              <a:gd name="connsiteX22" fmla="*/ 5814490 w 12192000"/>
              <a:gd name="connsiteY22" fmla="*/ 757416 h 6858000"/>
              <a:gd name="connsiteX23" fmla="*/ 5780064 w 12192000"/>
              <a:gd name="connsiteY23" fmla="*/ 817804 h 6858000"/>
              <a:gd name="connsiteX24" fmla="*/ 5808232 w 12192000"/>
              <a:gd name="connsiteY24" fmla="*/ 850533 h 6858000"/>
              <a:gd name="connsiteX25" fmla="*/ 5906473 w 12192000"/>
              <a:gd name="connsiteY25" fmla="*/ 1076571 h 6858000"/>
              <a:gd name="connsiteX26" fmla="*/ 5778623 w 12192000"/>
              <a:gd name="connsiteY26" fmla="*/ 1369280 h 6858000"/>
              <a:gd name="connsiteX27" fmla="*/ 5710841 w 12192000"/>
              <a:gd name="connsiteY27" fmla="*/ 1462628 h 6858000"/>
              <a:gd name="connsiteX28" fmla="*/ 5846774 w 12192000"/>
              <a:gd name="connsiteY28" fmla="*/ 1455933 h 6858000"/>
              <a:gd name="connsiteX29" fmla="*/ 5897329 w 12192000"/>
              <a:gd name="connsiteY29" fmla="*/ 1553073 h 6858000"/>
              <a:gd name="connsiteX30" fmla="*/ 5919735 w 12192000"/>
              <a:gd name="connsiteY30" fmla="*/ 1602736 h 6858000"/>
              <a:gd name="connsiteX31" fmla="*/ 6057874 w 12192000"/>
              <a:gd name="connsiteY31" fmla="*/ 1910648 h 6858000"/>
              <a:gd name="connsiteX32" fmla="*/ 6039719 w 12192000"/>
              <a:gd name="connsiteY32" fmla="*/ 2010547 h 6858000"/>
              <a:gd name="connsiteX33" fmla="*/ 5841713 w 12192000"/>
              <a:gd name="connsiteY33" fmla="*/ 2520599 h 6858000"/>
              <a:gd name="connsiteX34" fmla="*/ 6071734 w 12192000"/>
              <a:gd name="connsiteY34" fmla="*/ 2593468 h 6858000"/>
              <a:gd name="connsiteX35" fmla="*/ 6092050 w 12192000"/>
              <a:gd name="connsiteY35" fmla="*/ 2806646 h 6858000"/>
              <a:gd name="connsiteX36" fmla="*/ 6215122 w 12192000"/>
              <a:gd name="connsiteY36" fmla="*/ 3021197 h 6858000"/>
              <a:gd name="connsiteX37" fmla="*/ 6338100 w 12192000"/>
              <a:gd name="connsiteY37" fmla="*/ 3178087 h 6858000"/>
              <a:gd name="connsiteX38" fmla="*/ 6343927 w 12192000"/>
              <a:gd name="connsiteY38" fmla="*/ 3194685 h 6858000"/>
              <a:gd name="connsiteX39" fmla="*/ 6343850 w 12192000"/>
              <a:gd name="connsiteY39" fmla="*/ 3201174 h 6858000"/>
              <a:gd name="connsiteX40" fmla="*/ 6366375 w 12192000"/>
              <a:gd name="connsiteY40" fmla="*/ 3271251 h 6858000"/>
              <a:gd name="connsiteX41" fmla="*/ 6369430 w 12192000"/>
              <a:gd name="connsiteY41" fmla="*/ 3276240 h 6858000"/>
              <a:gd name="connsiteX42" fmla="*/ 6392405 w 12192000"/>
              <a:gd name="connsiteY42" fmla="*/ 3360437 h 6858000"/>
              <a:gd name="connsiteX43" fmla="*/ 6397993 w 12192000"/>
              <a:gd name="connsiteY43" fmla="*/ 3390203 h 6858000"/>
              <a:gd name="connsiteX44" fmla="*/ 6394652 w 12192000"/>
              <a:gd name="connsiteY44" fmla="*/ 3402205 h 6858000"/>
              <a:gd name="connsiteX45" fmla="*/ 6366662 w 12192000"/>
              <a:gd name="connsiteY45" fmla="*/ 3442044 h 6858000"/>
              <a:gd name="connsiteX46" fmla="*/ 6320915 w 12192000"/>
              <a:gd name="connsiteY46" fmla="*/ 3701547 h 6858000"/>
              <a:gd name="connsiteX47" fmla="*/ 6364618 w 12192000"/>
              <a:gd name="connsiteY47" fmla="*/ 3743844 h 6858000"/>
              <a:gd name="connsiteX48" fmla="*/ 6370409 w 12192000"/>
              <a:gd name="connsiteY48" fmla="*/ 3754454 h 6858000"/>
              <a:gd name="connsiteX49" fmla="*/ 6373773 w 12192000"/>
              <a:gd name="connsiteY49" fmla="*/ 3768237 h 6858000"/>
              <a:gd name="connsiteX50" fmla="*/ 6375298 w 12192000"/>
              <a:gd name="connsiteY50" fmla="*/ 3796540 h 6858000"/>
              <a:gd name="connsiteX51" fmla="*/ 6253487 w 12192000"/>
              <a:gd name="connsiteY51" fmla="*/ 3856948 h 6858000"/>
              <a:gd name="connsiteX52" fmla="*/ 6385416 w 12192000"/>
              <a:gd name="connsiteY52" fmla="*/ 4014409 h 6858000"/>
              <a:gd name="connsiteX53" fmla="*/ 6374795 w 12192000"/>
              <a:gd name="connsiteY53" fmla="*/ 4038554 h 6858000"/>
              <a:gd name="connsiteX54" fmla="*/ 6351015 w 12192000"/>
              <a:gd name="connsiteY54" fmla="*/ 4150489 h 6858000"/>
              <a:gd name="connsiteX55" fmla="*/ 6340821 w 12192000"/>
              <a:gd name="connsiteY55" fmla="*/ 4212706 h 6858000"/>
              <a:gd name="connsiteX56" fmla="*/ 12191999 w 12192000"/>
              <a:gd name="connsiteY56" fmla="*/ 4212706 h 6858000"/>
              <a:gd name="connsiteX57" fmla="*/ 12191999 w 12192000"/>
              <a:gd name="connsiteY57" fmla="*/ 0 h 6858000"/>
              <a:gd name="connsiteX58" fmla="*/ 12192000 w 12192000"/>
              <a:gd name="connsiteY58" fmla="*/ 0 h 6858000"/>
              <a:gd name="connsiteX59" fmla="*/ 12192000 w 12192000"/>
              <a:gd name="connsiteY59" fmla="*/ 6858000 h 6858000"/>
              <a:gd name="connsiteX60" fmla="*/ 12191999 w 12192000"/>
              <a:gd name="connsiteY60" fmla="*/ 6858000 h 6858000"/>
              <a:gd name="connsiteX61" fmla="*/ 12191999 w 12192000"/>
              <a:gd name="connsiteY61" fmla="*/ 4323902 h 6858000"/>
              <a:gd name="connsiteX62" fmla="*/ 9307672 w 12192000"/>
              <a:gd name="connsiteY62" fmla="*/ 4323902 h 6858000"/>
              <a:gd name="connsiteX63" fmla="*/ 9307672 w 12192000"/>
              <a:gd name="connsiteY63" fmla="*/ 6858000 h 6858000"/>
              <a:gd name="connsiteX64" fmla="*/ 0 w 12192000"/>
              <a:gd name="connsiteY6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2192000" h="6858000">
                <a:moveTo>
                  <a:pt x="6315529" y="4323896"/>
                </a:moveTo>
                <a:lnTo>
                  <a:pt x="6295588" y="4367579"/>
                </a:lnTo>
                <a:cubicBezTo>
                  <a:pt x="6278024" y="4397022"/>
                  <a:pt x="6253813" y="4421099"/>
                  <a:pt x="6219229" y="4436818"/>
                </a:cubicBezTo>
                <a:cubicBezTo>
                  <a:pt x="6148079" y="4469666"/>
                  <a:pt x="6116436" y="4572066"/>
                  <a:pt x="6065687" y="4637204"/>
                </a:cubicBezTo>
                <a:cubicBezTo>
                  <a:pt x="5888713" y="4862696"/>
                  <a:pt x="5773979" y="5125824"/>
                  <a:pt x="5727387" y="5460076"/>
                </a:cubicBezTo>
                <a:cubicBezTo>
                  <a:pt x="5714326" y="5552523"/>
                  <a:pt x="5656974" y="5638673"/>
                  <a:pt x="5620972" y="5725836"/>
                </a:cubicBezTo>
                <a:cubicBezTo>
                  <a:pt x="5641553" y="5779043"/>
                  <a:pt x="5738619" y="5631221"/>
                  <a:pt x="5707795" y="5790089"/>
                </a:cubicBezTo>
                <a:cubicBezTo>
                  <a:pt x="5684453" y="5909876"/>
                  <a:pt x="5617437" y="5996827"/>
                  <a:pt x="5554627" y="6078873"/>
                </a:cubicBezTo>
                <a:cubicBezTo>
                  <a:pt x="5482491" y="6172498"/>
                  <a:pt x="5402203" y="6253366"/>
                  <a:pt x="5373489" y="6402408"/>
                </a:cubicBezTo>
                <a:cubicBezTo>
                  <a:pt x="5371924" y="6410357"/>
                  <a:pt x="5276557" y="6577417"/>
                  <a:pt x="5099999" y="6827527"/>
                </a:cubicBezTo>
                <a:lnTo>
                  <a:pt x="5078133" y="6857998"/>
                </a:lnTo>
                <a:lnTo>
                  <a:pt x="9179960" y="6857998"/>
                </a:lnTo>
                <a:lnTo>
                  <a:pt x="9179960" y="4323896"/>
                </a:lnTo>
                <a:close/>
                <a:moveTo>
                  <a:pt x="0" y="0"/>
                </a:moveTo>
                <a:lnTo>
                  <a:pt x="5872711" y="0"/>
                </a:lnTo>
                <a:lnTo>
                  <a:pt x="5885421" y="20207"/>
                </a:lnTo>
                <a:cubicBezTo>
                  <a:pt x="5896481" y="32882"/>
                  <a:pt x="5909484" y="42864"/>
                  <a:pt x="5925300" y="48911"/>
                </a:cubicBezTo>
                <a:cubicBezTo>
                  <a:pt x="5940498" y="54526"/>
                  <a:pt x="5945509" y="75042"/>
                  <a:pt x="5940039" y="101212"/>
                </a:cubicBezTo>
                <a:cubicBezTo>
                  <a:pt x="5921950" y="187894"/>
                  <a:pt x="5936667" y="254951"/>
                  <a:pt x="5969942" y="311282"/>
                </a:cubicBezTo>
                <a:cubicBezTo>
                  <a:pt x="5981709" y="330926"/>
                  <a:pt x="5977292" y="344422"/>
                  <a:pt x="5961238" y="357643"/>
                </a:cubicBezTo>
                <a:cubicBezTo>
                  <a:pt x="5942802" y="372223"/>
                  <a:pt x="5928461" y="393565"/>
                  <a:pt x="5917195" y="420369"/>
                </a:cubicBezTo>
                <a:cubicBezTo>
                  <a:pt x="5898701" y="463685"/>
                  <a:pt x="5889992" y="510050"/>
                  <a:pt x="5882753" y="556832"/>
                </a:cubicBezTo>
                <a:cubicBezTo>
                  <a:pt x="5871511" y="630206"/>
                  <a:pt x="5858246" y="700969"/>
                  <a:pt x="5814490" y="757416"/>
                </a:cubicBezTo>
                <a:cubicBezTo>
                  <a:pt x="5801465" y="774559"/>
                  <a:pt x="5791019" y="796511"/>
                  <a:pt x="5780064" y="817804"/>
                </a:cubicBezTo>
                <a:cubicBezTo>
                  <a:pt x="5783558" y="836359"/>
                  <a:pt x="5792196" y="849005"/>
                  <a:pt x="5808232" y="850533"/>
                </a:cubicBezTo>
                <a:cubicBezTo>
                  <a:pt x="5910296" y="860624"/>
                  <a:pt x="5905771" y="962632"/>
                  <a:pt x="5906473" y="1076571"/>
                </a:cubicBezTo>
                <a:cubicBezTo>
                  <a:pt x="5907545" y="1217584"/>
                  <a:pt x="5849973" y="1296799"/>
                  <a:pt x="5778623" y="1369280"/>
                </a:cubicBezTo>
                <a:cubicBezTo>
                  <a:pt x="5754207" y="1393852"/>
                  <a:pt x="5718605" y="1401742"/>
                  <a:pt x="5710841" y="1462628"/>
                </a:cubicBezTo>
                <a:cubicBezTo>
                  <a:pt x="5753463" y="1508141"/>
                  <a:pt x="5802053" y="1451295"/>
                  <a:pt x="5846774" y="1455933"/>
                </a:cubicBezTo>
                <a:cubicBezTo>
                  <a:pt x="5883727" y="1460129"/>
                  <a:pt x="5943609" y="1438568"/>
                  <a:pt x="5897329" y="1553073"/>
                </a:cubicBezTo>
                <a:cubicBezTo>
                  <a:pt x="5883856" y="1586627"/>
                  <a:pt x="5901366" y="1604100"/>
                  <a:pt x="5919735" y="1602736"/>
                </a:cubicBezTo>
                <a:cubicBezTo>
                  <a:pt x="6068526" y="1589022"/>
                  <a:pt x="6006837" y="1813624"/>
                  <a:pt x="6057874" y="1910648"/>
                </a:cubicBezTo>
                <a:cubicBezTo>
                  <a:pt x="6072264" y="1936644"/>
                  <a:pt x="6059978" y="1992417"/>
                  <a:pt x="6039719" y="2010547"/>
                </a:cubicBezTo>
                <a:cubicBezTo>
                  <a:pt x="5911143" y="2127229"/>
                  <a:pt x="5899692" y="2331836"/>
                  <a:pt x="5841713" y="2520599"/>
                </a:cubicBezTo>
                <a:cubicBezTo>
                  <a:pt x="5912636" y="2572423"/>
                  <a:pt x="5995799" y="2566926"/>
                  <a:pt x="6071734" y="2593468"/>
                </a:cubicBezTo>
                <a:cubicBezTo>
                  <a:pt x="6150607" y="2620843"/>
                  <a:pt x="6151703" y="2655507"/>
                  <a:pt x="6092050" y="2806646"/>
                </a:cubicBezTo>
                <a:cubicBezTo>
                  <a:pt x="6259331" y="2795420"/>
                  <a:pt x="6259331" y="2795420"/>
                  <a:pt x="6215122" y="3021197"/>
                </a:cubicBezTo>
                <a:cubicBezTo>
                  <a:pt x="6259035" y="3016573"/>
                  <a:pt x="6302431" y="3085300"/>
                  <a:pt x="6338100" y="3178087"/>
                </a:cubicBezTo>
                <a:lnTo>
                  <a:pt x="6343927" y="3194685"/>
                </a:lnTo>
                <a:lnTo>
                  <a:pt x="6343850" y="3201174"/>
                </a:lnTo>
                <a:cubicBezTo>
                  <a:pt x="6346866" y="3232770"/>
                  <a:pt x="6355995" y="3253323"/>
                  <a:pt x="6366375" y="3271251"/>
                </a:cubicBezTo>
                <a:lnTo>
                  <a:pt x="6369430" y="3276240"/>
                </a:lnTo>
                <a:lnTo>
                  <a:pt x="6392405" y="3360437"/>
                </a:lnTo>
                <a:lnTo>
                  <a:pt x="6397993" y="3390203"/>
                </a:lnTo>
                <a:lnTo>
                  <a:pt x="6394652" y="3402205"/>
                </a:lnTo>
                <a:cubicBezTo>
                  <a:pt x="6388505" y="3414621"/>
                  <a:pt x="6379344" y="3427747"/>
                  <a:pt x="6366662" y="3442044"/>
                </a:cubicBezTo>
                <a:cubicBezTo>
                  <a:pt x="6239481" y="3584662"/>
                  <a:pt x="6224938" y="3605480"/>
                  <a:pt x="6320915" y="3701547"/>
                </a:cubicBezTo>
                <a:lnTo>
                  <a:pt x="6364618" y="3743844"/>
                </a:lnTo>
                <a:lnTo>
                  <a:pt x="6370409" y="3754454"/>
                </a:lnTo>
                <a:lnTo>
                  <a:pt x="6373773" y="3768237"/>
                </a:lnTo>
                <a:cubicBezTo>
                  <a:pt x="6374277" y="3777528"/>
                  <a:pt x="6374207" y="3788146"/>
                  <a:pt x="6375298" y="3796540"/>
                </a:cubicBezTo>
                <a:cubicBezTo>
                  <a:pt x="6339717" y="3831045"/>
                  <a:pt x="6294642" y="3774365"/>
                  <a:pt x="6253487" y="3856948"/>
                </a:cubicBezTo>
                <a:lnTo>
                  <a:pt x="6385416" y="4014409"/>
                </a:lnTo>
                <a:lnTo>
                  <a:pt x="6374795" y="4038554"/>
                </a:lnTo>
                <a:cubicBezTo>
                  <a:pt x="6363579" y="4073249"/>
                  <a:pt x="6356895" y="4111559"/>
                  <a:pt x="6351015" y="4150489"/>
                </a:cubicBezTo>
                <a:lnTo>
                  <a:pt x="6340821" y="4212706"/>
                </a:lnTo>
                <a:lnTo>
                  <a:pt x="12191999" y="4212706"/>
                </a:lnTo>
                <a:lnTo>
                  <a:pt x="12191999" y="0"/>
                </a:lnTo>
                <a:lnTo>
                  <a:pt x="12192000" y="0"/>
                </a:lnTo>
                <a:lnTo>
                  <a:pt x="12192000" y="6858000"/>
                </a:lnTo>
                <a:lnTo>
                  <a:pt x="12191999" y="6858000"/>
                </a:lnTo>
                <a:lnTo>
                  <a:pt x="12191999" y="4323902"/>
                </a:lnTo>
                <a:lnTo>
                  <a:pt x="9307672" y="4323902"/>
                </a:lnTo>
                <a:lnTo>
                  <a:pt x="9307672" y="6858000"/>
                </a:lnTo>
                <a:lnTo>
                  <a:pt x="0" y="6858000"/>
                </a:lnTo>
                <a:close/>
              </a:path>
            </a:pathLst>
          </a:custGeom>
          <a:solidFill>
            <a:schemeClr val="bg2">
              <a:alpha val="50000"/>
            </a:schemeClr>
          </a:solidFill>
          <a:ln w="32707" cap="flat">
            <a:noFill/>
            <a:prstDash val="solid"/>
            <a:miter/>
          </a:ln>
        </p:spPr>
        <p:txBody>
          <a:bodyPr rtlCol="0" anchor="ctr"/>
          <a:lstStyle/>
          <a:p>
            <a:pPr defTabSz="457200"/>
            <a:endParaRPr lang="en-US">
              <a:solidFill>
                <a:schemeClr val="tx1"/>
              </a:solidFill>
            </a:endParaRPr>
          </a:p>
        </p:txBody>
      </p:sp>
      <p:sp>
        <p:nvSpPr>
          <p:cNvPr id="2" name="Title 1">
            <a:extLst>
              <a:ext uri="{FF2B5EF4-FFF2-40B4-BE49-F238E27FC236}">
                <a16:creationId xmlns:a16="http://schemas.microsoft.com/office/drawing/2014/main" id="{1CE86F6B-3BDB-53CC-8D9A-8DD601D97A52}"/>
              </a:ext>
            </a:extLst>
          </p:cNvPr>
          <p:cNvSpPr>
            <a:spLocks noGrp="1"/>
          </p:cNvSpPr>
          <p:nvPr>
            <p:ph type="title"/>
          </p:nvPr>
        </p:nvSpPr>
        <p:spPr>
          <a:xfrm>
            <a:off x="411234" y="226388"/>
            <a:ext cx="5751786" cy="2137273"/>
          </a:xfrm>
        </p:spPr>
        <p:txBody>
          <a:bodyPr anchor="b">
            <a:normAutofit/>
          </a:bodyPr>
          <a:lstStyle/>
          <a:p>
            <a:r>
              <a:rPr lang="en-GB" sz="2800" dirty="0">
                <a:solidFill>
                  <a:schemeClr val="accent2">
                    <a:lumMod val="75000"/>
                  </a:schemeClr>
                </a:solidFill>
                <a:latin typeface="Arial Black" panose="020B0A04020102020204" pitchFamily="34" charset="0"/>
              </a:rPr>
              <a:t>Challenges in Global Collaborative Environments</a:t>
            </a:r>
          </a:p>
        </p:txBody>
      </p:sp>
      <p:sp>
        <p:nvSpPr>
          <p:cNvPr id="3" name="Content Placeholder 2">
            <a:extLst>
              <a:ext uri="{FF2B5EF4-FFF2-40B4-BE49-F238E27FC236}">
                <a16:creationId xmlns:a16="http://schemas.microsoft.com/office/drawing/2014/main" id="{51CB69D9-FAC3-2811-1548-AD755C126BC9}"/>
              </a:ext>
            </a:extLst>
          </p:cNvPr>
          <p:cNvSpPr>
            <a:spLocks noGrp="1"/>
          </p:cNvSpPr>
          <p:nvPr>
            <p:ph idx="1"/>
          </p:nvPr>
        </p:nvSpPr>
        <p:spPr>
          <a:xfrm>
            <a:off x="838199" y="2681785"/>
            <a:ext cx="4862611" cy="3495178"/>
          </a:xfrm>
        </p:spPr>
        <p:txBody>
          <a:bodyPr>
            <a:normAutofit/>
          </a:bodyPr>
          <a:lstStyle/>
          <a:p>
            <a:r>
              <a:rPr lang="en-US" sz="1600" dirty="0">
                <a:latin typeface="Arial" panose="020B0604020202020204" pitchFamily="34" charset="0"/>
                <a:cs typeface="Arial" panose="020B0604020202020204" pitchFamily="34" charset="0"/>
              </a:rPr>
              <a:t>Global Collaborative work challenges include cultural misinterpretations, unequal participation and delayed communication, challenges that are magnified in a global business team. (Knoche, 2022).</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By addressing the above challenges through structured role definitions and clear collaboration protocols global teams can be made more effective. (Boud, Cohen and Sampson, 1999).</a:t>
            </a:r>
            <a:endParaRPr lang="en-GB" sz="16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D38A102-20BA-0505-1946-B08F0E96745B}"/>
              </a:ext>
            </a:extLst>
          </p:cNvPr>
          <p:cNvPicPr>
            <a:picLocks noChangeAspect="1"/>
          </p:cNvPicPr>
          <p:nvPr/>
        </p:nvPicPr>
        <p:blipFill>
          <a:blip r:embed="rId2"/>
          <a:stretch>
            <a:fillRect/>
          </a:stretch>
        </p:blipFill>
        <p:spPr>
          <a:xfrm>
            <a:off x="6949458" y="556076"/>
            <a:ext cx="4453056" cy="3217333"/>
          </a:xfrm>
          <a:prstGeom prst="rect">
            <a:avLst/>
          </a:prstGeom>
        </p:spPr>
      </p:pic>
      <p:pic>
        <p:nvPicPr>
          <p:cNvPr id="6" name="Picture 5">
            <a:extLst>
              <a:ext uri="{FF2B5EF4-FFF2-40B4-BE49-F238E27FC236}">
                <a16:creationId xmlns:a16="http://schemas.microsoft.com/office/drawing/2014/main" id="{FE088080-BA38-6886-55DD-9ADEDAC8D2F6}"/>
              </a:ext>
            </a:extLst>
          </p:cNvPr>
          <p:cNvPicPr>
            <a:picLocks noChangeAspect="1"/>
          </p:cNvPicPr>
          <p:nvPr/>
        </p:nvPicPr>
        <p:blipFill>
          <a:blip r:embed="rId3"/>
          <a:stretch>
            <a:fillRect/>
          </a:stretch>
        </p:blipFill>
        <p:spPr>
          <a:xfrm>
            <a:off x="6297433" y="4804160"/>
            <a:ext cx="2513506" cy="1347107"/>
          </a:xfrm>
          <a:prstGeom prst="rect">
            <a:avLst/>
          </a:prstGeom>
        </p:spPr>
      </p:pic>
      <p:pic>
        <p:nvPicPr>
          <p:cNvPr id="5" name="Picture 4">
            <a:extLst>
              <a:ext uri="{FF2B5EF4-FFF2-40B4-BE49-F238E27FC236}">
                <a16:creationId xmlns:a16="http://schemas.microsoft.com/office/drawing/2014/main" id="{CC9451EC-5259-10B6-5589-3BA512CFA99F}"/>
              </a:ext>
            </a:extLst>
          </p:cNvPr>
          <p:cNvPicPr>
            <a:picLocks noChangeAspect="1"/>
          </p:cNvPicPr>
          <p:nvPr/>
        </p:nvPicPr>
        <p:blipFill>
          <a:blip r:embed="rId4"/>
          <a:stretch>
            <a:fillRect/>
          </a:stretch>
        </p:blipFill>
        <p:spPr>
          <a:xfrm>
            <a:off x="10159632" y="4653502"/>
            <a:ext cx="1176638" cy="1663093"/>
          </a:xfrm>
          <a:prstGeom prst="rect">
            <a:avLst/>
          </a:prstGeom>
        </p:spPr>
      </p:pic>
    </p:spTree>
    <p:extLst>
      <p:ext uri="{BB962C8B-B14F-4D97-AF65-F5344CB8AC3E}">
        <p14:creationId xmlns:p14="http://schemas.microsoft.com/office/powerpoint/2010/main" val="3287536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D22FA1E-E02A-4FC5-BBA6-577D6DA0C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05D27520-F270-4F3D-A46E-76A337B6E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315529 w 12192000"/>
              <a:gd name="connsiteY0" fmla="*/ 4323896 h 6858000"/>
              <a:gd name="connsiteX1" fmla="*/ 6295588 w 12192000"/>
              <a:gd name="connsiteY1" fmla="*/ 4367579 h 6858000"/>
              <a:gd name="connsiteX2" fmla="*/ 6219229 w 12192000"/>
              <a:gd name="connsiteY2" fmla="*/ 4436818 h 6858000"/>
              <a:gd name="connsiteX3" fmla="*/ 6065687 w 12192000"/>
              <a:gd name="connsiteY3" fmla="*/ 4637204 h 6858000"/>
              <a:gd name="connsiteX4" fmla="*/ 5727387 w 12192000"/>
              <a:gd name="connsiteY4" fmla="*/ 5460076 h 6858000"/>
              <a:gd name="connsiteX5" fmla="*/ 5620972 w 12192000"/>
              <a:gd name="connsiteY5" fmla="*/ 5725836 h 6858000"/>
              <a:gd name="connsiteX6" fmla="*/ 5707795 w 12192000"/>
              <a:gd name="connsiteY6" fmla="*/ 5790089 h 6858000"/>
              <a:gd name="connsiteX7" fmla="*/ 5554627 w 12192000"/>
              <a:gd name="connsiteY7" fmla="*/ 6078873 h 6858000"/>
              <a:gd name="connsiteX8" fmla="*/ 5373489 w 12192000"/>
              <a:gd name="connsiteY8" fmla="*/ 6402408 h 6858000"/>
              <a:gd name="connsiteX9" fmla="*/ 5099999 w 12192000"/>
              <a:gd name="connsiteY9" fmla="*/ 6827527 h 6858000"/>
              <a:gd name="connsiteX10" fmla="*/ 5078133 w 12192000"/>
              <a:gd name="connsiteY10" fmla="*/ 6857998 h 6858000"/>
              <a:gd name="connsiteX11" fmla="*/ 9179960 w 12192000"/>
              <a:gd name="connsiteY11" fmla="*/ 6857998 h 6858000"/>
              <a:gd name="connsiteX12" fmla="*/ 9179960 w 12192000"/>
              <a:gd name="connsiteY12" fmla="*/ 4323896 h 6858000"/>
              <a:gd name="connsiteX13" fmla="*/ 0 w 12192000"/>
              <a:gd name="connsiteY13" fmla="*/ 0 h 6858000"/>
              <a:gd name="connsiteX14" fmla="*/ 5872711 w 12192000"/>
              <a:gd name="connsiteY14" fmla="*/ 0 h 6858000"/>
              <a:gd name="connsiteX15" fmla="*/ 5885421 w 12192000"/>
              <a:gd name="connsiteY15" fmla="*/ 20207 h 6858000"/>
              <a:gd name="connsiteX16" fmla="*/ 5925300 w 12192000"/>
              <a:gd name="connsiteY16" fmla="*/ 48911 h 6858000"/>
              <a:gd name="connsiteX17" fmla="*/ 5940039 w 12192000"/>
              <a:gd name="connsiteY17" fmla="*/ 101212 h 6858000"/>
              <a:gd name="connsiteX18" fmla="*/ 5969942 w 12192000"/>
              <a:gd name="connsiteY18" fmla="*/ 311282 h 6858000"/>
              <a:gd name="connsiteX19" fmla="*/ 5961238 w 12192000"/>
              <a:gd name="connsiteY19" fmla="*/ 357643 h 6858000"/>
              <a:gd name="connsiteX20" fmla="*/ 5917195 w 12192000"/>
              <a:gd name="connsiteY20" fmla="*/ 420369 h 6858000"/>
              <a:gd name="connsiteX21" fmla="*/ 5882753 w 12192000"/>
              <a:gd name="connsiteY21" fmla="*/ 556832 h 6858000"/>
              <a:gd name="connsiteX22" fmla="*/ 5814490 w 12192000"/>
              <a:gd name="connsiteY22" fmla="*/ 757416 h 6858000"/>
              <a:gd name="connsiteX23" fmla="*/ 5780064 w 12192000"/>
              <a:gd name="connsiteY23" fmla="*/ 817804 h 6858000"/>
              <a:gd name="connsiteX24" fmla="*/ 5808232 w 12192000"/>
              <a:gd name="connsiteY24" fmla="*/ 850533 h 6858000"/>
              <a:gd name="connsiteX25" fmla="*/ 5906473 w 12192000"/>
              <a:gd name="connsiteY25" fmla="*/ 1076571 h 6858000"/>
              <a:gd name="connsiteX26" fmla="*/ 5778623 w 12192000"/>
              <a:gd name="connsiteY26" fmla="*/ 1369280 h 6858000"/>
              <a:gd name="connsiteX27" fmla="*/ 5710841 w 12192000"/>
              <a:gd name="connsiteY27" fmla="*/ 1462628 h 6858000"/>
              <a:gd name="connsiteX28" fmla="*/ 5846774 w 12192000"/>
              <a:gd name="connsiteY28" fmla="*/ 1455933 h 6858000"/>
              <a:gd name="connsiteX29" fmla="*/ 5897329 w 12192000"/>
              <a:gd name="connsiteY29" fmla="*/ 1553073 h 6858000"/>
              <a:gd name="connsiteX30" fmla="*/ 5919735 w 12192000"/>
              <a:gd name="connsiteY30" fmla="*/ 1602736 h 6858000"/>
              <a:gd name="connsiteX31" fmla="*/ 6057874 w 12192000"/>
              <a:gd name="connsiteY31" fmla="*/ 1910648 h 6858000"/>
              <a:gd name="connsiteX32" fmla="*/ 6039719 w 12192000"/>
              <a:gd name="connsiteY32" fmla="*/ 2010547 h 6858000"/>
              <a:gd name="connsiteX33" fmla="*/ 5841713 w 12192000"/>
              <a:gd name="connsiteY33" fmla="*/ 2520599 h 6858000"/>
              <a:gd name="connsiteX34" fmla="*/ 6071734 w 12192000"/>
              <a:gd name="connsiteY34" fmla="*/ 2593468 h 6858000"/>
              <a:gd name="connsiteX35" fmla="*/ 6092050 w 12192000"/>
              <a:gd name="connsiteY35" fmla="*/ 2806646 h 6858000"/>
              <a:gd name="connsiteX36" fmla="*/ 6215122 w 12192000"/>
              <a:gd name="connsiteY36" fmla="*/ 3021197 h 6858000"/>
              <a:gd name="connsiteX37" fmla="*/ 6338100 w 12192000"/>
              <a:gd name="connsiteY37" fmla="*/ 3178087 h 6858000"/>
              <a:gd name="connsiteX38" fmla="*/ 6343927 w 12192000"/>
              <a:gd name="connsiteY38" fmla="*/ 3194685 h 6858000"/>
              <a:gd name="connsiteX39" fmla="*/ 6343850 w 12192000"/>
              <a:gd name="connsiteY39" fmla="*/ 3201174 h 6858000"/>
              <a:gd name="connsiteX40" fmla="*/ 6366375 w 12192000"/>
              <a:gd name="connsiteY40" fmla="*/ 3271251 h 6858000"/>
              <a:gd name="connsiteX41" fmla="*/ 6369430 w 12192000"/>
              <a:gd name="connsiteY41" fmla="*/ 3276240 h 6858000"/>
              <a:gd name="connsiteX42" fmla="*/ 6392405 w 12192000"/>
              <a:gd name="connsiteY42" fmla="*/ 3360437 h 6858000"/>
              <a:gd name="connsiteX43" fmla="*/ 6397993 w 12192000"/>
              <a:gd name="connsiteY43" fmla="*/ 3390203 h 6858000"/>
              <a:gd name="connsiteX44" fmla="*/ 6394652 w 12192000"/>
              <a:gd name="connsiteY44" fmla="*/ 3402205 h 6858000"/>
              <a:gd name="connsiteX45" fmla="*/ 6366662 w 12192000"/>
              <a:gd name="connsiteY45" fmla="*/ 3442044 h 6858000"/>
              <a:gd name="connsiteX46" fmla="*/ 6320915 w 12192000"/>
              <a:gd name="connsiteY46" fmla="*/ 3701547 h 6858000"/>
              <a:gd name="connsiteX47" fmla="*/ 6364618 w 12192000"/>
              <a:gd name="connsiteY47" fmla="*/ 3743844 h 6858000"/>
              <a:gd name="connsiteX48" fmla="*/ 6370409 w 12192000"/>
              <a:gd name="connsiteY48" fmla="*/ 3754454 h 6858000"/>
              <a:gd name="connsiteX49" fmla="*/ 6373773 w 12192000"/>
              <a:gd name="connsiteY49" fmla="*/ 3768237 h 6858000"/>
              <a:gd name="connsiteX50" fmla="*/ 6375298 w 12192000"/>
              <a:gd name="connsiteY50" fmla="*/ 3796540 h 6858000"/>
              <a:gd name="connsiteX51" fmla="*/ 6253487 w 12192000"/>
              <a:gd name="connsiteY51" fmla="*/ 3856948 h 6858000"/>
              <a:gd name="connsiteX52" fmla="*/ 6385416 w 12192000"/>
              <a:gd name="connsiteY52" fmla="*/ 4014409 h 6858000"/>
              <a:gd name="connsiteX53" fmla="*/ 6374795 w 12192000"/>
              <a:gd name="connsiteY53" fmla="*/ 4038554 h 6858000"/>
              <a:gd name="connsiteX54" fmla="*/ 6351015 w 12192000"/>
              <a:gd name="connsiteY54" fmla="*/ 4150489 h 6858000"/>
              <a:gd name="connsiteX55" fmla="*/ 6340821 w 12192000"/>
              <a:gd name="connsiteY55" fmla="*/ 4212706 h 6858000"/>
              <a:gd name="connsiteX56" fmla="*/ 12191999 w 12192000"/>
              <a:gd name="connsiteY56" fmla="*/ 4212706 h 6858000"/>
              <a:gd name="connsiteX57" fmla="*/ 12191999 w 12192000"/>
              <a:gd name="connsiteY57" fmla="*/ 0 h 6858000"/>
              <a:gd name="connsiteX58" fmla="*/ 12192000 w 12192000"/>
              <a:gd name="connsiteY58" fmla="*/ 0 h 6858000"/>
              <a:gd name="connsiteX59" fmla="*/ 12192000 w 12192000"/>
              <a:gd name="connsiteY59" fmla="*/ 6858000 h 6858000"/>
              <a:gd name="connsiteX60" fmla="*/ 12191999 w 12192000"/>
              <a:gd name="connsiteY60" fmla="*/ 6858000 h 6858000"/>
              <a:gd name="connsiteX61" fmla="*/ 12191999 w 12192000"/>
              <a:gd name="connsiteY61" fmla="*/ 4323902 h 6858000"/>
              <a:gd name="connsiteX62" fmla="*/ 9307672 w 12192000"/>
              <a:gd name="connsiteY62" fmla="*/ 4323902 h 6858000"/>
              <a:gd name="connsiteX63" fmla="*/ 9307672 w 12192000"/>
              <a:gd name="connsiteY63" fmla="*/ 6858000 h 6858000"/>
              <a:gd name="connsiteX64" fmla="*/ 0 w 12192000"/>
              <a:gd name="connsiteY6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2192000" h="6858000">
                <a:moveTo>
                  <a:pt x="6315529" y="4323896"/>
                </a:moveTo>
                <a:lnTo>
                  <a:pt x="6295588" y="4367579"/>
                </a:lnTo>
                <a:cubicBezTo>
                  <a:pt x="6278024" y="4397022"/>
                  <a:pt x="6253813" y="4421099"/>
                  <a:pt x="6219229" y="4436818"/>
                </a:cubicBezTo>
                <a:cubicBezTo>
                  <a:pt x="6148079" y="4469666"/>
                  <a:pt x="6116436" y="4572066"/>
                  <a:pt x="6065687" y="4637204"/>
                </a:cubicBezTo>
                <a:cubicBezTo>
                  <a:pt x="5888713" y="4862696"/>
                  <a:pt x="5773979" y="5125824"/>
                  <a:pt x="5727387" y="5460076"/>
                </a:cubicBezTo>
                <a:cubicBezTo>
                  <a:pt x="5714326" y="5552523"/>
                  <a:pt x="5656974" y="5638673"/>
                  <a:pt x="5620972" y="5725836"/>
                </a:cubicBezTo>
                <a:cubicBezTo>
                  <a:pt x="5641553" y="5779043"/>
                  <a:pt x="5738619" y="5631221"/>
                  <a:pt x="5707795" y="5790089"/>
                </a:cubicBezTo>
                <a:cubicBezTo>
                  <a:pt x="5684453" y="5909876"/>
                  <a:pt x="5617437" y="5996827"/>
                  <a:pt x="5554627" y="6078873"/>
                </a:cubicBezTo>
                <a:cubicBezTo>
                  <a:pt x="5482491" y="6172498"/>
                  <a:pt x="5402203" y="6253366"/>
                  <a:pt x="5373489" y="6402408"/>
                </a:cubicBezTo>
                <a:cubicBezTo>
                  <a:pt x="5371924" y="6410357"/>
                  <a:pt x="5276557" y="6577417"/>
                  <a:pt x="5099999" y="6827527"/>
                </a:cubicBezTo>
                <a:lnTo>
                  <a:pt x="5078133" y="6857998"/>
                </a:lnTo>
                <a:lnTo>
                  <a:pt x="9179960" y="6857998"/>
                </a:lnTo>
                <a:lnTo>
                  <a:pt x="9179960" y="4323896"/>
                </a:lnTo>
                <a:close/>
                <a:moveTo>
                  <a:pt x="0" y="0"/>
                </a:moveTo>
                <a:lnTo>
                  <a:pt x="5872711" y="0"/>
                </a:lnTo>
                <a:lnTo>
                  <a:pt x="5885421" y="20207"/>
                </a:lnTo>
                <a:cubicBezTo>
                  <a:pt x="5896481" y="32882"/>
                  <a:pt x="5909484" y="42864"/>
                  <a:pt x="5925300" y="48911"/>
                </a:cubicBezTo>
                <a:cubicBezTo>
                  <a:pt x="5940498" y="54526"/>
                  <a:pt x="5945509" y="75042"/>
                  <a:pt x="5940039" y="101212"/>
                </a:cubicBezTo>
                <a:cubicBezTo>
                  <a:pt x="5921950" y="187894"/>
                  <a:pt x="5936667" y="254951"/>
                  <a:pt x="5969942" y="311282"/>
                </a:cubicBezTo>
                <a:cubicBezTo>
                  <a:pt x="5981709" y="330926"/>
                  <a:pt x="5977292" y="344422"/>
                  <a:pt x="5961238" y="357643"/>
                </a:cubicBezTo>
                <a:cubicBezTo>
                  <a:pt x="5942802" y="372223"/>
                  <a:pt x="5928461" y="393565"/>
                  <a:pt x="5917195" y="420369"/>
                </a:cubicBezTo>
                <a:cubicBezTo>
                  <a:pt x="5898701" y="463685"/>
                  <a:pt x="5889992" y="510050"/>
                  <a:pt x="5882753" y="556832"/>
                </a:cubicBezTo>
                <a:cubicBezTo>
                  <a:pt x="5871511" y="630206"/>
                  <a:pt x="5858246" y="700969"/>
                  <a:pt x="5814490" y="757416"/>
                </a:cubicBezTo>
                <a:cubicBezTo>
                  <a:pt x="5801465" y="774559"/>
                  <a:pt x="5791019" y="796511"/>
                  <a:pt x="5780064" y="817804"/>
                </a:cubicBezTo>
                <a:cubicBezTo>
                  <a:pt x="5783558" y="836359"/>
                  <a:pt x="5792196" y="849005"/>
                  <a:pt x="5808232" y="850533"/>
                </a:cubicBezTo>
                <a:cubicBezTo>
                  <a:pt x="5910296" y="860624"/>
                  <a:pt x="5905771" y="962632"/>
                  <a:pt x="5906473" y="1076571"/>
                </a:cubicBezTo>
                <a:cubicBezTo>
                  <a:pt x="5907545" y="1217584"/>
                  <a:pt x="5849973" y="1296799"/>
                  <a:pt x="5778623" y="1369280"/>
                </a:cubicBezTo>
                <a:cubicBezTo>
                  <a:pt x="5754207" y="1393852"/>
                  <a:pt x="5718605" y="1401742"/>
                  <a:pt x="5710841" y="1462628"/>
                </a:cubicBezTo>
                <a:cubicBezTo>
                  <a:pt x="5753463" y="1508141"/>
                  <a:pt x="5802053" y="1451295"/>
                  <a:pt x="5846774" y="1455933"/>
                </a:cubicBezTo>
                <a:cubicBezTo>
                  <a:pt x="5883727" y="1460129"/>
                  <a:pt x="5943609" y="1438568"/>
                  <a:pt x="5897329" y="1553073"/>
                </a:cubicBezTo>
                <a:cubicBezTo>
                  <a:pt x="5883856" y="1586627"/>
                  <a:pt x="5901366" y="1604100"/>
                  <a:pt x="5919735" y="1602736"/>
                </a:cubicBezTo>
                <a:cubicBezTo>
                  <a:pt x="6068526" y="1589022"/>
                  <a:pt x="6006837" y="1813624"/>
                  <a:pt x="6057874" y="1910648"/>
                </a:cubicBezTo>
                <a:cubicBezTo>
                  <a:pt x="6072264" y="1936644"/>
                  <a:pt x="6059978" y="1992417"/>
                  <a:pt x="6039719" y="2010547"/>
                </a:cubicBezTo>
                <a:cubicBezTo>
                  <a:pt x="5911143" y="2127229"/>
                  <a:pt x="5899692" y="2331836"/>
                  <a:pt x="5841713" y="2520599"/>
                </a:cubicBezTo>
                <a:cubicBezTo>
                  <a:pt x="5912636" y="2572423"/>
                  <a:pt x="5995799" y="2566926"/>
                  <a:pt x="6071734" y="2593468"/>
                </a:cubicBezTo>
                <a:cubicBezTo>
                  <a:pt x="6150607" y="2620843"/>
                  <a:pt x="6151703" y="2655507"/>
                  <a:pt x="6092050" y="2806646"/>
                </a:cubicBezTo>
                <a:cubicBezTo>
                  <a:pt x="6259331" y="2795420"/>
                  <a:pt x="6259331" y="2795420"/>
                  <a:pt x="6215122" y="3021197"/>
                </a:cubicBezTo>
                <a:cubicBezTo>
                  <a:pt x="6259035" y="3016573"/>
                  <a:pt x="6302431" y="3085300"/>
                  <a:pt x="6338100" y="3178087"/>
                </a:cubicBezTo>
                <a:lnTo>
                  <a:pt x="6343927" y="3194685"/>
                </a:lnTo>
                <a:lnTo>
                  <a:pt x="6343850" y="3201174"/>
                </a:lnTo>
                <a:cubicBezTo>
                  <a:pt x="6346866" y="3232770"/>
                  <a:pt x="6355995" y="3253323"/>
                  <a:pt x="6366375" y="3271251"/>
                </a:cubicBezTo>
                <a:lnTo>
                  <a:pt x="6369430" y="3276240"/>
                </a:lnTo>
                <a:lnTo>
                  <a:pt x="6392405" y="3360437"/>
                </a:lnTo>
                <a:lnTo>
                  <a:pt x="6397993" y="3390203"/>
                </a:lnTo>
                <a:lnTo>
                  <a:pt x="6394652" y="3402205"/>
                </a:lnTo>
                <a:cubicBezTo>
                  <a:pt x="6388505" y="3414621"/>
                  <a:pt x="6379344" y="3427747"/>
                  <a:pt x="6366662" y="3442044"/>
                </a:cubicBezTo>
                <a:cubicBezTo>
                  <a:pt x="6239481" y="3584662"/>
                  <a:pt x="6224938" y="3605480"/>
                  <a:pt x="6320915" y="3701547"/>
                </a:cubicBezTo>
                <a:lnTo>
                  <a:pt x="6364618" y="3743844"/>
                </a:lnTo>
                <a:lnTo>
                  <a:pt x="6370409" y="3754454"/>
                </a:lnTo>
                <a:lnTo>
                  <a:pt x="6373773" y="3768237"/>
                </a:lnTo>
                <a:cubicBezTo>
                  <a:pt x="6374277" y="3777528"/>
                  <a:pt x="6374207" y="3788146"/>
                  <a:pt x="6375298" y="3796540"/>
                </a:cubicBezTo>
                <a:cubicBezTo>
                  <a:pt x="6339717" y="3831045"/>
                  <a:pt x="6294642" y="3774365"/>
                  <a:pt x="6253487" y="3856948"/>
                </a:cubicBezTo>
                <a:lnTo>
                  <a:pt x="6385416" y="4014409"/>
                </a:lnTo>
                <a:lnTo>
                  <a:pt x="6374795" y="4038554"/>
                </a:lnTo>
                <a:cubicBezTo>
                  <a:pt x="6363579" y="4073249"/>
                  <a:pt x="6356895" y="4111559"/>
                  <a:pt x="6351015" y="4150489"/>
                </a:cubicBezTo>
                <a:lnTo>
                  <a:pt x="6340821" y="4212706"/>
                </a:lnTo>
                <a:lnTo>
                  <a:pt x="12191999" y="4212706"/>
                </a:lnTo>
                <a:lnTo>
                  <a:pt x="12191999" y="0"/>
                </a:lnTo>
                <a:lnTo>
                  <a:pt x="12192000" y="0"/>
                </a:lnTo>
                <a:lnTo>
                  <a:pt x="12192000" y="6858000"/>
                </a:lnTo>
                <a:lnTo>
                  <a:pt x="12191999" y="6858000"/>
                </a:lnTo>
                <a:lnTo>
                  <a:pt x="12191999" y="4323902"/>
                </a:lnTo>
                <a:lnTo>
                  <a:pt x="9307672" y="4323902"/>
                </a:lnTo>
                <a:lnTo>
                  <a:pt x="9307672" y="6858000"/>
                </a:lnTo>
                <a:lnTo>
                  <a:pt x="0" y="6858000"/>
                </a:lnTo>
                <a:close/>
              </a:path>
            </a:pathLst>
          </a:custGeom>
          <a:solidFill>
            <a:schemeClr val="bg2">
              <a:alpha val="50000"/>
            </a:schemeClr>
          </a:solidFill>
          <a:ln w="32707" cap="flat">
            <a:noFill/>
            <a:prstDash val="solid"/>
            <a:miter/>
          </a:ln>
        </p:spPr>
        <p:txBody>
          <a:bodyPr rtlCol="0" anchor="ctr"/>
          <a:lstStyle/>
          <a:p>
            <a:pPr defTabSz="457200"/>
            <a:endParaRPr lang="en-US">
              <a:solidFill>
                <a:schemeClr val="tx1"/>
              </a:solidFill>
            </a:endParaRPr>
          </a:p>
        </p:txBody>
      </p:sp>
      <p:sp>
        <p:nvSpPr>
          <p:cNvPr id="2" name="Title 1">
            <a:extLst>
              <a:ext uri="{FF2B5EF4-FFF2-40B4-BE49-F238E27FC236}">
                <a16:creationId xmlns:a16="http://schemas.microsoft.com/office/drawing/2014/main" id="{B9E2AA3D-80D9-353F-CBF7-7F490858AE43}"/>
              </a:ext>
            </a:extLst>
          </p:cNvPr>
          <p:cNvSpPr>
            <a:spLocks noGrp="1"/>
          </p:cNvSpPr>
          <p:nvPr>
            <p:ph type="title"/>
          </p:nvPr>
        </p:nvSpPr>
        <p:spPr>
          <a:xfrm>
            <a:off x="617337" y="157021"/>
            <a:ext cx="5398639" cy="2137273"/>
          </a:xfrm>
        </p:spPr>
        <p:txBody>
          <a:bodyPr anchor="b">
            <a:normAutofit/>
          </a:bodyPr>
          <a:lstStyle/>
          <a:p>
            <a:r>
              <a:rPr lang="en-US" sz="2800" dirty="0">
                <a:solidFill>
                  <a:schemeClr val="accent2">
                    <a:lumMod val="75000"/>
                  </a:schemeClr>
                </a:solidFill>
                <a:latin typeface="Arial Black" panose="020B0A04020102020204" pitchFamily="34" charset="0"/>
              </a:rPr>
              <a:t>Preparing Global Leaders Through Collaboration</a:t>
            </a:r>
            <a:endParaRPr lang="en-GB" sz="2800" dirty="0">
              <a:solidFill>
                <a:schemeClr val="accent2">
                  <a:lumMod val="75000"/>
                </a:schemeClr>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A083EF42-8A0D-830A-A91F-1FADB3D22041}"/>
              </a:ext>
            </a:extLst>
          </p:cNvPr>
          <p:cNvSpPr>
            <a:spLocks noGrp="1"/>
          </p:cNvSpPr>
          <p:nvPr>
            <p:ph idx="1"/>
          </p:nvPr>
        </p:nvSpPr>
        <p:spPr>
          <a:xfrm>
            <a:off x="838200" y="2681785"/>
            <a:ext cx="4347948" cy="3495178"/>
          </a:xfrm>
        </p:spPr>
        <p:txBody>
          <a:bodyPr>
            <a:normAutofit/>
          </a:bodyPr>
          <a:lstStyle/>
          <a:p>
            <a:r>
              <a:rPr lang="en-US" sz="1600" dirty="0">
                <a:latin typeface="Arial" panose="020B0604020202020204" pitchFamily="34" charset="0"/>
                <a:cs typeface="Arial" panose="020B0604020202020204" pitchFamily="34" charset="0"/>
              </a:rPr>
              <a:t>Collaborative Learning develops the key leadership qualities e.g., negotiating, active listening and group coordination that are required to manage international diverse teams. (Lee and Bonk, 2014).</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Allowing learners to become engaged in the shared decision-making process builds confidence and competence in the leadership role within a global setting. (Stahl, 2006).</a:t>
            </a:r>
            <a:endParaRPr lang="en-GB" sz="16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95E1F0FC-19B2-ABF7-050B-2E7F97629EA7}"/>
              </a:ext>
            </a:extLst>
          </p:cNvPr>
          <p:cNvPicPr>
            <a:picLocks noChangeAspect="1"/>
          </p:cNvPicPr>
          <p:nvPr/>
        </p:nvPicPr>
        <p:blipFill>
          <a:blip r:embed="rId2"/>
          <a:stretch>
            <a:fillRect/>
          </a:stretch>
        </p:blipFill>
        <p:spPr>
          <a:xfrm>
            <a:off x="6777309" y="816991"/>
            <a:ext cx="4797354" cy="2695503"/>
          </a:xfrm>
          <a:prstGeom prst="rect">
            <a:avLst/>
          </a:prstGeom>
        </p:spPr>
      </p:pic>
      <p:pic>
        <p:nvPicPr>
          <p:cNvPr id="6" name="Picture 5">
            <a:extLst>
              <a:ext uri="{FF2B5EF4-FFF2-40B4-BE49-F238E27FC236}">
                <a16:creationId xmlns:a16="http://schemas.microsoft.com/office/drawing/2014/main" id="{50C32940-AF30-68A2-2121-D607BFF96A8F}"/>
              </a:ext>
            </a:extLst>
          </p:cNvPr>
          <p:cNvPicPr>
            <a:picLocks noChangeAspect="1"/>
          </p:cNvPicPr>
          <p:nvPr/>
        </p:nvPicPr>
        <p:blipFill>
          <a:blip r:embed="rId3"/>
          <a:stretch>
            <a:fillRect/>
          </a:stretch>
        </p:blipFill>
        <p:spPr>
          <a:xfrm>
            <a:off x="6297433" y="4849337"/>
            <a:ext cx="2513506" cy="1256753"/>
          </a:xfrm>
          <a:prstGeom prst="rect">
            <a:avLst/>
          </a:prstGeom>
        </p:spPr>
      </p:pic>
      <p:pic>
        <p:nvPicPr>
          <p:cNvPr id="5" name="Picture 4">
            <a:extLst>
              <a:ext uri="{FF2B5EF4-FFF2-40B4-BE49-F238E27FC236}">
                <a16:creationId xmlns:a16="http://schemas.microsoft.com/office/drawing/2014/main" id="{E4A7E150-736C-C212-2E46-049060611ED4}"/>
              </a:ext>
            </a:extLst>
          </p:cNvPr>
          <p:cNvPicPr>
            <a:picLocks noChangeAspect="1"/>
          </p:cNvPicPr>
          <p:nvPr/>
        </p:nvPicPr>
        <p:blipFill>
          <a:blip r:embed="rId4"/>
          <a:stretch>
            <a:fillRect/>
          </a:stretch>
        </p:blipFill>
        <p:spPr>
          <a:xfrm>
            <a:off x="9656412" y="4807145"/>
            <a:ext cx="2183079" cy="1355806"/>
          </a:xfrm>
          <a:prstGeom prst="rect">
            <a:avLst/>
          </a:prstGeom>
        </p:spPr>
      </p:pic>
    </p:spTree>
    <p:extLst>
      <p:ext uri="{BB962C8B-B14F-4D97-AF65-F5344CB8AC3E}">
        <p14:creationId xmlns:p14="http://schemas.microsoft.com/office/powerpoint/2010/main" val="2983459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66230-3F38-DF7E-E48F-450371288407}"/>
              </a:ext>
            </a:extLst>
          </p:cNvPr>
          <p:cNvSpPr>
            <a:spLocks noGrp="1"/>
          </p:cNvSpPr>
          <p:nvPr>
            <p:ph type="title"/>
          </p:nvPr>
        </p:nvSpPr>
        <p:spPr/>
        <p:txBody>
          <a:bodyPr>
            <a:normAutofit/>
          </a:bodyPr>
          <a:lstStyle/>
          <a:p>
            <a:r>
              <a:rPr lang="en-GB" sz="2800" dirty="0">
                <a:solidFill>
                  <a:schemeClr val="accent2">
                    <a:lumMod val="75000"/>
                  </a:schemeClr>
                </a:solidFill>
                <a:latin typeface="Arial Black" panose="020B0A04020102020204" pitchFamily="34" charset="0"/>
              </a:rPr>
              <a:t>References </a:t>
            </a:r>
          </a:p>
        </p:txBody>
      </p:sp>
      <p:sp>
        <p:nvSpPr>
          <p:cNvPr id="3" name="Content Placeholder 2">
            <a:extLst>
              <a:ext uri="{FF2B5EF4-FFF2-40B4-BE49-F238E27FC236}">
                <a16:creationId xmlns:a16="http://schemas.microsoft.com/office/drawing/2014/main" id="{92612E85-DAFA-3E98-6BF1-29F32ECAAEDC}"/>
              </a:ext>
            </a:extLst>
          </p:cNvPr>
          <p:cNvSpPr>
            <a:spLocks noGrp="1"/>
          </p:cNvSpPr>
          <p:nvPr>
            <p:ph idx="1"/>
          </p:nvPr>
        </p:nvSpPr>
        <p:spPr>
          <a:xfrm>
            <a:off x="775138" y="1384191"/>
            <a:ext cx="10515600" cy="4351338"/>
          </a:xfrm>
        </p:spPr>
        <p:txBody>
          <a:bodyPr>
            <a:noAutofit/>
          </a:bodyPr>
          <a:lstStyle/>
          <a:p>
            <a:r>
              <a:rPr lang="en-US" sz="1200" dirty="0">
                <a:latin typeface="Arial" panose="020B0604020202020204" pitchFamily="34" charset="0"/>
                <a:cs typeface="Arial" panose="020B0604020202020204" pitchFamily="34" charset="0"/>
              </a:rPr>
              <a:t>Boud, D., Cohen, R., &amp; Sampson, J. (1999). Peer learning and assessment. </a:t>
            </a:r>
            <a:r>
              <a:rPr lang="en-US" sz="1200" i="1" dirty="0">
                <a:latin typeface="Arial" panose="020B0604020202020204" pitchFamily="34" charset="0"/>
                <a:cs typeface="Arial" panose="020B0604020202020204" pitchFamily="34" charset="0"/>
              </a:rPr>
              <a:t>Assessment &amp; Evaluation in Higher Education, 24</a:t>
            </a:r>
            <a:r>
              <a:rPr lang="en-US" sz="1200" dirty="0">
                <a:latin typeface="Arial" panose="020B0604020202020204" pitchFamily="34" charset="0"/>
                <a:cs typeface="Arial" panose="020B0604020202020204" pitchFamily="34" charset="0"/>
              </a:rPr>
              <a:t>(4), 413–426.</a:t>
            </a:r>
          </a:p>
          <a:p>
            <a:r>
              <a:rPr lang="en-US" sz="1200" dirty="0">
                <a:latin typeface="Arial" panose="020B0604020202020204" pitchFamily="34" charset="0"/>
                <a:cs typeface="Arial" panose="020B0604020202020204" pitchFamily="34" charset="0"/>
              </a:rPr>
              <a:t>Cheung, S. K., Kwok, L. F., </a:t>
            </a:r>
            <a:r>
              <a:rPr lang="en-US" sz="1200" dirty="0" err="1">
                <a:latin typeface="Arial" panose="020B0604020202020204" pitchFamily="34" charset="0"/>
                <a:cs typeface="Arial" panose="020B0604020202020204" pitchFamily="34" charset="0"/>
              </a:rPr>
              <a:t>Phusavat</a:t>
            </a:r>
            <a:r>
              <a:rPr lang="en-US" sz="1200" dirty="0">
                <a:latin typeface="Arial" panose="020B0604020202020204" pitchFamily="34" charset="0"/>
                <a:cs typeface="Arial" panose="020B0604020202020204" pitchFamily="34" charset="0"/>
              </a:rPr>
              <a:t>, K., &amp; Yang, H. H. (2021). Shaping the future learning environments with smart elements: Challenges and opportunities. </a:t>
            </a:r>
            <a:r>
              <a:rPr lang="en-US" sz="1200" i="1" dirty="0">
                <a:latin typeface="Arial" panose="020B0604020202020204" pitchFamily="34" charset="0"/>
                <a:cs typeface="Arial" panose="020B0604020202020204" pitchFamily="34" charset="0"/>
              </a:rPr>
              <a:t>International Journal of Educational Technology in Higher Education, 18</a:t>
            </a:r>
            <a:r>
              <a:rPr lang="en-US" sz="1200" dirty="0">
                <a:latin typeface="Arial" panose="020B0604020202020204" pitchFamily="34" charset="0"/>
                <a:cs typeface="Arial" panose="020B0604020202020204" pitchFamily="34" charset="0"/>
              </a:rPr>
              <a:t>(1), 16.</a:t>
            </a:r>
          </a:p>
          <a:p>
            <a:r>
              <a:rPr lang="en-US" sz="1200" dirty="0">
                <a:latin typeface="Arial" panose="020B0604020202020204" pitchFamily="34" charset="0"/>
                <a:cs typeface="Arial" panose="020B0604020202020204" pitchFamily="34" charset="0"/>
              </a:rPr>
              <a:t>Crompton, C. J., Wolters, M. K., &amp; MacPherson, S. E. (2022). Learning with friends and strangers: Partner familiarity does not improve collaborative learning performance in younger and older adults. </a:t>
            </a:r>
            <a:r>
              <a:rPr lang="en-US" sz="1200" i="1" dirty="0">
                <a:latin typeface="Arial" panose="020B0604020202020204" pitchFamily="34" charset="0"/>
                <a:cs typeface="Arial" panose="020B0604020202020204" pitchFamily="34" charset="0"/>
              </a:rPr>
              <a:t>Memory, 30</a:t>
            </a:r>
            <a:r>
              <a:rPr lang="en-US" sz="1200" dirty="0">
                <a:latin typeface="Arial" panose="020B0604020202020204" pitchFamily="34" charset="0"/>
                <a:cs typeface="Arial" panose="020B0604020202020204" pitchFamily="34" charset="0"/>
              </a:rPr>
              <a:t>(5), 636–649.</a:t>
            </a:r>
          </a:p>
          <a:p>
            <a:r>
              <a:rPr lang="en-US" sz="1200" dirty="0">
                <a:latin typeface="Arial" panose="020B0604020202020204" pitchFamily="34" charset="0"/>
                <a:cs typeface="Arial" panose="020B0604020202020204" pitchFamily="34" charset="0"/>
              </a:rPr>
              <a:t>Knoche, H. T. (2022). Thinking about cooperative learning: The impacts of epistemic motives and social structure on cooperative learning environments. </a:t>
            </a:r>
            <a:r>
              <a:rPr lang="en-US" sz="1200" i="1" dirty="0">
                <a:latin typeface="Arial" panose="020B0604020202020204" pitchFamily="34" charset="0"/>
                <a:cs typeface="Arial" panose="020B0604020202020204" pitchFamily="34" charset="0"/>
              </a:rPr>
              <a:t>International Journal of Management Education, 20</a:t>
            </a:r>
            <a:r>
              <a:rPr lang="en-US" sz="1200" dirty="0">
                <a:latin typeface="Arial" panose="020B0604020202020204" pitchFamily="34" charset="0"/>
                <a:cs typeface="Arial" panose="020B0604020202020204" pitchFamily="34" charset="0"/>
              </a:rPr>
              <a:t>(2), 100643.</a:t>
            </a:r>
          </a:p>
          <a:p>
            <a:r>
              <a:rPr lang="en-US" sz="1200" dirty="0">
                <a:latin typeface="Arial" panose="020B0604020202020204" pitchFamily="34" charset="0"/>
                <a:cs typeface="Arial" panose="020B0604020202020204" pitchFamily="34" charset="0"/>
              </a:rPr>
              <a:t>Lee, H., &amp; Bonk, C. J. (2014). Collaborative learning in the workplace: Practical issues and concerns. </a:t>
            </a:r>
            <a:r>
              <a:rPr lang="en-US" sz="1200" i="1" dirty="0">
                <a:latin typeface="Arial" panose="020B0604020202020204" pitchFamily="34" charset="0"/>
                <a:cs typeface="Arial" panose="020B0604020202020204" pitchFamily="34" charset="0"/>
              </a:rPr>
              <a:t>International Journal of Advanced Corporate Learning, 7</a:t>
            </a:r>
            <a:r>
              <a:rPr lang="en-US" sz="1200" dirty="0">
                <a:latin typeface="Arial" panose="020B0604020202020204" pitchFamily="34" charset="0"/>
                <a:cs typeface="Arial" panose="020B0604020202020204" pitchFamily="34" charset="0"/>
              </a:rPr>
              <a:t>(2), 10–17.</a:t>
            </a:r>
          </a:p>
          <a:p>
            <a:r>
              <a:rPr lang="en-US" sz="1200" dirty="0">
                <a:latin typeface="Arial" panose="020B0604020202020204" pitchFamily="34" charset="0"/>
                <a:cs typeface="Arial" panose="020B0604020202020204" pitchFamily="34" charset="0"/>
              </a:rPr>
              <a:t>Lipponen, L. (2023). Exploring foundations for computer-supported collaborative learning. In </a:t>
            </a:r>
            <a:r>
              <a:rPr lang="en-US" sz="1200" i="1" dirty="0">
                <a:latin typeface="Arial" panose="020B0604020202020204" pitchFamily="34" charset="0"/>
                <a:cs typeface="Arial" panose="020B0604020202020204" pitchFamily="34" charset="0"/>
              </a:rPr>
              <a:t>Computer Support for Collaborative Learning</a:t>
            </a:r>
            <a:r>
              <a:rPr lang="en-US" sz="1200" dirty="0">
                <a:latin typeface="Arial" panose="020B0604020202020204" pitchFamily="34" charset="0"/>
                <a:cs typeface="Arial" panose="020B0604020202020204" pitchFamily="34" charset="0"/>
              </a:rPr>
              <a:t> (pp. 72–81). Routledge.</a:t>
            </a:r>
          </a:p>
          <a:p>
            <a:r>
              <a:rPr lang="en-US" sz="1200" dirty="0">
                <a:latin typeface="Arial" panose="020B0604020202020204" pitchFamily="34" charset="0"/>
                <a:cs typeface="Arial" panose="020B0604020202020204" pitchFamily="34" charset="0"/>
              </a:rPr>
              <a:t>Nonaka, I., &amp; Takeuchi, H. (1995). </a:t>
            </a:r>
            <a:r>
              <a:rPr lang="en-US" sz="1200" i="1" dirty="0">
                <a:latin typeface="Arial" panose="020B0604020202020204" pitchFamily="34" charset="0"/>
                <a:cs typeface="Arial" panose="020B0604020202020204" pitchFamily="34" charset="0"/>
              </a:rPr>
              <a:t>The knowledge-creating company: How Japanese companies create the dynamics of innovation</a:t>
            </a:r>
            <a:r>
              <a:rPr lang="en-US" sz="1200" dirty="0">
                <a:latin typeface="Arial" panose="020B0604020202020204" pitchFamily="34" charset="0"/>
                <a:cs typeface="Arial" panose="020B0604020202020204" pitchFamily="34" charset="0"/>
              </a:rPr>
              <a:t>. Oxford University Press.</a:t>
            </a:r>
          </a:p>
          <a:p>
            <a:r>
              <a:rPr lang="en-US" sz="1200" dirty="0">
                <a:latin typeface="Arial" panose="020B0604020202020204" pitchFamily="34" charset="0"/>
                <a:cs typeface="Arial" panose="020B0604020202020204" pitchFamily="34" charset="0"/>
              </a:rPr>
              <a:t>Singh, P. J. (2009). The nature and effectiveness of collaboration between firms, customers and suppliers. </a:t>
            </a:r>
            <a:r>
              <a:rPr lang="en-US" sz="1200" i="1" dirty="0">
                <a:latin typeface="Arial" panose="020B0604020202020204" pitchFamily="34" charset="0"/>
                <a:cs typeface="Arial" panose="020B0604020202020204" pitchFamily="34" charset="0"/>
              </a:rPr>
              <a:t>Supply Chain Management, 14</a:t>
            </a:r>
            <a:r>
              <a:rPr lang="en-US" sz="1200" dirty="0">
                <a:latin typeface="Arial" panose="020B0604020202020204" pitchFamily="34" charset="0"/>
                <a:cs typeface="Arial" panose="020B0604020202020204" pitchFamily="34" charset="0"/>
              </a:rPr>
              <a:t>(3), 189–200.</a:t>
            </a:r>
          </a:p>
          <a:p>
            <a:r>
              <a:rPr lang="en-US" sz="1200" dirty="0">
                <a:latin typeface="Arial" panose="020B0604020202020204" pitchFamily="34" charset="0"/>
                <a:cs typeface="Arial" panose="020B0604020202020204" pitchFamily="34" charset="0"/>
              </a:rPr>
              <a:t>Stahl, G. (2006). </a:t>
            </a:r>
            <a:r>
              <a:rPr lang="en-US" sz="1200" i="1" dirty="0">
                <a:latin typeface="Arial" panose="020B0604020202020204" pitchFamily="34" charset="0"/>
                <a:cs typeface="Arial" panose="020B0604020202020204" pitchFamily="34" charset="0"/>
              </a:rPr>
              <a:t>Group cognition: Computer support for building collaborative knowledge</a:t>
            </a:r>
            <a:r>
              <a:rPr lang="en-US" sz="1200" dirty="0">
                <a:latin typeface="Arial" panose="020B0604020202020204" pitchFamily="34" charset="0"/>
                <a:cs typeface="Arial" panose="020B0604020202020204" pitchFamily="34" charset="0"/>
              </a:rPr>
              <a:t>. MIT Press.</a:t>
            </a:r>
          </a:p>
          <a:p>
            <a:r>
              <a:rPr lang="en-US" sz="1200" dirty="0">
                <a:latin typeface="Arial" panose="020B0604020202020204" pitchFamily="34" charset="0"/>
                <a:cs typeface="Arial" panose="020B0604020202020204" pitchFamily="34" charset="0"/>
              </a:rPr>
              <a:t>Supena, I., </a:t>
            </a:r>
            <a:r>
              <a:rPr lang="en-US" sz="1200" dirty="0" err="1">
                <a:latin typeface="Arial" panose="020B0604020202020204" pitchFamily="34" charset="0"/>
                <a:cs typeface="Arial" panose="020B0604020202020204" pitchFamily="34" charset="0"/>
              </a:rPr>
              <a:t>Darmuki</a:t>
            </a:r>
            <a:r>
              <a:rPr lang="en-US" sz="1200" dirty="0">
                <a:latin typeface="Arial" panose="020B0604020202020204" pitchFamily="34" charset="0"/>
                <a:cs typeface="Arial" panose="020B0604020202020204" pitchFamily="34" charset="0"/>
              </a:rPr>
              <a:t>, A., &amp; </a:t>
            </a:r>
            <a:r>
              <a:rPr lang="en-US" sz="1200" dirty="0" err="1">
                <a:latin typeface="Arial" panose="020B0604020202020204" pitchFamily="34" charset="0"/>
                <a:cs typeface="Arial" panose="020B0604020202020204" pitchFamily="34" charset="0"/>
              </a:rPr>
              <a:t>Hariyadi</a:t>
            </a:r>
            <a:r>
              <a:rPr lang="en-US" sz="1200" dirty="0">
                <a:latin typeface="Arial" panose="020B0604020202020204" pitchFamily="34" charset="0"/>
                <a:cs typeface="Arial" panose="020B0604020202020204" pitchFamily="34" charset="0"/>
              </a:rPr>
              <a:t>, A. (2021). The influence of 4C learning model on students’ learning outcomes. </a:t>
            </a:r>
            <a:r>
              <a:rPr lang="en-US" sz="1200" i="1" dirty="0">
                <a:latin typeface="Arial" panose="020B0604020202020204" pitchFamily="34" charset="0"/>
                <a:cs typeface="Arial" panose="020B0604020202020204" pitchFamily="34" charset="0"/>
              </a:rPr>
              <a:t>International Journal of Instruction, 14(</a:t>
            </a:r>
            <a:r>
              <a:rPr lang="en-US" sz="1200" dirty="0">
                <a:latin typeface="Arial" panose="020B0604020202020204" pitchFamily="34" charset="0"/>
                <a:cs typeface="Arial" panose="020B0604020202020204" pitchFamily="34" charset="0"/>
              </a:rPr>
              <a:t>3), 873–892.</a:t>
            </a:r>
          </a:p>
          <a:p>
            <a:r>
              <a:rPr lang="en-US" sz="1200" dirty="0">
                <a:latin typeface="Arial" panose="020B0604020202020204" pitchFamily="34" charset="0"/>
                <a:cs typeface="Arial" panose="020B0604020202020204" pitchFamily="34" charset="0"/>
              </a:rPr>
              <a:t>Xu, E., Wang, W., &amp; Wang, Q. (2023). The effectiveness of collaborative problem solving in promoting students’ critical thinking: A meta-analysis. </a:t>
            </a:r>
            <a:r>
              <a:rPr lang="en-US" sz="1200" i="1" dirty="0">
                <a:latin typeface="Arial" panose="020B0604020202020204" pitchFamily="34" charset="0"/>
                <a:cs typeface="Arial" panose="020B0604020202020204" pitchFamily="34" charset="0"/>
              </a:rPr>
              <a:t>Humanities and Social Sciences Communications, 10</a:t>
            </a:r>
            <a:r>
              <a:rPr lang="en-US" sz="1200" dirty="0">
                <a:latin typeface="Arial" panose="020B0604020202020204" pitchFamily="34" charset="0"/>
                <a:cs typeface="Arial" panose="020B0604020202020204" pitchFamily="34" charset="0"/>
              </a:rPr>
              <a:t>(1), Article 1.</a:t>
            </a:r>
          </a:p>
          <a:p>
            <a:r>
              <a:rPr lang="en-US" sz="1200" dirty="0">
                <a:latin typeface="Arial" panose="020B0604020202020204" pitchFamily="34" charset="0"/>
                <a:cs typeface="Arial" panose="020B0604020202020204" pitchFamily="34" charset="0"/>
              </a:rPr>
              <a:t>Yan, L., </a:t>
            </a:r>
            <a:r>
              <a:rPr lang="en-US" sz="1200" dirty="0" err="1">
                <a:latin typeface="Arial" panose="020B0604020202020204" pitchFamily="34" charset="0"/>
                <a:cs typeface="Arial" panose="020B0604020202020204" pitchFamily="34" charset="0"/>
              </a:rPr>
              <a:t>Gasevic</a:t>
            </a:r>
            <a:r>
              <a:rPr lang="en-US" sz="1200" dirty="0">
                <a:latin typeface="Arial" panose="020B0604020202020204" pitchFamily="34" charset="0"/>
                <a:cs typeface="Arial" panose="020B0604020202020204" pitchFamily="34" charset="0"/>
              </a:rPr>
              <a:t>, D., Echeverria, V., Jin, Y., Zhao, L., &amp; Martinez-Maldonado, R. (2025). </a:t>
            </a:r>
            <a:r>
              <a:rPr lang="en-US" sz="1200" i="1" dirty="0">
                <a:latin typeface="Arial" panose="020B0604020202020204" pitchFamily="34" charset="0"/>
                <a:cs typeface="Arial" panose="020B0604020202020204" pitchFamily="34" charset="0"/>
              </a:rPr>
              <a:t>Integrating latent class analysis to uncover multimodal learning patterns in collaborative learning. </a:t>
            </a:r>
            <a:r>
              <a:rPr lang="en-US" sz="1200" dirty="0">
                <a:latin typeface="Arial" panose="020B0604020202020204" pitchFamily="34" charset="0"/>
                <a:cs typeface="Arial" panose="020B0604020202020204" pitchFamily="34" charset="0"/>
              </a:rPr>
              <a:t>LAK Conference Proceedings.</a:t>
            </a:r>
          </a:p>
          <a:p>
            <a:r>
              <a:rPr lang="en-US" sz="1200" dirty="0">
                <a:latin typeface="Arial" panose="020B0604020202020204" pitchFamily="34" charset="0"/>
                <a:cs typeface="Arial" panose="020B0604020202020204" pitchFamily="34" charset="0"/>
              </a:rPr>
              <a:t>Yang, X. (2023). A historical review of collaborative learning and cooperative learning. </a:t>
            </a:r>
            <a:r>
              <a:rPr lang="en-US" sz="1200" i="1" dirty="0" err="1">
                <a:latin typeface="Arial" panose="020B0604020202020204" pitchFamily="34" charset="0"/>
                <a:cs typeface="Arial" panose="020B0604020202020204" pitchFamily="34" charset="0"/>
              </a:rPr>
              <a:t>TechTrends</a:t>
            </a:r>
            <a:r>
              <a:rPr lang="en-US" sz="1200" i="1" dirty="0">
                <a:latin typeface="Arial" panose="020B0604020202020204" pitchFamily="34" charset="0"/>
                <a:cs typeface="Arial" panose="020B0604020202020204" pitchFamily="34" charset="0"/>
              </a:rPr>
              <a:t>, 67</a:t>
            </a:r>
            <a:r>
              <a:rPr lang="en-US" sz="1200" dirty="0">
                <a:latin typeface="Arial" panose="020B0604020202020204" pitchFamily="34" charset="0"/>
                <a:cs typeface="Arial" panose="020B0604020202020204" pitchFamily="34" charset="0"/>
              </a:rPr>
              <a:t>(4), 718–728.</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92233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80</TotalTime>
  <Words>884</Words>
  <PresentationFormat>Widescreen</PresentationFormat>
  <Paragraphs>37</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Aptos</vt:lpstr>
      <vt:lpstr>Aptos Display</vt:lpstr>
      <vt:lpstr>Arial</vt:lpstr>
      <vt:lpstr>Arial Black</vt:lpstr>
      <vt:lpstr>Calibri</vt:lpstr>
      <vt:lpstr>Office Theme</vt:lpstr>
      <vt:lpstr>Collaborative Learning Builds Global Adaptability</vt:lpstr>
      <vt:lpstr>Knowledge Sharing as a Competitive Global Asset</vt:lpstr>
      <vt:lpstr>Technology Strengthens Global Collaboration</vt:lpstr>
      <vt:lpstr>Cognitive and Social Gains for Global Workforces</vt:lpstr>
      <vt:lpstr>Challenges in Global Collaborative Environments</vt:lpstr>
      <vt:lpstr>Preparing Global Leaders Through Collaboration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2025-12-02T16:05:15Z</dcterms:created>
  <dcterms:modified xsi:type="dcterms:W3CDTF">2025-12-02T17:25:44Z</dcterms:modified>
</cp:coreProperties>
</file>