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34"/>
  </p:notesMasterIdLst>
  <p:sldIdLst>
    <p:sldId id="746" r:id="rId5"/>
    <p:sldId id="723" r:id="rId6"/>
    <p:sldId id="779" r:id="rId7"/>
    <p:sldId id="761" r:id="rId8"/>
    <p:sldId id="758" r:id="rId9"/>
    <p:sldId id="781" r:id="rId10"/>
    <p:sldId id="778" r:id="rId11"/>
    <p:sldId id="745" r:id="rId12"/>
    <p:sldId id="785" r:id="rId13"/>
    <p:sldId id="268" r:id="rId14"/>
    <p:sldId id="772" r:id="rId15"/>
    <p:sldId id="771" r:id="rId16"/>
    <p:sldId id="773" r:id="rId17"/>
    <p:sldId id="774" r:id="rId18"/>
    <p:sldId id="766" r:id="rId19"/>
    <p:sldId id="770" r:id="rId20"/>
    <p:sldId id="768" r:id="rId21"/>
    <p:sldId id="786" r:id="rId22"/>
    <p:sldId id="757" r:id="rId23"/>
    <p:sldId id="753" r:id="rId24"/>
    <p:sldId id="783" r:id="rId25"/>
    <p:sldId id="609" r:id="rId26"/>
    <p:sldId id="747" r:id="rId27"/>
    <p:sldId id="776" r:id="rId28"/>
    <p:sldId id="784" r:id="rId29"/>
    <p:sldId id="762" r:id="rId30"/>
    <p:sldId id="722" r:id="rId31"/>
    <p:sldId id="782" r:id="rId32"/>
    <p:sldId id="788"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E6FE20-D732-0DFC-DA7D-B4F21CD03E38}" v="10" dt="2025-10-17T08:30:42.796"/>
    <p1510:client id="{6E830547-A32E-6243-B961-50D172A92629}" v="117" dt="2025-10-17T10:53:23.6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64082"/>
  </p:normalViewPr>
  <p:slideViewPr>
    <p:cSldViewPr snapToGrid="0">
      <p:cViewPr varScale="1">
        <p:scale>
          <a:sx n="67" d="100"/>
          <a:sy n="67" d="100"/>
        </p:scale>
        <p:origin x="2184"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5/10/relationships/revisionInfo" Target="revisionInfo.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216CBFF-00C4-D145-8FA6-72F06BD9DFF6}" type="datetimeFigureOut">
              <a:rPr lang="en-US" smtClean="0"/>
              <a:t>10/17/25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927BF55-F8C3-034F-873A-3280E0C60965}" type="slidenum">
              <a:rPr lang="en-US" smtClean="0"/>
              <a:t>‹#›</a:t>
            </a:fld>
            <a:endParaRPr lang="en-US"/>
          </a:p>
        </p:txBody>
      </p:sp>
    </p:spTree>
    <p:extLst>
      <p:ext uri="{BB962C8B-B14F-4D97-AF65-F5344CB8AC3E}">
        <p14:creationId xmlns:p14="http://schemas.microsoft.com/office/powerpoint/2010/main" val="30559979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facebook.com/leah.mackin.7" TargetMode="External"/><Relationship Id="rId2" Type="http://schemas.openxmlformats.org/officeDocument/2006/relationships/slide" Target="../slides/slide4.xml"/><Relationship Id="rId1" Type="http://schemas.openxmlformats.org/officeDocument/2006/relationships/notesMaster" Target="../notesMasters/notesMaster1.xml"/><Relationship Id="rId6" Type="http://schemas.openxmlformats.org/officeDocument/2006/relationships/hyperlink" Target="http://mariannedages.com/section/442459-ULTRICES.html" TargetMode="External"/><Relationship Id="rId5" Type="http://schemas.openxmlformats.org/officeDocument/2006/relationships/hyperlink" Target="http://mariannedages.com/contact.html" TargetMode="External"/><Relationship Id="rId4" Type="http://schemas.openxmlformats.org/officeDocument/2006/relationships/hyperlink" Target="http://leahmackin.com/"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8" Type="http://schemas.openxmlformats.org/officeDocument/2006/relationships/hyperlink" Target="https://www.newyorker.com/culture/the-art-world" TargetMode="External"/><Relationship Id="rId13" Type="http://schemas.openxmlformats.org/officeDocument/2006/relationships/hyperlink" Target="https://archive.vanityfair.com/article/1994/9/twomblys-rebel-vision" TargetMode="External"/><Relationship Id="rId3" Type="http://schemas.openxmlformats.org/officeDocument/2006/relationships/hyperlink" Target="https://www.newyorker.com/magazine/1965/09/25/in-cold-blood-the-last-to-see-them-alive" TargetMode="External"/><Relationship Id="rId7" Type="http://schemas.openxmlformats.org/officeDocument/2006/relationships/hyperlink" Target="https://www.newyorker.com/v2/offers/tny338?source=Site_0_JNY_NYR_DESKTOP_PAYWALL_METER_ARTICLE_1_0_INTL_PV0_TEST_SEP24_ZZ_PANELA&amp;cds_mag_code=NYR&amp;cds_page_id=280146&amp;cds_response_key=94VGAANA1" TargetMode="External"/><Relationship Id="rId12" Type="http://schemas.openxmlformats.org/officeDocument/2006/relationships/hyperlink" Target="https://www.newyorker.com/magazine/2017/05/29/the-audacity-of-robert-rauschenberg" TargetMode="External"/><Relationship Id="rId2" Type="http://schemas.openxmlformats.org/officeDocument/2006/relationships/slide" Target="../slides/slide7.xml"/><Relationship Id="rId1" Type="http://schemas.openxmlformats.org/officeDocument/2006/relationships/notesMaster" Target="../notesMasters/notesMaster1.xml"/><Relationship Id="rId6" Type="http://schemas.openxmlformats.org/officeDocument/2006/relationships/hyperlink" Target="https://www.newyorker.com/magazine/2009/09/14/amelia-earhart-last-flight" TargetMode="External"/><Relationship Id="rId11" Type="http://schemas.openxmlformats.org/officeDocument/2006/relationships/hyperlink" Target="https://www.newyorker.com/magazine/2021/10/11/jasper-johns-remains-contemporary-arts-philosopher-king" TargetMode="External"/><Relationship Id="rId5" Type="http://schemas.openxmlformats.org/officeDocument/2006/relationships/hyperlink" Target="https://www.newyorker.com/magazine/2013/10/14/murder-by-poison" TargetMode="External"/><Relationship Id="rId10" Type="http://schemas.openxmlformats.org/officeDocument/2006/relationships/hyperlink" Target="https://www.newyorker.com/news/news-desk/cy-twombly-1928-2011" TargetMode="External"/><Relationship Id="rId4" Type="http://schemas.openxmlformats.org/officeDocument/2006/relationships/hyperlink" Target="https://www.newyorker.com/magazine/1994/01/10/e-mail-from-bill-gates" TargetMode="External"/><Relationship Id="rId9" Type="http://schemas.openxmlformats.org/officeDocument/2006/relationships/hyperlink" Target="https://www.newyorker.com/contributors/jackson-arn" TargetMode="External"/><Relationship Id="rId14" Type="http://schemas.openxmlformats.org/officeDocument/2006/relationships/hyperlink" Target="https://www.newyorker.com/magazine/2005/03/07/drawing-lines"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mdpi.com/2076-0752/12/4/164#B8-arts-12-00164"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mdpi.com/2076-0752/12/4/164#fn001-arts-12-00164" TargetMode="External"/><Relationship Id="rId2" Type="http://schemas.openxmlformats.org/officeDocument/2006/relationships/slide" Target="../slides/slide16.xml"/><Relationship Id="rId1" Type="http://schemas.openxmlformats.org/officeDocument/2006/relationships/notesMaster" Target="../notesMasters/notesMaster1.xml"/><Relationship Id="rId5" Type="http://schemas.openxmlformats.org/officeDocument/2006/relationships/hyperlink" Target="https://www.mdpi.com/2076-0752/12/4/164#fn002-arts-12-00164" TargetMode="External"/><Relationship Id="rId4" Type="http://schemas.openxmlformats.org/officeDocument/2006/relationships/hyperlink" Target="https://www.mdpi.com/2076-0752/12/4/164#fig_body_display_arts-12-00164-f003"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en.wikipedia.org/w/index.php?title=Soviet_montage_theory&amp;action=edit&amp;section=1" TargetMode="External"/><Relationship Id="rId2" Type="http://schemas.openxmlformats.org/officeDocument/2006/relationships/slide" Target="../slides/slide19.xml"/><Relationship Id="rId1" Type="http://schemas.openxmlformats.org/officeDocument/2006/relationships/notesMaster" Target="../notesMasters/notesMaster1.xml"/><Relationship Id="rId6" Type="http://schemas.openxmlformats.org/officeDocument/2006/relationships/hyperlink" Target="https://en.wikipedia.org/wiki/Soviet_montage_theory#cite_note-3" TargetMode="External"/><Relationship Id="rId5" Type="http://schemas.openxmlformats.org/officeDocument/2006/relationships/hyperlink" Target="https://en.wikipedia.org/wiki/Soviet_montage_theory#cite_note-2" TargetMode="External"/><Relationship Id="rId4" Type="http://schemas.openxmlformats.org/officeDocument/2006/relationships/hyperlink" Target="https://en.wikipedia.org/wiki/Montage_(filmmaking)" TargetMode="Externa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glcoverage.com/"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8" Type="http://schemas.openxmlformats.org/officeDocument/2006/relationships/hyperlink" Target="https://www.closeupfilmcentre.com/search_results/keyword/nan+sewing" TargetMode="External"/><Relationship Id="rId3" Type="http://schemas.openxmlformats.org/officeDocument/2006/relationships/hyperlink" Target="https://www.closeupfilmcentre.com/search_results/keyword/weaving+a+gift+of+sightthe+man+who+knew+too+littlethats+entertainmentthe+wonderful+lie" TargetMode="External"/><Relationship Id="rId7" Type="http://schemas.openxmlformats.org/officeDocument/2006/relationships/hyperlink" Target="https://www.closeupfilmcentre.com/search_results/keyword/tape+measure+film+100ft30m" TargetMode="External"/><Relationship Id="rId2" Type="http://schemas.openxmlformats.org/officeDocument/2006/relationships/slide" Target="../slides/slide24.xml"/><Relationship Id="rId1" Type="http://schemas.openxmlformats.org/officeDocument/2006/relationships/notesMaster" Target="../notesMasters/notesMaster1.xml"/><Relationship Id="rId6" Type="http://schemas.openxmlformats.org/officeDocument/2006/relationships/hyperlink" Target="https://www.closeupfilmcentre.com/search_results/keyword/button+box+blast" TargetMode="External"/><Relationship Id="rId11" Type="http://schemas.openxmlformats.org/officeDocument/2006/relationships/hyperlink" Target="https://www.closeupfilmcentre.com/search_results/keyword/stitched+film" TargetMode="External"/><Relationship Id="rId5" Type="http://schemas.openxmlformats.org/officeDocument/2006/relationships/hyperlink" Target="https://www.closeupfilmcentre.com/search_results/keyword/weaving+film" TargetMode="External"/><Relationship Id="rId10" Type="http://schemas.openxmlformats.org/officeDocument/2006/relationships/hyperlink" Target="https://www.closeupfilmcentre.com/search_results/keyword/light+time" TargetMode="External"/><Relationship Id="rId4" Type="http://schemas.openxmlformats.org/officeDocument/2006/relationships/hyperlink" Target="https://www.closeupfilmcentre.com/search_results/keyword/mary+stark" TargetMode="External"/><Relationship Id="rId9" Type="http://schemas.openxmlformats.org/officeDocument/2006/relationships/hyperlink" Target="https://www.closeupfilmcentre.com/search_results/keyword/amy+dickson" TargetMode="Externa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lux.org.uk/2017/03/16/" TargetMode="External"/><Relationship Id="rId2" Type="http://schemas.openxmlformats.org/officeDocument/2006/relationships/slide" Target="../slides/slide25.xml"/><Relationship Id="rId1" Type="http://schemas.openxmlformats.org/officeDocument/2006/relationships/notesMaster" Target="../notesMasters/notesMaster1.xml"/><Relationship Id="rId5" Type="http://schemas.openxmlformats.org/officeDocument/2006/relationships/hyperlink" Target="https://lux.org.uk/moving-on-michael-opray-2002/#_edn7" TargetMode="External"/><Relationship Id="rId4" Type="http://schemas.openxmlformats.org/officeDocument/2006/relationships/hyperlink" Target="https://lux.org.uk/moving-on-michael-opray-2002/#_edn6" TargetMode="Externa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modernistreviewcouk.wordpress.com/2024/03/04/finding-woman-within-and-in-between-mina-loys-feminist-montage/#_ftn1" TargetMode="External"/><Relationship Id="rId2" Type="http://schemas.openxmlformats.org/officeDocument/2006/relationships/slide" Target="../slides/slide27.xml"/><Relationship Id="rId1" Type="http://schemas.openxmlformats.org/officeDocument/2006/relationships/notesMaster" Target="../notesMasters/notesMaster1.xml"/><Relationship Id="rId4" Type="http://schemas.openxmlformats.org/officeDocument/2006/relationships/hyperlink" Target="https://annacrofts.academia.edu/"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1" dirty="0">
                <a:effectLst/>
                <a:latin typeface="Helvetica" pitchFamily="2" charset="0"/>
              </a:rPr>
              <a:t>in the introduction, Freud states</a:t>
            </a:r>
          </a:p>
          <a:p>
            <a:pPr algn="l" fontAlgn="base"/>
            <a:endParaRPr lang="en-GB" b="0" dirty="0">
              <a:effectLst/>
              <a:latin typeface="Helvetica" pitchFamily="2" charset="0"/>
            </a:endParaRPr>
          </a:p>
          <a:p>
            <a:pPr algn="l" fontAlgn="base"/>
            <a:r>
              <a:rPr lang="en-GB" b="0" dirty="0">
                <a:effectLst/>
                <a:latin typeface="Helvetica" pitchFamily="2" charset="0"/>
              </a:rPr>
              <a:t>“…let us make the fantastic supposition that Rome were not a human dwelling-place, but a mental entity with just as long and varied a past history: that is, in which nothing once constructed had perished, and all the earlier stages of development had survived alongside the latest. This would mean that in Rome the palaces of the Caesars were still standing on the Palatine and the </a:t>
            </a:r>
            <a:r>
              <a:rPr lang="en-GB" b="0" dirty="0" err="1">
                <a:effectLst/>
                <a:latin typeface="Helvetica" pitchFamily="2" charset="0"/>
              </a:rPr>
              <a:t>Septizonium</a:t>
            </a:r>
            <a:r>
              <a:rPr lang="en-GB" b="0" dirty="0">
                <a:effectLst/>
                <a:latin typeface="Helvetica" pitchFamily="2" charset="0"/>
              </a:rPr>
              <a:t> of Septimius Severus was still towering to its old height; that the beautiful statues were still standing in the colonnade of the Castle of St. Angelo, as they were up to its siege by the Goths, and so on. But more still: where the Palazzo </a:t>
            </a:r>
            <a:r>
              <a:rPr lang="en-GB" b="0" dirty="0" err="1">
                <a:effectLst/>
                <a:latin typeface="Helvetica" pitchFamily="2" charset="0"/>
              </a:rPr>
              <a:t>Caffarelli</a:t>
            </a:r>
            <a:r>
              <a:rPr lang="en-GB" b="0" dirty="0">
                <a:effectLst/>
                <a:latin typeface="Helvetica" pitchFamily="2" charset="0"/>
              </a:rPr>
              <a:t> stands there would also be, without this being removed, the Temple of Jupiter </a:t>
            </a:r>
            <a:r>
              <a:rPr lang="en-GB" b="0" dirty="0" err="1">
                <a:effectLst/>
                <a:latin typeface="Helvetica" pitchFamily="2" charset="0"/>
              </a:rPr>
              <a:t>Capitolinus</a:t>
            </a:r>
            <a:r>
              <a:rPr lang="en-GB" b="0" dirty="0">
                <a:effectLst/>
                <a:latin typeface="Helvetica" pitchFamily="2" charset="0"/>
              </a:rPr>
              <a:t>, not merely in its latest form, moreover, as the Romans of the Caesars saw it, but also in its earliest shape, when it still wore an Etruscan design and was adorned with terra-cotta </a:t>
            </a:r>
            <a:r>
              <a:rPr lang="en-GB" b="0" dirty="0" err="1">
                <a:effectLst/>
                <a:latin typeface="Helvetica" pitchFamily="2" charset="0"/>
              </a:rPr>
              <a:t>antifixae</a:t>
            </a:r>
            <a:r>
              <a:rPr lang="en-GB" b="0" dirty="0">
                <a:effectLst/>
                <a:latin typeface="Helvetica" pitchFamily="2" charset="0"/>
              </a:rPr>
              <a:t>. Where the Coliseum stands now, we could at the same time admire Nero’s Golden House; on the Piazza of the Pantheon we should find out only the Pantheon of today as bequeathed to us by Hadrian, but on the same site also Agrippa’s original edifice; indeed, the same ground would support the church of Santa Maria sopra Minerva and the old temple over which it was built. And the observer would need merely to shift the focus of his eyes, perhaps, or change his position, in order to call up a view of either the one or the other.”</a:t>
            </a:r>
          </a:p>
          <a:p>
            <a:pPr algn="l" fontAlgn="base"/>
            <a:r>
              <a:rPr lang="en-GB" b="0" i="1" dirty="0">
                <a:solidFill>
                  <a:srgbClr val="FF0000"/>
                </a:solidFill>
                <a:effectLst/>
                <a:latin typeface="Helvetica" pitchFamily="2" charset="0"/>
              </a:rPr>
              <a:t>https://</a:t>
            </a:r>
            <a:r>
              <a:rPr lang="en-GB" b="0" i="1" dirty="0" err="1">
                <a:solidFill>
                  <a:srgbClr val="FF0000"/>
                </a:solidFill>
                <a:effectLst/>
                <a:latin typeface="Helvetica" pitchFamily="2" charset="0"/>
              </a:rPr>
              <a:t>www.understandingrome.com</a:t>
            </a:r>
            <a:r>
              <a:rPr lang="en-GB" b="0" i="1" dirty="0">
                <a:solidFill>
                  <a:srgbClr val="FF0000"/>
                </a:solidFill>
                <a:effectLst/>
                <a:latin typeface="Helvetica" pitchFamily="2" charset="0"/>
              </a:rPr>
              <a:t>/2012/11/03/palimpsest/</a:t>
            </a:r>
          </a:p>
          <a:p>
            <a:endParaRPr lang="en-US" dirty="0"/>
          </a:p>
        </p:txBody>
      </p:sp>
      <p:sp>
        <p:nvSpPr>
          <p:cNvPr id="4" name="Slide Number Placeholder 3"/>
          <p:cNvSpPr>
            <a:spLocks noGrp="1"/>
          </p:cNvSpPr>
          <p:nvPr>
            <p:ph type="sldNum" sz="quarter" idx="5"/>
          </p:nvPr>
        </p:nvSpPr>
        <p:spPr/>
        <p:txBody>
          <a:bodyPr/>
          <a:lstStyle/>
          <a:p>
            <a:fld id="{1927BF55-F8C3-034F-873A-3280E0C60965}" type="slidenum">
              <a:rPr lang="en-US" smtClean="0"/>
              <a:t>2</a:t>
            </a:fld>
            <a:endParaRPr lang="en-US"/>
          </a:p>
        </p:txBody>
      </p:sp>
    </p:spTree>
    <p:extLst>
      <p:ext uri="{BB962C8B-B14F-4D97-AF65-F5344CB8AC3E}">
        <p14:creationId xmlns:p14="http://schemas.microsoft.com/office/powerpoint/2010/main" val="4014858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666666"/>
                </a:solidFill>
                <a:effectLst/>
                <a:latin typeface="omnes-pro"/>
              </a:rPr>
              <a:t>A few weeks ago I was lucky enough to spend a few days collaborating on a book with </a:t>
            </a:r>
            <a:r>
              <a:rPr lang="en-GB" b="0" i="0" u="none" strike="noStrike" dirty="0">
                <a:solidFill>
                  <a:srgbClr val="000000"/>
                </a:solidFill>
                <a:effectLst/>
                <a:latin typeface="omnes-pro"/>
                <a:hlinkClick r:id="rId3"/>
              </a:rPr>
              <a:t>Leah Mackin</a:t>
            </a:r>
            <a:r>
              <a:rPr lang="en-GB" b="0" i="0" dirty="0">
                <a:solidFill>
                  <a:srgbClr val="666666"/>
                </a:solidFill>
                <a:effectLst/>
                <a:latin typeface="omnes-pro"/>
              </a:rPr>
              <a:t>, who's work I've admired for a long time. That book is </a:t>
            </a:r>
            <a:r>
              <a:rPr lang="en-GB" b="0" i="1" dirty="0" err="1">
                <a:solidFill>
                  <a:srgbClr val="666666"/>
                </a:solidFill>
                <a:effectLst/>
                <a:latin typeface="omnes-pro"/>
              </a:rPr>
              <a:t>Ultrices</a:t>
            </a:r>
            <a:r>
              <a:rPr lang="en-GB" b="0" i="0" dirty="0">
                <a:solidFill>
                  <a:srgbClr val="666666"/>
                </a:solidFill>
                <a:effectLst/>
                <a:latin typeface="omnes-pro"/>
              </a:rPr>
              <a:t>, an artist's book about place, systems, and chance. Each book is unique, this is a selection of page spreads from the edition. The book is available for sale, details in the link if you're interested.</a:t>
            </a:r>
            <a:br>
              <a:rPr lang="en-GB" dirty="0"/>
            </a:br>
            <a:br>
              <a:rPr lang="en-GB" dirty="0"/>
            </a:br>
            <a:r>
              <a:rPr lang="en-GB" b="0" i="0" dirty="0">
                <a:solidFill>
                  <a:srgbClr val="666666"/>
                </a:solidFill>
                <a:effectLst/>
                <a:latin typeface="omnes-pro"/>
              </a:rPr>
              <a:t>Colophon: </a:t>
            </a:r>
            <a:r>
              <a:rPr lang="en-GB" b="0" i="1" dirty="0" err="1">
                <a:solidFill>
                  <a:srgbClr val="666666"/>
                </a:solidFill>
                <a:effectLst/>
                <a:latin typeface="omnes-pro"/>
              </a:rPr>
              <a:t>Ultrices</a:t>
            </a:r>
            <a:r>
              <a:rPr lang="en-GB" b="0" i="0" dirty="0">
                <a:solidFill>
                  <a:srgbClr val="666666"/>
                </a:solidFill>
                <a:effectLst/>
                <a:latin typeface="omnes-pro"/>
              </a:rPr>
              <a:t> is a collaboration about place, systems, and chance by Marianne </a:t>
            </a:r>
            <a:r>
              <a:rPr lang="en-GB" b="0" i="0" dirty="0" err="1">
                <a:solidFill>
                  <a:srgbClr val="666666"/>
                </a:solidFill>
                <a:effectLst/>
                <a:latin typeface="omnes-pro"/>
              </a:rPr>
              <a:t>Dages</a:t>
            </a:r>
            <a:r>
              <a:rPr lang="en-GB" b="0" i="0" dirty="0">
                <a:solidFill>
                  <a:srgbClr val="666666"/>
                </a:solidFill>
                <a:effectLst/>
                <a:latin typeface="omnes-pro"/>
              </a:rPr>
              <a:t> and </a:t>
            </a:r>
            <a:r>
              <a:rPr lang="en-GB" b="0" i="0" u="none" strike="noStrike" dirty="0">
                <a:solidFill>
                  <a:srgbClr val="000000"/>
                </a:solidFill>
                <a:effectLst/>
                <a:latin typeface="omnes-pro"/>
                <a:hlinkClick r:id="rId4"/>
              </a:rPr>
              <a:t>Leah Mackin</a:t>
            </a:r>
            <a:r>
              <a:rPr lang="en-GB" b="0" i="0" dirty="0">
                <a:solidFill>
                  <a:srgbClr val="666666"/>
                </a:solidFill>
                <a:effectLst/>
                <a:latin typeface="omnes-pro"/>
              </a:rPr>
              <a:t>. Conceived, drawn, printed, and bound by the artists at </a:t>
            </a:r>
            <a:r>
              <a:rPr lang="en-GB" b="0" i="0" dirty="0" err="1">
                <a:solidFill>
                  <a:srgbClr val="666666"/>
                </a:solidFill>
                <a:effectLst/>
                <a:latin typeface="omnes-pro"/>
              </a:rPr>
              <a:t>Huldra</a:t>
            </a:r>
            <a:r>
              <a:rPr lang="en-GB" b="0" i="0" dirty="0">
                <a:solidFill>
                  <a:srgbClr val="666666"/>
                </a:solidFill>
                <a:effectLst/>
                <a:latin typeface="omnes-pro"/>
              </a:rPr>
              <a:t> Press in Philadelphia. 2016. Variable Edition of 40 books.</a:t>
            </a:r>
            <a:br>
              <a:rPr lang="en-GB" b="0" i="0" dirty="0">
                <a:solidFill>
                  <a:srgbClr val="666666"/>
                </a:solidFill>
                <a:effectLst/>
                <a:latin typeface="omnes-pro"/>
              </a:rPr>
            </a:br>
            <a:br>
              <a:rPr lang="en-GB" b="0" i="0" dirty="0">
                <a:solidFill>
                  <a:srgbClr val="666666"/>
                </a:solidFill>
                <a:effectLst/>
                <a:latin typeface="omnes-pro"/>
              </a:rPr>
            </a:br>
            <a:r>
              <a:rPr lang="en-GB" b="0" i="0" dirty="0">
                <a:solidFill>
                  <a:srgbClr val="666666"/>
                </a:solidFill>
                <a:effectLst/>
                <a:latin typeface="omnes-pro"/>
              </a:rPr>
              <a:t>The text was generated using the pdf and Google Translate as chance operations. Its source is Sigmund Freud's essay, "The Mystic Writing Pad."</a:t>
            </a:r>
            <a:br>
              <a:rPr lang="en-GB" b="0" i="0" dirty="0">
                <a:solidFill>
                  <a:srgbClr val="666666"/>
                </a:solidFill>
                <a:effectLst/>
                <a:latin typeface="omnes-pro"/>
              </a:rPr>
            </a:br>
            <a:br>
              <a:rPr lang="en-GB" b="0" i="0" dirty="0">
                <a:solidFill>
                  <a:srgbClr val="666666"/>
                </a:solidFill>
                <a:effectLst/>
                <a:latin typeface="omnes-pro"/>
              </a:rPr>
            </a:br>
            <a:r>
              <a:rPr lang="en-GB" b="0" i="0" dirty="0">
                <a:solidFill>
                  <a:srgbClr val="666666"/>
                </a:solidFill>
                <a:effectLst/>
                <a:latin typeface="omnes-pro"/>
              </a:rPr>
              <a:t>Available for $140, please </a:t>
            </a:r>
            <a:r>
              <a:rPr lang="en-GB" b="0" i="0" u="none" strike="noStrike" dirty="0">
                <a:solidFill>
                  <a:srgbClr val="000000"/>
                </a:solidFill>
                <a:effectLst/>
                <a:latin typeface="omnes-pro"/>
                <a:hlinkClick r:id="rId5"/>
              </a:rPr>
              <a:t>contact</a:t>
            </a:r>
            <a:r>
              <a:rPr lang="en-GB" b="0" i="0" dirty="0">
                <a:solidFill>
                  <a:srgbClr val="666666"/>
                </a:solidFill>
                <a:effectLst/>
                <a:latin typeface="omnes-pro"/>
              </a:rPr>
              <a:t> if interested.</a:t>
            </a:r>
            <a:br>
              <a:rPr lang="en-GB" b="0" i="0" dirty="0">
                <a:solidFill>
                  <a:srgbClr val="666666"/>
                </a:solidFill>
                <a:effectLst/>
                <a:latin typeface="omnes-pro"/>
              </a:rPr>
            </a:br>
            <a:r>
              <a:rPr lang="en-GB" b="0" i="0" dirty="0">
                <a:solidFill>
                  <a:srgbClr val="666666"/>
                </a:solidFill>
                <a:effectLst/>
                <a:latin typeface="omnes-pro"/>
              </a:rPr>
              <a:t>Each book is unique, this is a selection of images from the edition. There is a gallery of more images at my website </a:t>
            </a:r>
            <a:r>
              <a:rPr lang="en-GB" b="0" i="0" u="none" strike="noStrike" dirty="0">
                <a:solidFill>
                  <a:srgbClr val="000000"/>
                </a:solidFill>
                <a:effectLst/>
                <a:latin typeface="omnes-pro"/>
                <a:hlinkClick r:id="rId6"/>
              </a:rPr>
              <a:t>HERE</a:t>
            </a:r>
            <a:r>
              <a:rPr lang="en-GB" b="0" i="0" dirty="0">
                <a:solidFill>
                  <a:srgbClr val="666666"/>
                </a:solidFill>
                <a:effectLst/>
                <a:latin typeface="omnes-pro"/>
              </a:rPr>
              <a:t>.</a:t>
            </a:r>
          </a:p>
          <a:p>
            <a:endParaRPr lang="en-US" dirty="0"/>
          </a:p>
        </p:txBody>
      </p:sp>
      <p:sp>
        <p:nvSpPr>
          <p:cNvPr id="4" name="Slide Number Placeholder 3"/>
          <p:cNvSpPr>
            <a:spLocks noGrp="1"/>
          </p:cNvSpPr>
          <p:nvPr>
            <p:ph type="sldNum" sz="quarter" idx="5"/>
          </p:nvPr>
        </p:nvSpPr>
        <p:spPr/>
        <p:txBody>
          <a:bodyPr/>
          <a:lstStyle/>
          <a:p>
            <a:fld id="{1927BF55-F8C3-034F-873A-3280E0C60965}" type="slidenum">
              <a:rPr lang="en-US" smtClean="0"/>
              <a:t>4</a:t>
            </a:fld>
            <a:endParaRPr lang="en-US"/>
          </a:p>
        </p:txBody>
      </p:sp>
    </p:spTree>
    <p:extLst>
      <p:ext uri="{BB962C8B-B14F-4D97-AF65-F5344CB8AC3E}">
        <p14:creationId xmlns:p14="http://schemas.microsoft.com/office/powerpoint/2010/main" val="24351191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Helvetica" pitchFamily="2" charset="0"/>
              </a:rPr>
              <a:t>Origins and methodology of palimpsests and the transition to </a:t>
            </a:r>
            <a:r>
              <a:rPr lang="en-GB" sz="1200" dirty="0" err="1">
                <a:latin typeface="Helvetica" pitchFamily="2" charset="0"/>
              </a:rPr>
              <a:t>booknesses</a:t>
            </a:r>
            <a:r>
              <a:rPr lang="en-GB" sz="1200" dirty="0">
                <a:latin typeface="Helvetica" pitchFamily="2" charset="0"/>
              </a:rPr>
              <a:t>. </a:t>
            </a:r>
          </a:p>
          <a:p>
            <a:r>
              <a:rPr lang="en-GB" sz="1200" dirty="0">
                <a:latin typeface="Helvetica" pitchFamily="2" charset="0"/>
              </a:rPr>
              <a:t>Palimpsests and the philosophy thereof are subsequently discussed by referring </a:t>
            </a:r>
            <a:r>
              <a:rPr lang="en-GB" sz="1200" b="1" dirty="0">
                <a:latin typeface="Helvetica" pitchFamily="2" charset="0"/>
              </a:rPr>
              <a:t>to Derrida’s (1978) philosophy of deconstruction in Section 5 and Elizabeth Grosz (1994) on inscription in Section 7. </a:t>
            </a:r>
          </a:p>
          <a:p>
            <a:endParaRPr lang="en-GB" sz="1200" b="1" dirty="0">
              <a:latin typeface="Helvetica" pitchFamily="2" charset="0"/>
            </a:endParaRPr>
          </a:p>
          <a:p>
            <a:r>
              <a:rPr lang="en-GB" sz="1200" dirty="0">
                <a:latin typeface="Helvetica" pitchFamily="2" charset="0"/>
              </a:rPr>
              <a:t>how palimpsests are found in information technology with regard to the internet, tablets and stylus. </a:t>
            </a:r>
          </a:p>
          <a:p>
            <a:endParaRPr lang="en-GB" sz="1200" b="1" dirty="0">
              <a:latin typeface="Helvetica" pitchFamily="2" charset="0"/>
            </a:endParaRPr>
          </a:p>
          <a:p>
            <a:r>
              <a:rPr lang="en-GB" sz="1200" b="1" dirty="0">
                <a:latin typeface="Helvetica" pitchFamily="2" charset="0"/>
              </a:rPr>
              <a:t>Palimpsest as revealed through inscription and </a:t>
            </a:r>
            <a:r>
              <a:rPr lang="en-GB" sz="1200" b="1" dirty="0" err="1">
                <a:latin typeface="Helvetica" pitchFamily="2" charset="0"/>
              </a:rPr>
              <a:t>reinscription</a:t>
            </a:r>
            <a:r>
              <a:rPr lang="en-GB" sz="1200" b="1" dirty="0">
                <a:latin typeface="Helvetica" pitchFamily="2" charset="0"/>
              </a:rPr>
              <a:t> is investigated with a view at the artworks of Cy Twombly1 (Figure 9 and Figure 10). </a:t>
            </a:r>
          </a:p>
          <a:p>
            <a:endParaRPr lang="en-GB" sz="1200" b="1" dirty="0">
              <a:latin typeface="Helvetica" pitchFamily="2" charset="0"/>
            </a:endParaRPr>
          </a:p>
          <a:p>
            <a:r>
              <a:rPr lang="en-GB" sz="1200" dirty="0">
                <a:latin typeface="Helvetica" pitchFamily="2" charset="0"/>
              </a:rPr>
              <a:t>Virtual palimpsests are explored through the projections of layered images in Palimpsest (2007) (Figure 12) by Marcus Bowcott2 . </a:t>
            </a:r>
          </a:p>
          <a:p>
            <a:endParaRPr lang="en-GB" sz="1200" dirty="0">
              <a:latin typeface="Helvetica" pitchFamily="2" charset="0"/>
            </a:endParaRPr>
          </a:p>
          <a:p>
            <a:r>
              <a:rPr lang="en-GB" sz="1200" dirty="0">
                <a:latin typeface="Helvetica" pitchFamily="2" charset="0"/>
              </a:rPr>
              <a:t>William Kentridge’s3 lithograph Cambio (1999) (Figure 14) is created through </a:t>
            </a:r>
            <a:r>
              <a:rPr lang="en-GB" sz="1200" b="1" dirty="0">
                <a:latin typeface="Helvetica" pitchFamily="2" charset="0"/>
              </a:rPr>
              <a:t>the artistic methodology of palimpsest. </a:t>
            </a:r>
          </a:p>
          <a:p>
            <a:endParaRPr lang="en-GB" sz="1200" dirty="0">
              <a:latin typeface="Helvetica" pitchFamily="2" charset="0"/>
            </a:endParaRPr>
          </a:p>
          <a:p>
            <a:r>
              <a:rPr lang="en-GB" sz="1200" b="1" dirty="0">
                <a:latin typeface="Helvetica" pitchFamily="2" charset="0"/>
              </a:rPr>
              <a:t>Palimpsest in installation is revealed in the work of Anne Hamilton’s Palimpsest Experiments (1966) </a:t>
            </a:r>
            <a:r>
              <a:rPr lang="en-GB" sz="1200" dirty="0">
                <a:latin typeface="Helvetica" pitchFamily="2" charset="0"/>
              </a:rPr>
              <a:t>(Figures 15 &amp; 16). The chapter concludes with a discussion of the object and the concept within the framework of Hakim Bey . Here I will refer </a:t>
            </a:r>
            <a:r>
              <a:rPr lang="en-GB" sz="1200" b="1" dirty="0">
                <a:latin typeface="Helvetica" pitchFamily="2" charset="0"/>
              </a:rPr>
              <a:t>to Bey’s concept of juxtaposition regarding the palimpsest.</a:t>
            </a:r>
            <a:endParaRPr lang="en-US" sz="1200" b="1" dirty="0">
              <a:latin typeface="Helvetica" pitchFamily="2" charset="0"/>
            </a:endParaRPr>
          </a:p>
          <a:p>
            <a:endParaRPr lang="en-US" dirty="0"/>
          </a:p>
        </p:txBody>
      </p:sp>
      <p:sp>
        <p:nvSpPr>
          <p:cNvPr id="4" name="Slide Number Placeholder 3"/>
          <p:cNvSpPr>
            <a:spLocks noGrp="1"/>
          </p:cNvSpPr>
          <p:nvPr>
            <p:ph type="sldNum" sz="quarter" idx="5"/>
          </p:nvPr>
        </p:nvSpPr>
        <p:spPr/>
        <p:txBody>
          <a:bodyPr/>
          <a:lstStyle/>
          <a:p>
            <a:fld id="{1927BF55-F8C3-034F-873A-3280E0C60965}" type="slidenum">
              <a:rPr lang="en-US" smtClean="0"/>
              <a:t>5</a:t>
            </a:fld>
            <a:endParaRPr lang="en-US"/>
          </a:p>
        </p:txBody>
      </p:sp>
    </p:spTree>
    <p:extLst>
      <p:ext uri="{BB962C8B-B14F-4D97-AF65-F5344CB8AC3E}">
        <p14:creationId xmlns:p14="http://schemas.microsoft.com/office/powerpoint/2010/main" val="19280394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latin typeface="Helvetica" pitchFamily="2" charset="0"/>
              </a:rPr>
              <a:t>Taking the "living organism in its most simplified</a:t>
            </a:r>
          </a:p>
          <a:p>
            <a:r>
              <a:rPr lang="en-GB" dirty="0">
                <a:effectLst/>
                <a:latin typeface="Helvetica" pitchFamily="2" charset="0"/>
              </a:rPr>
              <a:t>.possible form,'' he illustrates its need to develop a protective</a:t>
            </a:r>
          </a:p>
          <a:p>
            <a:r>
              <a:rPr lang="en-GB" dirty="0">
                <a:effectLst/>
                <a:latin typeface="Helvetica" pitchFamily="2" charset="0"/>
              </a:rPr>
              <a:t>, shell, a .crust or </a:t>
            </a:r>
            <a:r>
              <a:rPr lang="en-GB" dirty="0" err="1">
                <a:effectLst/>
                <a:latin typeface="Helvetica" pitchFamily="2" charset="0"/>
              </a:rPr>
              <a:t>armor</a:t>
            </a:r>
            <a:r>
              <a:rPr lang="en-GB" dirty="0">
                <a:effectLst/>
                <a:latin typeface="Helvetica" pitchFamily="2" charset="0"/>
              </a:rPr>
              <a:t> of some kind. It is a "little fragment of</a:t>
            </a:r>
          </a:p>
          <a:p>
            <a:r>
              <a:rPr lang="en-GB" dirty="0">
                <a:effectLst/>
                <a:latin typeface="Helvetica" pitchFamily="2" charset="0"/>
              </a:rPr>
              <a:t>.living . substance . . . suspended in the middle of an external</a:t>
            </a:r>
          </a:p>
          <a:p>
            <a:r>
              <a:rPr lang="en-GB" dirty="0">
                <a:effectLst/>
                <a:latin typeface="Helvetica" pitchFamily="2" charset="0"/>
              </a:rPr>
              <a:t>\world charged with the most powerful energies; and it would be</a:t>
            </a:r>
          </a:p>
          <a:p>
            <a:r>
              <a:rPr lang="en-GB" dirty="0" err="1">
                <a:effectLst/>
                <a:latin typeface="Helvetica" pitchFamily="2" charset="0"/>
              </a:rPr>
              <a:t>Ymled</a:t>
            </a:r>
            <a:r>
              <a:rPr lang="en-GB" dirty="0">
                <a:effectLst/>
                <a:latin typeface="Helvetica" pitchFamily="2" charset="0"/>
              </a:rPr>
              <a:t> by. the stimulation emanating· from these . if it were · not</a:t>
            </a:r>
          </a:p>
          <a:p>
            <a:r>
              <a:rPr lang="en-GB" dirty="0" err="1">
                <a:effectLst/>
                <a:latin typeface="Helvetica" pitchFamily="2" charset="0"/>
              </a:rPr>
              <a:t>q,rovided</a:t>
            </a:r>
            <a:r>
              <a:rPr lang="en-GB" dirty="0">
                <a:effectLst/>
                <a:latin typeface="Helvetica" pitchFamily="2" charset="0"/>
              </a:rPr>
              <a:t> with a protective ·shield ,against stimuli. " It develops a</a:t>
            </a:r>
          </a:p>
          <a:p>
            <a:r>
              <a:rPr lang="en-GB" dirty="0">
                <a:effectLst/>
                <a:latin typeface="Helvetica" pitchFamily="2" charset="0"/>
              </a:rPr>
              <a:t>::shell to protect itself, an inorganic, synthetic shield which </a:t>
            </a:r>
            <a:r>
              <a:rPr lang="en-GB" dirty="0" err="1">
                <a:effectLst/>
                <a:latin typeface="Helvetica" pitchFamily="2" charset="0"/>
              </a:rPr>
              <a:t>en</a:t>
            </a:r>
            <a:r>
              <a:rPr lang="en-GB" dirty="0">
                <a:effectLst/>
                <a:latin typeface="Helvetica" pitchFamily="2" charset="0"/>
              </a:rPr>
              <a:t>:</a:t>
            </a:r>
          </a:p>
          <a:p>
            <a:r>
              <a:rPr lang="en-GB" dirty="0" err="1">
                <a:effectLst/>
                <a:latin typeface="Helvetica" pitchFamily="2" charset="0"/>
              </a:rPr>
              <a:t>spres</a:t>
            </a:r>
            <a:r>
              <a:rPr lang="en-GB" dirty="0">
                <a:effectLst/>
                <a:latin typeface="Helvetica" pitchFamily="2" charset="0"/>
              </a:rPr>
              <a:t> that the . "energies of the external world are able to pass</a:t>
            </a:r>
          </a:p>
          <a:p>
            <a:r>
              <a:rPr lang="en-GB" dirty="0" err="1">
                <a:effectLst/>
                <a:latin typeface="Helvetica" pitchFamily="2" charset="0"/>
              </a:rPr>
              <a:t>dnto</a:t>
            </a:r>
            <a:r>
              <a:rPr lang="en-GB" dirty="0">
                <a:effectLst/>
                <a:latin typeface="Helvetica" pitchFamily="2" charset="0"/>
              </a:rPr>
              <a:t> . the · next underlying layers, which . have remained living,</a:t>
            </a:r>
          </a:p>
          <a:p>
            <a:r>
              <a:rPr lang="en-GB" dirty="0">
                <a:effectLst/>
                <a:latin typeface="Helvetica" pitchFamily="2" charset="0"/>
              </a:rPr>
              <a:t>· with only a fragment of their original intensity; and these layers</a:t>
            </a:r>
          </a:p>
          <a:p>
            <a:r>
              <a:rPr lang="en-GB" dirty="0">
                <a:effectLst/>
                <a:latin typeface="Helvetica" pitchFamily="2" charset="0"/>
              </a:rPr>
              <a:t>· can devote themselves, behind the protective shield, to the re;</a:t>
            </a:r>
          </a:p>
          <a:p>
            <a:r>
              <a:rPr lang="en-GB" dirty="0" err="1">
                <a:effectLst/>
                <a:latin typeface="Helvetica" pitchFamily="2" charset="0"/>
              </a:rPr>
              <a:t>c;eption</a:t>
            </a:r>
            <a:r>
              <a:rPr lang="en-GB" dirty="0">
                <a:effectLst/>
                <a:latin typeface="Helvetica" pitchFamily="2" charset="0"/>
              </a:rPr>
              <a:t> of the amounts of stimulus which have been allowed</a:t>
            </a:r>
          </a:p>
          <a:p>
            <a:r>
              <a:rPr lang="en-GB" dirty="0">
                <a:effectLst/>
                <a:latin typeface="Helvetica" pitchFamily="2" charset="0"/>
              </a:rPr>
              <a:t>through it. '' The · organism can now "sample" the world in</a:t>
            </a:r>
          </a:p>
          <a:p>
            <a:r>
              <a:rPr lang="en-GB" dirty="0">
                <a:effectLst/>
                <a:latin typeface="Helvetica" pitchFamily="2" charset="0"/>
              </a:rPr>
              <a:t>·'·'small quantities, " and devote itself to dealing with the "specimens</a:t>
            </a:r>
          </a:p>
          <a:p>
            <a:r>
              <a:rPr lang="en-GB" dirty="0">
                <a:effectLst/>
                <a:latin typeface="Helvetica" pitchFamily="2" charset="0"/>
              </a:rPr>
              <a:t>of the external world" which find their way through its</a:t>
            </a:r>
          </a:p>
          <a:p>
            <a:r>
              <a:rPr lang="en-GB" dirty="0">
                <a:effectLst/>
                <a:latin typeface="Helvetica" pitchFamily="2" charset="0"/>
              </a:rPr>
              <a:t>shell.</a:t>
            </a:r>
          </a:p>
          <a:p>
            <a:endParaRPr lang="en-US" dirty="0"/>
          </a:p>
        </p:txBody>
      </p:sp>
      <p:sp>
        <p:nvSpPr>
          <p:cNvPr id="4" name="Slide Number Placeholder 3"/>
          <p:cNvSpPr>
            <a:spLocks noGrp="1"/>
          </p:cNvSpPr>
          <p:nvPr>
            <p:ph type="sldNum" sz="quarter" idx="5"/>
          </p:nvPr>
        </p:nvSpPr>
        <p:spPr/>
        <p:txBody>
          <a:bodyPr/>
          <a:lstStyle/>
          <a:p>
            <a:fld id="{1927BF55-F8C3-034F-873A-3280E0C60965}" type="slidenum">
              <a:rPr lang="en-US" smtClean="0"/>
              <a:t>6</a:t>
            </a:fld>
            <a:endParaRPr lang="en-US"/>
          </a:p>
        </p:txBody>
      </p:sp>
    </p:spTree>
    <p:extLst>
      <p:ext uri="{BB962C8B-B14F-4D97-AF65-F5344CB8AC3E}">
        <p14:creationId xmlns:p14="http://schemas.microsoft.com/office/powerpoint/2010/main" val="23296559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F1F1F"/>
                </a:solidFill>
                <a:effectLst/>
                <a:latin typeface="Google Sans"/>
              </a:rPr>
              <a:t>In parallel to painting and drawing engaged in abstract questions of </a:t>
            </a:r>
            <a:r>
              <a:rPr lang="en-GB" b="0" i="0" dirty="0" err="1">
                <a:solidFill>
                  <a:srgbClr val="1F1F1F"/>
                </a:solidFill>
                <a:effectLst/>
                <a:latin typeface="Google Sans"/>
              </a:rPr>
              <a:t>color</a:t>
            </a:r>
            <a:r>
              <a:rPr lang="en-GB" b="0" i="0" dirty="0">
                <a:solidFill>
                  <a:srgbClr val="1F1F1F"/>
                </a:solidFill>
                <a:effectLst/>
                <a:latin typeface="Google Sans"/>
              </a:rPr>
              <a:t> and light intermingled with the subject-matter of personal and historical trauma, Bracha developed a series of concepts for rethinking subject and object and the unconscious, including the matrixial time, matrixial space and gaze, ...</a:t>
            </a:r>
          </a:p>
          <a:p>
            <a:endParaRPr lang="en-GB" b="0" i="0" dirty="0">
              <a:solidFill>
                <a:srgbClr val="1F1F1F"/>
              </a:solidFill>
              <a:effectLst/>
              <a:latin typeface="Google Sans"/>
            </a:endParaRPr>
          </a:p>
          <a:p>
            <a:pPr algn="l"/>
            <a:r>
              <a:rPr lang="en-GB" b="1" i="0" dirty="0">
                <a:solidFill>
                  <a:srgbClr val="000000"/>
                </a:solidFill>
                <a:effectLst/>
                <a:latin typeface="-apple-system"/>
              </a:rPr>
              <a:t>Drafted by Carolyn </a:t>
            </a:r>
            <a:r>
              <a:rPr lang="en-GB" b="1" i="0" dirty="0" err="1">
                <a:solidFill>
                  <a:srgbClr val="000000"/>
                </a:solidFill>
                <a:effectLst/>
                <a:latin typeface="-apple-system"/>
              </a:rPr>
              <a:t>Christov-Bakargiev</a:t>
            </a:r>
            <a:r>
              <a:rPr lang="en-GB" b="1" i="0" dirty="0">
                <a:solidFill>
                  <a:srgbClr val="000000"/>
                </a:solidFill>
                <a:effectLst/>
                <a:latin typeface="-apple-system"/>
              </a:rPr>
              <a:t>, Marcella Beccari</a:t>
            </a:r>
            <a:r>
              <a:rPr lang="en-GB" b="0" i="0" dirty="0">
                <a:solidFill>
                  <a:srgbClr val="000000"/>
                </a:solidFill>
                <a:effectLst/>
                <a:latin typeface="-apple-system"/>
              </a:rPr>
              <a:t>a</a:t>
            </a:r>
            <a:br>
              <a:rPr lang="en-GB" b="0" i="0" dirty="0">
                <a:solidFill>
                  <a:srgbClr val="000000"/>
                </a:solidFill>
                <a:effectLst/>
                <a:latin typeface="-apple-system"/>
              </a:rPr>
            </a:br>
            <a:r>
              <a:rPr lang="en-GB" b="1" i="0" dirty="0">
                <a:solidFill>
                  <a:srgbClr val="000000"/>
                </a:solidFill>
                <a:effectLst/>
                <a:latin typeface="-apple-system"/>
              </a:rPr>
              <a:t>First Floor, Galleries 10 – 11</a:t>
            </a:r>
            <a:br>
              <a:rPr lang="en-GB" b="0" i="0" dirty="0">
                <a:solidFill>
                  <a:srgbClr val="000000"/>
                </a:solidFill>
                <a:effectLst/>
                <a:latin typeface="-apple-system"/>
              </a:rPr>
            </a:br>
            <a:r>
              <a:rPr lang="en-GB" b="1" i="0" dirty="0">
                <a:solidFill>
                  <a:srgbClr val="000000"/>
                </a:solidFill>
                <a:effectLst/>
                <a:latin typeface="-apple-system"/>
              </a:rPr>
              <a:t>November 4, 2021 – July 17, 2022</a:t>
            </a:r>
            <a:endParaRPr lang="en-GB" b="0" i="0" dirty="0">
              <a:solidFill>
                <a:srgbClr val="000000"/>
              </a:solidFill>
              <a:effectLst/>
              <a:latin typeface="-apple-system"/>
            </a:endParaRPr>
          </a:p>
          <a:p>
            <a:pPr algn="l"/>
            <a:r>
              <a:rPr lang="en-GB" b="0" i="0" dirty="0">
                <a:solidFill>
                  <a:srgbClr val="000000"/>
                </a:solidFill>
                <a:effectLst/>
                <a:latin typeface="-apple-system"/>
              </a:rPr>
              <a:t>Within the overall Museum program of </a:t>
            </a:r>
            <a:r>
              <a:rPr lang="en-GB" b="0" i="1" dirty="0" err="1">
                <a:solidFill>
                  <a:srgbClr val="000000"/>
                </a:solidFill>
                <a:effectLst/>
                <a:latin typeface="-apple-system"/>
              </a:rPr>
              <a:t>Espressioni</a:t>
            </a:r>
            <a:r>
              <a:rPr lang="en-GB" b="0" i="0" dirty="0">
                <a:solidFill>
                  <a:srgbClr val="000000"/>
                </a:solidFill>
                <a:effectLst/>
                <a:latin typeface="-apple-system"/>
              </a:rPr>
              <a:t> in 2021 – 2022, Castello di Rivoli Research Institute (CRRI), in collaboration with the curatorial department of the Museum, organizes the first solo exhibition in an Italian institution dedicated to </a:t>
            </a:r>
            <a:r>
              <a:rPr lang="en-GB" b="1" i="0" dirty="0">
                <a:solidFill>
                  <a:srgbClr val="000000"/>
                </a:solidFill>
                <a:effectLst/>
                <a:latin typeface="-apple-system"/>
              </a:rPr>
              <a:t>Bracha L. Ettinger</a:t>
            </a:r>
            <a:r>
              <a:rPr lang="en-GB" b="0" i="0" dirty="0">
                <a:solidFill>
                  <a:srgbClr val="000000"/>
                </a:solidFill>
                <a:effectLst/>
                <a:latin typeface="-apple-system"/>
              </a:rPr>
              <a:t> (Tel Aviv, 1948) whose artistic practice intertwines with her work and research as a philosopher and psychoanalyst.</a:t>
            </a:r>
          </a:p>
          <a:p>
            <a:pPr algn="l"/>
            <a:r>
              <a:rPr lang="en-GB" b="0" i="0" dirty="0">
                <a:solidFill>
                  <a:srgbClr val="000000"/>
                </a:solidFill>
                <a:effectLst/>
                <a:latin typeface="-apple-system"/>
              </a:rPr>
              <a:t>Bracha L. Ettinger’s practice has its roots in her autobiographical past, in the history of her parents who survived the Holocaust; it explores the concepts of trauma, oblivion, the feminine and </a:t>
            </a:r>
            <a:r>
              <a:rPr lang="en-GB" b="0" i="1" dirty="0">
                <a:solidFill>
                  <a:srgbClr val="000000"/>
                </a:solidFill>
                <a:effectLst/>
                <a:latin typeface="-apple-system"/>
              </a:rPr>
              <a:t>matrixial</a:t>
            </a:r>
            <a:r>
              <a:rPr lang="en-GB" b="0" i="0" dirty="0">
                <a:solidFill>
                  <a:srgbClr val="000000"/>
                </a:solidFill>
                <a:effectLst/>
                <a:latin typeface="-apple-system"/>
              </a:rPr>
              <a:t> gaze, of the space of the unconscious and of the transition from invisible to visible enlightening art’s capacity of “healing”. Her notebooks, as her paintings, are characterized by a dimension between the abstract and the figurative, obtained through fine </a:t>
            </a:r>
            <a:r>
              <a:rPr lang="en-GB" b="0" i="0" dirty="0" err="1">
                <a:solidFill>
                  <a:srgbClr val="000000"/>
                </a:solidFill>
                <a:effectLst/>
                <a:latin typeface="-apple-system"/>
              </a:rPr>
              <a:t>brushmarks</a:t>
            </a:r>
            <a:r>
              <a:rPr lang="en-GB" b="0" i="0" dirty="0">
                <a:solidFill>
                  <a:srgbClr val="000000"/>
                </a:solidFill>
                <a:effectLst/>
                <a:latin typeface="-apple-system"/>
              </a:rPr>
              <a:t> and layers of </a:t>
            </a:r>
            <a:r>
              <a:rPr lang="en-GB" b="0" i="0" dirty="0" err="1">
                <a:solidFill>
                  <a:srgbClr val="000000"/>
                </a:solidFill>
                <a:effectLst/>
                <a:latin typeface="-apple-system"/>
              </a:rPr>
              <a:t>color</a:t>
            </a:r>
            <a:r>
              <a:rPr lang="en-GB" b="0" i="0" dirty="0">
                <a:solidFill>
                  <a:srgbClr val="000000"/>
                </a:solidFill>
                <a:effectLst/>
                <a:latin typeface="-apple-system"/>
              </a:rPr>
              <a:t> and shapes that create an atmosphere oscillating between darkness and light, and invite viewers to immerse themselves in an intimate and spiritual dimension.</a:t>
            </a:r>
          </a:p>
          <a:p>
            <a:pPr algn="l"/>
            <a:r>
              <a:rPr lang="en-GB" b="0" i="0" dirty="0">
                <a:solidFill>
                  <a:srgbClr val="000000"/>
                </a:solidFill>
                <a:effectLst/>
                <a:latin typeface="-apple-system"/>
              </a:rPr>
              <a:t>The exhibition presents a selection of 5 paintings and approximately 50 notebooks and used by the artist to annotate and trace her associations, reflections, and working notes, joining together words and drawings. These notebooks are written in three languages (French, English and Hebrew) testify Bracha L. Ettinger’s dual activity and constitute a privileged point of view for understanding her practice and her thinking. Bracha L. Ettinger’s notebooks are displayed in a site-specific and unitary installation in the historical galleries of Castello di Rivoli called “Room of the Sleeping Putti” that used to be the King’s room and that was decorated in 1720. The vitrines, where the notebooks are presented are in dialog with the frescoes of the ceiling, creating an organic experience for the visitors who can move freely to see closely each notebook in a meditative atmosphere.</a:t>
            </a:r>
          </a:p>
          <a:p>
            <a:pPr algn="l"/>
            <a:r>
              <a:rPr lang="en-GB" b="0" i="0" dirty="0">
                <a:solidFill>
                  <a:srgbClr val="000000"/>
                </a:solidFill>
                <a:effectLst/>
                <a:latin typeface="-apple-system"/>
              </a:rPr>
              <a:t>On the occasion of Bracha L. Ettinger’ solo exhibition, Castello di Rivoli Research Institute (CRRI) will receive the exhibited notebooks from the artist, and will start organizing their digitalization, transcription and translation. At the end of the exhibition this material will remain available to worldwide scholars and researchers for consultation in the CRRI premises, located within the Museum Library.</a:t>
            </a:r>
          </a:p>
          <a:p>
            <a:pPr algn="l"/>
            <a:r>
              <a:rPr lang="en-GB" b="0" i="0" dirty="0">
                <a:solidFill>
                  <a:srgbClr val="000000"/>
                </a:solidFill>
                <a:effectLst/>
                <a:latin typeface="-apple-system"/>
              </a:rPr>
              <a:t>The exhibition is accompanied by a bilingual (English/Italian) publication with new essays by Carolyn </a:t>
            </a:r>
            <a:r>
              <a:rPr lang="en-GB" b="0" i="0" dirty="0" err="1">
                <a:solidFill>
                  <a:srgbClr val="000000"/>
                </a:solidFill>
                <a:effectLst/>
                <a:latin typeface="-apple-system"/>
              </a:rPr>
              <a:t>Christov-Bakargiev</a:t>
            </a:r>
            <a:r>
              <a:rPr lang="en-GB" b="0" i="0" dirty="0">
                <a:solidFill>
                  <a:srgbClr val="000000"/>
                </a:solidFill>
                <a:effectLst/>
                <a:latin typeface="-apple-system"/>
              </a:rPr>
              <a:t>, Marcella Beccaria and Andrea </a:t>
            </a:r>
            <a:r>
              <a:rPr lang="en-GB" b="0" i="0" dirty="0" err="1">
                <a:solidFill>
                  <a:srgbClr val="000000"/>
                </a:solidFill>
                <a:effectLst/>
                <a:latin typeface="-apple-system"/>
              </a:rPr>
              <a:t>Viliani</a:t>
            </a:r>
            <a:r>
              <a:rPr lang="en-GB" b="0" i="0" dirty="0">
                <a:solidFill>
                  <a:srgbClr val="000000"/>
                </a:solidFill>
                <a:effectLst/>
                <a:latin typeface="-apple-system"/>
              </a:rPr>
              <a:t> including a selection of images from the artist’s notebooks.</a:t>
            </a:r>
          </a:p>
          <a:p>
            <a:pPr algn="l"/>
            <a:r>
              <a:rPr lang="en-GB" b="0" i="0" dirty="0">
                <a:solidFill>
                  <a:srgbClr val="000000"/>
                </a:solidFill>
                <a:effectLst/>
                <a:latin typeface="-apple-system"/>
              </a:rPr>
              <a:t>On the occasion of the opening of </a:t>
            </a:r>
            <a:r>
              <a:rPr lang="en-GB" b="1" i="1" dirty="0">
                <a:solidFill>
                  <a:srgbClr val="000000"/>
                </a:solidFill>
                <a:effectLst/>
                <a:latin typeface="-apple-system"/>
              </a:rPr>
              <a:t>Bracha L. Ettinger. Bracha’s Notebooks</a:t>
            </a:r>
            <a:r>
              <a:rPr lang="en-GB" b="0" i="1" dirty="0">
                <a:solidFill>
                  <a:srgbClr val="000000"/>
                </a:solidFill>
                <a:effectLst/>
                <a:latin typeface="-apple-system"/>
              </a:rPr>
              <a:t>, </a:t>
            </a:r>
            <a:r>
              <a:rPr lang="en-GB" b="0" i="0" dirty="0">
                <a:solidFill>
                  <a:srgbClr val="000000"/>
                </a:solidFill>
                <a:effectLst/>
                <a:latin typeface="-apple-system"/>
              </a:rPr>
              <a:t>on November 3 at 6 pm, Castello di Rivoli hosts in the Museum </a:t>
            </a:r>
            <a:r>
              <a:rPr lang="en-GB" b="0" i="0" dirty="0" err="1">
                <a:solidFill>
                  <a:srgbClr val="000000"/>
                </a:solidFill>
                <a:effectLst/>
                <a:latin typeface="-apple-system"/>
              </a:rPr>
              <a:t>Theater</a:t>
            </a:r>
            <a:r>
              <a:rPr lang="en-GB" b="0" i="0" dirty="0">
                <a:solidFill>
                  <a:srgbClr val="000000"/>
                </a:solidFill>
                <a:effectLst/>
                <a:latin typeface="-apple-system"/>
              </a:rPr>
              <a:t> </a:t>
            </a:r>
            <a:r>
              <a:rPr lang="en-GB" b="1" i="0" dirty="0">
                <a:solidFill>
                  <a:srgbClr val="000000"/>
                </a:solidFill>
                <a:effectLst/>
                <a:latin typeface="-apple-system"/>
              </a:rPr>
              <a:t>a conversation</a:t>
            </a:r>
            <a:r>
              <a:rPr lang="en-GB" b="0" i="0" dirty="0">
                <a:solidFill>
                  <a:srgbClr val="000000"/>
                </a:solidFill>
                <a:effectLst/>
                <a:latin typeface="-apple-system"/>
              </a:rPr>
              <a:t> between the artist </a:t>
            </a:r>
            <a:r>
              <a:rPr lang="en-GB" b="1" i="0" dirty="0">
                <a:solidFill>
                  <a:srgbClr val="000000"/>
                </a:solidFill>
                <a:effectLst/>
                <a:latin typeface="-apple-system"/>
              </a:rPr>
              <a:t>Bracha L. Ettinger</a:t>
            </a:r>
            <a:r>
              <a:rPr lang="en-GB" b="0" i="0" dirty="0">
                <a:solidFill>
                  <a:srgbClr val="000000"/>
                </a:solidFill>
                <a:effectLst/>
                <a:latin typeface="-apple-system"/>
              </a:rPr>
              <a:t>, Chief Curator and Curator of the Collections </a:t>
            </a:r>
            <a:r>
              <a:rPr lang="en-GB" b="1" i="0" dirty="0">
                <a:solidFill>
                  <a:srgbClr val="000000"/>
                </a:solidFill>
                <a:effectLst/>
                <a:latin typeface="-apple-system"/>
              </a:rPr>
              <a:t>Marcella Beccaria</a:t>
            </a:r>
            <a:r>
              <a:rPr lang="en-GB" b="0" i="0" dirty="0">
                <a:solidFill>
                  <a:srgbClr val="000000"/>
                </a:solidFill>
                <a:effectLst/>
                <a:latin typeface="-apple-system"/>
              </a:rPr>
              <a:t>, and Head and Curator of CRRI Castello di Rivoli Research Institute </a:t>
            </a:r>
            <a:r>
              <a:rPr lang="en-GB" b="1" i="0" dirty="0">
                <a:solidFill>
                  <a:srgbClr val="000000"/>
                </a:solidFill>
                <a:effectLst/>
                <a:latin typeface="-apple-system"/>
              </a:rPr>
              <a:t>Andrea </a:t>
            </a:r>
            <a:r>
              <a:rPr lang="en-GB" b="1" i="0" dirty="0" err="1">
                <a:solidFill>
                  <a:srgbClr val="000000"/>
                </a:solidFill>
                <a:effectLst/>
                <a:latin typeface="-apple-system"/>
              </a:rPr>
              <a:t>Viliani</a:t>
            </a:r>
            <a:r>
              <a:rPr lang="en-GB" b="0" i="0" dirty="0">
                <a:solidFill>
                  <a:srgbClr val="000000"/>
                </a:solidFill>
                <a:effectLst/>
                <a:latin typeface="-apple-system"/>
              </a:rPr>
              <a:t>.</a:t>
            </a:r>
          </a:p>
          <a:p>
            <a:pPr algn="l"/>
            <a:endParaRPr lang="en-GB" b="0" i="0" dirty="0">
              <a:solidFill>
                <a:srgbClr val="000000"/>
              </a:solidFill>
              <a:effectLst/>
              <a:latin typeface="-apple-system"/>
            </a:endParaRPr>
          </a:p>
          <a:p>
            <a:pPr algn="l">
              <a:buFont typeface="Arial" panose="020B0604020202020204" pitchFamily="34" charset="0"/>
              <a:buChar char="•"/>
            </a:pPr>
            <a:br>
              <a:rPr lang="en-GB" b="0" i="0" dirty="0">
                <a:solidFill>
                  <a:srgbClr val="000000"/>
                </a:solidFill>
                <a:effectLst/>
                <a:latin typeface="Graphik"/>
                <a:hlinkClick r:id="rId3"/>
              </a:rPr>
            </a:br>
            <a:r>
              <a:rPr lang="en-GB" b="0" i="0" dirty="0">
                <a:solidFill>
                  <a:srgbClr val="000000"/>
                </a:solidFill>
                <a:effectLst/>
                <a:latin typeface="Graphik"/>
                <a:hlinkClick r:id="rId3"/>
              </a:rPr>
              <a:t>In Cold Blood</a:t>
            </a:r>
            <a:endParaRPr lang="en-GB" b="0" i="0" dirty="0">
              <a:solidFill>
                <a:srgbClr val="000000"/>
              </a:solidFill>
              <a:effectLst/>
              <a:latin typeface="TNYAdobeCaslonPro"/>
            </a:endParaRPr>
          </a:p>
          <a:p>
            <a:pPr algn="l">
              <a:buFont typeface="Arial" panose="020B0604020202020204" pitchFamily="34" charset="0"/>
              <a:buChar char="•"/>
            </a:pPr>
            <a:r>
              <a:rPr lang="en-GB" b="0" i="0" dirty="0">
                <a:solidFill>
                  <a:srgbClr val="000000"/>
                </a:solidFill>
                <a:effectLst/>
                <a:latin typeface="Graphik"/>
                <a:hlinkClick r:id="rId4"/>
              </a:rPr>
              <a:t>E-Mail from Bill Gates</a:t>
            </a:r>
            <a:endParaRPr lang="en-GB" b="0" i="0" dirty="0">
              <a:solidFill>
                <a:srgbClr val="000000"/>
              </a:solidFill>
              <a:effectLst/>
              <a:latin typeface="TNYAdobeCaslonPro"/>
            </a:endParaRPr>
          </a:p>
          <a:p>
            <a:pPr algn="l">
              <a:buFont typeface="Arial" panose="020B0604020202020204" pitchFamily="34" charset="0"/>
              <a:buChar char="•"/>
            </a:pPr>
            <a:r>
              <a:rPr lang="en-GB" b="0" i="0" dirty="0">
                <a:solidFill>
                  <a:srgbClr val="000000"/>
                </a:solidFill>
                <a:effectLst/>
                <a:latin typeface="Graphik"/>
                <a:hlinkClick r:id="rId5"/>
              </a:rPr>
              <a:t>Murder By Poison</a:t>
            </a:r>
            <a:endParaRPr lang="en-GB" b="0" i="0" dirty="0">
              <a:solidFill>
                <a:srgbClr val="000000"/>
              </a:solidFill>
              <a:effectLst/>
              <a:latin typeface="TNYAdobeCaslonPro"/>
            </a:endParaRPr>
          </a:p>
          <a:p>
            <a:pPr algn="l">
              <a:buFont typeface="Arial" panose="020B0604020202020204" pitchFamily="34" charset="0"/>
              <a:buChar char="•"/>
            </a:pPr>
            <a:r>
              <a:rPr lang="en-GB" b="0" i="0" dirty="0">
                <a:solidFill>
                  <a:srgbClr val="000000"/>
                </a:solidFill>
                <a:effectLst/>
                <a:latin typeface="Graphik"/>
                <a:hlinkClick r:id="rId6"/>
              </a:rPr>
              <a:t>Amelia Earhart’s Last Flight</a:t>
            </a:r>
            <a:endParaRPr lang="en-GB" b="0" i="0" dirty="0">
              <a:solidFill>
                <a:srgbClr val="000000"/>
              </a:solidFill>
              <a:effectLst/>
              <a:latin typeface="TNYAdobeCaslonPro"/>
            </a:endParaRPr>
          </a:p>
          <a:p>
            <a:pPr algn="l">
              <a:lnSpc>
                <a:spcPts val="1500"/>
              </a:lnSpc>
            </a:pPr>
            <a:r>
              <a:rPr lang="en-GB" b="0" i="0" dirty="0">
                <a:solidFill>
                  <a:srgbClr val="000000"/>
                </a:solidFill>
                <a:effectLst/>
                <a:latin typeface="Graphik"/>
              </a:rPr>
              <a:t>You are reading your last free article. Subscribe for $2.50 $1 a week for one year. Cancel </a:t>
            </a:r>
            <a:r>
              <a:rPr lang="en-GB" b="0" i="0" dirty="0" err="1">
                <a:solidFill>
                  <a:srgbClr val="000000"/>
                </a:solidFill>
                <a:effectLst/>
                <a:latin typeface="Graphik"/>
              </a:rPr>
              <a:t>anytime.</a:t>
            </a:r>
            <a:r>
              <a:rPr lang="en-GB" b="0" i="0" u="sng" dirty="0" err="1">
                <a:solidFill>
                  <a:srgbClr val="000000"/>
                </a:solidFill>
                <a:effectLst/>
                <a:latin typeface="Graphik"/>
                <a:hlinkClick r:id="rId7"/>
              </a:rPr>
              <a:t>Get</a:t>
            </a:r>
            <a:r>
              <a:rPr lang="en-GB" b="0" i="0" u="sng" dirty="0">
                <a:solidFill>
                  <a:srgbClr val="000000"/>
                </a:solidFill>
                <a:effectLst/>
                <a:latin typeface="Graphik"/>
                <a:hlinkClick r:id="rId7"/>
              </a:rPr>
              <a:t> Digital Access</a:t>
            </a:r>
            <a:endParaRPr lang="en-GB" b="0" i="0" dirty="0">
              <a:solidFill>
                <a:srgbClr val="000000"/>
              </a:solidFill>
              <a:effectLst/>
              <a:latin typeface="Graphik"/>
            </a:endParaRPr>
          </a:p>
          <a:p>
            <a:pPr algn="l"/>
            <a:r>
              <a:rPr lang="en-GB" b="0" i="0" u="none" strike="noStrike" dirty="0">
                <a:solidFill>
                  <a:srgbClr val="DB3334"/>
                </a:solidFill>
                <a:effectLst/>
                <a:latin typeface="IrvinText"/>
                <a:hlinkClick r:id="rId8"/>
              </a:rPr>
              <a:t>The Art World</a:t>
            </a:r>
            <a:endParaRPr lang="en-GB" b="0" i="0" dirty="0">
              <a:solidFill>
                <a:srgbClr val="DB3334"/>
              </a:solidFill>
              <a:effectLst/>
              <a:latin typeface="IrvinText"/>
            </a:endParaRPr>
          </a:p>
          <a:p>
            <a:pPr algn="l"/>
            <a:r>
              <a:rPr lang="en-GB" b="0" i="0" dirty="0">
                <a:solidFill>
                  <a:srgbClr val="000000"/>
                </a:solidFill>
                <a:effectLst/>
                <a:latin typeface="IrvinHeadingPro"/>
              </a:rPr>
              <a:t>Cy Twombly, the Content Painter</a:t>
            </a:r>
          </a:p>
          <a:p>
            <a:pPr algn="l"/>
            <a:r>
              <a:rPr lang="en-GB" b="0" i="1" dirty="0">
                <a:solidFill>
                  <a:srgbClr val="121212"/>
                </a:solidFill>
                <a:effectLst/>
                <a:latin typeface="TNYAdobeCaslonPro"/>
              </a:rPr>
              <a:t>In a new exhibit, the artist’s carefree approach both touches the sublime and risks banality.</a:t>
            </a:r>
          </a:p>
          <a:p>
            <a:pPr algn="l"/>
            <a:r>
              <a:rPr lang="en-GB" b="1" i="0" dirty="0">
                <a:solidFill>
                  <a:srgbClr val="000000"/>
                </a:solidFill>
                <a:effectLst/>
                <a:latin typeface="NeutrafaceNewYorker"/>
              </a:rPr>
              <a:t>By </a:t>
            </a:r>
            <a:r>
              <a:rPr lang="en-GB" b="1" i="0" u="none" strike="noStrike" dirty="0">
                <a:solidFill>
                  <a:srgbClr val="000000"/>
                </a:solidFill>
                <a:effectLst/>
                <a:latin typeface="NeutrafaceNewYorker"/>
                <a:hlinkClick r:id="rId9"/>
              </a:rPr>
              <a:t>Jackson Arn</a:t>
            </a:r>
            <a:endParaRPr lang="en-GB" dirty="0">
              <a:solidFill>
                <a:srgbClr val="FFFFFF"/>
              </a:solidFill>
              <a:effectLst/>
            </a:endParaRPr>
          </a:p>
          <a:p>
            <a:pPr algn="l"/>
            <a:r>
              <a:rPr lang="en-GB" dirty="0">
                <a:solidFill>
                  <a:srgbClr val="FFFFFF"/>
                </a:solidFill>
                <a:effectLst/>
              </a:rPr>
              <a:t>February 7, 2023</a:t>
            </a:r>
          </a:p>
          <a:p>
            <a:pPr algn="l"/>
            <a:r>
              <a:rPr lang="en-GB" b="0" i="0" dirty="0">
                <a:solidFill>
                  <a:srgbClr val="121212"/>
                </a:solidFill>
                <a:effectLst/>
                <a:latin typeface="Graphik"/>
              </a:rPr>
              <a:t>“Untitled (Contemplation of the Chrysanthemum)” is a series of drowsy, sun-drunk works on paper that Cy Twombly produced between 1984 and 2002.</a:t>
            </a:r>
            <a:r>
              <a:rPr lang="en-GB" b="0" i="0" dirty="0">
                <a:solidFill>
                  <a:srgbClr val="666666"/>
                </a:solidFill>
                <a:effectLst/>
                <a:latin typeface="Graphik"/>
              </a:rPr>
              <a:t>Art work © Cy Twombly Foundation / Photograph by Jeff McLane / Courtesy </a:t>
            </a:r>
            <a:r>
              <a:rPr lang="en-GB" b="0" i="0" dirty="0" err="1">
                <a:solidFill>
                  <a:srgbClr val="666666"/>
                </a:solidFill>
                <a:effectLst/>
                <a:latin typeface="Graphik"/>
              </a:rPr>
              <a:t>Gagosian</a:t>
            </a:r>
            <a:endParaRPr lang="en-GB" b="0" i="0" dirty="0">
              <a:effectLst/>
              <a:latin typeface="Graphik"/>
            </a:endParaRPr>
          </a:p>
          <a:p>
            <a:r>
              <a:rPr lang="en-GB" b="0" i="0" dirty="0">
                <a:solidFill>
                  <a:srgbClr val="000000"/>
                </a:solidFill>
                <a:effectLst/>
                <a:latin typeface="TNYAdobeCaslonPro"/>
              </a:rPr>
              <a:t>Cy Twombly put so much effort into hiding his talents that it’s no wonder the art world took ages to appreciate them. Between the early fifties and </a:t>
            </a:r>
            <a:r>
              <a:rPr lang="en-GB" b="0" i="0" u="sng" dirty="0">
                <a:solidFill>
                  <a:srgbClr val="000000"/>
                </a:solidFill>
                <a:effectLst/>
                <a:latin typeface="TNYAdobeCaslonPro"/>
                <a:hlinkClick r:id="rId10"/>
              </a:rPr>
              <a:t>his death</a:t>
            </a:r>
            <a:r>
              <a:rPr lang="en-GB" b="0" i="0" dirty="0">
                <a:solidFill>
                  <a:srgbClr val="000000"/>
                </a:solidFill>
                <a:effectLst/>
                <a:latin typeface="TNYAdobeCaslonPro"/>
              </a:rPr>
              <a:t>, in 2011, he tried very hard to seem not to be trying too hard, and his work betrays all the delights and headaches of the paradox. He was one of the best-read American painters of his time, but the literary allusions in his work are often misquoted and sometimes misspelled. His trademark loops and scribbles dare you to groan “juvenilia,” but, as a young artist living in Georgia, he spent nights alone in a dark room, teaching himself to draw without the meddling of his eyes. Unlearning is still a kind of learning.</a:t>
            </a:r>
          </a:p>
          <a:p>
            <a:r>
              <a:rPr lang="en-GB" b="0" i="0" dirty="0">
                <a:solidFill>
                  <a:srgbClr val="000000"/>
                </a:solidFill>
                <a:effectLst/>
                <a:latin typeface="TNYAdobeCaslonPro"/>
              </a:rPr>
              <a:t>In his career, as in his individual art works, Twombly practiced a disciplined indifference. Though he received a thorough technical education, beginning when he was a fourteen-year-old in Lexington, Virginia, attending lectures by the Catalan painter Pierre Daura, he didn’t come into his own until he attended Black Mountain College, in North Carolina, where intuition trumped technique. He spent time in New York, but left for Rome in 1957, right when it became clear that New York was the place to be. While his friends </a:t>
            </a:r>
            <a:r>
              <a:rPr lang="en-GB" b="0" i="0" u="sng" dirty="0">
                <a:solidFill>
                  <a:srgbClr val="000000"/>
                </a:solidFill>
                <a:effectLst/>
                <a:latin typeface="TNYAdobeCaslonPro"/>
                <a:hlinkClick r:id="rId11"/>
              </a:rPr>
              <a:t>Jasper Johns</a:t>
            </a:r>
            <a:r>
              <a:rPr lang="en-GB" b="0" i="0" dirty="0">
                <a:solidFill>
                  <a:srgbClr val="000000"/>
                </a:solidFill>
                <a:effectLst/>
                <a:latin typeface="TNYAdobeCaslonPro"/>
              </a:rPr>
              <a:t> and </a:t>
            </a:r>
            <a:r>
              <a:rPr lang="en-GB" b="0" i="0" u="sng" dirty="0">
                <a:solidFill>
                  <a:srgbClr val="000000"/>
                </a:solidFill>
                <a:effectLst/>
                <a:latin typeface="TNYAdobeCaslonPro"/>
                <a:hlinkClick r:id="rId12"/>
              </a:rPr>
              <a:t>Robert Rauschenberg</a:t>
            </a:r>
            <a:r>
              <a:rPr lang="en-GB" b="0" i="0" dirty="0">
                <a:solidFill>
                  <a:srgbClr val="000000"/>
                </a:solidFill>
                <a:effectLst/>
                <a:latin typeface="TNYAdobeCaslonPro"/>
              </a:rPr>
              <a:t> were rewarded for basking in their country’s gaudy present, he made Europe’s past his subject, and was mocked by American tastemakers eager to shrug off the Old World for good. He gave few interviews, and seemed to treat the ones he did as opportunities to flex his imagination. In 1994, the year of his first retrospective at the Museum of Modern Art, he invited Edmund White to his home in Gaeta, Italy. In the long </a:t>
            </a:r>
            <a:r>
              <a:rPr lang="en-GB" b="0" i="1" dirty="0">
                <a:solidFill>
                  <a:srgbClr val="000000"/>
                </a:solidFill>
                <a:effectLst/>
                <a:latin typeface="TNYAdobeCaslonPro"/>
              </a:rPr>
              <a:t>Vanity Fair</a:t>
            </a:r>
            <a:r>
              <a:rPr lang="en-GB" b="0" i="0" dirty="0">
                <a:solidFill>
                  <a:srgbClr val="000000"/>
                </a:solidFill>
                <a:effectLst/>
                <a:latin typeface="TNYAdobeCaslonPro"/>
              </a:rPr>
              <a:t> </a:t>
            </a:r>
            <a:r>
              <a:rPr lang="en-GB" b="0" i="0" u="sng" dirty="0">
                <a:solidFill>
                  <a:srgbClr val="000000"/>
                </a:solidFill>
                <a:effectLst/>
                <a:latin typeface="TNYAdobeCaslonPro"/>
                <a:hlinkClick r:id="rId13"/>
              </a:rPr>
              <a:t>profile</a:t>
            </a:r>
            <a:r>
              <a:rPr lang="en-GB" b="0" i="0" dirty="0">
                <a:solidFill>
                  <a:srgbClr val="000000"/>
                </a:solidFill>
                <a:effectLst/>
                <a:latin typeface="TNYAdobeCaslonPro"/>
              </a:rPr>
              <a:t> that came out about their time together, he claims his parents were Sicilian ceramicists.</a:t>
            </a:r>
          </a:p>
          <a:p>
            <a:r>
              <a:rPr lang="en-GB" b="0" i="0" dirty="0">
                <a:solidFill>
                  <a:srgbClr val="000000"/>
                </a:solidFill>
                <a:effectLst/>
                <a:latin typeface="TNYAdobeCaslonPro"/>
              </a:rPr>
              <a:t>They weren’t, actually, but the fib reveals more than the facts. Twombly is always sketching cheerfully bogus pasts and then scurrying off before he’s filled in the details. The new exhibition of his late work at </a:t>
            </a:r>
            <a:r>
              <a:rPr lang="en-GB" b="0" i="0" dirty="0" err="1">
                <a:solidFill>
                  <a:srgbClr val="000000"/>
                </a:solidFill>
                <a:effectLst/>
                <a:latin typeface="TNYAdobeCaslonPro"/>
              </a:rPr>
              <a:t>Gagosian’s</a:t>
            </a:r>
            <a:r>
              <a:rPr lang="en-GB" b="0" i="0" dirty="0">
                <a:solidFill>
                  <a:srgbClr val="000000"/>
                </a:solidFill>
                <a:effectLst/>
                <a:latin typeface="TNYAdobeCaslonPro"/>
              </a:rPr>
              <a:t> Madison Avenue gallery includes a a painting that features the word “PSILAX” (another name for the god Bacchus, from the Doric Greek for “winged”) with no elaboration, and a nineteen-year-old bronze, covered in what looks like centuries of tarnish. Other evocations of the past are subtler. The </a:t>
            </a:r>
            <a:r>
              <a:rPr lang="en-GB" b="0" i="0" u="sng" dirty="0">
                <a:solidFill>
                  <a:srgbClr val="000000"/>
                </a:solidFill>
                <a:effectLst/>
                <a:latin typeface="TNYAdobeCaslonPro"/>
                <a:hlinkClick r:id="rId14"/>
              </a:rPr>
              <a:t>lines in his drawings</a:t>
            </a:r>
            <a:r>
              <a:rPr lang="en-GB" b="0" i="0" dirty="0">
                <a:solidFill>
                  <a:srgbClr val="000000"/>
                </a:solidFill>
                <a:effectLst/>
                <a:latin typeface="TNYAdobeCaslonPro"/>
              </a:rPr>
              <a:t> and paintings don’t end; they trail off as though faded by sun or water. Look closer and you’ll find fainter marks, half erased or sloppily covered up, leaving What Is to muddle around in the filth of What Used to Be.</a:t>
            </a:r>
          </a:p>
          <a:p>
            <a:r>
              <a:rPr lang="en-GB" b="0" i="0" dirty="0">
                <a:solidFill>
                  <a:srgbClr val="000000"/>
                </a:solidFill>
                <a:effectLst/>
                <a:latin typeface="TNYAdobeCaslonPro"/>
              </a:rPr>
              <a:t>On paper, this might sound too smugly conceptual for its own good, but part of Twombly’s appeal lies in his awareness that filth can be beautiful, too. Say what you like about </a:t>
            </a:r>
            <a:r>
              <a:rPr lang="en-GB" b="0" i="0" dirty="0" err="1">
                <a:solidFill>
                  <a:srgbClr val="000000"/>
                </a:solidFill>
                <a:effectLst/>
                <a:latin typeface="TNYAdobeCaslonPro"/>
              </a:rPr>
              <a:t>mold</a:t>
            </a:r>
            <a:r>
              <a:rPr lang="en-GB" b="0" i="0" dirty="0">
                <a:solidFill>
                  <a:srgbClr val="000000"/>
                </a:solidFill>
                <a:effectLst/>
                <a:latin typeface="TNYAdobeCaslonPro"/>
              </a:rPr>
              <a:t>, rust, rot, smears, </a:t>
            </a:r>
            <a:r>
              <a:rPr lang="en-GB" b="0" i="0" dirty="0" err="1">
                <a:solidFill>
                  <a:srgbClr val="000000"/>
                </a:solidFill>
                <a:effectLst/>
                <a:latin typeface="TNYAdobeCaslonPro"/>
              </a:rPr>
              <a:t>verdigris</a:t>
            </a:r>
            <a:r>
              <a:rPr lang="en-GB" b="0" i="0" dirty="0">
                <a:solidFill>
                  <a:srgbClr val="000000"/>
                </a:solidFill>
                <a:effectLst/>
                <a:latin typeface="TNYAdobeCaslonPro"/>
              </a:rPr>
              <a:t>, and other kinds of </a:t>
            </a:r>
            <a:r>
              <a:rPr lang="en-GB" b="0" i="0" dirty="0" err="1">
                <a:solidFill>
                  <a:srgbClr val="000000"/>
                </a:solidFill>
                <a:effectLst/>
                <a:latin typeface="TNYAdobeCaslonPro"/>
              </a:rPr>
              <a:t>colorful</a:t>
            </a:r>
            <a:r>
              <a:rPr lang="en-GB" b="0" i="0" dirty="0">
                <a:solidFill>
                  <a:srgbClr val="000000"/>
                </a:solidFill>
                <a:effectLst/>
                <a:latin typeface="TNYAdobeCaslonPro"/>
              </a:rPr>
              <a:t> mutant residue, but there’s nothing precious about them. They don’t need anything from us, and that, under the right circumstances, makes their beauty more startling. Twombly’s </a:t>
            </a:r>
            <a:r>
              <a:rPr lang="en-GB" b="0" i="0" dirty="0" err="1">
                <a:solidFill>
                  <a:srgbClr val="000000"/>
                </a:solidFill>
                <a:effectLst/>
                <a:latin typeface="TNYAdobeCaslonPro"/>
              </a:rPr>
              <a:t>favorite</a:t>
            </a:r>
            <a:r>
              <a:rPr lang="en-GB" b="0" i="0" dirty="0">
                <a:solidFill>
                  <a:srgbClr val="000000"/>
                </a:solidFill>
                <a:effectLst/>
                <a:latin typeface="TNYAdobeCaslonPro"/>
              </a:rPr>
              <a:t> trick (earned with all those nights drawing in the dark) was to fill his images with fraying, melting lines that insinuated decay without being too pompous or too fussy. When the high-wire act succeeded, the results could be spectacular. In six large untitled acrylic paintings at </a:t>
            </a:r>
            <a:r>
              <a:rPr lang="en-GB" b="0" i="0" dirty="0" err="1">
                <a:solidFill>
                  <a:srgbClr val="000000"/>
                </a:solidFill>
                <a:effectLst/>
                <a:latin typeface="TNYAdobeCaslonPro"/>
              </a:rPr>
              <a:t>Gagosian</a:t>
            </a:r>
            <a:r>
              <a:rPr lang="en-GB" b="0" i="0" dirty="0">
                <a:solidFill>
                  <a:srgbClr val="000000"/>
                </a:solidFill>
                <a:effectLst/>
                <a:latin typeface="TNYAdobeCaslonPro"/>
              </a:rPr>
              <a:t>, all dated between 2002 and 2003, white dribbles down a field of thick, overripe green. The pigment responsible, Hooker’s Green, is often used for foliage, but here it’s hard not to think of guano caked to old bronze. Not that Twombly makes you choose between one association and the other. He wants you to keep both in your head at the same time, until decaying starts to seem like a kind of flourishing, which, given enough time, it is—one generation’s filth becomes the next generation’s fertilizer. At the bottom of each canvas, the same Hooker’s Green, once the native and now the messy intruder, stains the wooden frame. All things, even a forest or a Greek vase, were dribbles once, and unto dribbles shall they return.</a:t>
            </a:r>
          </a:p>
          <a:p>
            <a:pPr algn="l"/>
            <a:endParaRPr lang="en-GB" b="0" i="0" dirty="0">
              <a:solidFill>
                <a:srgbClr val="000000"/>
              </a:solidFill>
              <a:effectLst/>
              <a:latin typeface="-apple-system"/>
            </a:endParaRPr>
          </a:p>
          <a:p>
            <a:endParaRPr lang="en-US" dirty="0"/>
          </a:p>
        </p:txBody>
      </p:sp>
      <p:sp>
        <p:nvSpPr>
          <p:cNvPr id="4" name="Slide Number Placeholder 3"/>
          <p:cNvSpPr>
            <a:spLocks noGrp="1"/>
          </p:cNvSpPr>
          <p:nvPr>
            <p:ph type="sldNum" sz="quarter" idx="5"/>
          </p:nvPr>
        </p:nvSpPr>
        <p:spPr/>
        <p:txBody>
          <a:bodyPr/>
          <a:lstStyle/>
          <a:p>
            <a:fld id="{1927BF55-F8C3-034F-873A-3280E0C60965}" type="slidenum">
              <a:rPr lang="en-US" smtClean="0"/>
              <a:t>7</a:t>
            </a:fld>
            <a:endParaRPr lang="en-US"/>
          </a:p>
        </p:txBody>
      </p:sp>
    </p:spTree>
    <p:extLst>
      <p:ext uri="{BB962C8B-B14F-4D97-AF65-F5344CB8AC3E}">
        <p14:creationId xmlns:p14="http://schemas.microsoft.com/office/powerpoint/2010/main" val="35429253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dirty="0">
                <a:solidFill>
                  <a:srgbClr val="545D7E"/>
                </a:solidFill>
                <a:effectLst/>
                <a:latin typeface="Helvetica" pitchFamily="2" charset="0"/>
              </a:rPr>
              <a:t>Derrida explains that archives are violent because they establish and enforce laws, which is the same as the "violence of power". He also introduces the concept of "arche-writing", which is an abstract form of writing that comes before speech and actual writing.</a:t>
            </a:r>
            <a:endParaRPr lang="en-US" dirty="0"/>
          </a:p>
        </p:txBody>
      </p:sp>
      <p:sp>
        <p:nvSpPr>
          <p:cNvPr id="4" name="Slide Number Placeholder 3"/>
          <p:cNvSpPr>
            <a:spLocks noGrp="1"/>
          </p:cNvSpPr>
          <p:nvPr>
            <p:ph type="sldNum" sz="quarter" idx="5"/>
          </p:nvPr>
        </p:nvSpPr>
        <p:spPr/>
        <p:txBody>
          <a:bodyPr/>
          <a:lstStyle/>
          <a:p>
            <a:fld id="{1927BF55-F8C3-034F-873A-3280E0C60965}" type="slidenum">
              <a:rPr lang="en-US" smtClean="0"/>
              <a:t>11</a:t>
            </a:fld>
            <a:endParaRPr lang="en-US"/>
          </a:p>
        </p:txBody>
      </p:sp>
    </p:spTree>
    <p:extLst>
      <p:ext uri="{BB962C8B-B14F-4D97-AF65-F5344CB8AC3E}">
        <p14:creationId xmlns:p14="http://schemas.microsoft.com/office/powerpoint/2010/main" val="97320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Individual identities are complex and convoluted; they can also be messy and malleable while remaining continuously in flux. As Laura Miller has described of writer </a:t>
            </a:r>
            <a:r>
              <a:rPr lang="en-GB" b="0" i="0" dirty="0" err="1">
                <a:solidFill>
                  <a:srgbClr val="222222"/>
                </a:solidFill>
                <a:effectLst/>
                <a:latin typeface="Arial" panose="020B0604020202020204" pitchFamily="34" charset="0"/>
              </a:rPr>
              <a:t>Kimberlé</a:t>
            </a:r>
            <a:r>
              <a:rPr lang="en-GB" b="0" i="0" dirty="0">
                <a:solidFill>
                  <a:srgbClr val="222222"/>
                </a:solidFill>
                <a:effectLst/>
                <a:latin typeface="Arial" panose="020B0604020202020204" pitchFamily="34" charset="0"/>
              </a:rPr>
              <a:t> Crenshaw’s theory of intersectionality, “every individual resides at the nexus of multiple identities, each affecting and shaping the others” (</a:t>
            </a:r>
            <a:r>
              <a:rPr lang="en-GB" b="1" i="0" u="none" strike="noStrike" dirty="0">
                <a:solidFill>
                  <a:srgbClr val="4F5671"/>
                </a:solidFill>
                <a:effectLst/>
                <a:latin typeface="Arial" panose="020B0604020202020204" pitchFamily="34" charset="0"/>
                <a:hlinkClick r:id="rId3"/>
              </a:rPr>
              <a:t>Miller 2018</a:t>
            </a:r>
            <a:r>
              <a:rPr lang="en-GB" b="0" i="0" dirty="0">
                <a:solidFill>
                  <a:srgbClr val="222222"/>
                </a:solidFill>
                <a:effectLst/>
                <a:latin typeface="Arial" panose="020B0604020202020204" pitchFamily="34" charset="0"/>
              </a:rPr>
              <a:t>). A good visualization of all this complexity is the concept of the palimpsest. In the study of texts, the palimpsest is a page of writing which has had text erased or removed so that more text can be applied over top of the original. Through this process, traces of the original text are left slightly visible as ghostly remnants on the page. If we make a correlation of the palimpsest to identity, a palimpsest </a:t>
            </a:r>
            <a:r>
              <a:rPr lang="en-GB" b="0" i="1" dirty="0">
                <a:solidFill>
                  <a:srgbClr val="222222"/>
                </a:solidFill>
                <a:effectLst/>
                <a:latin typeface="Arial" panose="020B0604020202020204" pitchFamily="34" charset="0"/>
              </a:rPr>
              <a:t>as</a:t>
            </a:r>
            <a:r>
              <a:rPr lang="en-GB" b="0" i="0" dirty="0">
                <a:solidFill>
                  <a:srgbClr val="222222"/>
                </a:solidFill>
                <a:effectLst/>
                <a:latin typeface="Arial" panose="020B0604020202020204" pitchFamily="34" charset="0"/>
              </a:rPr>
              <a:t> identity, is then something which is built up through layering while retaining evidence of the earlier layers. In this article, I will be focusing on the formation of identity as an unresolved discourse between the singular and the collective, and how that exchange is expressed as a visual palimpsest by the artists Annette Cords, G. Farrell Kellum, and </a:t>
            </a:r>
            <a:r>
              <a:rPr lang="en-GB" b="0" i="0" dirty="0" err="1">
                <a:solidFill>
                  <a:srgbClr val="222222"/>
                </a:solidFill>
                <a:effectLst/>
                <a:latin typeface="Arial" panose="020B0604020202020204" pitchFamily="34" charset="0"/>
              </a:rPr>
              <a:t>Njideka</a:t>
            </a:r>
            <a:r>
              <a:rPr lang="en-GB" b="0" i="0" dirty="0">
                <a:solidFill>
                  <a:srgbClr val="222222"/>
                </a:solidFill>
                <a:effectLst/>
                <a:latin typeface="Arial" panose="020B0604020202020204" pitchFamily="34" charset="0"/>
              </a:rPr>
              <a:t> Akunyili Crosby. Through their artworks, each artist explores their own identity formation, but also identity formation of those living amid the Postmodern condition of the Western world in the late stages of capitalism. This condition is also coupled with the 21st century ramifications of the massive changes being made to the planet in the era of the Anthropocene, which adds further complexity and anxiety to identity formation in the contemporary moment.</a:t>
            </a:r>
            <a:endParaRPr lang="en-US" dirty="0"/>
          </a:p>
        </p:txBody>
      </p:sp>
      <p:sp>
        <p:nvSpPr>
          <p:cNvPr id="4" name="Slide Number Placeholder 3"/>
          <p:cNvSpPr>
            <a:spLocks noGrp="1"/>
          </p:cNvSpPr>
          <p:nvPr>
            <p:ph type="sldNum" sz="quarter" idx="5"/>
          </p:nvPr>
        </p:nvSpPr>
        <p:spPr/>
        <p:txBody>
          <a:bodyPr/>
          <a:lstStyle/>
          <a:p>
            <a:fld id="{1927BF55-F8C3-034F-873A-3280E0C60965}" type="slidenum">
              <a:rPr lang="en-US" smtClean="0"/>
              <a:t>15</a:t>
            </a:fld>
            <a:endParaRPr lang="en-US"/>
          </a:p>
        </p:txBody>
      </p:sp>
    </p:spTree>
    <p:extLst>
      <p:ext uri="{BB962C8B-B14F-4D97-AF65-F5344CB8AC3E}">
        <p14:creationId xmlns:p14="http://schemas.microsoft.com/office/powerpoint/2010/main" val="18572119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22222"/>
                </a:solidFill>
                <a:effectLst/>
                <a:latin typeface="Arial" panose="020B0604020202020204" pitchFamily="34" charset="0"/>
              </a:rPr>
              <a:t>Annette Cords produces Jacquard loom weavings which fittingly “weave” together bits and pieces of visual data that she plucks from the massive visual field that she experiences walking through the urban streets on any given day. As we globally shift to an increasingly screen-based culture, the tsunami of visual stimulus only continues to grow. Cords’ weavings represent a sort of visual literacy that attempts to make sense of this visual field and bring together disparate fragments in an intersectional and interstitial object of identity. Cords has referred to this interaction as “being receptive to what presents itself”.</a:t>
            </a:r>
            <a:r>
              <a:rPr lang="en-GB" b="1" i="0" u="none" strike="noStrike" dirty="0">
                <a:solidFill>
                  <a:srgbClr val="4F5671"/>
                </a:solidFill>
                <a:effectLst/>
                <a:latin typeface="Arial" panose="020B0604020202020204" pitchFamily="34" charset="0"/>
                <a:hlinkClick r:id="rId3"/>
              </a:rPr>
              <a:t>1</a:t>
            </a:r>
            <a:r>
              <a:rPr lang="en-GB" b="0" i="0" dirty="0">
                <a:solidFill>
                  <a:srgbClr val="222222"/>
                </a:solidFill>
                <a:effectLst/>
                <a:latin typeface="Arial" panose="020B0604020202020204" pitchFamily="34" charset="0"/>
              </a:rPr>
              <a:t> By doing so, Cords al so brings together a multitude of identities in her work that include artist, educator, German-American, immigrant, urbanite, sculptor, writer, weaver, as well as influences from material culture, pop culture, urban landscapes, writing systems, the vernacular, mark-making, painting, installations, and shifting human perception. Even though these visual fragments are held together through warp and weft, Cords also alludes to the unfinalized and ongoing dialogue between them by displaying some of her weavings so that the backside is visible (</a:t>
            </a:r>
            <a:r>
              <a:rPr lang="en-GB" b="1" i="0" u="none" strike="noStrike" dirty="0">
                <a:solidFill>
                  <a:srgbClr val="4F5671"/>
                </a:solidFill>
                <a:effectLst/>
                <a:latin typeface="Arial" panose="020B0604020202020204" pitchFamily="34" charset="0"/>
                <a:hlinkClick r:id="rId4"/>
              </a:rPr>
              <a:t>Figure 3</a:t>
            </a:r>
            <a:r>
              <a:rPr lang="en-GB" b="0" i="0" dirty="0">
                <a:solidFill>
                  <a:srgbClr val="222222"/>
                </a:solidFill>
                <a:effectLst/>
                <a:latin typeface="Arial" panose="020B0604020202020204" pitchFamily="34" charset="0"/>
              </a:rPr>
              <a:t>). In doing so, Cords leaves the viewer to wonder why what is typically concealed has instead been revealed. For Cords, the artwork is not the front of the weaving or the back, but rather the evolving relationship between them which the viewer experiences in real time as they circle around the sculpture. In her recent weavings, Cords even more explicitly utilizes a palimpsest process in the production of these metaphorical identity objects. As Cords has specified, “In these recent tapestries, I take one weaving file, double back, and repeat parts of it. It is a form of erasure and revision during the process of creation. The effect is filmic and glitchy, revealing a search for articulation and form through the playful making of the tapestry itself”.</a:t>
            </a:r>
            <a:r>
              <a:rPr lang="en-GB" b="1" i="0" u="none" strike="noStrike" dirty="0">
                <a:solidFill>
                  <a:srgbClr val="4F5671"/>
                </a:solidFill>
                <a:effectLst/>
                <a:latin typeface="Arial" panose="020B0604020202020204" pitchFamily="34" charset="0"/>
                <a:hlinkClick r:id="rId5"/>
              </a:rPr>
              <a:t>2</a:t>
            </a:r>
            <a:endParaRPr lang="en-US" dirty="0"/>
          </a:p>
          <a:p>
            <a:endParaRPr lang="en-US" dirty="0"/>
          </a:p>
        </p:txBody>
      </p:sp>
      <p:sp>
        <p:nvSpPr>
          <p:cNvPr id="4" name="Slide Number Placeholder 3"/>
          <p:cNvSpPr>
            <a:spLocks noGrp="1"/>
          </p:cNvSpPr>
          <p:nvPr>
            <p:ph type="sldNum" sz="quarter" idx="5"/>
          </p:nvPr>
        </p:nvSpPr>
        <p:spPr/>
        <p:txBody>
          <a:bodyPr/>
          <a:lstStyle/>
          <a:p>
            <a:fld id="{1927BF55-F8C3-034F-873A-3280E0C60965}" type="slidenum">
              <a:rPr lang="en-US" smtClean="0"/>
              <a:t>16</a:t>
            </a:fld>
            <a:endParaRPr lang="en-US"/>
          </a:p>
        </p:txBody>
      </p:sp>
    </p:spTree>
    <p:extLst>
      <p:ext uri="{BB962C8B-B14F-4D97-AF65-F5344CB8AC3E}">
        <p14:creationId xmlns:p14="http://schemas.microsoft.com/office/powerpoint/2010/main" val="15939358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27BF55-F8C3-034F-873A-3280E0C60965}" type="slidenum">
              <a:rPr lang="en-US" smtClean="0"/>
              <a:t>17</a:t>
            </a:fld>
            <a:endParaRPr lang="en-US"/>
          </a:p>
        </p:txBody>
      </p:sp>
    </p:spTree>
    <p:extLst>
      <p:ext uri="{BB962C8B-B14F-4D97-AF65-F5344CB8AC3E}">
        <p14:creationId xmlns:p14="http://schemas.microsoft.com/office/powerpoint/2010/main" val="4581485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effectLst/>
                <a:latin typeface="Linux Libertine"/>
              </a:rPr>
              <a:t>Montage</a:t>
            </a:r>
          </a:p>
          <a:p>
            <a:pPr algn="l"/>
            <a:r>
              <a:rPr lang="en-GB" b="0" i="0" dirty="0">
                <a:effectLst/>
                <a:latin typeface="Arial" panose="020B0604020202020204" pitchFamily="34" charset="0"/>
              </a:rPr>
              <a:t>[</a:t>
            </a:r>
            <a:r>
              <a:rPr lang="en-GB" b="0" i="0" u="none" strike="noStrike" dirty="0">
                <a:effectLst/>
                <a:latin typeface="Arial" panose="020B0604020202020204" pitchFamily="34" charset="0"/>
                <a:hlinkClick r:id="rId3" tooltip="Edit section: Montage"/>
              </a:rPr>
              <a:t>edit</a:t>
            </a:r>
            <a:r>
              <a:rPr lang="en-GB" b="0" i="0" dirty="0">
                <a:effectLst/>
                <a:latin typeface="Arial" panose="020B0604020202020204" pitchFamily="34" charset="0"/>
              </a:rPr>
              <a:t>]</a:t>
            </a:r>
            <a:endParaRPr lang="en-GB" b="0" i="0" dirty="0">
              <a:effectLst/>
              <a:latin typeface="Linux Libertine"/>
            </a:endParaRPr>
          </a:p>
          <a:p>
            <a:pPr algn="l"/>
            <a:r>
              <a:rPr lang="en-GB" b="0" i="1" dirty="0">
                <a:solidFill>
                  <a:srgbClr val="202122"/>
                </a:solidFill>
                <a:effectLst/>
                <a:latin typeface="Arial" panose="020B0604020202020204" pitchFamily="34" charset="0"/>
              </a:rPr>
              <a:t>Main article: </a:t>
            </a:r>
            <a:r>
              <a:rPr lang="en-GB" b="0" i="1" u="none" strike="noStrike" dirty="0">
                <a:solidFill>
                  <a:srgbClr val="202122"/>
                </a:solidFill>
                <a:effectLst/>
                <a:latin typeface="Arial" panose="020B0604020202020204" pitchFamily="34" charset="0"/>
                <a:hlinkClick r:id="rId4" tooltip="Montage (filmmaking)"/>
              </a:rPr>
              <a:t>Montage (filmmaking)</a:t>
            </a:r>
            <a:endParaRPr lang="en-GB" b="0" i="1" dirty="0">
              <a:solidFill>
                <a:srgbClr val="202122"/>
              </a:solidFill>
              <a:effectLst/>
              <a:latin typeface="Arial" panose="020B0604020202020204" pitchFamily="34" charset="0"/>
            </a:endParaRPr>
          </a:p>
          <a:p>
            <a:pPr algn="l"/>
            <a:r>
              <a:rPr lang="en-GB" b="0" i="0" dirty="0">
                <a:solidFill>
                  <a:srgbClr val="202122"/>
                </a:solidFill>
                <a:effectLst/>
                <a:latin typeface="Arial" panose="020B0604020202020204" pitchFamily="34" charset="0"/>
              </a:rPr>
              <a:t>Montage theory, in its rudimentary form, asserts that a series of connected images allows for complex ideas to be extracted from a sequence and, when strung together, constitute the entirety of a film's ideological and intellectual power. In other words, the editing of shots rather than the content of the shot alone constitutes the force of a film. Many directors still believe that montage is what defines cinema against other specific media. </a:t>
            </a:r>
            <a:r>
              <a:rPr lang="en-GB" b="0" i="0" dirty="0" err="1">
                <a:solidFill>
                  <a:srgbClr val="202122"/>
                </a:solidFill>
                <a:effectLst/>
                <a:latin typeface="Arial" panose="020B0604020202020204" pitchFamily="34" charset="0"/>
              </a:rPr>
              <a:t>Vsevolod</a:t>
            </a:r>
            <a:r>
              <a:rPr lang="en-GB" b="0" i="0" dirty="0">
                <a:solidFill>
                  <a:srgbClr val="202122"/>
                </a:solidFill>
                <a:effectLst/>
                <a:latin typeface="Arial" panose="020B0604020202020204" pitchFamily="34" charset="0"/>
              </a:rPr>
              <a:t> </a:t>
            </a:r>
            <a:r>
              <a:rPr lang="en-GB" b="0" i="0" dirty="0" err="1">
                <a:solidFill>
                  <a:srgbClr val="202122"/>
                </a:solidFill>
                <a:effectLst/>
                <a:latin typeface="Arial" panose="020B0604020202020204" pitchFamily="34" charset="0"/>
              </a:rPr>
              <a:t>Illarionovich</a:t>
            </a:r>
            <a:r>
              <a:rPr lang="en-GB" b="0" i="0" dirty="0">
                <a:solidFill>
                  <a:srgbClr val="202122"/>
                </a:solidFill>
                <a:effectLst/>
                <a:latin typeface="Arial" panose="020B0604020202020204" pitchFamily="34" charset="0"/>
              </a:rPr>
              <a:t> </a:t>
            </a:r>
            <a:r>
              <a:rPr lang="en-GB" b="0" i="0" dirty="0" err="1">
                <a:solidFill>
                  <a:srgbClr val="202122"/>
                </a:solidFill>
                <a:effectLst/>
                <a:latin typeface="Arial" panose="020B0604020202020204" pitchFamily="34" charset="0"/>
              </a:rPr>
              <a:t>Pudovkin</a:t>
            </a:r>
            <a:r>
              <a:rPr lang="en-GB" b="0" i="0" dirty="0">
                <a:solidFill>
                  <a:srgbClr val="202122"/>
                </a:solidFill>
                <a:effectLst/>
                <a:latin typeface="Arial" panose="020B0604020202020204" pitchFamily="34" charset="0"/>
              </a:rPr>
              <a:t>, for example, claimed that words were thematically inadequate, despite silent cinema's use of intertitles to make narrative connections between shots.</a:t>
            </a:r>
            <a:r>
              <a:rPr lang="en-GB" b="0" i="0" u="none" strike="noStrike" baseline="30000" dirty="0">
                <a:solidFill>
                  <a:srgbClr val="202122"/>
                </a:solidFill>
                <a:effectLst/>
                <a:latin typeface="Arial" panose="020B0604020202020204" pitchFamily="34" charset="0"/>
                <a:hlinkClick r:id="rId5"/>
              </a:rPr>
              <a:t>[2]</a:t>
            </a:r>
            <a:r>
              <a:rPr lang="en-GB" b="0" i="0" dirty="0">
                <a:solidFill>
                  <a:srgbClr val="202122"/>
                </a:solidFill>
                <a:effectLst/>
                <a:latin typeface="Arial" panose="020B0604020202020204" pitchFamily="34" charset="0"/>
              </a:rPr>
              <a:t> Steve Odin traces montage back to Charles Dickens' use of the concept to track parallel action across a narrative.</a:t>
            </a:r>
            <a:r>
              <a:rPr lang="en-GB" b="0" i="0" u="none" strike="noStrike" baseline="30000" dirty="0">
                <a:solidFill>
                  <a:srgbClr val="202122"/>
                </a:solidFill>
                <a:effectLst/>
                <a:latin typeface="Arial" panose="020B0604020202020204" pitchFamily="34" charset="0"/>
                <a:hlinkClick r:id="rId6"/>
              </a:rPr>
              <a:t>[3]</a:t>
            </a:r>
            <a:endParaRPr lang="en-GB" b="0" i="0" dirty="0">
              <a:solidFill>
                <a:srgbClr val="202122"/>
              </a:solidFill>
              <a:effectLst/>
              <a:latin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1927BF55-F8C3-034F-873A-3280E0C60965}" type="slidenum">
              <a:rPr lang="en-US" smtClean="0"/>
              <a:t>19</a:t>
            </a:fld>
            <a:endParaRPr lang="en-US"/>
          </a:p>
        </p:txBody>
      </p:sp>
    </p:spTree>
    <p:extLst>
      <p:ext uri="{BB962C8B-B14F-4D97-AF65-F5344CB8AC3E}">
        <p14:creationId xmlns:p14="http://schemas.microsoft.com/office/powerpoint/2010/main" val="37185576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1" i="0" dirty="0">
                <a:effectLst/>
                <a:latin typeface="-apple-system"/>
              </a:rPr>
              <a:t>Understanding Montage in Filmmaking</a:t>
            </a:r>
          </a:p>
          <a:p>
            <a:pPr algn="l" fontAlgn="base"/>
            <a:r>
              <a:rPr lang="en-GB" b="0" i="0" dirty="0">
                <a:solidFill>
                  <a:srgbClr val="334155"/>
                </a:solidFill>
                <a:effectLst/>
                <a:latin typeface="-apple-system"/>
              </a:rPr>
              <a:t>A montage is more than just a series of quick cuts. It’s a sophisticated storytelling tool that can compress time, evoke emotions, and develop characters in a way that’s both efficient and engaging.</a:t>
            </a:r>
          </a:p>
          <a:p>
            <a:pPr algn="l" fontAlgn="base"/>
            <a:r>
              <a:rPr lang="en-GB" b="0" i="0" dirty="0">
                <a:solidFill>
                  <a:srgbClr val="334155"/>
                </a:solidFill>
                <a:effectLst/>
                <a:latin typeface="-apple-system"/>
              </a:rPr>
              <a:t>Why are montages so effective in filmmaking?</a:t>
            </a:r>
          </a:p>
          <a:p>
            <a:pPr algn="l" fontAlgn="base">
              <a:spcAft>
                <a:spcPts val="750"/>
              </a:spcAft>
              <a:buFont typeface="+mj-lt"/>
              <a:buAutoNum type="arabicPeriod"/>
            </a:pPr>
            <a:r>
              <a:rPr lang="en-GB" b="1" i="0" dirty="0">
                <a:solidFill>
                  <a:srgbClr val="334155"/>
                </a:solidFill>
                <a:effectLst/>
                <a:latin typeface="-apple-system"/>
              </a:rPr>
              <a:t>Time Compression:</a:t>
            </a:r>
            <a:r>
              <a:rPr lang="en-GB" b="0" i="0" dirty="0">
                <a:solidFill>
                  <a:srgbClr val="334155"/>
                </a:solidFill>
                <a:effectLst/>
                <a:latin typeface="-apple-system"/>
              </a:rPr>
              <a:t> Montages can cover a lot of ground in a short amount of time, allowing for rapid narrative progression.</a:t>
            </a:r>
          </a:p>
          <a:p>
            <a:pPr algn="l" fontAlgn="base">
              <a:spcAft>
                <a:spcPts val="750"/>
              </a:spcAft>
              <a:buFont typeface="+mj-lt"/>
              <a:buAutoNum type="arabicPeriod"/>
            </a:pPr>
            <a:r>
              <a:rPr lang="en-GB" b="1" i="0" dirty="0">
                <a:solidFill>
                  <a:srgbClr val="334155"/>
                </a:solidFill>
                <a:effectLst/>
                <a:latin typeface="-apple-system"/>
              </a:rPr>
              <a:t>Emotional Resonance:</a:t>
            </a:r>
            <a:r>
              <a:rPr lang="en-GB" b="0" i="0" dirty="0">
                <a:solidFill>
                  <a:srgbClr val="334155"/>
                </a:solidFill>
                <a:effectLst/>
                <a:latin typeface="-apple-system"/>
              </a:rPr>
              <a:t> By carefully selecting and sequencing images and music, montages can stir deep emotional responses.</a:t>
            </a:r>
          </a:p>
          <a:p>
            <a:pPr algn="l" fontAlgn="base">
              <a:spcAft>
                <a:spcPts val="750"/>
              </a:spcAft>
              <a:buFont typeface="+mj-lt"/>
              <a:buAutoNum type="arabicPeriod"/>
            </a:pPr>
            <a:r>
              <a:rPr lang="en-GB" b="1" i="0" dirty="0">
                <a:solidFill>
                  <a:srgbClr val="334155"/>
                </a:solidFill>
                <a:effectLst/>
                <a:latin typeface="-apple-system"/>
              </a:rPr>
              <a:t>Character Development:</a:t>
            </a:r>
            <a:r>
              <a:rPr lang="en-GB" b="0" i="0" dirty="0">
                <a:solidFill>
                  <a:srgbClr val="334155"/>
                </a:solidFill>
                <a:effectLst/>
                <a:latin typeface="-apple-system"/>
              </a:rPr>
              <a:t> Montages can reveal a character’s growth, struggles, and triumphs in a way that dialogue alone can’t.</a:t>
            </a:r>
          </a:p>
          <a:p>
            <a:pPr algn="l" fontAlgn="base"/>
            <a:r>
              <a:rPr lang="en-GB" b="0" i="0" dirty="0">
                <a:solidFill>
                  <a:srgbClr val="334155"/>
                </a:solidFill>
                <a:effectLst/>
                <a:latin typeface="-apple-system"/>
              </a:rPr>
              <a:t>For filmmakers looking to master the use of montages, understanding these principles is crucial. </a:t>
            </a:r>
            <a:r>
              <a:rPr lang="en-GB" b="0" i="1" dirty="0">
                <a:solidFill>
                  <a:srgbClr val="334155"/>
                </a:solidFill>
                <a:effectLst/>
                <a:latin typeface="-apple-system"/>
              </a:rPr>
              <a:t>Greenlight Coverage</a:t>
            </a:r>
            <a:r>
              <a:rPr lang="en-GB" b="0" i="0" dirty="0">
                <a:solidFill>
                  <a:srgbClr val="334155"/>
                </a:solidFill>
                <a:effectLst/>
                <a:latin typeface="-apple-system"/>
              </a:rPr>
              <a:t> provides script analysis services that can help you optimize your script, ensuring that your montages are both effective and impactful. Use code 5OFFNOW at checkout to get 5% off </a:t>
            </a:r>
            <a:r>
              <a:rPr lang="en-GB" b="0" i="0" u="sng" dirty="0">
                <a:solidFill>
                  <a:srgbClr val="334155"/>
                </a:solidFill>
                <a:effectLst/>
                <a:latin typeface="-apple-system"/>
                <a:hlinkClick r:id="rId3"/>
              </a:rPr>
              <a:t>Greenlight Coverage</a:t>
            </a:r>
            <a:r>
              <a:rPr lang="en-GB" b="0" i="0" dirty="0">
                <a:solidFill>
                  <a:srgbClr val="334155"/>
                </a:solidFill>
                <a:effectLst/>
                <a:latin typeface="-apple-system"/>
              </a:rPr>
              <a:t>’s services.</a:t>
            </a:r>
            <a:endParaRPr lang="en-GB" dirty="0">
              <a:solidFill>
                <a:srgbClr val="334155"/>
              </a:solidFill>
              <a:latin typeface="-apple-system"/>
            </a:endParaRPr>
          </a:p>
          <a:p>
            <a:pPr algn="l" fontAlgn="base"/>
            <a:r>
              <a:rPr lang="en-GB" b="0" i="0" dirty="0">
                <a:solidFill>
                  <a:srgbClr val="334155"/>
                </a:solidFill>
                <a:effectLst/>
                <a:latin typeface="-apple-system"/>
              </a:rPr>
              <a:t>https://</a:t>
            </a:r>
            <a:r>
              <a:rPr lang="en-GB" b="0" i="0" dirty="0" err="1">
                <a:solidFill>
                  <a:srgbClr val="334155"/>
                </a:solidFill>
                <a:effectLst/>
                <a:latin typeface="-apple-system"/>
              </a:rPr>
              <a:t>glcoverage.com</a:t>
            </a:r>
            <a:r>
              <a:rPr lang="en-GB" b="0" i="0" dirty="0">
                <a:solidFill>
                  <a:srgbClr val="334155"/>
                </a:solidFill>
                <a:effectLst/>
                <a:latin typeface="-apple-system"/>
              </a:rPr>
              <a:t>/2024/07/17/montage-examples/#:~:text=6.-,Rocky%3A%20Training%20for%20Glory,and%20perseverance%20through%20every%20frame.</a:t>
            </a:r>
          </a:p>
          <a:p>
            <a:pPr algn="l" fontAlgn="base"/>
            <a:endParaRPr lang="en-GB" b="0" i="0" dirty="0">
              <a:solidFill>
                <a:srgbClr val="334155"/>
              </a:solidFill>
              <a:effectLst/>
              <a:latin typeface="-apple-system"/>
            </a:endParaRPr>
          </a:p>
          <a:p>
            <a:pPr algn="l" fontAlgn="base"/>
            <a:endParaRPr lang="en-GB" b="0" i="0" dirty="0">
              <a:solidFill>
                <a:srgbClr val="334155"/>
              </a:solidFill>
              <a:effectLst/>
              <a:latin typeface="-apple-system"/>
            </a:endParaRPr>
          </a:p>
          <a:p>
            <a:pPr algn="l" fontAlgn="base"/>
            <a:r>
              <a:rPr lang="en-GB" b="1" i="0" dirty="0">
                <a:effectLst/>
                <a:latin typeface="-apple-system"/>
              </a:rPr>
              <a:t>12. The Royal Tenenbaums: Eccentric Family Dynamics</a:t>
            </a:r>
          </a:p>
          <a:p>
            <a:pPr algn="l" fontAlgn="base"/>
            <a:r>
              <a:rPr lang="en-GB" b="0" i="0" dirty="0">
                <a:solidFill>
                  <a:srgbClr val="334155"/>
                </a:solidFill>
                <a:effectLst/>
                <a:latin typeface="-apple-system"/>
              </a:rPr>
              <a:t>Wes Anderson’s </a:t>
            </a:r>
            <a:r>
              <a:rPr lang="en-GB" b="0" i="1" dirty="0">
                <a:solidFill>
                  <a:srgbClr val="334155"/>
                </a:solidFill>
                <a:effectLst/>
                <a:latin typeface="-apple-system"/>
              </a:rPr>
              <a:t>The Royal Tenenbaums</a:t>
            </a:r>
            <a:r>
              <a:rPr lang="en-GB" b="0" i="0" dirty="0">
                <a:solidFill>
                  <a:srgbClr val="334155"/>
                </a:solidFill>
                <a:effectLst/>
                <a:latin typeface="-apple-system"/>
              </a:rPr>
              <a:t> uses quirky and meticulously crafted montages to explore the eccentricities and complexities of the Tenenbaum family. These sequences are essential in establishing the film’s unique tone and style.</a:t>
            </a:r>
          </a:p>
          <a:p>
            <a:pPr algn="l" fontAlgn="base"/>
            <a:r>
              <a:rPr lang="en-GB" b="0" i="0" dirty="0">
                <a:solidFill>
                  <a:srgbClr val="334155"/>
                </a:solidFill>
                <a:effectLst/>
                <a:latin typeface="-apple-system"/>
              </a:rPr>
              <a:t>Notable elements include:</a:t>
            </a:r>
          </a:p>
          <a:p>
            <a:pPr algn="l" fontAlgn="base">
              <a:spcAft>
                <a:spcPts val="750"/>
              </a:spcAft>
              <a:buFont typeface="Arial" panose="020B0604020202020204" pitchFamily="34" charset="0"/>
              <a:buChar char="•"/>
            </a:pPr>
            <a:r>
              <a:rPr lang="en-GB" b="1" i="0" dirty="0" err="1">
                <a:solidFill>
                  <a:srgbClr val="334155"/>
                </a:solidFill>
                <a:effectLst/>
                <a:latin typeface="-apple-system"/>
              </a:rPr>
              <a:t>Humor</a:t>
            </a:r>
            <a:r>
              <a:rPr lang="en-GB" b="1" i="0" dirty="0">
                <a:solidFill>
                  <a:srgbClr val="334155"/>
                </a:solidFill>
                <a:effectLst/>
                <a:latin typeface="-apple-system"/>
              </a:rPr>
              <a:t> and Detail:</a:t>
            </a:r>
            <a:r>
              <a:rPr lang="en-GB" b="0" i="0" dirty="0">
                <a:solidFill>
                  <a:srgbClr val="334155"/>
                </a:solidFill>
                <a:effectLst/>
                <a:latin typeface="-apple-system"/>
              </a:rPr>
              <a:t> The montages use </a:t>
            </a:r>
            <a:r>
              <a:rPr lang="en-GB" b="0" i="0" dirty="0" err="1">
                <a:solidFill>
                  <a:srgbClr val="334155"/>
                </a:solidFill>
                <a:effectLst/>
                <a:latin typeface="-apple-system"/>
              </a:rPr>
              <a:t>humor</a:t>
            </a:r>
            <a:r>
              <a:rPr lang="en-GB" b="0" i="0" dirty="0">
                <a:solidFill>
                  <a:srgbClr val="334155"/>
                </a:solidFill>
                <a:effectLst/>
                <a:latin typeface="-apple-system"/>
              </a:rPr>
              <a:t> and attention to detail, enriching the audience’s understanding of the characters’ idiosyncrasies.</a:t>
            </a:r>
          </a:p>
          <a:p>
            <a:pPr algn="l" fontAlgn="base">
              <a:spcAft>
                <a:spcPts val="750"/>
              </a:spcAft>
              <a:buFont typeface="Arial" panose="020B0604020202020204" pitchFamily="34" charset="0"/>
              <a:buChar char="•"/>
            </a:pPr>
            <a:r>
              <a:rPr lang="en-GB" b="1" i="0" dirty="0">
                <a:solidFill>
                  <a:srgbClr val="334155"/>
                </a:solidFill>
                <a:effectLst/>
                <a:latin typeface="-apple-system"/>
              </a:rPr>
              <a:t>Narrative Pace:</a:t>
            </a:r>
            <a:r>
              <a:rPr lang="en-GB" b="0" i="0" dirty="0">
                <a:solidFill>
                  <a:srgbClr val="334155"/>
                </a:solidFill>
                <a:effectLst/>
                <a:latin typeface="-apple-system"/>
              </a:rPr>
              <a:t> Quick cuts and visual symmetry help convey large amounts of information efficiently, maintaining the film’s narrative pace.</a:t>
            </a:r>
          </a:p>
          <a:p>
            <a:pPr algn="l" fontAlgn="base">
              <a:spcAft>
                <a:spcPts val="750"/>
              </a:spcAft>
              <a:buFont typeface="Arial" panose="020B0604020202020204" pitchFamily="34" charset="0"/>
              <a:buChar char="•"/>
            </a:pPr>
            <a:r>
              <a:rPr lang="en-GB" b="1" i="0" dirty="0">
                <a:solidFill>
                  <a:srgbClr val="334155"/>
                </a:solidFill>
                <a:effectLst/>
                <a:latin typeface="-apple-system"/>
              </a:rPr>
              <a:t>Aesthetic Flourish:</a:t>
            </a:r>
            <a:r>
              <a:rPr lang="en-GB" b="0" i="0" dirty="0">
                <a:solidFill>
                  <a:srgbClr val="334155"/>
                </a:solidFill>
                <a:effectLst/>
                <a:latin typeface="-apple-system"/>
              </a:rPr>
              <a:t> Anderson’s distinctive visual style—characterized by symmetrical framing, vibrant </a:t>
            </a:r>
            <a:r>
              <a:rPr lang="en-GB" b="0" i="0" dirty="0" err="1">
                <a:solidFill>
                  <a:srgbClr val="334155"/>
                </a:solidFill>
                <a:effectLst/>
                <a:latin typeface="-apple-system"/>
              </a:rPr>
              <a:t>colors</a:t>
            </a:r>
            <a:r>
              <a:rPr lang="en-GB" b="0" i="0" dirty="0">
                <a:solidFill>
                  <a:srgbClr val="334155"/>
                </a:solidFill>
                <a:effectLst/>
                <a:latin typeface="-apple-system"/>
              </a:rPr>
              <a:t>, and meticulous set design—is showcased beautifully in these sequences.</a:t>
            </a:r>
          </a:p>
          <a:p>
            <a:pPr algn="l" fontAlgn="base"/>
            <a:r>
              <a:rPr lang="en-GB" b="0" i="0" dirty="0">
                <a:solidFill>
                  <a:srgbClr val="334155"/>
                </a:solidFill>
                <a:effectLst/>
                <a:latin typeface="-apple-system"/>
              </a:rPr>
              <a:t>These montages not only build the world of the Tenenbaums but also deepen the audience’s connection to their offbeat personalities.</a:t>
            </a:r>
          </a:p>
          <a:p>
            <a:pPr algn="l" fontAlgn="base"/>
            <a:endParaRPr lang="en-GB" b="0" i="0" dirty="0">
              <a:solidFill>
                <a:srgbClr val="334155"/>
              </a:solidFill>
              <a:effectLst/>
              <a:latin typeface="-apple-system"/>
            </a:endParaRPr>
          </a:p>
          <a:p>
            <a:endParaRPr lang="en-US" dirty="0"/>
          </a:p>
        </p:txBody>
      </p:sp>
      <p:sp>
        <p:nvSpPr>
          <p:cNvPr id="4" name="Slide Number Placeholder 3"/>
          <p:cNvSpPr>
            <a:spLocks noGrp="1"/>
          </p:cNvSpPr>
          <p:nvPr>
            <p:ph type="sldNum" sz="quarter" idx="5"/>
          </p:nvPr>
        </p:nvSpPr>
        <p:spPr/>
        <p:txBody>
          <a:bodyPr/>
          <a:lstStyle/>
          <a:p>
            <a:fld id="{1927BF55-F8C3-034F-873A-3280E0C60965}" type="slidenum">
              <a:rPr lang="en-US" smtClean="0"/>
              <a:t>20</a:t>
            </a:fld>
            <a:endParaRPr lang="en-US"/>
          </a:p>
        </p:txBody>
      </p:sp>
    </p:spTree>
    <p:extLst>
      <p:ext uri="{BB962C8B-B14F-4D97-AF65-F5344CB8AC3E}">
        <p14:creationId xmlns:p14="http://schemas.microsoft.com/office/powerpoint/2010/main" val="22064394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Drawing on Deleuze’s concept of the/a feminine assemblage combined with that of other (new materialist feminisms) from the perspective of JD, provides an opportunity to reflect on a contemporary (re)positioning of homework/housework, as parts of </a:t>
            </a:r>
            <a:r>
              <a:rPr lang="en-GB" sz="1200" kern="1200" dirty="0" err="1">
                <a:solidFill>
                  <a:schemeClr val="tx1"/>
                </a:solidFill>
                <a:effectLst/>
                <a:latin typeface="+mn-lt"/>
                <a:ea typeface="+mn-ea"/>
                <a:cs typeface="+mn-cs"/>
              </a:rPr>
              <a:t>professional_domestic</a:t>
            </a:r>
            <a:r>
              <a:rPr lang="en-GB" sz="1200" kern="1200" dirty="0">
                <a:solidFill>
                  <a:schemeClr val="tx1"/>
                </a:solidFill>
                <a:effectLst/>
                <a:latin typeface="+mn-lt"/>
                <a:ea typeface="+mn-ea"/>
                <a:cs typeface="+mn-cs"/>
              </a:rPr>
              <a:t> self wit(h)</a:t>
            </a:r>
            <a:r>
              <a:rPr lang="en-GB" sz="1200" kern="1200" dirty="0" err="1">
                <a:solidFill>
                  <a:schemeClr val="tx1"/>
                </a:solidFill>
                <a:effectLst/>
                <a:latin typeface="+mn-lt"/>
                <a:ea typeface="+mn-ea"/>
                <a:cs typeface="+mn-cs"/>
              </a:rPr>
              <a:t>nessed</a:t>
            </a:r>
            <a:r>
              <a:rPr lang="en-GB" sz="1200" kern="1200" dirty="0">
                <a:solidFill>
                  <a:schemeClr val="tx1"/>
                </a:solidFill>
                <a:effectLst/>
                <a:latin typeface="+mn-lt"/>
                <a:ea typeface="+mn-ea"/>
                <a:cs typeface="+mn-cs"/>
              </a:rPr>
              <a:t> between screens during the pandemic.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Within the contemporary context of a rapidly digitizing world, the connection between physical and digital ‘technologies’, through which the lens of a ‘textile philosophy’ may be established to formulate an active intersection between the professional and the domestic/ the haptic and the digital.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E3D87942-F776-1C44-AD61-B0B73D217286}" type="slidenum">
              <a:rPr lang="en-US" smtClean="0"/>
              <a:t>22</a:t>
            </a:fld>
            <a:endParaRPr lang="en-US"/>
          </a:p>
        </p:txBody>
      </p:sp>
    </p:spTree>
    <p:extLst>
      <p:ext uri="{BB962C8B-B14F-4D97-AF65-F5344CB8AC3E}">
        <p14:creationId xmlns:p14="http://schemas.microsoft.com/office/powerpoint/2010/main" val="18968660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r>
              <a:rPr lang="en-GB" b="0" i="0" dirty="0">
                <a:solidFill>
                  <a:srgbClr val="1F1F1F"/>
                </a:solidFill>
                <a:effectLst/>
                <a:latin typeface="Google Sans"/>
              </a:rPr>
              <a:t>Robert Rauschenberg. 1925–2008.</a:t>
            </a:r>
          </a:p>
          <a:p>
            <a:pPr algn="l">
              <a:spcAft>
                <a:spcPts val="300"/>
              </a:spcAft>
              <a:buFont typeface="Arial" panose="020B0604020202020204" pitchFamily="34" charset="0"/>
              <a:buChar char="•"/>
            </a:pPr>
            <a:r>
              <a:rPr lang="en-GB" b="0" i="0" dirty="0">
                <a:solidFill>
                  <a:srgbClr val="1F1F1F"/>
                </a:solidFill>
                <a:effectLst/>
                <a:latin typeface="Google Sans"/>
              </a:rPr>
              <a:t>Kurt Schwitters. 1887–1948.</a:t>
            </a:r>
          </a:p>
          <a:p>
            <a:pPr algn="l">
              <a:spcAft>
                <a:spcPts val="300"/>
              </a:spcAft>
              <a:buFont typeface="Arial" panose="020B0604020202020204" pitchFamily="34" charset="0"/>
              <a:buChar char="•"/>
            </a:pPr>
            <a:r>
              <a:rPr lang="en-GB" b="0" i="0" dirty="0">
                <a:solidFill>
                  <a:srgbClr val="1F1F1F"/>
                </a:solidFill>
                <a:effectLst/>
                <a:latin typeface="Google Sans"/>
              </a:rPr>
              <a:t>John </a:t>
            </a:r>
            <a:r>
              <a:rPr lang="en-GB" b="0" i="0" dirty="0" err="1">
                <a:solidFill>
                  <a:srgbClr val="1F1F1F"/>
                </a:solidFill>
                <a:effectLst/>
                <a:latin typeface="Google Sans"/>
              </a:rPr>
              <a:t>Stezaker</a:t>
            </a:r>
            <a:r>
              <a:rPr lang="en-GB" b="0" i="0" dirty="0">
                <a:solidFill>
                  <a:srgbClr val="1F1F1F"/>
                </a:solidFill>
                <a:effectLst/>
                <a:latin typeface="Google Sans"/>
              </a:rPr>
              <a:t>. born 1949.</a:t>
            </a:r>
          </a:p>
          <a:p>
            <a:pPr algn="l">
              <a:spcAft>
                <a:spcPts val="300"/>
              </a:spcAft>
              <a:buFont typeface="Arial" panose="020B0604020202020204" pitchFamily="34" charset="0"/>
              <a:buChar char="•"/>
            </a:pPr>
            <a:r>
              <a:rPr lang="en-GB" b="0" i="0" dirty="0">
                <a:solidFill>
                  <a:srgbClr val="1F1F1F"/>
                </a:solidFill>
                <a:effectLst/>
                <a:latin typeface="Google Sans"/>
              </a:rPr>
              <a:t>Man Ray. 1890–1976.</a:t>
            </a:r>
          </a:p>
          <a:p>
            <a:pPr algn="l">
              <a:spcAft>
                <a:spcPts val="300"/>
              </a:spcAft>
              <a:buFont typeface="Arial" panose="020B0604020202020204" pitchFamily="34" charset="0"/>
              <a:buChar char="•"/>
            </a:pPr>
            <a:r>
              <a:rPr lang="en-GB" b="0" i="0" dirty="0">
                <a:solidFill>
                  <a:srgbClr val="1F1F1F"/>
                </a:solidFill>
                <a:effectLst/>
                <a:latin typeface="Google Sans"/>
              </a:rPr>
              <a:t>Raoul Hausmann. 1886–1971.</a:t>
            </a:r>
          </a:p>
          <a:p>
            <a:pPr algn="l">
              <a:spcAft>
                <a:spcPts val="300"/>
              </a:spcAft>
              <a:buFont typeface="Arial" panose="020B0604020202020204" pitchFamily="34" charset="0"/>
              <a:buChar char="•"/>
            </a:pPr>
            <a:r>
              <a:rPr lang="en-GB" b="0" i="0" dirty="0">
                <a:solidFill>
                  <a:srgbClr val="1F1F1F"/>
                </a:solidFill>
                <a:effectLst/>
                <a:latin typeface="Google Sans"/>
              </a:rPr>
              <a:t>Peter Kennard. born 1949.</a:t>
            </a:r>
          </a:p>
          <a:p>
            <a:pPr algn="l">
              <a:spcAft>
                <a:spcPts val="300"/>
              </a:spcAft>
              <a:buFont typeface="Arial" panose="020B0604020202020204" pitchFamily="34" charset="0"/>
              <a:buChar char="•"/>
            </a:pPr>
            <a:r>
              <a:rPr lang="en-GB" b="0" i="0" dirty="0">
                <a:solidFill>
                  <a:srgbClr val="1F1F1F"/>
                </a:solidFill>
                <a:effectLst/>
                <a:latin typeface="Google Sans"/>
              </a:rPr>
              <a:t>Gilbert &amp; George. born 1943, born 1942.</a:t>
            </a:r>
          </a:p>
          <a:p>
            <a:pPr algn="l">
              <a:spcAft>
                <a:spcPts val="300"/>
              </a:spcAft>
              <a:buFont typeface="Arial" panose="020B0604020202020204" pitchFamily="34" charset="0"/>
              <a:buChar char="•"/>
            </a:pPr>
            <a:r>
              <a:rPr lang="en-GB" b="0" i="0" dirty="0">
                <a:solidFill>
                  <a:srgbClr val="1F1F1F"/>
                </a:solidFill>
                <a:effectLst/>
                <a:latin typeface="Google Sans"/>
              </a:rPr>
              <a:t>Andy Warhol. 1928–1987.</a:t>
            </a:r>
          </a:p>
          <a:p>
            <a:endParaRPr lang="en-US" dirty="0"/>
          </a:p>
        </p:txBody>
      </p:sp>
      <p:sp>
        <p:nvSpPr>
          <p:cNvPr id="4" name="Slide Number Placeholder 3"/>
          <p:cNvSpPr>
            <a:spLocks noGrp="1"/>
          </p:cNvSpPr>
          <p:nvPr>
            <p:ph type="sldNum" sz="quarter" idx="5"/>
          </p:nvPr>
        </p:nvSpPr>
        <p:spPr/>
        <p:txBody>
          <a:bodyPr/>
          <a:lstStyle/>
          <a:p>
            <a:fld id="{1927BF55-F8C3-034F-873A-3280E0C60965}" type="slidenum">
              <a:rPr lang="en-US" smtClean="0"/>
              <a:t>23</a:t>
            </a:fld>
            <a:endParaRPr lang="en-US"/>
          </a:p>
        </p:txBody>
      </p:sp>
    </p:spTree>
    <p:extLst>
      <p:ext uri="{BB962C8B-B14F-4D97-AF65-F5344CB8AC3E}">
        <p14:creationId xmlns:p14="http://schemas.microsoft.com/office/powerpoint/2010/main" val="39883246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lnSpc>
                <a:spcPts val="1500"/>
              </a:lnSpc>
              <a:spcAft>
                <a:spcPts val="1050"/>
              </a:spcAft>
            </a:pPr>
            <a:r>
              <a:rPr lang="en-GB" b="1" i="0" u="none" strike="noStrike" dirty="0">
                <a:solidFill>
                  <a:srgbClr val="7F8184"/>
                </a:solidFill>
                <a:effectLst/>
                <a:latin typeface="Arial" panose="020B0604020202020204" pitchFamily="34" charset="0"/>
                <a:hlinkClick r:id="rId3"/>
              </a:rPr>
              <a:t>Weaving a Gift of Sight/The Man Who Knew Too Little/That’s Entertainment/The Wonderful Lie</a:t>
            </a:r>
            <a:br>
              <a:rPr lang="en-GB" b="1" i="0" dirty="0">
                <a:solidFill>
                  <a:srgbClr val="231F20"/>
                </a:solidFill>
                <a:effectLst/>
                <a:latin typeface="Arial" panose="020B0604020202020204" pitchFamily="34" charset="0"/>
              </a:rPr>
            </a:br>
            <a:r>
              <a:rPr lang="en-GB" b="0" i="0" u="none" strike="noStrike" dirty="0">
                <a:solidFill>
                  <a:srgbClr val="231F20"/>
                </a:solidFill>
                <a:effectLst/>
                <a:latin typeface="Arial" panose="020B0604020202020204" pitchFamily="34" charset="0"/>
                <a:hlinkClick r:id="rId4"/>
              </a:rPr>
              <a:t>Mary Stark</a:t>
            </a:r>
            <a:r>
              <a:rPr lang="en-GB" b="0" i="0" dirty="0">
                <a:solidFill>
                  <a:srgbClr val="231F20"/>
                </a:solidFill>
                <a:effectLst/>
                <a:latin typeface="Arial" panose="020B0604020202020204" pitchFamily="34" charset="0"/>
              </a:rPr>
              <a:t>, 2012, 4 min</a:t>
            </a:r>
          </a:p>
          <a:p>
            <a:pPr algn="l">
              <a:lnSpc>
                <a:spcPts val="1500"/>
              </a:lnSpc>
              <a:spcAft>
                <a:spcPts val="1050"/>
              </a:spcAft>
            </a:pPr>
            <a:r>
              <a:rPr lang="en-GB" b="0" i="0" dirty="0">
                <a:solidFill>
                  <a:srgbClr val="231F20"/>
                </a:solidFill>
                <a:effectLst/>
                <a:latin typeface="Arial" panose="020B0604020202020204" pitchFamily="34" charset="0"/>
              </a:rPr>
              <a:t>In a studio in a former cotton mill, over 5 days, </a:t>
            </a:r>
            <a:r>
              <a:rPr lang="en-GB" b="0" i="0" u="none" strike="noStrike" dirty="0">
                <a:solidFill>
                  <a:srgbClr val="231F20"/>
                </a:solidFill>
                <a:effectLst/>
                <a:latin typeface="Arial" panose="020B0604020202020204" pitchFamily="34" charset="0"/>
                <a:hlinkClick r:id="rId4"/>
              </a:rPr>
              <a:t>Mary Stark</a:t>
            </a:r>
            <a:r>
              <a:rPr lang="en-GB" b="0" i="0" dirty="0">
                <a:solidFill>
                  <a:srgbClr val="231F20"/>
                </a:solidFill>
                <a:effectLst/>
                <a:latin typeface="Arial" panose="020B0604020202020204" pitchFamily="34" charset="0"/>
              </a:rPr>
              <a:t> created a large-scale woven pattern (measuring 4 x 2 metres) from feature films of different gauges: 8mm, 9.5mm, 16mm and 35mm. The woven film was exhibited as an installation lit by unspooled film projectors. </a:t>
            </a:r>
          </a:p>
          <a:p>
            <a:pPr algn="l">
              <a:lnSpc>
                <a:spcPts val="1500"/>
              </a:lnSpc>
              <a:spcAft>
                <a:spcPts val="1050"/>
              </a:spcAft>
            </a:pPr>
            <a:r>
              <a:rPr lang="en-GB" b="1" i="0" u="none" strike="noStrike" dirty="0">
                <a:solidFill>
                  <a:srgbClr val="231F20"/>
                </a:solidFill>
                <a:effectLst/>
                <a:latin typeface="Arial" panose="020B0604020202020204" pitchFamily="34" charset="0"/>
                <a:hlinkClick r:id="rId5"/>
              </a:rPr>
              <a:t>Weaving Film</a:t>
            </a:r>
            <a:br>
              <a:rPr lang="en-GB" b="1" i="0" dirty="0">
                <a:solidFill>
                  <a:srgbClr val="231F20"/>
                </a:solidFill>
                <a:effectLst/>
                <a:latin typeface="Arial" panose="020B0604020202020204" pitchFamily="34" charset="0"/>
              </a:rPr>
            </a:br>
            <a:r>
              <a:rPr lang="en-GB" b="0" i="0" u="none" strike="noStrike" dirty="0">
                <a:solidFill>
                  <a:srgbClr val="231F20"/>
                </a:solidFill>
                <a:effectLst/>
                <a:latin typeface="Arial" panose="020B0604020202020204" pitchFamily="34" charset="0"/>
                <a:hlinkClick r:id="rId4"/>
              </a:rPr>
              <a:t>Mary Stark</a:t>
            </a:r>
            <a:r>
              <a:rPr lang="en-GB" b="0" i="0" dirty="0">
                <a:solidFill>
                  <a:srgbClr val="231F20"/>
                </a:solidFill>
                <a:effectLst/>
                <a:latin typeface="Arial" panose="020B0604020202020204" pitchFamily="34" charset="0"/>
              </a:rPr>
              <a:t>, 2015–2024, 15 min, Performance involving a 16mm film projector, film leader, editing rack, splicing tape, and scissors</a:t>
            </a:r>
          </a:p>
          <a:p>
            <a:pPr algn="l">
              <a:lnSpc>
                <a:spcPts val="1500"/>
              </a:lnSpc>
              <a:spcAft>
                <a:spcPts val="1050"/>
              </a:spcAft>
            </a:pPr>
            <a:r>
              <a:rPr lang="en-GB" b="0" i="0" dirty="0">
                <a:solidFill>
                  <a:srgbClr val="231F20"/>
                </a:solidFill>
                <a:effectLst/>
                <a:latin typeface="Arial" panose="020B0604020202020204" pitchFamily="34" charset="0"/>
              </a:rPr>
              <a:t>This performance highlights the craft and tactility of handling and editing film. The filmstrip is shown as a shiny sculptural form, shimmering for as long as the projector purrs.</a:t>
            </a:r>
          </a:p>
          <a:p>
            <a:pPr algn="l">
              <a:lnSpc>
                <a:spcPts val="1500"/>
              </a:lnSpc>
              <a:spcAft>
                <a:spcPts val="1050"/>
              </a:spcAft>
            </a:pPr>
            <a:r>
              <a:rPr lang="en-GB" b="1" i="0" u="none" strike="noStrike" dirty="0">
                <a:solidFill>
                  <a:srgbClr val="231F20"/>
                </a:solidFill>
                <a:effectLst/>
                <a:latin typeface="Arial" panose="020B0604020202020204" pitchFamily="34" charset="0"/>
                <a:hlinkClick r:id="rId6"/>
              </a:rPr>
              <a:t>Button Box Blast</a:t>
            </a:r>
            <a:br>
              <a:rPr lang="en-GB" b="1" i="0" dirty="0">
                <a:solidFill>
                  <a:srgbClr val="231F20"/>
                </a:solidFill>
                <a:effectLst/>
                <a:latin typeface="Arial" panose="020B0604020202020204" pitchFamily="34" charset="0"/>
              </a:rPr>
            </a:br>
            <a:r>
              <a:rPr lang="en-GB" b="0" i="0" u="none" strike="noStrike" dirty="0">
                <a:solidFill>
                  <a:srgbClr val="231F20"/>
                </a:solidFill>
                <a:effectLst/>
                <a:latin typeface="Arial" panose="020B0604020202020204" pitchFamily="34" charset="0"/>
                <a:hlinkClick r:id="rId4"/>
              </a:rPr>
              <a:t>Mary Stark</a:t>
            </a:r>
            <a:r>
              <a:rPr lang="en-GB" b="0" i="0" dirty="0">
                <a:solidFill>
                  <a:srgbClr val="231F20"/>
                </a:solidFill>
                <a:effectLst/>
                <a:latin typeface="Arial" panose="020B0604020202020204" pitchFamily="34" charset="0"/>
              </a:rPr>
              <a:t>, 2016, 3 min, 16mm</a:t>
            </a:r>
          </a:p>
          <a:p>
            <a:pPr algn="l">
              <a:lnSpc>
                <a:spcPts val="1500"/>
              </a:lnSpc>
              <a:spcAft>
                <a:spcPts val="1050"/>
              </a:spcAft>
            </a:pPr>
            <a:r>
              <a:rPr lang="en-GB" b="0" i="0" dirty="0">
                <a:solidFill>
                  <a:srgbClr val="231F20"/>
                </a:solidFill>
                <a:effectLst/>
                <a:latin typeface="Arial" panose="020B0604020202020204" pitchFamily="34" charset="0"/>
              </a:rPr>
              <a:t>A box of buttons explodes into a chance pattern of light and optical sound. The buttons were placed one-by-one along a length of film in the dark room, which was exposed with a torch and processed by hand. Salvaged from a car boot sale, the buttons are set free from their tin to dictate the duration, form and rhythm of a film.</a:t>
            </a:r>
          </a:p>
          <a:p>
            <a:pPr algn="l">
              <a:lnSpc>
                <a:spcPts val="1500"/>
              </a:lnSpc>
              <a:spcAft>
                <a:spcPts val="1050"/>
              </a:spcAft>
            </a:pPr>
            <a:r>
              <a:rPr lang="en-GB" b="1" i="0" u="none" strike="noStrike" dirty="0">
                <a:solidFill>
                  <a:srgbClr val="231F20"/>
                </a:solidFill>
                <a:effectLst/>
                <a:latin typeface="Arial" panose="020B0604020202020204" pitchFamily="34" charset="0"/>
                <a:hlinkClick r:id="rId7"/>
              </a:rPr>
              <a:t>https://www.closeupfilmcentre.com/film_programmes/2024/textile-cinema-amy-dickson-jennifer-nightingale-and-mary-stark</a:t>
            </a:r>
          </a:p>
          <a:p>
            <a:pPr algn="l">
              <a:lnSpc>
                <a:spcPts val="1500"/>
              </a:lnSpc>
              <a:spcAft>
                <a:spcPts val="1050"/>
              </a:spcAft>
            </a:pPr>
            <a:endParaRPr lang="en-GB" b="1" i="0" u="none" strike="noStrike" dirty="0">
              <a:solidFill>
                <a:srgbClr val="231F20"/>
              </a:solidFill>
              <a:effectLst/>
              <a:latin typeface="Arial" panose="020B0604020202020204" pitchFamily="34" charset="0"/>
              <a:hlinkClick r:id="rId7"/>
            </a:endParaRPr>
          </a:p>
          <a:p>
            <a:pPr algn="l">
              <a:lnSpc>
                <a:spcPts val="1500"/>
              </a:lnSpc>
              <a:spcAft>
                <a:spcPts val="1050"/>
              </a:spcAft>
            </a:pPr>
            <a:r>
              <a:rPr lang="en-GB" b="1" i="0" u="none" strike="noStrike" dirty="0">
                <a:solidFill>
                  <a:srgbClr val="231F20"/>
                </a:solidFill>
                <a:effectLst/>
                <a:latin typeface="Arial" panose="020B0604020202020204" pitchFamily="34" charset="0"/>
                <a:hlinkClick r:id="rId7"/>
              </a:rPr>
              <a:t>Tape Measure Film 100ft/30m</a:t>
            </a:r>
            <a:br>
              <a:rPr lang="en-GB" b="1" i="0" dirty="0">
                <a:solidFill>
                  <a:srgbClr val="231F20"/>
                </a:solidFill>
                <a:effectLst/>
                <a:latin typeface="Arial" panose="020B0604020202020204" pitchFamily="34" charset="0"/>
              </a:rPr>
            </a:br>
            <a:r>
              <a:rPr lang="en-GB" b="0" i="0" u="none" strike="noStrike" dirty="0">
                <a:solidFill>
                  <a:srgbClr val="231F20"/>
                </a:solidFill>
                <a:effectLst/>
                <a:latin typeface="Arial" panose="020B0604020202020204" pitchFamily="34" charset="0"/>
                <a:hlinkClick r:id="rId4"/>
              </a:rPr>
              <a:t>Mary Stark</a:t>
            </a:r>
            <a:r>
              <a:rPr lang="en-GB" b="0" i="0" dirty="0">
                <a:solidFill>
                  <a:srgbClr val="231F20"/>
                </a:solidFill>
                <a:effectLst/>
                <a:latin typeface="Arial" panose="020B0604020202020204" pitchFamily="34" charset="0"/>
              </a:rPr>
              <a:t>, 2024, 3 min, 16mm</a:t>
            </a:r>
          </a:p>
          <a:p>
            <a:pPr algn="l">
              <a:lnSpc>
                <a:spcPts val="1500"/>
              </a:lnSpc>
              <a:spcAft>
                <a:spcPts val="1050"/>
              </a:spcAft>
            </a:pPr>
            <a:r>
              <a:rPr lang="en-GB" b="0" i="0" dirty="0">
                <a:solidFill>
                  <a:srgbClr val="231F20"/>
                </a:solidFill>
                <a:effectLst/>
                <a:latin typeface="Arial" panose="020B0604020202020204" pitchFamily="34" charset="0"/>
              </a:rPr>
              <a:t>This film calls attention to a common measurement of 16mm film: 100ft = 3 min. Negatives were made by scanning an architectural tape measure and printing onto acetate. These were then exposed onto 16mm black and white film. The numbers on screen increase as the length of film travels through the projector and time passes.</a:t>
            </a:r>
          </a:p>
          <a:p>
            <a:pPr algn="l">
              <a:lnSpc>
                <a:spcPts val="1500"/>
              </a:lnSpc>
              <a:spcAft>
                <a:spcPts val="1050"/>
              </a:spcAft>
            </a:pPr>
            <a:r>
              <a:rPr lang="en-GB" b="1" i="0" u="none" strike="noStrike" dirty="0">
                <a:solidFill>
                  <a:srgbClr val="231F20"/>
                </a:solidFill>
                <a:effectLst/>
                <a:latin typeface="Arial" panose="020B0604020202020204" pitchFamily="34" charset="0"/>
                <a:hlinkClick r:id="rId8"/>
              </a:rPr>
              <a:t>Nan Sewing</a:t>
            </a:r>
            <a:br>
              <a:rPr lang="en-GB" b="1" i="0" dirty="0">
                <a:solidFill>
                  <a:srgbClr val="231F20"/>
                </a:solidFill>
                <a:effectLst/>
                <a:latin typeface="Arial" panose="020B0604020202020204" pitchFamily="34" charset="0"/>
              </a:rPr>
            </a:br>
            <a:r>
              <a:rPr lang="en-GB" b="0" i="0" u="none" strike="noStrike" dirty="0">
                <a:solidFill>
                  <a:srgbClr val="231F20"/>
                </a:solidFill>
                <a:effectLst/>
                <a:latin typeface="Arial" panose="020B0604020202020204" pitchFamily="34" charset="0"/>
                <a:hlinkClick r:id="rId9"/>
              </a:rPr>
              <a:t>Amy Dickson</a:t>
            </a:r>
            <a:r>
              <a:rPr lang="en-GB" b="0" i="0" dirty="0">
                <a:solidFill>
                  <a:srgbClr val="231F20"/>
                </a:solidFill>
                <a:effectLst/>
                <a:latin typeface="Arial" panose="020B0604020202020204" pitchFamily="34" charset="0"/>
              </a:rPr>
              <a:t>, 2024, 5 min</a:t>
            </a:r>
          </a:p>
          <a:p>
            <a:pPr algn="l">
              <a:lnSpc>
                <a:spcPts val="1500"/>
              </a:lnSpc>
              <a:spcAft>
                <a:spcPts val="1050"/>
              </a:spcAft>
            </a:pPr>
            <a:r>
              <a:rPr lang="en-GB" b="0" i="0" dirty="0">
                <a:solidFill>
                  <a:srgbClr val="231F20"/>
                </a:solidFill>
                <a:effectLst/>
                <a:latin typeface="Arial" panose="020B0604020202020204" pitchFamily="34" charset="0"/>
              </a:rPr>
              <a:t>“Footage of my </a:t>
            </a:r>
            <a:r>
              <a:rPr lang="en-GB" b="0" i="0" u="none" strike="noStrike" dirty="0">
                <a:solidFill>
                  <a:srgbClr val="231F20"/>
                </a:solidFill>
                <a:effectLst/>
                <a:latin typeface="Arial" panose="020B0604020202020204" pitchFamily="34" charset="0"/>
                <a:hlinkClick r:id="rId8"/>
              </a:rPr>
              <a:t>nan sewing</a:t>
            </a:r>
            <a:r>
              <a:rPr lang="en-GB" b="0" i="0" dirty="0">
                <a:solidFill>
                  <a:srgbClr val="231F20"/>
                </a:solidFill>
                <a:effectLst/>
                <a:latin typeface="Arial" panose="020B0604020202020204" pitchFamily="34" charset="0"/>
              </a:rPr>
              <a:t>, taken in 2011 and revisited in 2024.” – A.D.</a:t>
            </a:r>
          </a:p>
          <a:p>
            <a:pPr algn="l">
              <a:lnSpc>
                <a:spcPts val="1500"/>
              </a:lnSpc>
              <a:spcAft>
                <a:spcPts val="1050"/>
              </a:spcAft>
            </a:pPr>
            <a:r>
              <a:rPr lang="en-GB" b="1" i="0" u="none" strike="noStrike" dirty="0">
                <a:solidFill>
                  <a:srgbClr val="231F20"/>
                </a:solidFill>
                <a:effectLst/>
                <a:latin typeface="Arial" panose="020B0604020202020204" pitchFamily="34" charset="0"/>
                <a:hlinkClick r:id="rId10"/>
              </a:rPr>
              <a:t>Light Time</a:t>
            </a:r>
            <a:br>
              <a:rPr lang="en-GB" b="1" i="0" dirty="0">
                <a:solidFill>
                  <a:srgbClr val="231F20"/>
                </a:solidFill>
                <a:effectLst/>
                <a:latin typeface="Arial" panose="020B0604020202020204" pitchFamily="34" charset="0"/>
              </a:rPr>
            </a:br>
            <a:r>
              <a:rPr lang="en-GB" b="0" i="0" u="none" strike="noStrike" dirty="0">
                <a:solidFill>
                  <a:srgbClr val="231F20"/>
                </a:solidFill>
                <a:effectLst/>
                <a:latin typeface="Arial" panose="020B0604020202020204" pitchFamily="34" charset="0"/>
                <a:hlinkClick r:id="rId9"/>
              </a:rPr>
              <a:t>Amy Dickson</a:t>
            </a:r>
            <a:r>
              <a:rPr lang="en-GB" b="0" i="0" dirty="0">
                <a:solidFill>
                  <a:srgbClr val="231F20"/>
                </a:solidFill>
                <a:effectLst/>
                <a:latin typeface="Arial" panose="020B0604020202020204" pitchFamily="34" charset="0"/>
              </a:rPr>
              <a:t>, 2013–2024, 15 min, performance</a:t>
            </a:r>
          </a:p>
          <a:p>
            <a:pPr algn="l">
              <a:lnSpc>
                <a:spcPts val="1500"/>
              </a:lnSpc>
              <a:spcAft>
                <a:spcPts val="1050"/>
              </a:spcAft>
            </a:pPr>
            <a:r>
              <a:rPr lang="en-GB" b="0" i="0" dirty="0">
                <a:solidFill>
                  <a:srgbClr val="231F20"/>
                </a:solidFill>
                <a:effectLst/>
                <a:latin typeface="Arial" panose="020B0604020202020204" pitchFamily="34" charset="0"/>
              </a:rPr>
              <a:t>A performance work that looks to evoke a sense of cinema with light, heat and thermochromic screen-printed fabric.</a:t>
            </a:r>
          </a:p>
          <a:p>
            <a:pPr algn="l">
              <a:lnSpc>
                <a:spcPts val="1500"/>
              </a:lnSpc>
              <a:spcAft>
                <a:spcPts val="1050"/>
              </a:spcAft>
            </a:pPr>
            <a:r>
              <a:rPr lang="en-GB" b="1" i="0" u="none" strike="noStrike" dirty="0">
                <a:solidFill>
                  <a:srgbClr val="231F20"/>
                </a:solidFill>
                <a:effectLst/>
                <a:latin typeface="Arial" panose="020B0604020202020204" pitchFamily="34" charset="0"/>
                <a:hlinkClick r:id="rId11"/>
              </a:rPr>
              <a:t>Stitched Film</a:t>
            </a:r>
            <a:br>
              <a:rPr lang="en-GB" b="1" i="0" dirty="0">
                <a:solidFill>
                  <a:srgbClr val="231F20"/>
                </a:solidFill>
                <a:effectLst/>
                <a:latin typeface="Arial" panose="020B0604020202020204" pitchFamily="34" charset="0"/>
              </a:rPr>
            </a:br>
            <a:r>
              <a:rPr lang="en-GB" b="0" i="0" u="none" strike="noStrike" dirty="0">
                <a:solidFill>
                  <a:srgbClr val="231F20"/>
                </a:solidFill>
                <a:effectLst/>
                <a:latin typeface="Arial" panose="020B0604020202020204" pitchFamily="34" charset="0"/>
                <a:hlinkClick r:id="rId9"/>
              </a:rPr>
              <a:t>Amy Dickson</a:t>
            </a:r>
            <a:r>
              <a:rPr lang="en-GB" b="0" i="0" dirty="0">
                <a:solidFill>
                  <a:srgbClr val="231F20"/>
                </a:solidFill>
                <a:effectLst/>
                <a:latin typeface="Arial" panose="020B0604020202020204" pitchFamily="34" charset="0"/>
              </a:rPr>
              <a:t> and the Sewing Café Lancaster, 2024, 1 min, 16mm</a:t>
            </a:r>
          </a:p>
          <a:p>
            <a:pPr algn="l">
              <a:lnSpc>
                <a:spcPts val="1500"/>
              </a:lnSpc>
              <a:spcAft>
                <a:spcPts val="1050"/>
              </a:spcAft>
            </a:pPr>
            <a:r>
              <a:rPr lang="en-GB" b="0" i="0" dirty="0">
                <a:solidFill>
                  <a:srgbClr val="231F20"/>
                </a:solidFill>
                <a:effectLst/>
                <a:latin typeface="Arial" panose="020B0604020202020204" pitchFamily="34" charset="0"/>
              </a:rPr>
              <a:t>Stitching, mending, chatting and drinking on every first Tuesday of the month at the Stonewell Tap in Lancaster. This </a:t>
            </a:r>
            <a:r>
              <a:rPr lang="en-GB" b="0" i="0" u="none" strike="noStrike" dirty="0">
                <a:solidFill>
                  <a:srgbClr val="231F20"/>
                </a:solidFill>
                <a:effectLst/>
                <a:latin typeface="Arial" panose="020B0604020202020204" pitchFamily="34" charset="0"/>
                <a:hlinkClick r:id="rId11"/>
              </a:rPr>
              <a:t>stitched film</a:t>
            </a:r>
            <a:r>
              <a:rPr lang="en-GB" b="0" i="0" dirty="0">
                <a:solidFill>
                  <a:srgbClr val="231F20"/>
                </a:solidFill>
                <a:effectLst/>
                <a:latin typeface="Arial" panose="020B0604020202020204" pitchFamily="34" charset="0"/>
              </a:rPr>
              <a:t> was made on such an evening with Sewing Café Lancaster, a grassroots project that advocates for an ethical textile industry and regenerative textile practices.</a:t>
            </a:r>
          </a:p>
          <a:p>
            <a:pPr algn="l">
              <a:lnSpc>
                <a:spcPts val="1500"/>
              </a:lnSpc>
              <a:spcAft>
                <a:spcPts val="1050"/>
              </a:spcAft>
            </a:pPr>
            <a:endParaRPr lang="en-GB" b="0" i="0" dirty="0">
              <a:solidFill>
                <a:srgbClr val="231F20"/>
              </a:solidFill>
              <a:effectLst/>
              <a:latin typeface="Arial" panose="020B0604020202020204" pitchFamily="34" charset="0"/>
            </a:endParaRPr>
          </a:p>
          <a:p>
            <a:pPr marL="0" marR="0" lvl="0" indent="0" algn="l" defTabSz="914400" rtl="0" eaLnBrk="1" fontAlgn="auto" latinLnBrk="0" hangingPunct="1">
              <a:lnSpc>
                <a:spcPts val="1500"/>
              </a:lnSpc>
              <a:spcBef>
                <a:spcPts val="0"/>
              </a:spcBef>
              <a:spcAft>
                <a:spcPts val="1050"/>
              </a:spcAft>
              <a:buClrTx/>
              <a:buSzTx/>
              <a:buFontTx/>
              <a:buNone/>
              <a:tabLst/>
              <a:defRPr/>
            </a:pPr>
            <a:r>
              <a:rPr lang="en-US" sz="1200" dirty="0">
                <a:latin typeface="Helvetica" pitchFamily="2" charset="0"/>
              </a:rPr>
              <a:t>Mary Stark A thesis submitted in partial fulfilment of the requirements of  the Manchester Metropolitan University for the degree of Doctor of Philosophy Department of Design Manchester School of Art Research Centre (MSARC) Manchester Metropolitan University 2020</a:t>
            </a:r>
            <a:r>
              <a:rPr lang="en-US" dirty="0">
                <a:latin typeface="Helvetica" pitchFamily="2" charset="0"/>
              </a:rPr>
              <a:t> </a:t>
            </a:r>
          </a:p>
          <a:p>
            <a:pPr algn="l">
              <a:lnSpc>
                <a:spcPts val="1500"/>
              </a:lnSpc>
              <a:spcAft>
                <a:spcPts val="1050"/>
              </a:spcAft>
            </a:pPr>
            <a:endParaRPr lang="en-GB" b="0" i="0" dirty="0">
              <a:solidFill>
                <a:srgbClr val="231F20"/>
              </a:solidFill>
              <a:effectLst/>
              <a:latin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1927BF55-F8C3-034F-873A-3280E0C60965}" type="slidenum">
              <a:rPr lang="en-US" smtClean="0"/>
              <a:t>24</a:t>
            </a:fld>
            <a:endParaRPr lang="en-US"/>
          </a:p>
        </p:txBody>
      </p:sp>
    </p:spTree>
    <p:extLst>
      <p:ext uri="{BB962C8B-B14F-4D97-AF65-F5344CB8AC3E}">
        <p14:creationId xmlns:p14="http://schemas.microsoft.com/office/powerpoint/2010/main" val="20046870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spcAft>
                <a:spcPts val="1500"/>
              </a:spcAft>
            </a:pPr>
            <a:r>
              <a:rPr lang="en-GB" b="1" i="0" dirty="0">
                <a:solidFill>
                  <a:srgbClr val="FFFFFF"/>
                </a:solidFill>
                <a:effectLst/>
                <a:latin typeface="neuzeit-grotesk"/>
              </a:rPr>
              <a:t>Moving On: British Avant-Garde Film in the Late 1970s and Early 1980s</a:t>
            </a:r>
          </a:p>
          <a:p>
            <a:pPr algn="l">
              <a:spcAft>
                <a:spcPts val="1500"/>
              </a:spcAft>
            </a:pPr>
            <a:r>
              <a:rPr lang="en-GB" b="1" i="0" dirty="0">
                <a:solidFill>
                  <a:srgbClr val="FFFFFF"/>
                </a:solidFill>
                <a:effectLst/>
                <a:latin typeface="var( --e-global-typography-primary-font-family )"/>
              </a:rPr>
              <a:t>Michael </a:t>
            </a:r>
            <a:r>
              <a:rPr lang="en-GB" b="1" i="0" dirty="0" err="1">
                <a:solidFill>
                  <a:srgbClr val="FFFFFF"/>
                </a:solidFill>
                <a:effectLst/>
                <a:latin typeface="var( --e-global-typography-primary-font-family )"/>
              </a:rPr>
              <a:t>O’Pray</a:t>
            </a:r>
            <a:endParaRPr lang="en-GB" b="1" i="0" dirty="0">
              <a:solidFill>
                <a:srgbClr val="FFFFFF"/>
              </a:solidFill>
              <a:effectLst/>
              <a:latin typeface="var( --e-global-typography-primary-font-family )"/>
            </a:endParaRPr>
          </a:p>
          <a:p>
            <a:pPr algn="l" fontAlgn="base">
              <a:buFont typeface="Arial" panose="020B0604020202020204" pitchFamily="34" charset="0"/>
              <a:buChar char="•"/>
            </a:pPr>
            <a:r>
              <a:rPr lang="en-GB" b="0" i="0" u="none" strike="noStrike" dirty="0">
                <a:solidFill>
                  <a:srgbClr val="FFFFFF"/>
                </a:solidFill>
                <a:effectLst/>
                <a:latin typeface="var( --e-global-typography-text-font-family )"/>
                <a:hlinkClick r:id="rId3"/>
              </a:rPr>
              <a:t>16 March, 2017</a:t>
            </a:r>
            <a:endParaRPr lang="en-GB" b="0" i="0" u="none" strike="noStrike" dirty="0">
              <a:solidFill>
                <a:srgbClr val="FFFFFF"/>
              </a:solidFill>
              <a:effectLst/>
              <a:latin typeface="var( --e-global-typography-text-font-family )"/>
            </a:endParaRPr>
          </a:p>
          <a:p>
            <a:pPr algn="l" fontAlgn="base">
              <a:buFont typeface="Arial" panose="020B0604020202020204" pitchFamily="34" charset="0"/>
              <a:buChar char="•"/>
            </a:pPr>
            <a:endParaRPr lang="en-GB" b="0" i="0" u="none" strike="noStrike" dirty="0">
              <a:solidFill>
                <a:srgbClr val="FFFFFF"/>
              </a:solidFill>
              <a:effectLst/>
              <a:latin typeface="var( --e-global-typography-text-font-family )"/>
            </a:endParaRPr>
          </a:p>
          <a:p>
            <a:pPr algn="l"/>
            <a:r>
              <a:rPr lang="en-GB" b="0" i="0" dirty="0">
                <a:solidFill>
                  <a:srgbClr val="FFFFFF"/>
                </a:solidFill>
                <a:effectLst/>
                <a:latin typeface="neuzeit-grotesk"/>
              </a:rPr>
              <a:t>The work of Annabel Nicolson and Gill </a:t>
            </a:r>
            <a:r>
              <a:rPr lang="en-GB" b="0" i="0" dirty="0" err="1">
                <a:solidFill>
                  <a:srgbClr val="FFFFFF"/>
                </a:solidFill>
                <a:effectLst/>
                <a:latin typeface="neuzeit-grotesk"/>
              </a:rPr>
              <a:t>Eatherley</a:t>
            </a:r>
            <a:r>
              <a:rPr lang="en-GB" b="0" i="0" dirty="0">
                <a:solidFill>
                  <a:srgbClr val="FFFFFF"/>
                </a:solidFill>
                <a:effectLst/>
                <a:latin typeface="neuzeit-grotesk"/>
              </a:rPr>
              <a:t> in the </a:t>
            </a:r>
            <a:r>
              <a:rPr lang="en-GB" b="0" i="0" dirty="0" err="1">
                <a:solidFill>
                  <a:srgbClr val="FFFFFF"/>
                </a:solidFill>
                <a:effectLst/>
                <a:latin typeface="neuzeit-grotesk"/>
              </a:rPr>
              <a:t>Filmaktion</a:t>
            </a:r>
            <a:r>
              <a:rPr lang="en-GB" b="0" i="0" dirty="0">
                <a:solidFill>
                  <a:srgbClr val="FFFFFF"/>
                </a:solidFill>
                <a:effectLst/>
                <a:latin typeface="neuzeit-grotesk"/>
              </a:rPr>
              <a:t> group (Le Grice and William Raban were the other members) had already expressed women’s concerns. For example, Nicolson’s film-performance piece </a:t>
            </a:r>
            <a:r>
              <a:rPr lang="en-GB" b="0" i="1" dirty="0">
                <a:solidFill>
                  <a:srgbClr val="FFFFFF"/>
                </a:solidFill>
                <a:effectLst/>
                <a:latin typeface="neuzeit-grotesk"/>
              </a:rPr>
              <a:t>Reel Time</a:t>
            </a:r>
            <a:r>
              <a:rPr lang="en-GB" b="0" i="0" dirty="0">
                <a:solidFill>
                  <a:srgbClr val="FFFFFF"/>
                </a:solidFill>
                <a:effectLst/>
                <a:latin typeface="neuzeit-grotesk"/>
              </a:rPr>
              <a:t> (1973) stressed traditional female skills and occupations which pointed to a future focus of women artists.</a:t>
            </a:r>
            <a:r>
              <a:rPr lang="en-GB" b="0" i="0" u="none" strike="noStrike" dirty="0">
                <a:solidFill>
                  <a:srgbClr val="FFFFFF"/>
                </a:solidFill>
                <a:effectLst/>
                <a:latin typeface="neuzeit-grotesk"/>
                <a:hlinkClick r:id="rId4"/>
              </a:rPr>
              <a:t>[vi]</a:t>
            </a:r>
            <a:r>
              <a:rPr lang="en-GB" b="0" i="0" dirty="0">
                <a:solidFill>
                  <a:srgbClr val="FFFFFF"/>
                </a:solidFill>
                <a:effectLst/>
                <a:latin typeface="neuzeit-grotesk"/>
              </a:rPr>
              <a:t> </a:t>
            </a:r>
            <a:r>
              <a:rPr lang="en-GB" b="0" i="0" dirty="0" err="1">
                <a:solidFill>
                  <a:srgbClr val="FFFFFF"/>
                </a:solidFill>
                <a:effectLst/>
                <a:latin typeface="neuzeit-grotesk"/>
              </a:rPr>
              <a:t>Eatherley’s</a:t>
            </a:r>
            <a:r>
              <a:rPr lang="en-GB" b="0" i="0" dirty="0">
                <a:solidFill>
                  <a:srgbClr val="FFFFFF"/>
                </a:solidFill>
                <a:effectLst/>
                <a:latin typeface="neuzeit-grotesk"/>
              </a:rPr>
              <a:t> multi-projection </a:t>
            </a:r>
            <a:r>
              <a:rPr lang="en-GB" b="0" i="1" dirty="0">
                <a:solidFill>
                  <a:srgbClr val="FFFFFF"/>
                </a:solidFill>
                <a:effectLst/>
                <a:latin typeface="neuzeit-grotesk"/>
              </a:rPr>
              <a:t>Pan Film</a:t>
            </a:r>
            <a:r>
              <a:rPr lang="en-GB" b="0" i="0" dirty="0">
                <a:solidFill>
                  <a:srgbClr val="FFFFFF"/>
                </a:solidFill>
                <a:effectLst/>
                <a:latin typeface="neuzeit-grotesk"/>
              </a:rPr>
              <a:t> (1972) depicted a woman’s room with a quiet sensitivity not apparent in other male work of the time.</a:t>
            </a:r>
            <a:r>
              <a:rPr lang="en-GB" b="0" i="0" u="none" strike="noStrike" baseline="30000" dirty="0">
                <a:solidFill>
                  <a:srgbClr val="FFFFFF"/>
                </a:solidFill>
                <a:effectLst/>
                <a:latin typeface="neuzeit-grotesk"/>
                <a:hlinkClick r:id="rId5"/>
              </a:rPr>
              <a:t>[vii]</a:t>
            </a:r>
            <a:r>
              <a:rPr lang="en-GB" b="0" i="0" dirty="0">
                <a:solidFill>
                  <a:srgbClr val="FFFFFF"/>
                </a:solidFill>
                <a:effectLst/>
                <a:latin typeface="neuzeit-grotesk"/>
              </a:rPr>
              <a:t> More in the vein of </a:t>
            </a:r>
            <a:r>
              <a:rPr lang="en-GB" b="0" i="1" dirty="0">
                <a:solidFill>
                  <a:srgbClr val="FFFFFF"/>
                </a:solidFill>
                <a:effectLst/>
                <a:latin typeface="neuzeit-grotesk"/>
              </a:rPr>
              <a:t>Light Reading</a:t>
            </a:r>
            <a:r>
              <a:rPr lang="en-GB" b="0" i="0" dirty="0">
                <a:solidFill>
                  <a:srgbClr val="FFFFFF"/>
                </a:solidFill>
                <a:effectLst/>
                <a:latin typeface="neuzeit-grotesk"/>
              </a:rPr>
              <a:t>, Tina Keane’s </a:t>
            </a:r>
            <a:r>
              <a:rPr lang="en-GB" b="0" i="1" dirty="0">
                <a:solidFill>
                  <a:srgbClr val="FFFFFF"/>
                </a:solidFill>
                <a:effectLst/>
                <a:latin typeface="neuzeit-grotesk"/>
              </a:rPr>
              <a:t>Shadow of a Journey</a:t>
            </a:r>
            <a:r>
              <a:rPr lang="en-GB" b="0" i="0" dirty="0">
                <a:solidFill>
                  <a:srgbClr val="FFFFFF"/>
                </a:solidFill>
                <a:effectLst/>
                <a:latin typeface="neuzeit-grotesk"/>
              </a:rPr>
              <a:t> (1980, originally shot in 1976) used voice-over and song with a continuous image of the filmmaker’s own shadow on the sea’s surface. Again, as in </a:t>
            </a:r>
            <a:r>
              <a:rPr lang="en-GB" b="0" i="1" dirty="0">
                <a:solidFill>
                  <a:srgbClr val="FFFFFF"/>
                </a:solidFill>
                <a:effectLst/>
                <a:latin typeface="neuzeit-grotesk"/>
              </a:rPr>
              <a:t>Light Reading</a:t>
            </a:r>
            <a:r>
              <a:rPr lang="en-GB" b="0" i="0" dirty="0">
                <a:solidFill>
                  <a:srgbClr val="FFFFFF"/>
                </a:solidFill>
                <a:effectLst/>
                <a:latin typeface="neuzeit-grotesk"/>
              </a:rPr>
              <a:t>, formal devices are countered by a women’s account of the plight of Scottish crofters, in what is decidedly a politically-inflected feminist film.</a:t>
            </a:r>
          </a:p>
          <a:p>
            <a:br>
              <a:rPr lang="en-GB" dirty="0"/>
            </a:br>
            <a:endParaRPr lang="en-GB" b="0" i="0" dirty="0">
              <a:solidFill>
                <a:srgbClr val="FFFFFF"/>
              </a:solidFill>
              <a:effectLst/>
              <a:latin typeface="var( --e-global-typography-text-font-family )"/>
            </a:endParaRPr>
          </a:p>
          <a:p>
            <a:endParaRPr lang="en-US" dirty="0"/>
          </a:p>
        </p:txBody>
      </p:sp>
      <p:sp>
        <p:nvSpPr>
          <p:cNvPr id="4" name="Slide Number Placeholder 3"/>
          <p:cNvSpPr>
            <a:spLocks noGrp="1"/>
          </p:cNvSpPr>
          <p:nvPr>
            <p:ph type="sldNum" sz="quarter" idx="5"/>
          </p:nvPr>
        </p:nvSpPr>
        <p:spPr/>
        <p:txBody>
          <a:bodyPr/>
          <a:lstStyle/>
          <a:p>
            <a:fld id="{1927BF55-F8C3-034F-873A-3280E0C60965}" type="slidenum">
              <a:rPr lang="en-US" smtClean="0"/>
              <a:t>25</a:t>
            </a:fld>
            <a:endParaRPr lang="en-US"/>
          </a:p>
        </p:txBody>
      </p:sp>
    </p:spTree>
    <p:extLst>
      <p:ext uri="{BB962C8B-B14F-4D97-AF65-F5344CB8AC3E}">
        <p14:creationId xmlns:p14="http://schemas.microsoft.com/office/powerpoint/2010/main" val="364832030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0" i="0" dirty="0">
                <a:solidFill>
                  <a:srgbClr val="000000"/>
                </a:solidFill>
                <a:effectLst/>
                <a:latin typeface="Nitti Grotesk"/>
              </a:rPr>
              <a:t>SISTERS WITH TRANSISTORS is the remarkable untold story of electronic music’s female pioneers, composers who embraced machines and their liberating technologies to utterly transform how we produce and listen to music today.</a:t>
            </a:r>
            <a:br>
              <a:rPr lang="en-GB" b="0" i="0" dirty="0">
                <a:solidFill>
                  <a:srgbClr val="000000"/>
                </a:solidFill>
                <a:effectLst/>
                <a:latin typeface="Nitti Grotesk"/>
              </a:rPr>
            </a:br>
            <a:br>
              <a:rPr lang="en-GB" b="0" i="0" dirty="0">
                <a:solidFill>
                  <a:srgbClr val="000000"/>
                </a:solidFill>
                <a:effectLst/>
                <a:latin typeface="Nitti Grotesk"/>
              </a:rPr>
            </a:br>
            <a:r>
              <a:rPr lang="en-GB" b="0" i="0" dirty="0">
                <a:solidFill>
                  <a:srgbClr val="000000"/>
                </a:solidFill>
                <a:effectLst/>
                <a:latin typeface="Nitti Grotesk"/>
              </a:rPr>
              <a:t>The film maps a new history of electronic music through the visionary women whose radical experimentations with machines redefined the boundaries of music, including Clara Rockmore, Daphne Oram, Bebe Barron, Pauline Oliveros, Delia Derbyshire, Maryanne Amacher, Eliane </a:t>
            </a:r>
            <a:r>
              <a:rPr lang="en-GB" b="0" i="0" dirty="0" err="1">
                <a:solidFill>
                  <a:srgbClr val="000000"/>
                </a:solidFill>
                <a:effectLst/>
                <a:latin typeface="Nitti Grotesk"/>
              </a:rPr>
              <a:t>Radigue</a:t>
            </a:r>
            <a:r>
              <a:rPr lang="en-GB" b="0" i="0" dirty="0">
                <a:solidFill>
                  <a:srgbClr val="000000"/>
                </a:solidFill>
                <a:effectLst/>
                <a:latin typeface="Nitti Grotesk"/>
              </a:rPr>
              <a:t>, Suzanne Ciani, and Laurie Spiegel.</a:t>
            </a:r>
            <a:br>
              <a:rPr lang="en-GB" b="0" i="0" dirty="0">
                <a:solidFill>
                  <a:srgbClr val="000000"/>
                </a:solidFill>
                <a:effectLst/>
                <a:latin typeface="Nitti Grotesk"/>
              </a:rPr>
            </a:br>
            <a:br>
              <a:rPr lang="en-GB" b="0" i="0" dirty="0">
                <a:solidFill>
                  <a:srgbClr val="000000"/>
                </a:solidFill>
                <a:effectLst/>
                <a:latin typeface="Nitti Grotesk"/>
              </a:rPr>
            </a:br>
            <a:r>
              <a:rPr lang="en-GB" b="0" i="0" dirty="0">
                <a:solidFill>
                  <a:srgbClr val="000000"/>
                </a:solidFill>
                <a:effectLst/>
                <a:latin typeface="Nitti Grotesk"/>
              </a:rPr>
              <a:t>The history of women has been a history of silence. Music is no exception. </a:t>
            </a:r>
            <a:br>
              <a:rPr lang="en-GB" b="0" i="0" dirty="0">
                <a:solidFill>
                  <a:srgbClr val="000000"/>
                </a:solidFill>
                <a:effectLst/>
                <a:latin typeface="Nitti Grotesk"/>
              </a:rPr>
            </a:br>
            <a:br>
              <a:rPr lang="en-GB" b="0" i="0" dirty="0">
                <a:solidFill>
                  <a:srgbClr val="000000"/>
                </a:solidFill>
                <a:effectLst/>
                <a:latin typeface="Nitti Grotesk"/>
              </a:rPr>
            </a:br>
            <a:r>
              <a:rPr lang="en-GB" b="0" i="0" dirty="0">
                <a:solidFill>
                  <a:srgbClr val="000000"/>
                </a:solidFill>
                <a:effectLst/>
                <a:latin typeface="Nitti Grotesk"/>
              </a:rPr>
              <a:t>As one of the film’s subjects, Laurie Spiegel explains: “We women were especially drawn to electronic music when the possibility of a woman composing was in itself controversial. Electronics let us make music that could be heard by others without having to be taken seriously by the male dominated</a:t>
            </a:r>
          </a:p>
          <a:p>
            <a:pPr algn="just"/>
            <a:r>
              <a:rPr lang="en-GB" b="0" i="0" dirty="0">
                <a:solidFill>
                  <a:srgbClr val="000000"/>
                </a:solidFill>
                <a:effectLst/>
                <a:latin typeface="Nitti Grotesk"/>
              </a:rPr>
              <a:t>Establishment.”</a:t>
            </a:r>
            <a:br>
              <a:rPr lang="en-GB" b="0" i="0" dirty="0">
                <a:solidFill>
                  <a:srgbClr val="000000"/>
                </a:solidFill>
                <a:effectLst/>
                <a:latin typeface="Nitti Grotesk"/>
              </a:rPr>
            </a:br>
            <a:endParaRPr lang="en-GB" b="0" i="0" dirty="0">
              <a:solidFill>
                <a:srgbClr val="000000"/>
              </a:solidFill>
              <a:effectLst/>
              <a:latin typeface="Nitti Grotesk"/>
            </a:endParaRPr>
          </a:p>
          <a:p>
            <a:pPr algn="just"/>
            <a:r>
              <a:rPr lang="en-GB" b="0" i="0" dirty="0">
                <a:solidFill>
                  <a:srgbClr val="000000"/>
                </a:solidFill>
                <a:effectLst/>
                <a:latin typeface="Nitti Grotesk"/>
              </a:rPr>
              <a:t>With the wider social, political and cultural context of the 20th century as our backdrop, this all archival documentary reveals a unique emancipation struggle, restoring the central role of women in the history of music and society at large.</a:t>
            </a:r>
            <a:br>
              <a:rPr lang="en-GB" b="0" i="0" dirty="0">
                <a:solidFill>
                  <a:srgbClr val="000000"/>
                </a:solidFill>
                <a:effectLst/>
                <a:latin typeface="Nitti Grotesk"/>
              </a:rPr>
            </a:br>
            <a:br>
              <a:rPr lang="en-GB" b="0" i="0" dirty="0">
                <a:solidFill>
                  <a:srgbClr val="000000"/>
                </a:solidFill>
                <a:effectLst/>
                <a:latin typeface="Nitti Grotesk"/>
              </a:rPr>
            </a:br>
            <a:r>
              <a:rPr lang="en-GB" b="0" i="0" dirty="0">
                <a:solidFill>
                  <a:srgbClr val="000000"/>
                </a:solidFill>
                <a:effectLst/>
                <a:latin typeface="Nitti Grotesk"/>
              </a:rPr>
              <a:t>With Laurie Anderson as our narrator, we’ll embark on a fascinating journey through the evolution of electronic music. We’ll learn how new devices opened music to the entire field of sound, how electronic music not only changed the modes of production but in its wide-ranging effects also transformed the very terms of musical thought.</a:t>
            </a:r>
            <a:br>
              <a:rPr lang="en-GB" b="0" i="0" dirty="0">
                <a:solidFill>
                  <a:srgbClr val="000000"/>
                </a:solidFill>
                <a:effectLst/>
                <a:latin typeface="Nitti Grotesk"/>
              </a:rPr>
            </a:br>
            <a:br>
              <a:rPr lang="en-GB" b="0" i="0" dirty="0">
                <a:solidFill>
                  <a:srgbClr val="000000"/>
                </a:solidFill>
                <a:effectLst/>
                <a:latin typeface="Nitti Grotesk"/>
              </a:rPr>
            </a:br>
            <a:r>
              <a:rPr lang="en-GB" b="0" i="0" dirty="0">
                <a:solidFill>
                  <a:srgbClr val="000000"/>
                </a:solidFill>
                <a:effectLst/>
                <a:latin typeface="Nitti Grotesk"/>
              </a:rPr>
              <a:t>Sisters with Transistors is more than just the history of a music genre: it's the story of how we hear and the critical but little-known role female pioneers play in that story.</a:t>
            </a:r>
          </a:p>
          <a:p>
            <a:endParaRPr lang="en-US" dirty="0"/>
          </a:p>
        </p:txBody>
      </p:sp>
      <p:sp>
        <p:nvSpPr>
          <p:cNvPr id="4" name="Slide Number Placeholder 3"/>
          <p:cNvSpPr>
            <a:spLocks noGrp="1"/>
          </p:cNvSpPr>
          <p:nvPr>
            <p:ph type="sldNum" sz="quarter" idx="5"/>
          </p:nvPr>
        </p:nvSpPr>
        <p:spPr/>
        <p:txBody>
          <a:bodyPr/>
          <a:lstStyle/>
          <a:p>
            <a:fld id="{1927BF55-F8C3-034F-873A-3280E0C60965}" type="slidenum">
              <a:rPr lang="en-US" smtClean="0"/>
              <a:t>26</a:t>
            </a:fld>
            <a:endParaRPr lang="en-US"/>
          </a:p>
        </p:txBody>
      </p:sp>
    </p:spTree>
    <p:extLst>
      <p:ext uri="{BB962C8B-B14F-4D97-AF65-F5344CB8AC3E}">
        <p14:creationId xmlns:p14="http://schemas.microsoft.com/office/powerpoint/2010/main" val="424634866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44444"/>
                </a:solidFill>
                <a:effectLst/>
                <a:latin typeface="Ubuntu" panose="020F0502020204030204" pitchFamily="34" charset="0"/>
              </a:rPr>
              <a:t>Mina Loy’s visionary and provocative feminism seeks to determine woman as both sex and gender, as both biological and performatively construed. In her ‘Feminist Manifesto’ from 1914, she writes: ‘Leave off looking to men to find out what you are </a:t>
            </a:r>
            <a:r>
              <a:rPr lang="en-GB" b="0" i="0" u="sng" dirty="0">
                <a:solidFill>
                  <a:srgbClr val="444444"/>
                </a:solidFill>
                <a:effectLst/>
                <a:latin typeface="Ubuntu" panose="020B0504030602030204" pitchFamily="34" charset="0"/>
              </a:rPr>
              <a:t>not</a:t>
            </a:r>
            <a:r>
              <a:rPr lang="en-GB" b="0" i="0" dirty="0">
                <a:solidFill>
                  <a:srgbClr val="444444"/>
                </a:solidFill>
                <a:effectLst/>
                <a:latin typeface="Ubuntu" panose="020B0504030602030204" pitchFamily="34" charset="0"/>
              </a:rPr>
              <a:t> – seek within yourselves to find out what you </a:t>
            </a:r>
            <a:r>
              <a:rPr lang="en-GB" b="0" i="0" u="sng" dirty="0">
                <a:solidFill>
                  <a:srgbClr val="444444"/>
                </a:solidFill>
                <a:effectLst/>
                <a:latin typeface="Ubuntu" panose="020B0504030602030204" pitchFamily="34" charset="0"/>
              </a:rPr>
              <a:t>are</a:t>
            </a:r>
            <a:r>
              <a:rPr lang="en-GB" b="0" i="0" dirty="0">
                <a:solidFill>
                  <a:srgbClr val="444444"/>
                </a:solidFill>
                <a:effectLst/>
                <a:latin typeface="Ubuntu" panose="020B0504030602030204" pitchFamily="34" charset="0"/>
              </a:rPr>
              <a:t>’.</a:t>
            </a:r>
            <a:r>
              <a:rPr lang="en-GB" b="0" i="0" u="none" strike="noStrike" baseline="30000" dirty="0">
                <a:solidFill>
                  <a:srgbClr val="BA2F1D"/>
                </a:solidFill>
                <a:effectLst/>
                <a:latin typeface="inherit"/>
                <a:hlinkClick r:id="rId3"/>
              </a:rPr>
              <a:t>[1]</a:t>
            </a:r>
            <a:r>
              <a:rPr lang="en-GB" b="0" i="0" dirty="0">
                <a:solidFill>
                  <a:srgbClr val="444444"/>
                </a:solidFill>
                <a:effectLst/>
                <a:latin typeface="Ubuntu" panose="020B0504030602030204" pitchFamily="34" charset="0"/>
              </a:rPr>
              <a:t> A woman should not subordinate herself to man’s nature and construct herself to be the opposite. Instead, her true self – her essence – can only be found by and within herself. Moreover, in this quotation Loy seems to simultaneously vilify a negative constructivist idea: a woman, she implies, should not construct her self in the interstices not occupied by another, in this case a man.  Nevertheless, I argue, when reading Loy’s literary oeuvre, this is actually the process of finding woman that Loy herself creates, although in a positive construction: a woman is found in between all the prejudiced, polarised, and paradoxical gender roles traditionally assigned to her. She is constituted of all, but none, of these.</a:t>
            </a:r>
          </a:p>
          <a:p>
            <a:r>
              <a:rPr lang="en-GB" b="1" i="0" u="none" strike="noStrike" dirty="0">
                <a:solidFill>
                  <a:srgbClr val="BA2F1D"/>
                </a:solidFill>
                <a:effectLst/>
                <a:latin typeface="Ubuntu" panose="020B0504030602030204" pitchFamily="34" charset="0"/>
                <a:hlinkClick r:id="rId4"/>
              </a:rPr>
              <a:t>Anna Crofts</a:t>
            </a:r>
            <a:r>
              <a:rPr lang="en-GB" b="1" i="0" dirty="0">
                <a:solidFill>
                  <a:srgbClr val="444444"/>
                </a:solidFill>
                <a:effectLst/>
                <a:latin typeface="Ubuntu" panose="020B0504030602030204" pitchFamily="34" charset="0"/>
              </a:rPr>
              <a:t>,  Goldsmiths, University of London</a:t>
            </a:r>
            <a:r>
              <a:rPr lang="en-GB" b="0" i="0" dirty="0">
                <a:solidFill>
                  <a:srgbClr val="444444"/>
                </a:solidFill>
                <a:effectLst/>
                <a:latin typeface="Ubuntu" panose="020B0504030602030204" pitchFamily="34" charset="0"/>
              </a:rPr>
              <a:t>, 4 march 2024</a:t>
            </a:r>
            <a:endParaRPr lang="en-US" dirty="0"/>
          </a:p>
        </p:txBody>
      </p:sp>
      <p:sp>
        <p:nvSpPr>
          <p:cNvPr id="4" name="Slide Number Placeholder 3"/>
          <p:cNvSpPr>
            <a:spLocks noGrp="1"/>
          </p:cNvSpPr>
          <p:nvPr>
            <p:ph type="sldNum" sz="quarter" idx="5"/>
          </p:nvPr>
        </p:nvSpPr>
        <p:spPr/>
        <p:txBody>
          <a:bodyPr/>
          <a:lstStyle/>
          <a:p>
            <a:fld id="{1927BF55-F8C3-034F-873A-3280E0C60965}" type="slidenum">
              <a:rPr lang="en-US" smtClean="0"/>
              <a:t>27</a:t>
            </a:fld>
            <a:endParaRPr lang="en-US"/>
          </a:p>
        </p:txBody>
      </p:sp>
    </p:spTree>
    <p:extLst>
      <p:ext uri="{BB962C8B-B14F-4D97-AF65-F5344CB8AC3E}">
        <p14:creationId xmlns:p14="http://schemas.microsoft.com/office/powerpoint/2010/main" val="35317887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436F2-4D3E-828B-56CC-B96A9593469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3DD9E277-606C-2DC6-2687-A7ABEF4C042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B945ABD-29CA-9493-2605-3E8CD1B1F080}"/>
              </a:ext>
            </a:extLst>
          </p:cNvPr>
          <p:cNvSpPr>
            <a:spLocks noGrp="1"/>
          </p:cNvSpPr>
          <p:nvPr>
            <p:ph type="dt" sz="half" idx="10"/>
          </p:nvPr>
        </p:nvSpPr>
        <p:spPr/>
        <p:txBody>
          <a:bodyPr/>
          <a:lstStyle/>
          <a:p>
            <a:fld id="{A6DC356B-B92F-B542-82AC-AD77F638F447}" type="datetimeFigureOut">
              <a:rPr lang="en-US" smtClean="0"/>
              <a:t>10/17/25</a:t>
            </a:fld>
            <a:endParaRPr lang="en-US"/>
          </a:p>
        </p:txBody>
      </p:sp>
      <p:sp>
        <p:nvSpPr>
          <p:cNvPr id="5" name="Footer Placeholder 4">
            <a:extLst>
              <a:ext uri="{FF2B5EF4-FFF2-40B4-BE49-F238E27FC236}">
                <a16:creationId xmlns:a16="http://schemas.microsoft.com/office/drawing/2014/main" id="{F50D2C1F-3996-57A1-EF7C-72B06F52A44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859AD4-EB65-287D-E8EA-580E8EA0C467}"/>
              </a:ext>
            </a:extLst>
          </p:cNvPr>
          <p:cNvSpPr>
            <a:spLocks noGrp="1"/>
          </p:cNvSpPr>
          <p:nvPr>
            <p:ph type="sldNum" sz="quarter" idx="12"/>
          </p:nvPr>
        </p:nvSpPr>
        <p:spPr/>
        <p:txBody>
          <a:bodyPr/>
          <a:lstStyle/>
          <a:p>
            <a:fld id="{9D6AC1DB-B450-0E43-A181-041C400455C4}" type="slidenum">
              <a:rPr lang="en-US" smtClean="0"/>
              <a:t>‹#›</a:t>
            </a:fld>
            <a:endParaRPr lang="en-US"/>
          </a:p>
        </p:txBody>
      </p:sp>
    </p:spTree>
    <p:extLst>
      <p:ext uri="{BB962C8B-B14F-4D97-AF65-F5344CB8AC3E}">
        <p14:creationId xmlns:p14="http://schemas.microsoft.com/office/powerpoint/2010/main" val="19481503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AA6B8-75E6-5ED0-A710-1A5718F5785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FC36B6D-F915-F384-A025-8E915DF79EA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4E63529-EC31-193A-DEE5-E7FD34727E1D}"/>
              </a:ext>
            </a:extLst>
          </p:cNvPr>
          <p:cNvSpPr>
            <a:spLocks noGrp="1"/>
          </p:cNvSpPr>
          <p:nvPr>
            <p:ph type="dt" sz="half" idx="10"/>
          </p:nvPr>
        </p:nvSpPr>
        <p:spPr/>
        <p:txBody>
          <a:bodyPr/>
          <a:lstStyle/>
          <a:p>
            <a:fld id="{A6DC356B-B92F-B542-82AC-AD77F638F447}" type="datetimeFigureOut">
              <a:rPr lang="en-US" smtClean="0"/>
              <a:t>10/17/25</a:t>
            </a:fld>
            <a:endParaRPr lang="en-US"/>
          </a:p>
        </p:txBody>
      </p:sp>
      <p:sp>
        <p:nvSpPr>
          <p:cNvPr id="5" name="Footer Placeholder 4">
            <a:extLst>
              <a:ext uri="{FF2B5EF4-FFF2-40B4-BE49-F238E27FC236}">
                <a16:creationId xmlns:a16="http://schemas.microsoft.com/office/drawing/2014/main" id="{646ACB28-197E-C7DE-20D5-6E5D864A2CC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38408B-6C8D-EACD-5F4E-4DC1822A63A2}"/>
              </a:ext>
            </a:extLst>
          </p:cNvPr>
          <p:cNvSpPr>
            <a:spLocks noGrp="1"/>
          </p:cNvSpPr>
          <p:nvPr>
            <p:ph type="sldNum" sz="quarter" idx="12"/>
          </p:nvPr>
        </p:nvSpPr>
        <p:spPr/>
        <p:txBody>
          <a:bodyPr/>
          <a:lstStyle/>
          <a:p>
            <a:fld id="{9D6AC1DB-B450-0E43-A181-041C400455C4}" type="slidenum">
              <a:rPr lang="en-US" smtClean="0"/>
              <a:t>‹#›</a:t>
            </a:fld>
            <a:endParaRPr lang="en-US"/>
          </a:p>
        </p:txBody>
      </p:sp>
    </p:spTree>
    <p:extLst>
      <p:ext uri="{BB962C8B-B14F-4D97-AF65-F5344CB8AC3E}">
        <p14:creationId xmlns:p14="http://schemas.microsoft.com/office/powerpoint/2010/main" val="28165663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76F99-40AE-0B65-DE5D-2DCF3E527FC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EDA6F73-DCDF-0D1C-C867-54444B93EC1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04E612B-2A89-F4D3-4D2B-FEFC185ED588}"/>
              </a:ext>
            </a:extLst>
          </p:cNvPr>
          <p:cNvSpPr>
            <a:spLocks noGrp="1"/>
          </p:cNvSpPr>
          <p:nvPr>
            <p:ph type="dt" sz="half" idx="10"/>
          </p:nvPr>
        </p:nvSpPr>
        <p:spPr/>
        <p:txBody>
          <a:bodyPr/>
          <a:lstStyle/>
          <a:p>
            <a:fld id="{A6DC356B-B92F-B542-82AC-AD77F638F447}" type="datetimeFigureOut">
              <a:rPr lang="en-US" smtClean="0"/>
              <a:t>10/17/25</a:t>
            </a:fld>
            <a:endParaRPr lang="en-US"/>
          </a:p>
        </p:txBody>
      </p:sp>
      <p:sp>
        <p:nvSpPr>
          <p:cNvPr id="5" name="Footer Placeholder 4">
            <a:extLst>
              <a:ext uri="{FF2B5EF4-FFF2-40B4-BE49-F238E27FC236}">
                <a16:creationId xmlns:a16="http://schemas.microsoft.com/office/drawing/2014/main" id="{F0BE337B-2530-2512-869D-5781786F3C1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6D0A95-E382-73EC-6749-81A83A7B3014}"/>
              </a:ext>
            </a:extLst>
          </p:cNvPr>
          <p:cNvSpPr>
            <a:spLocks noGrp="1"/>
          </p:cNvSpPr>
          <p:nvPr>
            <p:ph type="sldNum" sz="quarter" idx="12"/>
          </p:nvPr>
        </p:nvSpPr>
        <p:spPr/>
        <p:txBody>
          <a:bodyPr/>
          <a:lstStyle/>
          <a:p>
            <a:fld id="{9D6AC1DB-B450-0E43-A181-041C400455C4}" type="slidenum">
              <a:rPr lang="en-US" smtClean="0"/>
              <a:t>‹#›</a:t>
            </a:fld>
            <a:endParaRPr lang="en-US"/>
          </a:p>
        </p:txBody>
      </p:sp>
    </p:spTree>
    <p:extLst>
      <p:ext uri="{BB962C8B-B14F-4D97-AF65-F5344CB8AC3E}">
        <p14:creationId xmlns:p14="http://schemas.microsoft.com/office/powerpoint/2010/main" val="14067184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3B145-8A1D-02EA-7D92-B6B6EB15D27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56506AF-CE53-276C-072F-11A3DF33C61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6BD258A2-FF21-D171-9C14-A8408A2CBCE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D725BB9-DB36-40CE-3609-7FB98C84F725}"/>
              </a:ext>
            </a:extLst>
          </p:cNvPr>
          <p:cNvSpPr>
            <a:spLocks noGrp="1"/>
          </p:cNvSpPr>
          <p:nvPr>
            <p:ph type="dt" sz="half" idx="10"/>
          </p:nvPr>
        </p:nvSpPr>
        <p:spPr/>
        <p:txBody>
          <a:bodyPr/>
          <a:lstStyle/>
          <a:p>
            <a:fld id="{A6DC356B-B92F-B542-82AC-AD77F638F447}" type="datetimeFigureOut">
              <a:rPr lang="en-US" smtClean="0"/>
              <a:t>10/17/25</a:t>
            </a:fld>
            <a:endParaRPr lang="en-US"/>
          </a:p>
        </p:txBody>
      </p:sp>
      <p:sp>
        <p:nvSpPr>
          <p:cNvPr id="6" name="Footer Placeholder 5">
            <a:extLst>
              <a:ext uri="{FF2B5EF4-FFF2-40B4-BE49-F238E27FC236}">
                <a16:creationId xmlns:a16="http://schemas.microsoft.com/office/drawing/2014/main" id="{D83E6C69-1B67-BCB9-DFD8-EA69BB5AE6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E782E8D-A945-50B6-7C9C-78A30C67CFEC}"/>
              </a:ext>
            </a:extLst>
          </p:cNvPr>
          <p:cNvSpPr>
            <a:spLocks noGrp="1"/>
          </p:cNvSpPr>
          <p:nvPr>
            <p:ph type="sldNum" sz="quarter" idx="12"/>
          </p:nvPr>
        </p:nvSpPr>
        <p:spPr/>
        <p:txBody>
          <a:bodyPr/>
          <a:lstStyle/>
          <a:p>
            <a:fld id="{9D6AC1DB-B450-0E43-A181-041C400455C4}" type="slidenum">
              <a:rPr lang="en-US" smtClean="0"/>
              <a:t>‹#›</a:t>
            </a:fld>
            <a:endParaRPr lang="en-US"/>
          </a:p>
        </p:txBody>
      </p:sp>
    </p:spTree>
    <p:extLst>
      <p:ext uri="{BB962C8B-B14F-4D97-AF65-F5344CB8AC3E}">
        <p14:creationId xmlns:p14="http://schemas.microsoft.com/office/powerpoint/2010/main" val="36675350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6BD2C-9491-3DCE-628C-FBBE9F7FBE1F}"/>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68431AA-0057-62C7-22D4-FF80A01D92E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6CDA6BC-BF8B-D0C8-8335-8B6A942CC1A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2A4DBF3-0196-53D4-EFA9-A62CE4F5BE3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A761551-63D0-9292-5791-E617CB5A31E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86F2C35-D328-2793-2FBD-C7B57EE7D89A}"/>
              </a:ext>
            </a:extLst>
          </p:cNvPr>
          <p:cNvSpPr>
            <a:spLocks noGrp="1"/>
          </p:cNvSpPr>
          <p:nvPr>
            <p:ph type="dt" sz="half" idx="10"/>
          </p:nvPr>
        </p:nvSpPr>
        <p:spPr/>
        <p:txBody>
          <a:bodyPr/>
          <a:lstStyle/>
          <a:p>
            <a:fld id="{A6DC356B-B92F-B542-82AC-AD77F638F447}" type="datetimeFigureOut">
              <a:rPr lang="en-US" smtClean="0"/>
              <a:t>10/17/25</a:t>
            </a:fld>
            <a:endParaRPr lang="en-US"/>
          </a:p>
        </p:txBody>
      </p:sp>
      <p:sp>
        <p:nvSpPr>
          <p:cNvPr id="8" name="Footer Placeholder 7">
            <a:extLst>
              <a:ext uri="{FF2B5EF4-FFF2-40B4-BE49-F238E27FC236}">
                <a16:creationId xmlns:a16="http://schemas.microsoft.com/office/drawing/2014/main" id="{70DBFDE6-C173-E9BB-BCE8-78507F184B0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5394A53-141A-4D80-646C-274A91A64635}"/>
              </a:ext>
            </a:extLst>
          </p:cNvPr>
          <p:cNvSpPr>
            <a:spLocks noGrp="1"/>
          </p:cNvSpPr>
          <p:nvPr>
            <p:ph type="sldNum" sz="quarter" idx="12"/>
          </p:nvPr>
        </p:nvSpPr>
        <p:spPr/>
        <p:txBody>
          <a:bodyPr/>
          <a:lstStyle/>
          <a:p>
            <a:fld id="{9D6AC1DB-B450-0E43-A181-041C400455C4}" type="slidenum">
              <a:rPr lang="en-US" smtClean="0"/>
              <a:t>‹#›</a:t>
            </a:fld>
            <a:endParaRPr lang="en-US"/>
          </a:p>
        </p:txBody>
      </p:sp>
    </p:spTree>
    <p:extLst>
      <p:ext uri="{BB962C8B-B14F-4D97-AF65-F5344CB8AC3E}">
        <p14:creationId xmlns:p14="http://schemas.microsoft.com/office/powerpoint/2010/main" val="18319597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BD3171-BBC7-7194-9951-0E3B0EE8B54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D31886A-7E39-FC62-D85C-E49A77594BBB}"/>
              </a:ext>
            </a:extLst>
          </p:cNvPr>
          <p:cNvSpPr>
            <a:spLocks noGrp="1"/>
          </p:cNvSpPr>
          <p:nvPr>
            <p:ph type="dt" sz="half" idx="10"/>
          </p:nvPr>
        </p:nvSpPr>
        <p:spPr/>
        <p:txBody>
          <a:bodyPr/>
          <a:lstStyle/>
          <a:p>
            <a:fld id="{A6DC356B-B92F-B542-82AC-AD77F638F447}" type="datetimeFigureOut">
              <a:rPr lang="en-US" smtClean="0"/>
              <a:t>10/17/25</a:t>
            </a:fld>
            <a:endParaRPr lang="en-US"/>
          </a:p>
        </p:txBody>
      </p:sp>
      <p:sp>
        <p:nvSpPr>
          <p:cNvPr id="4" name="Footer Placeholder 3">
            <a:extLst>
              <a:ext uri="{FF2B5EF4-FFF2-40B4-BE49-F238E27FC236}">
                <a16:creationId xmlns:a16="http://schemas.microsoft.com/office/drawing/2014/main" id="{68752090-9CAD-22D7-F5D6-7C63227307E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85D039B-8A7E-096F-92EE-C82FCCCAD9A6}"/>
              </a:ext>
            </a:extLst>
          </p:cNvPr>
          <p:cNvSpPr>
            <a:spLocks noGrp="1"/>
          </p:cNvSpPr>
          <p:nvPr>
            <p:ph type="sldNum" sz="quarter" idx="12"/>
          </p:nvPr>
        </p:nvSpPr>
        <p:spPr/>
        <p:txBody>
          <a:bodyPr/>
          <a:lstStyle/>
          <a:p>
            <a:fld id="{9D6AC1DB-B450-0E43-A181-041C400455C4}" type="slidenum">
              <a:rPr lang="en-US" smtClean="0"/>
              <a:t>‹#›</a:t>
            </a:fld>
            <a:endParaRPr lang="en-US"/>
          </a:p>
        </p:txBody>
      </p:sp>
    </p:spTree>
    <p:extLst>
      <p:ext uri="{BB962C8B-B14F-4D97-AF65-F5344CB8AC3E}">
        <p14:creationId xmlns:p14="http://schemas.microsoft.com/office/powerpoint/2010/main" val="9352495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E8A56FE-0F9D-A62D-C99B-7592E8C942DC}"/>
              </a:ext>
            </a:extLst>
          </p:cNvPr>
          <p:cNvSpPr>
            <a:spLocks noGrp="1"/>
          </p:cNvSpPr>
          <p:nvPr>
            <p:ph type="dt" sz="half" idx="10"/>
          </p:nvPr>
        </p:nvSpPr>
        <p:spPr/>
        <p:txBody>
          <a:bodyPr/>
          <a:lstStyle/>
          <a:p>
            <a:fld id="{A6DC356B-B92F-B542-82AC-AD77F638F447}" type="datetimeFigureOut">
              <a:rPr lang="en-US" smtClean="0"/>
              <a:t>10/17/25</a:t>
            </a:fld>
            <a:endParaRPr lang="en-US"/>
          </a:p>
        </p:txBody>
      </p:sp>
      <p:sp>
        <p:nvSpPr>
          <p:cNvPr id="3" name="Footer Placeholder 2">
            <a:extLst>
              <a:ext uri="{FF2B5EF4-FFF2-40B4-BE49-F238E27FC236}">
                <a16:creationId xmlns:a16="http://schemas.microsoft.com/office/drawing/2014/main" id="{8EBD6DA1-60DA-3BD1-C534-45E9EBC4B5B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9CED7BD-5ACF-4DB4-8633-5BF948537C05}"/>
              </a:ext>
            </a:extLst>
          </p:cNvPr>
          <p:cNvSpPr>
            <a:spLocks noGrp="1"/>
          </p:cNvSpPr>
          <p:nvPr>
            <p:ph type="sldNum" sz="quarter" idx="12"/>
          </p:nvPr>
        </p:nvSpPr>
        <p:spPr/>
        <p:txBody>
          <a:bodyPr/>
          <a:lstStyle/>
          <a:p>
            <a:fld id="{9D6AC1DB-B450-0E43-A181-041C400455C4}" type="slidenum">
              <a:rPr lang="en-US" smtClean="0"/>
              <a:t>‹#›</a:t>
            </a:fld>
            <a:endParaRPr lang="en-US"/>
          </a:p>
        </p:txBody>
      </p:sp>
    </p:spTree>
    <p:extLst>
      <p:ext uri="{BB962C8B-B14F-4D97-AF65-F5344CB8AC3E}">
        <p14:creationId xmlns:p14="http://schemas.microsoft.com/office/powerpoint/2010/main" val="20988195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222277-85BD-3D8A-E45E-3A08CB1A70F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D48AD48-1902-A0BA-1024-9C5F2B9FE21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BC9BD49-7982-1236-3307-C2BB12E18F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07B88DD-937A-545B-8631-1EECD11E55FA}"/>
              </a:ext>
            </a:extLst>
          </p:cNvPr>
          <p:cNvSpPr>
            <a:spLocks noGrp="1"/>
          </p:cNvSpPr>
          <p:nvPr>
            <p:ph type="dt" sz="half" idx="10"/>
          </p:nvPr>
        </p:nvSpPr>
        <p:spPr/>
        <p:txBody>
          <a:bodyPr/>
          <a:lstStyle/>
          <a:p>
            <a:fld id="{A6DC356B-B92F-B542-82AC-AD77F638F447}" type="datetimeFigureOut">
              <a:rPr lang="en-US" smtClean="0"/>
              <a:t>10/17/25</a:t>
            </a:fld>
            <a:endParaRPr lang="en-US"/>
          </a:p>
        </p:txBody>
      </p:sp>
      <p:sp>
        <p:nvSpPr>
          <p:cNvPr id="6" name="Footer Placeholder 5">
            <a:extLst>
              <a:ext uri="{FF2B5EF4-FFF2-40B4-BE49-F238E27FC236}">
                <a16:creationId xmlns:a16="http://schemas.microsoft.com/office/drawing/2014/main" id="{39367C35-E247-7040-8C10-A7578715542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625E3F-EE7F-6564-0260-1B9A77383765}"/>
              </a:ext>
            </a:extLst>
          </p:cNvPr>
          <p:cNvSpPr>
            <a:spLocks noGrp="1"/>
          </p:cNvSpPr>
          <p:nvPr>
            <p:ph type="sldNum" sz="quarter" idx="12"/>
          </p:nvPr>
        </p:nvSpPr>
        <p:spPr/>
        <p:txBody>
          <a:bodyPr/>
          <a:lstStyle/>
          <a:p>
            <a:fld id="{9D6AC1DB-B450-0E43-A181-041C400455C4}" type="slidenum">
              <a:rPr lang="en-US" smtClean="0"/>
              <a:t>‹#›</a:t>
            </a:fld>
            <a:endParaRPr lang="en-US"/>
          </a:p>
        </p:txBody>
      </p:sp>
    </p:spTree>
    <p:extLst>
      <p:ext uri="{BB962C8B-B14F-4D97-AF65-F5344CB8AC3E}">
        <p14:creationId xmlns:p14="http://schemas.microsoft.com/office/powerpoint/2010/main" val="15129531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5A8E02-B627-6249-4188-38D4712388D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BC65E18-B02E-527A-F92F-3BD45466E37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4E04FD3-9587-5370-CA2F-F41B900E9E4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DA5FAB4-BFF1-07C0-00DB-B7131318FB71}"/>
              </a:ext>
            </a:extLst>
          </p:cNvPr>
          <p:cNvSpPr>
            <a:spLocks noGrp="1"/>
          </p:cNvSpPr>
          <p:nvPr>
            <p:ph type="dt" sz="half" idx="10"/>
          </p:nvPr>
        </p:nvSpPr>
        <p:spPr/>
        <p:txBody>
          <a:bodyPr/>
          <a:lstStyle/>
          <a:p>
            <a:fld id="{A6DC356B-B92F-B542-82AC-AD77F638F447}" type="datetimeFigureOut">
              <a:rPr lang="en-US" smtClean="0"/>
              <a:t>10/17/25</a:t>
            </a:fld>
            <a:endParaRPr lang="en-US"/>
          </a:p>
        </p:txBody>
      </p:sp>
      <p:sp>
        <p:nvSpPr>
          <p:cNvPr id="6" name="Footer Placeholder 5">
            <a:extLst>
              <a:ext uri="{FF2B5EF4-FFF2-40B4-BE49-F238E27FC236}">
                <a16:creationId xmlns:a16="http://schemas.microsoft.com/office/drawing/2014/main" id="{35E66C9C-EC23-D3C9-CBBC-B8C84E2952A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F00EA05-A777-1137-9D9A-A30716132981}"/>
              </a:ext>
            </a:extLst>
          </p:cNvPr>
          <p:cNvSpPr>
            <a:spLocks noGrp="1"/>
          </p:cNvSpPr>
          <p:nvPr>
            <p:ph type="sldNum" sz="quarter" idx="12"/>
          </p:nvPr>
        </p:nvSpPr>
        <p:spPr/>
        <p:txBody>
          <a:bodyPr/>
          <a:lstStyle/>
          <a:p>
            <a:fld id="{9D6AC1DB-B450-0E43-A181-041C400455C4}" type="slidenum">
              <a:rPr lang="en-US" smtClean="0"/>
              <a:t>‹#›</a:t>
            </a:fld>
            <a:endParaRPr lang="en-US"/>
          </a:p>
        </p:txBody>
      </p:sp>
    </p:spTree>
    <p:extLst>
      <p:ext uri="{BB962C8B-B14F-4D97-AF65-F5344CB8AC3E}">
        <p14:creationId xmlns:p14="http://schemas.microsoft.com/office/powerpoint/2010/main" val="1640125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B3D25-0ACF-B077-C6BF-0BE0AB7C738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B2F96FD-3839-299B-7B99-412D6CBFEDC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17705E6-79EB-0EAA-2F9E-83F53E78D804}"/>
              </a:ext>
            </a:extLst>
          </p:cNvPr>
          <p:cNvSpPr>
            <a:spLocks noGrp="1"/>
          </p:cNvSpPr>
          <p:nvPr>
            <p:ph type="dt" sz="half" idx="10"/>
          </p:nvPr>
        </p:nvSpPr>
        <p:spPr/>
        <p:txBody>
          <a:bodyPr/>
          <a:lstStyle/>
          <a:p>
            <a:fld id="{A6DC356B-B92F-B542-82AC-AD77F638F447}" type="datetimeFigureOut">
              <a:rPr lang="en-US" smtClean="0"/>
              <a:t>10/17/25</a:t>
            </a:fld>
            <a:endParaRPr lang="en-US"/>
          </a:p>
        </p:txBody>
      </p:sp>
      <p:sp>
        <p:nvSpPr>
          <p:cNvPr id="5" name="Footer Placeholder 4">
            <a:extLst>
              <a:ext uri="{FF2B5EF4-FFF2-40B4-BE49-F238E27FC236}">
                <a16:creationId xmlns:a16="http://schemas.microsoft.com/office/drawing/2014/main" id="{AA410A95-6E44-256A-C3E0-AAF1D4A512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E135D6-B802-BD7D-0FA4-8A13FCBA7F23}"/>
              </a:ext>
            </a:extLst>
          </p:cNvPr>
          <p:cNvSpPr>
            <a:spLocks noGrp="1"/>
          </p:cNvSpPr>
          <p:nvPr>
            <p:ph type="sldNum" sz="quarter" idx="12"/>
          </p:nvPr>
        </p:nvSpPr>
        <p:spPr/>
        <p:txBody>
          <a:bodyPr/>
          <a:lstStyle/>
          <a:p>
            <a:fld id="{9D6AC1DB-B450-0E43-A181-041C400455C4}" type="slidenum">
              <a:rPr lang="en-US" smtClean="0"/>
              <a:t>‹#›</a:t>
            </a:fld>
            <a:endParaRPr lang="en-US"/>
          </a:p>
        </p:txBody>
      </p:sp>
    </p:spTree>
    <p:extLst>
      <p:ext uri="{BB962C8B-B14F-4D97-AF65-F5344CB8AC3E}">
        <p14:creationId xmlns:p14="http://schemas.microsoft.com/office/powerpoint/2010/main" val="16365363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97D127B-FC50-CA38-96BF-07CABF6EA39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DA32724-E6E3-F47E-1A51-12DE3AF1B3E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647A458-02AF-9E98-DB22-2624ACF9A529}"/>
              </a:ext>
            </a:extLst>
          </p:cNvPr>
          <p:cNvSpPr>
            <a:spLocks noGrp="1"/>
          </p:cNvSpPr>
          <p:nvPr>
            <p:ph type="dt" sz="half" idx="10"/>
          </p:nvPr>
        </p:nvSpPr>
        <p:spPr/>
        <p:txBody>
          <a:bodyPr/>
          <a:lstStyle/>
          <a:p>
            <a:fld id="{A6DC356B-B92F-B542-82AC-AD77F638F447}" type="datetimeFigureOut">
              <a:rPr lang="en-US" smtClean="0"/>
              <a:t>10/17/25</a:t>
            </a:fld>
            <a:endParaRPr lang="en-US"/>
          </a:p>
        </p:txBody>
      </p:sp>
      <p:sp>
        <p:nvSpPr>
          <p:cNvPr id="5" name="Footer Placeholder 4">
            <a:extLst>
              <a:ext uri="{FF2B5EF4-FFF2-40B4-BE49-F238E27FC236}">
                <a16:creationId xmlns:a16="http://schemas.microsoft.com/office/drawing/2014/main" id="{E6FF0ED5-FD4B-A673-86F4-E3785D5888D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3FF222F-6E37-CC83-EBC1-D825AD5DA036}"/>
              </a:ext>
            </a:extLst>
          </p:cNvPr>
          <p:cNvSpPr>
            <a:spLocks noGrp="1"/>
          </p:cNvSpPr>
          <p:nvPr>
            <p:ph type="sldNum" sz="quarter" idx="12"/>
          </p:nvPr>
        </p:nvSpPr>
        <p:spPr/>
        <p:txBody>
          <a:bodyPr/>
          <a:lstStyle/>
          <a:p>
            <a:fld id="{9D6AC1DB-B450-0E43-A181-041C400455C4}" type="slidenum">
              <a:rPr lang="en-US" smtClean="0"/>
              <a:t>‹#›</a:t>
            </a:fld>
            <a:endParaRPr lang="en-US"/>
          </a:p>
        </p:txBody>
      </p:sp>
    </p:spTree>
    <p:extLst>
      <p:ext uri="{BB962C8B-B14F-4D97-AF65-F5344CB8AC3E}">
        <p14:creationId xmlns:p14="http://schemas.microsoft.com/office/powerpoint/2010/main" val="28308764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B1140E-A13E-18F5-DCB2-756CF2316D3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DCA0D85-AAA2-1FF5-F9AF-AA70B9A13C2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F99568F-5D7D-20DB-9C15-1DD9339D945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6DC356B-B92F-B542-82AC-AD77F638F447}" type="datetimeFigureOut">
              <a:rPr lang="en-US" smtClean="0"/>
              <a:t>10/17/25</a:t>
            </a:fld>
            <a:endParaRPr lang="en-US"/>
          </a:p>
        </p:txBody>
      </p:sp>
      <p:sp>
        <p:nvSpPr>
          <p:cNvPr id="5" name="Footer Placeholder 4">
            <a:extLst>
              <a:ext uri="{FF2B5EF4-FFF2-40B4-BE49-F238E27FC236}">
                <a16:creationId xmlns:a16="http://schemas.microsoft.com/office/drawing/2014/main" id="{91AB338C-6F17-E5A7-6576-A54912E45D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55EC6AE-8630-6F64-C513-3BBE1FEC92D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D6AC1DB-B450-0E43-A181-041C400455C4}" type="slidenum">
              <a:rPr lang="en-US" smtClean="0"/>
              <a:t>‹#›</a:t>
            </a:fld>
            <a:endParaRPr lang="en-US"/>
          </a:p>
        </p:txBody>
      </p:sp>
    </p:spTree>
    <p:extLst>
      <p:ext uri="{BB962C8B-B14F-4D97-AF65-F5344CB8AC3E}">
        <p14:creationId xmlns:p14="http://schemas.microsoft.com/office/powerpoint/2010/main" val="217255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stonesoferasmus.com/2010/11/analysis-freud-derrida-and-magic-slate.html" TargetMode="External"/><Relationship Id="rId2" Type="http://schemas.openxmlformats.org/officeDocument/2006/relationships/hyperlink" Target="http://www.jstor.org/stable/2929625" TargetMode="Externa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www.stonesoferasmus.com/2010/11/analysis-freud-derrida-and-magic-slate.html"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17.xml.rels><?xml version="1.0" encoding="UTF-8" standalone="yes"?>
<Relationships xmlns="http://schemas.openxmlformats.org/package/2006/relationships"><Relationship Id="rId3" Type="http://schemas.openxmlformats.org/officeDocument/2006/relationships/hyperlink" Target="https://www.mdpi.com/2076-0752/12/4/164#fn003-arts-12-00164"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hyperlink" Target="https://www.mdpi.com/2076-0752/12/4/164#fig_body_display_arts-12-00164-f004"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image" Target="../media/image23.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2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9.em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tate.org.uk/art/artists/man-ray-1563"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30.png"/><Relationship Id="rId5" Type="http://schemas.openxmlformats.org/officeDocument/2006/relationships/hyperlink" Target="https://www.tate.org.uk/art/artworks/beuys-joseph-beuys-hessische-kultur-stiftung-ar00966" TargetMode="External"/><Relationship Id="rId4" Type="http://schemas.openxmlformats.org/officeDocument/2006/relationships/hyperlink" Target="https://www.tate.org.uk/art/artists/laszlo-moholy-nagy-1649"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2.png"/><Relationship Id="rId7" Type="http://schemas.openxmlformats.org/officeDocument/2006/relationships/hyperlink" Target="https://lux.org.uk/moving-on-michael-opray-2002/#_edn7"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hyperlink" Target="https://lux.org.uk/moving-on-michael-opray-2002/#_edn6" TargetMode="External"/><Relationship Id="rId5" Type="http://schemas.openxmlformats.org/officeDocument/2006/relationships/hyperlink" Target="https://lux.org.uk/2017/03/16/" TargetMode="External"/><Relationship Id="rId4" Type="http://schemas.openxmlformats.org/officeDocument/2006/relationships/hyperlink" Target="https://lux.org.uk/moving-on-michael-opray-2002/"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35.png"/><Relationship Id="rId4" Type="http://schemas.openxmlformats.org/officeDocument/2006/relationships/image" Target="../media/image34.png"/></Relationships>
</file>

<file path=ppt/slides/_rels/slide27.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37.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C97DB-ED1B-6CF1-73AF-B7066DF6A890}"/>
              </a:ext>
            </a:extLst>
          </p:cNvPr>
          <p:cNvSpPr>
            <a:spLocks noGrp="1"/>
          </p:cNvSpPr>
          <p:nvPr>
            <p:ph type="title"/>
          </p:nvPr>
        </p:nvSpPr>
        <p:spPr>
          <a:xfrm>
            <a:off x="838200" y="1552658"/>
            <a:ext cx="10515600" cy="1325563"/>
          </a:xfrm>
        </p:spPr>
        <p:txBody>
          <a:bodyPr>
            <a:normAutofit/>
          </a:bodyPr>
          <a:lstStyle/>
          <a:p>
            <a:pPr algn="ctr"/>
            <a:r>
              <a:rPr lang="en-US" sz="4800" dirty="0">
                <a:latin typeface="Helvetica" pitchFamily="2" charset="0"/>
              </a:rPr>
              <a:t>Palimpsest and Montage </a:t>
            </a:r>
          </a:p>
        </p:txBody>
      </p:sp>
    </p:spTree>
    <p:extLst>
      <p:ext uri="{BB962C8B-B14F-4D97-AF65-F5344CB8AC3E}">
        <p14:creationId xmlns:p14="http://schemas.microsoft.com/office/powerpoint/2010/main" val="9695594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CDFD935-5126-7778-0932-A8BAABD7505A}"/>
              </a:ext>
            </a:extLst>
          </p:cNvPr>
          <p:cNvSpPr txBox="1"/>
          <p:nvPr/>
        </p:nvSpPr>
        <p:spPr>
          <a:xfrm>
            <a:off x="239077" y="2175831"/>
            <a:ext cx="7374160" cy="4247317"/>
          </a:xfrm>
          <a:prstGeom prst="rect">
            <a:avLst/>
          </a:prstGeom>
          <a:noFill/>
        </p:spPr>
        <p:txBody>
          <a:bodyPr wrap="square">
            <a:spAutoFit/>
          </a:bodyPr>
          <a:lstStyle/>
          <a:p>
            <a:r>
              <a:rPr lang="en-GB" b="0" u="none" strike="noStrike" dirty="0">
                <a:solidFill>
                  <a:srgbClr val="000000"/>
                </a:solidFill>
                <a:effectLst/>
                <a:latin typeface="Helvetica" pitchFamily="2" charset="0"/>
              </a:rPr>
              <a:t>Palimpsest</a:t>
            </a:r>
          </a:p>
          <a:p>
            <a:r>
              <a:rPr lang="en-GB" b="0" u="none" strike="noStrike" dirty="0">
                <a:solidFill>
                  <a:srgbClr val="000000"/>
                </a:solidFill>
                <a:effectLst/>
                <a:latin typeface="Helvetica" pitchFamily="2" charset="0"/>
              </a:rPr>
              <a:t>noun a manuscript or piece of writing material on which later writing has been superimposed on effaced earlier writing. </a:t>
            </a:r>
            <a:r>
              <a:rPr lang="en-GB" b="1" u="none" strike="noStrike" dirty="0">
                <a:solidFill>
                  <a:srgbClr val="000000"/>
                </a:solidFill>
                <a:effectLst/>
                <a:latin typeface="Helvetica" pitchFamily="2" charset="0"/>
              </a:rPr>
              <a:t>• </a:t>
            </a:r>
            <a:r>
              <a:rPr lang="en-GB" b="0" u="none" strike="noStrike" dirty="0">
                <a:solidFill>
                  <a:srgbClr val="000000"/>
                </a:solidFill>
                <a:effectLst/>
                <a:latin typeface="Helvetica" pitchFamily="2" charset="0"/>
              </a:rPr>
              <a:t>something reused or altered but still bearing visible traces of its earlier form: Sutton Place is a palimpsest of the taste of successive owners.</a:t>
            </a:r>
          </a:p>
          <a:p>
            <a:endParaRPr lang="en-GB" dirty="0">
              <a:solidFill>
                <a:srgbClr val="000000"/>
              </a:solidFill>
              <a:latin typeface="Helvetica" pitchFamily="2" charset="0"/>
            </a:endParaRPr>
          </a:p>
          <a:p>
            <a:r>
              <a:rPr lang="en-GB" b="0" dirty="0">
                <a:solidFill>
                  <a:srgbClr val="222222"/>
                </a:solidFill>
                <a:effectLst/>
                <a:latin typeface="Helvetica" pitchFamily="2" charset="0"/>
              </a:rPr>
              <a:t>A </a:t>
            </a:r>
            <a:r>
              <a:rPr lang="en-GB" b="1" dirty="0">
                <a:solidFill>
                  <a:srgbClr val="222222"/>
                </a:solidFill>
                <a:effectLst/>
                <a:latin typeface="Helvetica" pitchFamily="2" charset="0"/>
              </a:rPr>
              <a:t>palimpsest</a:t>
            </a:r>
            <a:r>
              <a:rPr lang="en-GB" b="0" dirty="0">
                <a:solidFill>
                  <a:srgbClr val="222222"/>
                </a:solidFill>
                <a:effectLst/>
                <a:latin typeface="Helvetica" pitchFamily="2" charset="0"/>
              </a:rPr>
              <a:t> is a manuscript that has been scraped off and reused.  An example of this practise dates from Roman times  when text would be written on wax-coated tablets  that would be smoothed over and used again.</a:t>
            </a:r>
          </a:p>
          <a:p>
            <a:r>
              <a:rPr lang="en-US" dirty="0">
                <a:latin typeface="Helvetica" pitchFamily="2" charset="0"/>
              </a:rPr>
              <a:t>https://</a:t>
            </a:r>
            <a:r>
              <a:rPr lang="en-US" dirty="0" err="1">
                <a:latin typeface="Helvetica" pitchFamily="2" charset="0"/>
              </a:rPr>
              <a:t>intentism.org</a:t>
            </a:r>
            <a:r>
              <a:rPr lang="en-US" dirty="0">
                <a:latin typeface="Helvetica" pitchFamily="2" charset="0"/>
              </a:rPr>
              <a:t>/the-arts/</a:t>
            </a:r>
            <a:r>
              <a:rPr lang="en-US" dirty="0" err="1">
                <a:latin typeface="Helvetica" pitchFamily="2" charset="0"/>
              </a:rPr>
              <a:t>palimpsestism</a:t>
            </a:r>
            <a:r>
              <a:rPr lang="en-US" dirty="0">
                <a:latin typeface="Helvetica" pitchFamily="2" charset="0"/>
              </a:rPr>
              <a:t>/</a:t>
            </a:r>
          </a:p>
          <a:p>
            <a:endParaRPr lang="en-GB" dirty="0">
              <a:solidFill>
                <a:srgbClr val="000000"/>
              </a:solidFill>
              <a:latin typeface="-apple-system"/>
            </a:endParaRPr>
          </a:p>
          <a:p>
            <a:r>
              <a:rPr lang="en-GB" sz="1800" b="0" dirty="0">
                <a:effectLst/>
                <a:latin typeface="Helvetica" pitchFamily="2" charset="0"/>
              </a:rPr>
              <a:t>References: Civilisation and its Discontents, Sigmund Freud </a:t>
            </a:r>
          </a:p>
          <a:p>
            <a:endParaRPr lang="en-US" dirty="0"/>
          </a:p>
        </p:txBody>
      </p:sp>
      <p:pic>
        <p:nvPicPr>
          <p:cNvPr id="6" name="Picture 5">
            <a:extLst>
              <a:ext uri="{FF2B5EF4-FFF2-40B4-BE49-F238E27FC236}">
                <a16:creationId xmlns:a16="http://schemas.microsoft.com/office/drawing/2014/main" id="{C7563460-E859-DB58-7E63-C7400E42C826}"/>
              </a:ext>
            </a:extLst>
          </p:cNvPr>
          <p:cNvPicPr>
            <a:picLocks noChangeAspect="1"/>
          </p:cNvPicPr>
          <p:nvPr/>
        </p:nvPicPr>
        <p:blipFill>
          <a:blip r:embed="rId3"/>
          <a:stretch>
            <a:fillRect/>
          </a:stretch>
        </p:blipFill>
        <p:spPr>
          <a:xfrm>
            <a:off x="7886224" y="0"/>
            <a:ext cx="4197095" cy="6858000"/>
          </a:xfrm>
          <a:prstGeom prst="rect">
            <a:avLst/>
          </a:prstGeom>
        </p:spPr>
      </p:pic>
      <p:sp>
        <p:nvSpPr>
          <p:cNvPr id="7" name="TextBox 6">
            <a:extLst>
              <a:ext uri="{FF2B5EF4-FFF2-40B4-BE49-F238E27FC236}">
                <a16:creationId xmlns:a16="http://schemas.microsoft.com/office/drawing/2014/main" id="{0C933CCA-132E-A07C-6B5F-B8D8642E281E}"/>
              </a:ext>
            </a:extLst>
          </p:cNvPr>
          <p:cNvSpPr txBox="1"/>
          <p:nvPr/>
        </p:nvSpPr>
        <p:spPr>
          <a:xfrm>
            <a:off x="239077" y="157854"/>
            <a:ext cx="6163056" cy="707886"/>
          </a:xfrm>
          <a:prstGeom prst="rect">
            <a:avLst/>
          </a:prstGeom>
          <a:noFill/>
        </p:spPr>
        <p:txBody>
          <a:bodyPr wrap="square">
            <a:spAutoFit/>
          </a:bodyPr>
          <a:lstStyle/>
          <a:p>
            <a:r>
              <a:rPr lang="en-US" sz="4000" dirty="0">
                <a:latin typeface="Helvetica" pitchFamily="2" charset="0"/>
              </a:rPr>
              <a:t>Freuds Mystic Writing Pad</a:t>
            </a:r>
            <a:endParaRPr lang="en-US" sz="4000" dirty="0"/>
          </a:p>
        </p:txBody>
      </p:sp>
    </p:spTree>
    <p:extLst>
      <p:ext uri="{BB962C8B-B14F-4D97-AF65-F5344CB8AC3E}">
        <p14:creationId xmlns:p14="http://schemas.microsoft.com/office/powerpoint/2010/main" val="18669724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0715A8-4E32-5592-E0D2-61DEB4FF586F}"/>
              </a:ext>
            </a:extLst>
          </p:cNvPr>
          <p:cNvSpPr>
            <a:spLocks noGrp="1"/>
          </p:cNvSpPr>
          <p:nvPr>
            <p:ph type="title"/>
          </p:nvPr>
        </p:nvSpPr>
        <p:spPr>
          <a:xfrm>
            <a:off x="362712" y="140979"/>
            <a:ext cx="10515600" cy="1325563"/>
          </a:xfrm>
        </p:spPr>
        <p:txBody>
          <a:bodyPr/>
          <a:lstStyle/>
          <a:p>
            <a:r>
              <a:rPr lang="en-GB" sz="4400" i="0" dirty="0">
                <a:effectLst/>
                <a:latin typeface="Helvetica" pitchFamily="2" charset="0"/>
              </a:rPr>
              <a:t>Derrida On Freud</a:t>
            </a:r>
            <a:endParaRPr lang="en-US" dirty="0">
              <a:latin typeface="Helvetica" pitchFamily="2" charset="0"/>
            </a:endParaRPr>
          </a:p>
        </p:txBody>
      </p:sp>
      <p:sp>
        <p:nvSpPr>
          <p:cNvPr id="5" name="TextBox 4">
            <a:extLst>
              <a:ext uri="{FF2B5EF4-FFF2-40B4-BE49-F238E27FC236}">
                <a16:creationId xmlns:a16="http://schemas.microsoft.com/office/drawing/2014/main" id="{0BCC5F5D-CD3F-9AFF-B744-CC26E2F88405}"/>
              </a:ext>
            </a:extLst>
          </p:cNvPr>
          <p:cNvSpPr txBox="1"/>
          <p:nvPr/>
        </p:nvSpPr>
        <p:spPr>
          <a:xfrm>
            <a:off x="362712" y="1891179"/>
            <a:ext cx="6059425" cy="4401205"/>
          </a:xfrm>
          <a:prstGeom prst="rect">
            <a:avLst/>
          </a:prstGeom>
          <a:noFill/>
        </p:spPr>
        <p:txBody>
          <a:bodyPr wrap="square">
            <a:spAutoFit/>
          </a:bodyPr>
          <a:lstStyle/>
          <a:p>
            <a:br>
              <a:rPr lang="en-GB" sz="2000" dirty="0">
                <a:latin typeface="Helvetica" pitchFamily="2" charset="0"/>
              </a:rPr>
            </a:br>
            <a:r>
              <a:rPr lang="en-GB" sz="2000" b="0" i="0" dirty="0">
                <a:effectLst/>
                <a:latin typeface="Helvetica" pitchFamily="2" charset="0"/>
              </a:rPr>
              <a:t>Derrida, in an essay called </a:t>
            </a:r>
            <a:r>
              <a:rPr lang="en-GB" sz="2000" b="0" i="0" u="none" strike="noStrike" dirty="0">
                <a:effectLst/>
                <a:latin typeface="Helvetica" pitchFamily="2" charset="0"/>
                <a:hlinkClick r:id="rId2">
                  <a:extLst>
                    <a:ext uri="{A12FA001-AC4F-418D-AE19-62706E023703}">
                      <ahyp:hlinkClr xmlns:ahyp="http://schemas.microsoft.com/office/drawing/2018/hyperlinkcolor" val="tx"/>
                    </a:ext>
                  </a:extLst>
                </a:hlinkClick>
              </a:rPr>
              <a:t>"Freud and the Scene of Writing"</a:t>
            </a:r>
            <a:r>
              <a:rPr lang="en-GB" sz="2000" b="0" i="0" dirty="0">
                <a:effectLst/>
                <a:latin typeface="Helvetica" pitchFamily="2" charset="0"/>
              </a:rPr>
              <a:t> was astounded that Freud, as a metaphysical thinker, could have inadvertently stumbled upon a machine that is a metaphor for the </a:t>
            </a:r>
            <a:r>
              <a:rPr lang="en-GB" sz="2000" b="0" i="0" dirty="0" err="1">
                <a:effectLst/>
                <a:latin typeface="Helvetica" pitchFamily="2" charset="0"/>
              </a:rPr>
              <a:t>techné</a:t>
            </a:r>
            <a:r>
              <a:rPr lang="en-GB" sz="2000" b="0" i="0" dirty="0">
                <a:effectLst/>
                <a:latin typeface="Helvetica" pitchFamily="2" charset="0"/>
              </a:rPr>
              <a:t> (production) of memory.</a:t>
            </a:r>
            <a:br>
              <a:rPr lang="en-GB" sz="2000" dirty="0">
                <a:latin typeface="Helvetica" pitchFamily="2" charset="0"/>
              </a:rPr>
            </a:br>
            <a:br>
              <a:rPr lang="en-GB" sz="2000" b="0" i="0" dirty="0">
                <a:effectLst/>
                <a:latin typeface="Helvetica" pitchFamily="2" charset="0"/>
              </a:rPr>
            </a:br>
            <a:r>
              <a:rPr lang="en-GB" sz="2000" b="0" i="0" dirty="0">
                <a:effectLst/>
                <a:latin typeface="Helvetica" pitchFamily="2" charset="0"/>
              </a:rPr>
              <a:t>Derrida wonders how Freud could have imagined the </a:t>
            </a:r>
            <a:r>
              <a:rPr lang="en-GB" sz="2000" b="0" i="0" dirty="0" err="1">
                <a:effectLst/>
                <a:latin typeface="Helvetica" pitchFamily="2" charset="0"/>
              </a:rPr>
              <a:t>Wunderblock</a:t>
            </a:r>
            <a:r>
              <a:rPr lang="en-GB" sz="2000" b="0" i="0" dirty="0">
                <a:effectLst/>
                <a:latin typeface="Helvetica" pitchFamily="2" charset="0"/>
              </a:rPr>
              <a:t> to represent the psychic life while not realizing that the fundamental essence of the toy, like the mind, is its reserve of graphical traces, not phonetic signifiers.</a:t>
            </a:r>
          </a:p>
          <a:p>
            <a:r>
              <a:rPr lang="en-US" sz="2000" dirty="0">
                <a:latin typeface="Helvetica" pitchFamily="2" charset="0"/>
                <a:hlinkClick r:id="rId3">
                  <a:extLst>
                    <a:ext uri="{A12FA001-AC4F-418D-AE19-62706E023703}">
                      <ahyp:hlinkClr xmlns:ahyp="http://schemas.microsoft.com/office/drawing/2018/hyperlinkcolor" val="tx"/>
                    </a:ext>
                  </a:extLst>
                </a:hlinkClick>
              </a:rPr>
              <a:t>https://www.stonesoferasmus.com/2010/11/analysis-freud-derrida-and-magic-slate.html</a:t>
            </a:r>
            <a:endParaRPr lang="en-US" sz="2000" dirty="0">
              <a:latin typeface="Helvetica" pitchFamily="2" charset="0"/>
            </a:endParaRPr>
          </a:p>
        </p:txBody>
      </p:sp>
      <p:pic>
        <p:nvPicPr>
          <p:cNvPr id="6" name="Picture 5">
            <a:extLst>
              <a:ext uri="{FF2B5EF4-FFF2-40B4-BE49-F238E27FC236}">
                <a16:creationId xmlns:a16="http://schemas.microsoft.com/office/drawing/2014/main" id="{972E531D-F1D1-A96D-5B34-7A0CADA4CA1A}"/>
              </a:ext>
            </a:extLst>
          </p:cNvPr>
          <p:cNvPicPr>
            <a:picLocks noChangeAspect="1"/>
          </p:cNvPicPr>
          <p:nvPr/>
        </p:nvPicPr>
        <p:blipFill>
          <a:blip r:embed="rId4"/>
          <a:stretch>
            <a:fillRect/>
          </a:stretch>
        </p:blipFill>
        <p:spPr>
          <a:xfrm>
            <a:off x="7373113" y="510597"/>
            <a:ext cx="4197095" cy="6206424"/>
          </a:xfrm>
          <a:prstGeom prst="rect">
            <a:avLst/>
          </a:prstGeom>
        </p:spPr>
      </p:pic>
    </p:spTree>
    <p:extLst>
      <p:ext uri="{BB962C8B-B14F-4D97-AF65-F5344CB8AC3E}">
        <p14:creationId xmlns:p14="http://schemas.microsoft.com/office/powerpoint/2010/main" val="8515831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3E669-EE56-5364-6942-BA3AA8B3A560}"/>
              </a:ext>
            </a:extLst>
          </p:cNvPr>
          <p:cNvSpPr>
            <a:spLocks noGrp="1"/>
          </p:cNvSpPr>
          <p:nvPr>
            <p:ph type="title"/>
          </p:nvPr>
        </p:nvSpPr>
        <p:spPr>
          <a:xfrm>
            <a:off x="0" y="357187"/>
            <a:ext cx="12058650" cy="1325563"/>
          </a:xfrm>
        </p:spPr>
        <p:txBody>
          <a:bodyPr/>
          <a:lstStyle/>
          <a:p>
            <a:r>
              <a:rPr lang="en-US" dirty="0"/>
              <a:t>Marianne </a:t>
            </a:r>
            <a:r>
              <a:rPr lang="en-US" dirty="0" err="1"/>
              <a:t>Dages</a:t>
            </a:r>
            <a:r>
              <a:rPr lang="en-US" dirty="0"/>
              <a:t> &amp; Leah Mackin </a:t>
            </a:r>
          </a:p>
        </p:txBody>
      </p:sp>
      <p:pic>
        <p:nvPicPr>
          <p:cNvPr id="5" name="Picture 4">
            <a:extLst>
              <a:ext uri="{FF2B5EF4-FFF2-40B4-BE49-F238E27FC236}">
                <a16:creationId xmlns:a16="http://schemas.microsoft.com/office/drawing/2014/main" id="{EB65E1F5-9C35-FFF5-8B62-4A23A91A3819}"/>
              </a:ext>
            </a:extLst>
          </p:cNvPr>
          <p:cNvPicPr>
            <a:picLocks noChangeAspect="1"/>
          </p:cNvPicPr>
          <p:nvPr/>
        </p:nvPicPr>
        <p:blipFill>
          <a:blip r:embed="rId3"/>
          <a:stretch>
            <a:fillRect/>
          </a:stretch>
        </p:blipFill>
        <p:spPr>
          <a:xfrm>
            <a:off x="25908" y="1877797"/>
            <a:ext cx="4052502" cy="2976056"/>
          </a:xfrm>
          <a:prstGeom prst="rect">
            <a:avLst/>
          </a:prstGeom>
        </p:spPr>
      </p:pic>
      <p:pic>
        <p:nvPicPr>
          <p:cNvPr id="6" name="Picture 5">
            <a:extLst>
              <a:ext uri="{FF2B5EF4-FFF2-40B4-BE49-F238E27FC236}">
                <a16:creationId xmlns:a16="http://schemas.microsoft.com/office/drawing/2014/main" id="{42D3C146-E069-BDCC-D122-8312EA9CDD26}"/>
              </a:ext>
            </a:extLst>
          </p:cNvPr>
          <p:cNvPicPr>
            <a:picLocks noChangeAspect="1"/>
          </p:cNvPicPr>
          <p:nvPr/>
        </p:nvPicPr>
        <p:blipFill>
          <a:blip r:embed="rId4"/>
          <a:stretch>
            <a:fillRect/>
          </a:stretch>
        </p:blipFill>
        <p:spPr>
          <a:xfrm>
            <a:off x="8130912" y="1858747"/>
            <a:ext cx="4061088" cy="3020434"/>
          </a:xfrm>
          <a:prstGeom prst="rect">
            <a:avLst/>
          </a:prstGeom>
        </p:spPr>
      </p:pic>
      <p:pic>
        <p:nvPicPr>
          <p:cNvPr id="8" name="Picture 7">
            <a:extLst>
              <a:ext uri="{FF2B5EF4-FFF2-40B4-BE49-F238E27FC236}">
                <a16:creationId xmlns:a16="http://schemas.microsoft.com/office/drawing/2014/main" id="{0A1D96BC-3390-63A3-F035-B54C9EEDD901}"/>
              </a:ext>
            </a:extLst>
          </p:cNvPr>
          <p:cNvPicPr>
            <a:picLocks noChangeAspect="1"/>
          </p:cNvPicPr>
          <p:nvPr/>
        </p:nvPicPr>
        <p:blipFill>
          <a:blip r:embed="rId5"/>
          <a:stretch>
            <a:fillRect/>
          </a:stretch>
        </p:blipFill>
        <p:spPr>
          <a:xfrm>
            <a:off x="4078410" y="1877797"/>
            <a:ext cx="4052502" cy="3001384"/>
          </a:xfrm>
          <a:prstGeom prst="rect">
            <a:avLst/>
          </a:prstGeom>
        </p:spPr>
      </p:pic>
      <p:sp>
        <p:nvSpPr>
          <p:cNvPr id="3" name="TextBox 2">
            <a:extLst>
              <a:ext uri="{FF2B5EF4-FFF2-40B4-BE49-F238E27FC236}">
                <a16:creationId xmlns:a16="http://schemas.microsoft.com/office/drawing/2014/main" id="{E3D7F412-B91B-D710-4C7C-6BA02BE2B128}"/>
              </a:ext>
            </a:extLst>
          </p:cNvPr>
          <p:cNvSpPr txBox="1"/>
          <p:nvPr/>
        </p:nvSpPr>
        <p:spPr>
          <a:xfrm>
            <a:off x="0" y="5048900"/>
            <a:ext cx="11005513" cy="1261884"/>
          </a:xfrm>
          <a:prstGeom prst="rect">
            <a:avLst/>
          </a:prstGeom>
          <a:noFill/>
        </p:spPr>
        <p:txBody>
          <a:bodyPr wrap="none" rtlCol="0">
            <a:spAutoFit/>
          </a:bodyPr>
          <a:lstStyle/>
          <a:p>
            <a:r>
              <a:rPr lang="en-GB" sz="2000" b="0" i="0" dirty="0">
                <a:solidFill>
                  <a:srgbClr val="666666"/>
                </a:solidFill>
                <a:effectLst/>
                <a:latin typeface="Helvetica" pitchFamily="2" charset="0"/>
              </a:rPr>
              <a:t>The text was generated using the pdf and Google Translate as chance operations. Its source is </a:t>
            </a:r>
          </a:p>
          <a:p>
            <a:r>
              <a:rPr lang="en-GB" sz="2000" b="0" i="0" dirty="0">
                <a:solidFill>
                  <a:srgbClr val="666666"/>
                </a:solidFill>
                <a:effectLst/>
                <a:latin typeface="Helvetica" pitchFamily="2" charset="0"/>
              </a:rPr>
              <a:t>Sigmund Freud's essay, ”The Mystic Writing Pad.”</a:t>
            </a:r>
          </a:p>
          <a:p>
            <a:r>
              <a:rPr lang="en-GB" b="0" i="0" dirty="0">
                <a:solidFill>
                  <a:srgbClr val="666666"/>
                </a:solidFill>
                <a:effectLst/>
                <a:latin typeface="omnes-pro"/>
              </a:rPr>
              <a:t>https://</a:t>
            </a:r>
            <a:r>
              <a:rPr lang="en-GB" b="0" i="0" dirty="0" err="1">
                <a:solidFill>
                  <a:srgbClr val="666666"/>
                </a:solidFill>
                <a:effectLst/>
                <a:latin typeface="omnes-pro"/>
              </a:rPr>
              <a:t>www.mariannedages.com</a:t>
            </a:r>
            <a:r>
              <a:rPr lang="en-GB" b="0" i="0" dirty="0">
                <a:solidFill>
                  <a:srgbClr val="666666"/>
                </a:solidFill>
                <a:effectLst/>
                <a:latin typeface="omnes-pro"/>
              </a:rPr>
              <a:t>/</a:t>
            </a:r>
            <a:r>
              <a:rPr lang="en-GB" b="0" i="0" dirty="0" err="1">
                <a:solidFill>
                  <a:srgbClr val="666666"/>
                </a:solidFill>
                <a:effectLst/>
                <a:latin typeface="omnes-pro"/>
              </a:rPr>
              <a:t>huldrapress</a:t>
            </a:r>
            <a:r>
              <a:rPr lang="en-GB" b="0" i="0" dirty="0">
                <a:solidFill>
                  <a:srgbClr val="666666"/>
                </a:solidFill>
                <a:effectLst/>
                <a:latin typeface="omnes-pro"/>
              </a:rPr>
              <a:t>/tag/</a:t>
            </a:r>
            <a:r>
              <a:rPr lang="en-GB" b="0" i="0" dirty="0" err="1">
                <a:solidFill>
                  <a:srgbClr val="666666"/>
                </a:solidFill>
                <a:effectLst/>
                <a:latin typeface="omnes-pro"/>
              </a:rPr>
              <a:t>leah+mackin</a:t>
            </a:r>
            <a:br>
              <a:rPr lang="en-GB" b="0" i="0" dirty="0">
                <a:solidFill>
                  <a:srgbClr val="666666"/>
                </a:solidFill>
                <a:effectLst/>
                <a:latin typeface="omnes-pro"/>
              </a:rPr>
            </a:br>
            <a:endParaRPr lang="en-US" dirty="0"/>
          </a:p>
        </p:txBody>
      </p:sp>
    </p:spTree>
    <p:extLst>
      <p:ext uri="{BB962C8B-B14F-4D97-AF65-F5344CB8AC3E}">
        <p14:creationId xmlns:p14="http://schemas.microsoft.com/office/powerpoint/2010/main" val="4281557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DD4D1-9E64-7857-2956-A5AA63FC8937}"/>
              </a:ext>
            </a:extLst>
          </p:cNvPr>
          <p:cNvSpPr>
            <a:spLocks noGrp="1"/>
          </p:cNvSpPr>
          <p:nvPr>
            <p:ph type="title"/>
          </p:nvPr>
        </p:nvSpPr>
        <p:spPr>
          <a:xfrm>
            <a:off x="270807" y="1799183"/>
            <a:ext cx="10515600" cy="1325563"/>
          </a:xfrm>
        </p:spPr>
        <p:txBody>
          <a:bodyPr/>
          <a:lstStyle/>
          <a:p>
            <a:r>
              <a:rPr lang="en-GB" dirty="0" err="1">
                <a:latin typeface="Helvetica" pitchFamily="2" charset="0"/>
              </a:rPr>
              <a:t>B</a:t>
            </a:r>
            <a:r>
              <a:rPr lang="en-GB" sz="4400" dirty="0" err="1">
                <a:latin typeface="Helvetica" pitchFamily="2" charset="0"/>
              </a:rPr>
              <a:t>ooknesses</a:t>
            </a:r>
            <a:r>
              <a:rPr lang="en-GB" sz="4400" dirty="0">
                <a:latin typeface="Helvetica" pitchFamily="2" charset="0"/>
              </a:rPr>
              <a:t>.</a:t>
            </a:r>
            <a:endParaRPr lang="en-US" dirty="0"/>
          </a:p>
        </p:txBody>
      </p:sp>
      <p:sp>
        <p:nvSpPr>
          <p:cNvPr id="4" name="TextBox 3">
            <a:extLst>
              <a:ext uri="{FF2B5EF4-FFF2-40B4-BE49-F238E27FC236}">
                <a16:creationId xmlns:a16="http://schemas.microsoft.com/office/drawing/2014/main" id="{83605A2A-5A78-4235-018A-54F1E7CD4A17}"/>
              </a:ext>
            </a:extLst>
          </p:cNvPr>
          <p:cNvSpPr txBox="1"/>
          <p:nvPr/>
        </p:nvSpPr>
        <p:spPr>
          <a:xfrm>
            <a:off x="270807" y="2749189"/>
            <a:ext cx="12447802" cy="369332"/>
          </a:xfrm>
          <a:prstGeom prst="rect">
            <a:avLst/>
          </a:prstGeom>
          <a:noFill/>
        </p:spPr>
        <p:txBody>
          <a:bodyPr wrap="square">
            <a:spAutoFit/>
          </a:bodyPr>
          <a:lstStyle/>
          <a:p>
            <a:r>
              <a:rPr lang="en-US" dirty="0"/>
              <a:t>https://</a:t>
            </a:r>
            <a:r>
              <a:rPr lang="en-US" dirty="0" err="1"/>
              <a:t>repository.up.ac.za</a:t>
            </a:r>
            <a:r>
              <a:rPr lang="en-US" dirty="0"/>
              <a:t>/bitstream/handle/2263/80387/Chapter%202%20Palimpsests.pdf?sequence=8&amp;isAllowed=y</a:t>
            </a:r>
          </a:p>
        </p:txBody>
      </p:sp>
    </p:spTree>
    <p:extLst>
      <p:ext uri="{BB962C8B-B14F-4D97-AF65-F5344CB8AC3E}">
        <p14:creationId xmlns:p14="http://schemas.microsoft.com/office/powerpoint/2010/main" val="40291378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D39E28BD-BCB6-5EF8-301D-FC09415C5A38}"/>
              </a:ext>
            </a:extLst>
          </p:cNvPr>
          <p:cNvSpPr txBox="1"/>
          <p:nvPr/>
        </p:nvSpPr>
        <p:spPr>
          <a:xfrm>
            <a:off x="105918" y="97886"/>
            <a:ext cx="7832598" cy="5632311"/>
          </a:xfrm>
          <a:prstGeom prst="rect">
            <a:avLst/>
          </a:prstGeom>
          <a:noFill/>
        </p:spPr>
        <p:txBody>
          <a:bodyPr wrap="square">
            <a:spAutoFit/>
          </a:bodyPr>
          <a:lstStyle/>
          <a:p>
            <a:r>
              <a:rPr lang="en-GB" sz="2000" dirty="0">
                <a:effectLst/>
                <a:latin typeface="Helvetica" pitchFamily="2" charset="0"/>
              </a:rPr>
              <a:t>While the notion that technologies are prostheses, expanding</a:t>
            </a:r>
          </a:p>
          <a:p>
            <a:r>
              <a:rPr lang="en-GB" sz="2000" dirty="0">
                <a:effectLst/>
                <a:latin typeface="Helvetica" pitchFamily="2" charset="0"/>
              </a:rPr>
              <a:t>existing organs and fulfilling desires, continues to legitimize vast swathes of technical development, - the digital . machines of the late twentieth century are not add-on parts which serve to augment an existing human form. Quite beyond their own perceptions and control, bodies are continually engineered by the processes in which they are engaged.</a:t>
            </a:r>
          </a:p>
          <a:p>
            <a:endParaRPr lang="en-GB" sz="2000" dirty="0">
              <a:effectLst/>
              <a:latin typeface="Helvetica" pitchFamily="2" charset="0"/>
            </a:endParaRPr>
          </a:p>
          <a:p>
            <a:r>
              <a:rPr lang="en-GB" sz="2000" dirty="0">
                <a:effectLst/>
                <a:latin typeface="Helvetica" pitchFamily="2" charset="0"/>
              </a:rPr>
              <a:t>"All the forms of auxiliary apparatus which we have invented</a:t>
            </a:r>
          </a:p>
          <a:p>
            <a:r>
              <a:rPr lang="en-GB" sz="2000" dirty="0">
                <a:effectLst/>
                <a:latin typeface="Helvetica" pitchFamily="2" charset="0"/>
              </a:rPr>
              <a:t>for the improvement or intensification of our sensory</a:t>
            </a:r>
          </a:p>
          <a:p>
            <a:r>
              <a:rPr lang="en-GB" sz="2000" dirty="0">
                <a:effectLst/>
                <a:latin typeface="Helvetica" pitchFamily="2" charset="0"/>
              </a:rPr>
              <a:t>functions are built on the same model as the sense organs themselves or portions of them," wrote Freud. "For example, spectacles photographic cameras, trumpets, " But even his · route to these prosthetic ends is rather more complex than his conclu</a:t>
            </a:r>
            <a:r>
              <a:rPr lang="en-GB" sz="2000" dirty="0">
                <a:latin typeface="Helvetica" pitchFamily="2" charset="0"/>
              </a:rPr>
              <a:t>s</a:t>
            </a:r>
            <a:r>
              <a:rPr lang="en-GB" sz="2000" dirty="0">
                <a:effectLst/>
                <a:latin typeface="Helvetica" pitchFamily="2" charset="0"/>
              </a:rPr>
              <a:t>ions suggest; </a:t>
            </a:r>
          </a:p>
          <a:p>
            <a:r>
              <a:rPr lang="en-GB" sz="2000" dirty="0">
                <a:effectLst/>
                <a:latin typeface="Helvetica" pitchFamily="2" charset="0"/>
              </a:rPr>
              <a:t>p. 182 (</a:t>
            </a:r>
            <a:r>
              <a:rPr lang="en-GB" sz="2000" dirty="0" err="1">
                <a:effectLst/>
                <a:latin typeface="Helvetica" pitchFamily="2" charset="0"/>
              </a:rPr>
              <a:t>opp</a:t>
            </a:r>
            <a:r>
              <a:rPr lang="en-GB" sz="2000" dirty="0">
                <a:effectLst/>
                <a:latin typeface="Helvetica" pitchFamily="2" charset="0"/>
              </a:rPr>
              <a:t>) "All the forms of auxiliary apparatus" Sigmund Freud, "A Note upon the Mystic Writing Pad," On Metapsychology, p. 430.</a:t>
            </a:r>
          </a:p>
          <a:p>
            <a:endParaRPr lang="en-GB" sz="2000" dirty="0">
              <a:effectLst/>
              <a:latin typeface="Helvetica" pitchFamily="2" charset="0"/>
            </a:endParaRPr>
          </a:p>
        </p:txBody>
      </p:sp>
      <p:pic>
        <p:nvPicPr>
          <p:cNvPr id="8" name="Picture 7">
            <a:extLst>
              <a:ext uri="{FF2B5EF4-FFF2-40B4-BE49-F238E27FC236}">
                <a16:creationId xmlns:a16="http://schemas.microsoft.com/office/drawing/2014/main" id="{BCC21432-A927-A1C3-E643-AFA29971FE77}"/>
              </a:ext>
            </a:extLst>
          </p:cNvPr>
          <p:cNvPicPr>
            <a:picLocks noChangeAspect="1"/>
          </p:cNvPicPr>
          <p:nvPr/>
        </p:nvPicPr>
        <p:blipFill>
          <a:blip r:embed="rId3"/>
          <a:stretch>
            <a:fillRect/>
          </a:stretch>
        </p:blipFill>
        <p:spPr>
          <a:xfrm>
            <a:off x="7832598" y="33873"/>
            <a:ext cx="4315582" cy="6665177"/>
          </a:xfrm>
          <a:prstGeom prst="rect">
            <a:avLst/>
          </a:prstGeom>
        </p:spPr>
      </p:pic>
      <p:sp>
        <p:nvSpPr>
          <p:cNvPr id="10" name="TextBox 9">
            <a:extLst>
              <a:ext uri="{FF2B5EF4-FFF2-40B4-BE49-F238E27FC236}">
                <a16:creationId xmlns:a16="http://schemas.microsoft.com/office/drawing/2014/main" id="{1D6FEC8B-D9D1-73AF-969A-B5D8D34DADC7}"/>
              </a:ext>
            </a:extLst>
          </p:cNvPr>
          <p:cNvSpPr txBox="1"/>
          <p:nvPr/>
        </p:nvSpPr>
        <p:spPr>
          <a:xfrm>
            <a:off x="0" y="5793362"/>
            <a:ext cx="7832598" cy="1292662"/>
          </a:xfrm>
          <a:prstGeom prst="rect">
            <a:avLst/>
          </a:prstGeom>
          <a:noFill/>
        </p:spPr>
        <p:txBody>
          <a:bodyPr wrap="square">
            <a:spAutoFit/>
          </a:bodyPr>
          <a:lstStyle/>
          <a:p>
            <a:r>
              <a:rPr lang="en-US" sz="2000" dirty="0">
                <a:latin typeface="Helvetica" pitchFamily="2" charset="0"/>
              </a:rPr>
              <a:t>Mystic writing pad- to </a:t>
            </a:r>
            <a:r>
              <a:rPr lang="en-US" sz="2000" dirty="0" err="1">
                <a:latin typeface="Helvetica" pitchFamily="2" charset="0"/>
              </a:rPr>
              <a:t>Ipad</a:t>
            </a:r>
            <a:r>
              <a:rPr lang="en-US" sz="2000" dirty="0">
                <a:latin typeface="Helvetica" pitchFamily="2" charset="0"/>
              </a:rPr>
              <a:t>…</a:t>
            </a:r>
            <a:r>
              <a:rPr lang="en-GB" sz="2000" b="0" i="0" dirty="0">
                <a:effectLst/>
                <a:latin typeface="Helvetica" pitchFamily="2" charset="0"/>
              </a:rPr>
              <a:t>When information is erased on an iPad </a:t>
            </a:r>
          </a:p>
          <a:p>
            <a:r>
              <a:rPr lang="en-GB" sz="2000" b="0" i="0" dirty="0">
                <a:effectLst/>
                <a:latin typeface="Helvetica" pitchFamily="2" charset="0"/>
              </a:rPr>
              <a:t>it’s not deleted permanently. It’s buried under a trove of 0s and 1s…. </a:t>
            </a:r>
            <a:r>
              <a:rPr lang="en-US" sz="1400" dirty="0">
                <a:latin typeface="Helvetica" pitchFamily="2" charset="0"/>
                <a:hlinkClick r:id="rId4">
                  <a:extLst>
                    <a:ext uri="{A12FA001-AC4F-418D-AE19-62706E023703}">
                      <ahyp:hlinkClr xmlns:ahyp="http://schemas.microsoft.com/office/drawing/2018/hyperlinkcolor" val="tx"/>
                    </a:ext>
                  </a:extLst>
                </a:hlinkClick>
              </a:rPr>
              <a:t>https://www.stonesoferasmus.com/2010/11/analysis-freud-derrida-and-magic-slate.html</a:t>
            </a:r>
            <a:endParaRPr lang="en-GB" sz="1400" b="0" i="0" dirty="0">
              <a:effectLst/>
              <a:latin typeface="Helvetica" pitchFamily="2" charset="0"/>
            </a:endParaRPr>
          </a:p>
          <a:p>
            <a:endParaRPr lang="en-US" dirty="0"/>
          </a:p>
        </p:txBody>
      </p:sp>
    </p:spTree>
    <p:extLst>
      <p:ext uri="{BB962C8B-B14F-4D97-AF65-F5344CB8AC3E}">
        <p14:creationId xmlns:p14="http://schemas.microsoft.com/office/powerpoint/2010/main" val="36336997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30EB05-38BE-686E-ABB1-830E64B97D58}"/>
              </a:ext>
            </a:extLst>
          </p:cNvPr>
          <p:cNvSpPr>
            <a:spLocks noGrp="1"/>
          </p:cNvSpPr>
          <p:nvPr>
            <p:ph type="title"/>
          </p:nvPr>
        </p:nvSpPr>
        <p:spPr>
          <a:xfrm>
            <a:off x="96906" y="189166"/>
            <a:ext cx="11024616" cy="1325563"/>
          </a:xfrm>
        </p:spPr>
        <p:txBody>
          <a:bodyPr>
            <a:normAutofit/>
          </a:bodyPr>
          <a:lstStyle/>
          <a:p>
            <a:r>
              <a:rPr lang="en-GB" sz="3200" dirty="0">
                <a:latin typeface="Helvetica" pitchFamily="2" charset="0"/>
              </a:rPr>
              <a:t>Palimpsest - inscription and re-inscription is investigated</a:t>
            </a:r>
            <a:br>
              <a:rPr lang="en-GB" sz="3200" dirty="0">
                <a:latin typeface="Helvetica" pitchFamily="2" charset="0"/>
              </a:rPr>
            </a:br>
            <a:r>
              <a:rPr lang="en-GB" sz="3200" dirty="0">
                <a:latin typeface="Helvetica" pitchFamily="2" charset="0"/>
              </a:rPr>
              <a:t>Cy Twombly to Bracha Ettinger </a:t>
            </a:r>
            <a:endParaRPr lang="en-US" sz="3200" dirty="0"/>
          </a:p>
        </p:txBody>
      </p:sp>
      <p:pic>
        <p:nvPicPr>
          <p:cNvPr id="4" name="Picture 3">
            <a:extLst>
              <a:ext uri="{FF2B5EF4-FFF2-40B4-BE49-F238E27FC236}">
                <a16:creationId xmlns:a16="http://schemas.microsoft.com/office/drawing/2014/main" id="{C4DC4F93-F5ED-6ED9-09D3-B7ED566A0038}"/>
              </a:ext>
            </a:extLst>
          </p:cNvPr>
          <p:cNvPicPr>
            <a:picLocks noChangeAspect="1"/>
          </p:cNvPicPr>
          <p:nvPr/>
        </p:nvPicPr>
        <p:blipFill>
          <a:blip r:embed="rId3"/>
          <a:stretch>
            <a:fillRect/>
          </a:stretch>
        </p:blipFill>
        <p:spPr>
          <a:xfrm>
            <a:off x="266385" y="1376141"/>
            <a:ext cx="5780217" cy="4371289"/>
          </a:xfrm>
          <a:prstGeom prst="rect">
            <a:avLst/>
          </a:prstGeom>
        </p:spPr>
      </p:pic>
      <p:pic>
        <p:nvPicPr>
          <p:cNvPr id="5" name="Picture 4">
            <a:extLst>
              <a:ext uri="{FF2B5EF4-FFF2-40B4-BE49-F238E27FC236}">
                <a16:creationId xmlns:a16="http://schemas.microsoft.com/office/drawing/2014/main" id="{3D04FA01-EBBD-CFF4-7220-742D52DF0E91}"/>
              </a:ext>
            </a:extLst>
          </p:cNvPr>
          <p:cNvPicPr>
            <a:picLocks noChangeAspect="1"/>
          </p:cNvPicPr>
          <p:nvPr/>
        </p:nvPicPr>
        <p:blipFill>
          <a:blip r:embed="rId4"/>
          <a:stretch>
            <a:fillRect/>
          </a:stretch>
        </p:blipFill>
        <p:spPr>
          <a:xfrm>
            <a:off x="6046602" y="1321204"/>
            <a:ext cx="6096000" cy="4426226"/>
          </a:xfrm>
          <a:prstGeom prst="rect">
            <a:avLst/>
          </a:prstGeom>
        </p:spPr>
      </p:pic>
      <p:sp>
        <p:nvSpPr>
          <p:cNvPr id="6" name="TextBox 5">
            <a:extLst>
              <a:ext uri="{FF2B5EF4-FFF2-40B4-BE49-F238E27FC236}">
                <a16:creationId xmlns:a16="http://schemas.microsoft.com/office/drawing/2014/main" id="{22E3F5DD-BE2F-BCB4-1BDB-A08CE9081104}"/>
              </a:ext>
            </a:extLst>
          </p:cNvPr>
          <p:cNvSpPr txBox="1"/>
          <p:nvPr/>
        </p:nvSpPr>
        <p:spPr>
          <a:xfrm>
            <a:off x="96906" y="5842337"/>
            <a:ext cx="11899392" cy="1015663"/>
          </a:xfrm>
          <a:prstGeom prst="rect">
            <a:avLst/>
          </a:prstGeom>
          <a:noFill/>
        </p:spPr>
        <p:txBody>
          <a:bodyPr wrap="square">
            <a:spAutoFit/>
          </a:bodyPr>
          <a:lstStyle/>
          <a:p>
            <a:r>
              <a:rPr lang="en-GB" sz="2000" b="0" i="0" dirty="0">
                <a:solidFill>
                  <a:srgbClr val="001D35"/>
                </a:solidFill>
                <a:effectLst/>
                <a:latin typeface="Helvetica" pitchFamily="2" charset="0"/>
              </a:rPr>
              <a:t>Palimpsestic art works are artworks that incorporate the idea of layers, or multiple meanings, that can be revealed through a shift in perspective. The term "palimpsest" comes from the Greek word </a:t>
            </a:r>
            <a:r>
              <a:rPr lang="en-GB" sz="2000" b="0" i="0" dirty="0" err="1">
                <a:solidFill>
                  <a:srgbClr val="001D35"/>
                </a:solidFill>
                <a:effectLst/>
                <a:latin typeface="Helvetica" pitchFamily="2" charset="0"/>
              </a:rPr>
              <a:t>palimpsestus</a:t>
            </a:r>
            <a:r>
              <a:rPr lang="en-GB" sz="2000" b="0" i="0" dirty="0">
                <a:solidFill>
                  <a:srgbClr val="001D35"/>
                </a:solidFill>
                <a:effectLst/>
                <a:latin typeface="Helvetica" pitchFamily="2" charset="0"/>
              </a:rPr>
              <a:t>, which means "scraped again". Here are some examples of palimpsestic art.</a:t>
            </a:r>
            <a:endParaRPr lang="en-US" sz="2000" dirty="0">
              <a:latin typeface="Helvetica" pitchFamily="2" charset="0"/>
            </a:endParaRPr>
          </a:p>
        </p:txBody>
      </p:sp>
    </p:spTree>
    <p:extLst>
      <p:ext uri="{BB962C8B-B14F-4D97-AF65-F5344CB8AC3E}">
        <p14:creationId xmlns:p14="http://schemas.microsoft.com/office/powerpoint/2010/main" val="40720139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D430A25-6AB9-8D20-30E6-CF99F21AEE77}"/>
              </a:ext>
            </a:extLst>
          </p:cNvPr>
          <p:cNvPicPr>
            <a:picLocks noChangeAspect="1"/>
          </p:cNvPicPr>
          <p:nvPr/>
        </p:nvPicPr>
        <p:blipFill>
          <a:blip r:embed="rId2"/>
          <a:stretch>
            <a:fillRect/>
          </a:stretch>
        </p:blipFill>
        <p:spPr>
          <a:xfrm>
            <a:off x="6108751" y="1570565"/>
            <a:ext cx="5868365" cy="4393632"/>
          </a:xfrm>
          <a:prstGeom prst="rect">
            <a:avLst/>
          </a:prstGeom>
        </p:spPr>
      </p:pic>
      <p:sp>
        <p:nvSpPr>
          <p:cNvPr id="6" name="TextBox 5">
            <a:extLst>
              <a:ext uri="{FF2B5EF4-FFF2-40B4-BE49-F238E27FC236}">
                <a16:creationId xmlns:a16="http://schemas.microsoft.com/office/drawing/2014/main" id="{66CE5599-8658-B18B-A7BA-6C4E9678B531}"/>
              </a:ext>
            </a:extLst>
          </p:cNvPr>
          <p:cNvSpPr txBox="1"/>
          <p:nvPr/>
        </p:nvSpPr>
        <p:spPr>
          <a:xfrm>
            <a:off x="214884" y="1524845"/>
            <a:ext cx="5773675" cy="4955203"/>
          </a:xfrm>
          <a:prstGeom prst="rect">
            <a:avLst/>
          </a:prstGeom>
          <a:noFill/>
        </p:spPr>
        <p:txBody>
          <a:bodyPr wrap="square">
            <a:spAutoFit/>
          </a:bodyPr>
          <a:lstStyle/>
          <a:p>
            <a:pPr algn="l">
              <a:spcAft>
                <a:spcPts val="1200"/>
              </a:spcAft>
            </a:pPr>
            <a:r>
              <a:rPr lang="en-GB" dirty="0">
                <a:solidFill>
                  <a:srgbClr val="1A1A1A"/>
                </a:solidFill>
                <a:latin typeface="Helvetica" pitchFamily="2" charset="0"/>
              </a:rPr>
              <a:t>A</a:t>
            </a:r>
            <a:r>
              <a:rPr lang="en-GB" b="0" i="0" dirty="0">
                <a:solidFill>
                  <a:srgbClr val="1A1A1A"/>
                </a:solidFill>
                <a:effectLst/>
                <a:latin typeface="Helvetica" pitchFamily="2" charset="0"/>
              </a:rPr>
              <a:t> South African artist best known for his prints, drawings, and animated films, especially noted for a sequence of hand-drawn animated films he produced during the 1990s. The latter are constructed by filming a drawing, making erasures and changes, and filming it again. He continues this process meticulously, giving each change to the drawing a quarter of a second to two seconds' screen time. A single drawing will be altered and filmed this way until the end of a scene. These palimpsest-like drawings are later displayed along with the films as finished pieces of art.</a:t>
            </a:r>
          </a:p>
          <a:p>
            <a:pPr algn="l">
              <a:spcAft>
                <a:spcPts val="1200"/>
              </a:spcAft>
            </a:pPr>
            <a:r>
              <a:rPr lang="en-GB" b="0" i="0" dirty="0">
                <a:solidFill>
                  <a:srgbClr val="1A1A1A"/>
                </a:solidFill>
                <a:effectLst/>
                <a:latin typeface="Helvetica" pitchFamily="2" charset="0"/>
              </a:rPr>
              <a:t>Kentridge has created art work as part of design of theatrical productions, both plays and operas. He has served as art director and overall director of numerous productions, collaborating with other artists, puppeteers and others in creating productions that combine drawings and multi-media combinations</a:t>
            </a:r>
          </a:p>
        </p:txBody>
      </p:sp>
      <p:sp>
        <p:nvSpPr>
          <p:cNvPr id="2" name="TextBox 1">
            <a:extLst>
              <a:ext uri="{FF2B5EF4-FFF2-40B4-BE49-F238E27FC236}">
                <a16:creationId xmlns:a16="http://schemas.microsoft.com/office/drawing/2014/main" id="{44AFFA3A-4C36-4D6F-E1EE-A81AD595F412}"/>
              </a:ext>
            </a:extLst>
          </p:cNvPr>
          <p:cNvSpPr txBox="1"/>
          <p:nvPr/>
        </p:nvSpPr>
        <p:spPr>
          <a:xfrm>
            <a:off x="214884" y="78295"/>
            <a:ext cx="11977116" cy="1446550"/>
          </a:xfrm>
          <a:prstGeom prst="rect">
            <a:avLst/>
          </a:prstGeom>
          <a:noFill/>
        </p:spPr>
        <p:txBody>
          <a:bodyPr wrap="square" rtlCol="0">
            <a:spAutoFit/>
          </a:bodyPr>
          <a:lstStyle/>
          <a:p>
            <a:r>
              <a:rPr lang="en-GB" sz="3200" b="1" i="0" dirty="0">
                <a:solidFill>
                  <a:srgbClr val="1A1A1A"/>
                </a:solidFill>
                <a:effectLst/>
                <a:latin typeface="Helvetica" pitchFamily="2" charset="0"/>
              </a:rPr>
              <a:t>William Kentridge</a:t>
            </a:r>
            <a:r>
              <a:rPr lang="en-GB" sz="3200" b="0" i="0" dirty="0">
                <a:solidFill>
                  <a:srgbClr val="1A1A1A"/>
                </a:solidFill>
                <a:effectLst/>
                <a:latin typeface="Helvetica" pitchFamily="2" charset="0"/>
              </a:rPr>
              <a:t> (born 28 April 1955)</a:t>
            </a:r>
          </a:p>
          <a:p>
            <a:r>
              <a:rPr lang="en-GB" sz="2800" dirty="0">
                <a:solidFill>
                  <a:srgbClr val="1A1A1A"/>
                </a:solidFill>
                <a:latin typeface="Tate regular"/>
              </a:rPr>
              <a:t>P</a:t>
            </a:r>
            <a:r>
              <a:rPr lang="en-GB" sz="2800" b="0" i="0" dirty="0">
                <a:solidFill>
                  <a:srgbClr val="1A1A1A"/>
                </a:solidFill>
                <a:effectLst/>
                <a:latin typeface="Tate regular"/>
              </a:rPr>
              <a:t>alimpsest-like drawings later displayed with the films as finished pieces of art.</a:t>
            </a:r>
          </a:p>
          <a:p>
            <a:endParaRPr lang="en-US" sz="2800" dirty="0">
              <a:latin typeface="Helvetica" pitchFamily="2" charset="0"/>
            </a:endParaRPr>
          </a:p>
        </p:txBody>
      </p:sp>
    </p:spTree>
    <p:extLst>
      <p:ext uri="{BB962C8B-B14F-4D97-AF65-F5344CB8AC3E}">
        <p14:creationId xmlns:p14="http://schemas.microsoft.com/office/powerpoint/2010/main" val="21485593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454B6-5B36-A041-CA5A-38526B687801}"/>
              </a:ext>
            </a:extLst>
          </p:cNvPr>
          <p:cNvSpPr>
            <a:spLocks noGrp="1"/>
          </p:cNvSpPr>
          <p:nvPr>
            <p:ph type="title"/>
          </p:nvPr>
        </p:nvSpPr>
        <p:spPr/>
        <p:txBody>
          <a:bodyPr/>
          <a:lstStyle/>
          <a:p>
            <a:r>
              <a:rPr lang="en-US" dirty="0">
                <a:latin typeface="Helvetica" pitchFamily="2" charset="0"/>
              </a:rPr>
              <a:t>Idris Khan</a:t>
            </a:r>
          </a:p>
        </p:txBody>
      </p:sp>
      <p:pic>
        <p:nvPicPr>
          <p:cNvPr id="4" name="Picture 3">
            <a:extLst>
              <a:ext uri="{FF2B5EF4-FFF2-40B4-BE49-F238E27FC236}">
                <a16:creationId xmlns:a16="http://schemas.microsoft.com/office/drawing/2014/main" id="{16438C00-FE0C-521F-6DB3-BBE4B2E351B9}"/>
              </a:ext>
            </a:extLst>
          </p:cNvPr>
          <p:cNvPicPr>
            <a:picLocks noChangeAspect="1"/>
          </p:cNvPicPr>
          <p:nvPr/>
        </p:nvPicPr>
        <p:blipFill>
          <a:blip r:embed="rId2"/>
          <a:stretch>
            <a:fillRect/>
          </a:stretch>
        </p:blipFill>
        <p:spPr>
          <a:xfrm>
            <a:off x="6418580" y="269875"/>
            <a:ext cx="4813300" cy="6223000"/>
          </a:xfrm>
          <a:prstGeom prst="rect">
            <a:avLst/>
          </a:prstGeom>
        </p:spPr>
      </p:pic>
      <p:sp>
        <p:nvSpPr>
          <p:cNvPr id="6" name="TextBox 5">
            <a:extLst>
              <a:ext uri="{FF2B5EF4-FFF2-40B4-BE49-F238E27FC236}">
                <a16:creationId xmlns:a16="http://schemas.microsoft.com/office/drawing/2014/main" id="{232E7360-1D44-A8E2-2EB4-0D0F0BD7599C}"/>
              </a:ext>
            </a:extLst>
          </p:cNvPr>
          <p:cNvSpPr txBox="1"/>
          <p:nvPr/>
        </p:nvSpPr>
        <p:spPr>
          <a:xfrm>
            <a:off x="246380" y="4244816"/>
            <a:ext cx="5294884" cy="1938992"/>
          </a:xfrm>
          <a:prstGeom prst="rect">
            <a:avLst/>
          </a:prstGeom>
          <a:noFill/>
        </p:spPr>
        <p:txBody>
          <a:bodyPr wrap="square">
            <a:spAutoFit/>
          </a:bodyPr>
          <a:lstStyle/>
          <a:p>
            <a:r>
              <a:rPr lang="en-GB" sz="2000" b="0" i="0" dirty="0">
                <a:solidFill>
                  <a:srgbClr val="333333"/>
                </a:solidFill>
                <a:effectLst/>
                <a:latin typeface="Helvetica" pitchFamily="2" charset="0"/>
              </a:rPr>
              <a:t>It is hard to avoid the aspect of time when producing what ones sees as a photograph.... my images [are] something that is not a frozen moment, but an image made up of many moments and that is created over time rather than taken.</a:t>
            </a:r>
            <a:endParaRPr lang="en-US" sz="2000" dirty="0">
              <a:latin typeface="Helvetica" pitchFamily="2" charset="0"/>
            </a:endParaRPr>
          </a:p>
        </p:txBody>
      </p:sp>
    </p:spTree>
    <p:extLst>
      <p:ext uri="{BB962C8B-B14F-4D97-AF65-F5344CB8AC3E}">
        <p14:creationId xmlns:p14="http://schemas.microsoft.com/office/powerpoint/2010/main" val="4358245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4DC773A1-2EE5-4062-8B68-01A535C0A301}"/>
              </a:ext>
            </a:extLst>
          </p:cNvPr>
          <p:cNvPicPr>
            <a:picLocks noGrp="1" noChangeAspect="1"/>
          </p:cNvPicPr>
          <p:nvPr>
            <p:ph idx="1"/>
          </p:nvPr>
        </p:nvPicPr>
        <p:blipFill>
          <a:blip r:embed="rId2"/>
          <a:stretch>
            <a:fillRect/>
          </a:stretch>
        </p:blipFill>
        <p:spPr>
          <a:xfrm>
            <a:off x="0" y="1093483"/>
            <a:ext cx="7139766" cy="4431579"/>
          </a:xfrm>
          <a:prstGeom prst="rect">
            <a:avLst/>
          </a:prstGeom>
        </p:spPr>
      </p:pic>
      <p:sp>
        <p:nvSpPr>
          <p:cNvPr id="5" name="TextBox 4">
            <a:extLst>
              <a:ext uri="{FF2B5EF4-FFF2-40B4-BE49-F238E27FC236}">
                <a16:creationId xmlns:a16="http://schemas.microsoft.com/office/drawing/2014/main" id="{CDE91B74-E286-C834-0101-F5D722E352EA}"/>
              </a:ext>
            </a:extLst>
          </p:cNvPr>
          <p:cNvSpPr txBox="1"/>
          <p:nvPr/>
        </p:nvSpPr>
        <p:spPr>
          <a:xfrm>
            <a:off x="0" y="5605313"/>
            <a:ext cx="1723549" cy="400110"/>
          </a:xfrm>
          <a:prstGeom prst="rect">
            <a:avLst/>
          </a:prstGeom>
          <a:noFill/>
        </p:spPr>
        <p:txBody>
          <a:bodyPr wrap="none" rtlCol="0">
            <a:spAutoFit/>
          </a:bodyPr>
          <a:lstStyle/>
          <a:p>
            <a:r>
              <a:rPr lang="en-US" sz="2000" dirty="0">
                <a:latin typeface="Helvetica" pitchFamily="2" charset="0"/>
              </a:rPr>
              <a:t>Julie </a:t>
            </a:r>
            <a:r>
              <a:rPr lang="en-US" sz="2000" dirty="0" err="1">
                <a:latin typeface="Helvetica" pitchFamily="2" charset="0"/>
              </a:rPr>
              <a:t>Mehretu</a:t>
            </a:r>
            <a:endParaRPr lang="en-US" sz="2000" dirty="0">
              <a:latin typeface="Helvetica" pitchFamily="2" charset="0"/>
            </a:endParaRPr>
          </a:p>
        </p:txBody>
      </p:sp>
      <p:pic>
        <p:nvPicPr>
          <p:cNvPr id="3" name="Content Placeholder 3">
            <a:extLst>
              <a:ext uri="{FF2B5EF4-FFF2-40B4-BE49-F238E27FC236}">
                <a16:creationId xmlns:a16="http://schemas.microsoft.com/office/drawing/2014/main" id="{1638EE80-ABB3-96E6-B8CC-E9F27C595482}"/>
              </a:ext>
            </a:extLst>
          </p:cNvPr>
          <p:cNvPicPr>
            <a:picLocks noChangeAspect="1"/>
          </p:cNvPicPr>
          <p:nvPr/>
        </p:nvPicPr>
        <p:blipFill>
          <a:blip r:embed="rId3"/>
          <a:stretch>
            <a:fillRect/>
          </a:stretch>
        </p:blipFill>
        <p:spPr>
          <a:xfrm>
            <a:off x="6545921" y="1093483"/>
            <a:ext cx="5669644" cy="4431580"/>
          </a:xfrm>
          <a:prstGeom prst="rect">
            <a:avLst/>
          </a:prstGeom>
        </p:spPr>
      </p:pic>
      <p:sp>
        <p:nvSpPr>
          <p:cNvPr id="7" name="TextBox 6">
            <a:extLst>
              <a:ext uri="{FF2B5EF4-FFF2-40B4-BE49-F238E27FC236}">
                <a16:creationId xmlns:a16="http://schemas.microsoft.com/office/drawing/2014/main" id="{B90D7D9F-EF2F-8292-4E64-803E574D722E}"/>
              </a:ext>
            </a:extLst>
          </p:cNvPr>
          <p:cNvSpPr txBox="1"/>
          <p:nvPr/>
        </p:nvSpPr>
        <p:spPr>
          <a:xfrm>
            <a:off x="6545921" y="5620702"/>
            <a:ext cx="1681038" cy="369332"/>
          </a:xfrm>
          <a:prstGeom prst="rect">
            <a:avLst/>
          </a:prstGeom>
          <a:noFill/>
        </p:spPr>
        <p:txBody>
          <a:bodyPr wrap="none" rtlCol="0">
            <a:spAutoFit/>
          </a:bodyPr>
          <a:lstStyle/>
          <a:p>
            <a:r>
              <a:rPr lang="en-US" dirty="0">
                <a:latin typeface="Helvetica" pitchFamily="2" charset="0"/>
              </a:rPr>
              <a:t>Anselm </a:t>
            </a:r>
            <a:r>
              <a:rPr lang="en-US" dirty="0" err="1">
                <a:latin typeface="Helvetica" pitchFamily="2" charset="0"/>
              </a:rPr>
              <a:t>Keiffer</a:t>
            </a:r>
            <a:endParaRPr lang="en-US" dirty="0">
              <a:latin typeface="Helvetica" pitchFamily="2" charset="0"/>
            </a:endParaRPr>
          </a:p>
        </p:txBody>
      </p:sp>
    </p:spTree>
    <p:extLst>
      <p:ext uri="{BB962C8B-B14F-4D97-AF65-F5344CB8AC3E}">
        <p14:creationId xmlns:p14="http://schemas.microsoft.com/office/powerpoint/2010/main" val="14959635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8BF57D-D2B1-F9A0-8B28-77858F2D9E8B}"/>
              </a:ext>
            </a:extLst>
          </p:cNvPr>
          <p:cNvSpPr>
            <a:spLocks noGrp="1"/>
          </p:cNvSpPr>
          <p:nvPr>
            <p:ph type="title"/>
          </p:nvPr>
        </p:nvSpPr>
        <p:spPr>
          <a:xfrm>
            <a:off x="36576" y="37351"/>
            <a:ext cx="10515600" cy="1325563"/>
          </a:xfrm>
        </p:spPr>
        <p:txBody>
          <a:bodyPr/>
          <a:lstStyle/>
          <a:p>
            <a:r>
              <a:rPr lang="en-US" dirty="0">
                <a:latin typeface="Helvetica" pitchFamily="2" charset="0"/>
              </a:rPr>
              <a:t>Derrida’ Archive Fever </a:t>
            </a:r>
          </a:p>
        </p:txBody>
      </p:sp>
      <p:sp>
        <p:nvSpPr>
          <p:cNvPr id="5" name="TextBox 4">
            <a:extLst>
              <a:ext uri="{FF2B5EF4-FFF2-40B4-BE49-F238E27FC236}">
                <a16:creationId xmlns:a16="http://schemas.microsoft.com/office/drawing/2014/main" id="{2B9AD4AE-E1EB-4E39-9FB8-ED469B8ADA8F}"/>
              </a:ext>
            </a:extLst>
          </p:cNvPr>
          <p:cNvSpPr txBox="1"/>
          <p:nvPr/>
        </p:nvSpPr>
        <p:spPr>
          <a:xfrm>
            <a:off x="36576" y="1191075"/>
            <a:ext cx="11706772" cy="1015663"/>
          </a:xfrm>
          <a:prstGeom prst="rect">
            <a:avLst/>
          </a:prstGeom>
          <a:noFill/>
        </p:spPr>
        <p:txBody>
          <a:bodyPr wrap="square">
            <a:spAutoFit/>
          </a:bodyPr>
          <a:lstStyle/>
          <a:p>
            <a:r>
              <a:rPr lang="en-GB" sz="2000" b="0" i="0" dirty="0">
                <a:solidFill>
                  <a:srgbClr val="001D35"/>
                </a:solidFill>
                <a:effectLst/>
                <a:latin typeface="Helvetica" pitchFamily="2" charset="0"/>
              </a:rPr>
              <a:t>In his 1995 book Archive Fever: A Freudian Impression, </a:t>
            </a:r>
            <a:r>
              <a:rPr lang="en-GB" sz="2000" dirty="0">
                <a:latin typeface="Helvetica" pitchFamily="2" charset="0"/>
              </a:rPr>
              <a:t>French philosopher Jacques Derrida critiques Sigmund Freud for focusing on the Mystic Writing Pad, a primitive technology, instead of more advanced means of communication</a:t>
            </a:r>
            <a:r>
              <a:rPr lang="en-GB" sz="2000" b="0" i="0" dirty="0">
                <a:solidFill>
                  <a:srgbClr val="001D35"/>
                </a:solidFill>
                <a:effectLst/>
                <a:latin typeface="Helvetica" pitchFamily="2" charset="0"/>
              </a:rPr>
              <a:t>:</a:t>
            </a:r>
            <a:endParaRPr lang="en-US" sz="2000" dirty="0">
              <a:latin typeface="Helvetica" pitchFamily="2" charset="0"/>
            </a:endParaRPr>
          </a:p>
        </p:txBody>
      </p:sp>
      <p:sp>
        <p:nvSpPr>
          <p:cNvPr id="7" name="TextBox 6">
            <a:extLst>
              <a:ext uri="{FF2B5EF4-FFF2-40B4-BE49-F238E27FC236}">
                <a16:creationId xmlns:a16="http://schemas.microsoft.com/office/drawing/2014/main" id="{1D446B85-6344-B192-AA25-F2AAD8E6E489}"/>
              </a:ext>
            </a:extLst>
          </p:cNvPr>
          <p:cNvSpPr txBox="1"/>
          <p:nvPr/>
        </p:nvSpPr>
        <p:spPr>
          <a:xfrm>
            <a:off x="4793742" y="4657374"/>
            <a:ext cx="5647348" cy="707886"/>
          </a:xfrm>
          <a:prstGeom prst="rect">
            <a:avLst/>
          </a:prstGeom>
          <a:noFill/>
        </p:spPr>
        <p:txBody>
          <a:bodyPr wrap="square">
            <a:spAutoFit/>
          </a:bodyPr>
          <a:lstStyle/>
          <a:p>
            <a:br>
              <a:rPr lang="en-GB" sz="2000" b="0" i="0" dirty="0">
                <a:solidFill>
                  <a:srgbClr val="545D7E"/>
                </a:solidFill>
                <a:effectLst/>
                <a:latin typeface="Helvetica" pitchFamily="2" charset="0"/>
              </a:rPr>
            </a:br>
            <a:endParaRPr lang="en-US" sz="2000" dirty="0">
              <a:latin typeface="Helvetica" pitchFamily="2" charset="0"/>
            </a:endParaRPr>
          </a:p>
        </p:txBody>
      </p:sp>
      <p:sp>
        <p:nvSpPr>
          <p:cNvPr id="8" name="TextBox 7">
            <a:extLst>
              <a:ext uri="{FF2B5EF4-FFF2-40B4-BE49-F238E27FC236}">
                <a16:creationId xmlns:a16="http://schemas.microsoft.com/office/drawing/2014/main" id="{492B16F2-251E-A6F0-5C8A-261D867FF964}"/>
              </a:ext>
            </a:extLst>
          </p:cNvPr>
          <p:cNvSpPr txBox="1"/>
          <p:nvPr/>
        </p:nvSpPr>
        <p:spPr>
          <a:xfrm>
            <a:off x="4793742" y="2349686"/>
            <a:ext cx="3966210" cy="4339650"/>
          </a:xfrm>
          <a:prstGeom prst="rect">
            <a:avLst/>
          </a:prstGeom>
          <a:noFill/>
        </p:spPr>
        <p:txBody>
          <a:bodyPr wrap="square" rtlCol="0">
            <a:spAutoFit/>
          </a:bodyPr>
          <a:lstStyle/>
          <a:p>
            <a:r>
              <a:rPr lang="en-GB" sz="2000" b="0" i="0" dirty="0">
                <a:solidFill>
                  <a:srgbClr val="131313"/>
                </a:solidFill>
                <a:effectLst/>
                <a:latin typeface="Helvetica" pitchFamily="2" charset="0"/>
              </a:rPr>
              <a:t>Archives are the sites of the great chain, the contract between the living and the dead, the locus of power and authority. </a:t>
            </a:r>
            <a:r>
              <a:rPr lang="en-GB" sz="2000" b="0" i="0" dirty="0" err="1">
                <a:solidFill>
                  <a:srgbClr val="131313"/>
                </a:solidFill>
                <a:effectLst/>
                <a:latin typeface="Helvetica" pitchFamily="2" charset="0"/>
              </a:rPr>
              <a:t>arkhe</a:t>
            </a:r>
            <a:r>
              <a:rPr lang="en-GB" sz="2000" b="0" i="0" dirty="0">
                <a:solidFill>
                  <a:srgbClr val="131313"/>
                </a:solidFill>
                <a:effectLst/>
                <a:latin typeface="Helvetica" pitchFamily="2" charset="0"/>
              </a:rPr>
              <a:t> also comes from </a:t>
            </a:r>
            <a:r>
              <a:rPr lang="en-GB" sz="2000" b="0" i="0" dirty="0" err="1">
                <a:solidFill>
                  <a:srgbClr val="131313"/>
                </a:solidFill>
                <a:effectLst/>
                <a:latin typeface="Helvetica" pitchFamily="2" charset="0"/>
              </a:rPr>
              <a:t>arkheion</a:t>
            </a:r>
            <a:r>
              <a:rPr lang="en-GB" sz="2000" b="0" i="0" dirty="0">
                <a:solidFill>
                  <a:srgbClr val="131313"/>
                </a:solidFill>
                <a:effectLst/>
                <a:latin typeface="Helvetica" pitchFamily="2" charset="0"/>
              </a:rPr>
              <a:t> – a house, a dwelling, a residence. A house presumes inclusion and exclusion too. Who has the right to enter? To make the law? To interpret the archive? Who has the last word?</a:t>
            </a:r>
          </a:p>
          <a:p>
            <a:r>
              <a:rPr lang="en-GB" sz="2000" b="0" i="0" dirty="0">
                <a:solidFill>
                  <a:srgbClr val="FF0000"/>
                </a:solidFill>
                <a:effectLst/>
                <a:latin typeface="Helvetica" pitchFamily="2" charset="0"/>
              </a:rPr>
              <a:t>\</a:t>
            </a:r>
            <a:r>
              <a:rPr lang="en-US" sz="2000" dirty="0">
                <a:solidFill>
                  <a:srgbClr val="FF0000"/>
                </a:solidFill>
              </a:rPr>
              <a:t>https://</a:t>
            </a:r>
            <a:r>
              <a:rPr lang="en-US" sz="2000" dirty="0" err="1">
                <a:solidFill>
                  <a:srgbClr val="FF0000"/>
                </a:solidFill>
              </a:rPr>
              <a:t>www.youtube.com</a:t>
            </a:r>
            <a:r>
              <a:rPr lang="en-US" sz="2000" dirty="0">
                <a:solidFill>
                  <a:srgbClr val="FF0000"/>
                </a:solidFill>
              </a:rPr>
              <a:t>/</a:t>
            </a:r>
            <a:r>
              <a:rPr lang="en-US" sz="2000" dirty="0" err="1">
                <a:solidFill>
                  <a:srgbClr val="FF0000"/>
                </a:solidFill>
              </a:rPr>
              <a:t>watch?v</a:t>
            </a:r>
            <a:r>
              <a:rPr lang="en-US" sz="2000" dirty="0">
                <a:solidFill>
                  <a:srgbClr val="FF0000"/>
                </a:solidFill>
              </a:rPr>
              <a:t>=uHtXeUH4gnY</a:t>
            </a:r>
          </a:p>
          <a:p>
            <a:endParaRPr lang="en-US" dirty="0"/>
          </a:p>
        </p:txBody>
      </p:sp>
      <p:pic>
        <p:nvPicPr>
          <p:cNvPr id="10" name="Picture 9">
            <a:extLst>
              <a:ext uri="{FF2B5EF4-FFF2-40B4-BE49-F238E27FC236}">
                <a16:creationId xmlns:a16="http://schemas.microsoft.com/office/drawing/2014/main" id="{53B9BB84-1F82-B8E9-C8C0-B0DF81932C59}"/>
              </a:ext>
            </a:extLst>
          </p:cNvPr>
          <p:cNvPicPr>
            <a:picLocks noChangeAspect="1"/>
          </p:cNvPicPr>
          <p:nvPr/>
        </p:nvPicPr>
        <p:blipFill>
          <a:blip r:embed="rId3"/>
          <a:stretch>
            <a:fillRect/>
          </a:stretch>
        </p:blipFill>
        <p:spPr>
          <a:xfrm>
            <a:off x="8979408" y="2307044"/>
            <a:ext cx="2858428" cy="4414684"/>
          </a:xfrm>
          <a:prstGeom prst="rect">
            <a:avLst/>
          </a:prstGeom>
        </p:spPr>
      </p:pic>
      <p:pic>
        <p:nvPicPr>
          <p:cNvPr id="11" name="Picture 10">
            <a:extLst>
              <a:ext uri="{FF2B5EF4-FFF2-40B4-BE49-F238E27FC236}">
                <a16:creationId xmlns:a16="http://schemas.microsoft.com/office/drawing/2014/main" id="{E0D80702-DB79-9347-B23E-0C5086578DAE}"/>
              </a:ext>
            </a:extLst>
          </p:cNvPr>
          <p:cNvPicPr>
            <a:picLocks noChangeAspect="1"/>
          </p:cNvPicPr>
          <p:nvPr/>
        </p:nvPicPr>
        <p:blipFill>
          <a:blip r:embed="rId4"/>
          <a:stretch>
            <a:fillRect/>
          </a:stretch>
        </p:blipFill>
        <p:spPr>
          <a:xfrm>
            <a:off x="155282" y="2322576"/>
            <a:ext cx="4419004" cy="4419004"/>
          </a:xfrm>
          <a:prstGeom prst="rect">
            <a:avLst/>
          </a:prstGeom>
        </p:spPr>
      </p:pic>
    </p:spTree>
    <p:extLst>
      <p:ext uri="{BB962C8B-B14F-4D97-AF65-F5344CB8AC3E}">
        <p14:creationId xmlns:p14="http://schemas.microsoft.com/office/powerpoint/2010/main" val="36068601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7ECAD4-5DCD-763A-41B4-30286F258DB0}"/>
              </a:ext>
            </a:extLst>
          </p:cNvPr>
          <p:cNvSpPr>
            <a:spLocks noGrp="1"/>
          </p:cNvSpPr>
          <p:nvPr>
            <p:ph type="title"/>
          </p:nvPr>
        </p:nvSpPr>
        <p:spPr/>
        <p:txBody>
          <a:bodyPr/>
          <a:lstStyle/>
          <a:p>
            <a:r>
              <a:rPr lang="en-US" dirty="0"/>
              <a:t>Derrida’s Erasure and Deconstruction </a:t>
            </a:r>
          </a:p>
        </p:txBody>
      </p:sp>
      <p:sp>
        <p:nvSpPr>
          <p:cNvPr id="4" name="TextBox 3">
            <a:extLst>
              <a:ext uri="{FF2B5EF4-FFF2-40B4-BE49-F238E27FC236}">
                <a16:creationId xmlns:a16="http://schemas.microsoft.com/office/drawing/2014/main" id="{7725B089-0BFC-97BB-9149-867C05C1933C}"/>
              </a:ext>
            </a:extLst>
          </p:cNvPr>
          <p:cNvSpPr txBox="1"/>
          <p:nvPr/>
        </p:nvSpPr>
        <p:spPr>
          <a:xfrm>
            <a:off x="239845" y="2082546"/>
            <a:ext cx="11712309" cy="4154984"/>
          </a:xfrm>
          <a:prstGeom prst="rect">
            <a:avLst/>
          </a:prstGeom>
          <a:noFill/>
        </p:spPr>
        <p:txBody>
          <a:bodyPr wrap="none" rtlCol="0">
            <a:spAutoFit/>
          </a:bodyPr>
          <a:lstStyle/>
          <a:p>
            <a:r>
              <a:rPr lang="en-US" sz="2400" dirty="0"/>
              <a:t>ARCHIVE FEVER</a:t>
            </a:r>
          </a:p>
          <a:p>
            <a:r>
              <a:rPr lang="en-US" sz="2400" dirty="0"/>
              <a:t>A FREUDIAN IMPRESSION</a:t>
            </a:r>
          </a:p>
          <a:p>
            <a:r>
              <a:rPr lang="en-US" sz="2400" dirty="0"/>
              <a:t>JACQUES DERRIDA</a:t>
            </a:r>
          </a:p>
          <a:p>
            <a:r>
              <a:rPr lang="en-US" sz="2400" dirty="0"/>
              <a:t>Let us not begin at the beginning, nor even at the archive.</a:t>
            </a:r>
          </a:p>
          <a:p>
            <a:r>
              <a:rPr lang="en-US" sz="2400" dirty="0"/>
              <a:t>But rather at the word "archive"- and with the archive of so familiar a word. </a:t>
            </a:r>
            <a:r>
              <a:rPr lang="en-US" sz="2400" dirty="0" err="1"/>
              <a:t>Arkhe</a:t>
            </a:r>
            <a:r>
              <a:rPr lang="en-US" sz="2400" dirty="0"/>
              <a:t> </a:t>
            </a:r>
          </a:p>
          <a:p>
            <a:r>
              <a:rPr lang="en-US" sz="2400" dirty="0"/>
              <a:t>we recall, names at once the commencement and the commandment. This name apparently</a:t>
            </a:r>
          </a:p>
          <a:p>
            <a:r>
              <a:rPr lang="en-US" sz="2400" dirty="0"/>
              <a:t>coordinates two principles in one: the principle according to nature or history, there where</a:t>
            </a:r>
          </a:p>
          <a:p>
            <a:r>
              <a:rPr lang="en-US" sz="2400" dirty="0"/>
              <a:t>things commence-physical, historical, or ontological principle - but also the principle</a:t>
            </a:r>
          </a:p>
          <a:p>
            <a:r>
              <a:rPr lang="en-US" sz="2400" dirty="0"/>
              <a:t>according to the law, there where men and gods command, there where authority, social</a:t>
            </a:r>
          </a:p>
          <a:p>
            <a:r>
              <a:rPr lang="en-US" sz="2400" dirty="0"/>
              <a:t>order are exercised, in this place from which order is given-nomological principle.</a:t>
            </a:r>
          </a:p>
          <a:p>
            <a:r>
              <a:rPr lang="en-US" sz="2400" dirty="0"/>
              <a:t>There, we said, and in this place. How are we to think of there? </a:t>
            </a:r>
          </a:p>
        </p:txBody>
      </p:sp>
    </p:spTree>
    <p:extLst>
      <p:ext uri="{BB962C8B-B14F-4D97-AF65-F5344CB8AC3E}">
        <p14:creationId xmlns:p14="http://schemas.microsoft.com/office/powerpoint/2010/main" val="2112345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EA765-0E2B-C164-BB63-C7D478B4BA42}"/>
              </a:ext>
            </a:extLst>
          </p:cNvPr>
          <p:cNvSpPr>
            <a:spLocks noGrp="1"/>
          </p:cNvSpPr>
          <p:nvPr>
            <p:ph type="title"/>
          </p:nvPr>
        </p:nvSpPr>
        <p:spPr>
          <a:xfrm>
            <a:off x="3620836" y="2766218"/>
            <a:ext cx="5218364" cy="1325563"/>
          </a:xfrm>
        </p:spPr>
        <p:txBody>
          <a:bodyPr>
            <a:normAutofit fontScale="90000"/>
          </a:bodyPr>
          <a:lstStyle/>
          <a:p>
            <a:r>
              <a:rPr lang="en-US" sz="5400" dirty="0"/>
              <a:t>Tabula Rasa</a:t>
            </a:r>
            <a:br>
              <a:rPr lang="en-US" dirty="0"/>
            </a:br>
            <a:r>
              <a:rPr lang="en-US" dirty="0"/>
              <a:t>(Wipe the slate clean)</a:t>
            </a:r>
          </a:p>
        </p:txBody>
      </p:sp>
    </p:spTree>
    <p:extLst>
      <p:ext uri="{BB962C8B-B14F-4D97-AF65-F5344CB8AC3E}">
        <p14:creationId xmlns:p14="http://schemas.microsoft.com/office/powerpoint/2010/main" val="31558765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D2533-4EEE-4D77-0E2C-94F328215ABD}"/>
              </a:ext>
            </a:extLst>
          </p:cNvPr>
          <p:cNvSpPr>
            <a:spLocks noGrp="1"/>
          </p:cNvSpPr>
          <p:nvPr>
            <p:ph type="title"/>
          </p:nvPr>
        </p:nvSpPr>
        <p:spPr>
          <a:xfrm>
            <a:off x="0" y="78108"/>
            <a:ext cx="10515600" cy="1325563"/>
          </a:xfrm>
        </p:spPr>
        <p:txBody>
          <a:bodyPr>
            <a:normAutofit fontScale="90000"/>
          </a:bodyPr>
          <a:lstStyle/>
          <a:p>
            <a:br>
              <a:rPr lang="en-GB" dirty="0">
                <a:effectLst/>
                <a:latin typeface="Helvetica" pitchFamily="2" charset="0"/>
              </a:rPr>
            </a:br>
            <a:r>
              <a:rPr lang="en-GB" dirty="0">
                <a:effectLst/>
                <a:latin typeface="Helvetica" pitchFamily="2" charset="0"/>
              </a:rPr>
              <a:t>Identity as Palimpsest</a:t>
            </a:r>
            <a:br>
              <a:rPr lang="en-GB" dirty="0">
                <a:effectLst/>
                <a:latin typeface="Helvetica" pitchFamily="2" charset="0"/>
              </a:rPr>
            </a:br>
            <a:endParaRPr lang="en-US" dirty="0"/>
          </a:p>
        </p:txBody>
      </p:sp>
      <p:sp>
        <p:nvSpPr>
          <p:cNvPr id="5" name="TextBox 4">
            <a:extLst>
              <a:ext uri="{FF2B5EF4-FFF2-40B4-BE49-F238E27FC236}">
                <a16:creationId xmlns:a16="http://schemas.microsoft.com/office/drawing/2014/main" id="{3DD9A05A-4562-AB8F-B70F-F9360F94B069}"/>
              </a:ext>
            </a:extLst>
          </p:cNvPr>
          <p:cNvSpPr txBox="1"/>
          <p:nvPr/>
        </p:nvSpPr>
        <p:spPr>
          <a:xfrm>
            <a:off x="0" y="1623572"/>
            <a:ext cx="12192000" cy="4493538"/>
          </a:xfrm>
          <a:prstGeom prst="rect">
            <a:avLst/>
          </a:prstGeom>
          <a:noFill/>
        </p:spPr>
        <p:txBody>
          <a:bodyPr wrap="square">
            <a:spAutoFit/>
          </a:bodyPr>
          <a:lstStyle/>
          <a:p>
            <a:r>
              <a:rPr lang="en-GB" sz="2200" dirty="0">
                <a:effectLst/>
                <a:latin typeface="Helvetica" pitchFamily="2" charset="0"/>
              </a:rPr>
              <a:t>As Appiah states, “Identities are so diverse and extensive because, in the modern world, people need an enormous array of tools in making a life. The range of options sufficient for each of us isn’t enough for us all. Indeed, people are making up new identities all the time” (Appiah 2006). </a:t>
            </a:r>
            <a:r>
              <a:rPr lang="en-GB" sz="2200" b="1" dirty="0">
                <a:effectLst/>
                <a:latin typeface="Helvetica" pitchFamily="2" charset="0"/>
              </a:rPr>
              <a:t>Through the process of making and re-making, dissolving, and erasure, individual identities emerge as unfolding interstitial zones of intersectionality. It is worth noting here that my use here of intersectionality goes beyond the original conception by Crenshaw and is closer in usage to “scholars and activists [which] have broadened intersectionality to engage a range of issues, engage a range of issues, social identities, power dynamics, legal and political systems, and discursive structures” (</a:t>
            </a:r>
            <a:r>
              <a:rPr lang="en-GB" sz="2200" b="1" dirty="0" err="1">
                <a:effectLst/>
                <a:latin typeface="Helvetica" pitchFamily="2" charset="0"/>
              </a:rPr>
              <a:t>Carbado</a:t>
            </a:r>
            <a:r>
              <a:rPr lang="en-GB" sz="2200" b="1" dirty="0">
                <a:effectLst/>
                <a:latin typeface="Helvetica" pitchFamily="2" charset="0"/>
              </a:rPr>
              <a:t> et al. 2013).</a:t>
            </a:r>
            <a:r>
              <a:rPr lang="en-GB" sz="2200" dirty="0">
                <a:effectLst/>
                <a:latin typeface="Helvetica" pitchFamily="2" charset="0"/>
              </a:rPr>
              <a:t> This broader sense of intersectionality has been utilized so that it mirrors the range of holistic forces acting on the formation of an individual identity, but also the evolving and unresolved nature of identity. </a:t>
            </a:r>
            <a:r>
              <a:rPr lang="en-GB" sz="2200" b="1" dirty="0">
                <a:effectLst/>
                <a:latin typeface="Helvetica" pitchFamily="2" charset="0"/>
              </a:rPr>
              <a:t>This fragmented layering and unfinalized character of identity is perhaps best manifested through visual representation in the form of a palimpsest. (Blair, G, pp2:2023)</a:t>
            </a:r>
          </a:p>
        </p:txBody>
      </p:sp>
    </p:spTree>
    <p:extLst>
      <p:ext uri="{BB962C8B-B14F-4D97-AF65-F5344CB8AC3E}">
        <p14:creationId xmlns:p14="http://schemas.microsoft.com/office/powerpoint/2010/main" val="4990313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B9B0C0F-C0DF-B548-A850-FA94704AE567}"/>
              </a:ext>
            </a:extLst>
          </p:cNvPr>
          <p:cNvSpPr txBox="1"/>
          <p:nvPr/>
        </p:nvSpPr>
        <p:spPr>
          <a:xfrm>
            <a:off x="0" y="0"/>
            <a:ext cx="12380976" cy="892552"/>
          </a:xfrm>
          <a:prstGeom prst="rect">
            <a:avLst/>
          </a:prstGeom>
          <a:noFill/>
        </p:spPr>
        <p:txBody>
          <a:bodyPr wrap="square">
            <a:spAutoFit/>
          </a:bodyPr>
          <a:lstStyle/>
          <a:p>
            <a:r>
              <a:rPr lang="en-GB" sz="2600" dirty="0">
                <a:latin typeface="Helvetica" pitchFamily="2" charset="0"/>
              </a:rPr>
              <a:t>A</a:t>
            </a:r>
            <a:r>
              <a:rPr lang="en-GB" sz="2600" dirty="0">
                <a:effectLst/>
                <a:latin typeface="Helvetica" pitchFamily="2" charset="0"/>
              </a:rPr>
              <a:t> visual palimpsest in the work of  Annette Cords, G Farrell Kellum, and </a:t>
            </a:r>
            <a:r>
              <a:rPr lang="en-GB" sz="2600" dirty="0" err="1">
                <a:effectLst/>
                <a:latin typeface="Helvetica" pitchFamily="2" charset="0"/>
              </a:rPr>
              <a:t>Njideka</a:t>
            </a:r>
            <a:r>
              <a:rPr lang="en-GB" sz="2600" dirty="0">
                <a:effectLst/>
                <a:latin typeface="Helvetica" pitchFamily="2" charset="0"/>
              </a:rPr>
              <a:t> Akunyili Crosby</a:t>
            </a:r>
            <a:r>
              <a:rPr lang="en-GB" sz="2600" dirty="0">
                <a:latin typeface="Helvetica" pitchFamily="2" charset="0"/>
              </a:rPr>
              <a:t> - A</a:t>
            </a:r>
            <a:r>
              <a:rPr lang="en-GB" sz="2600" dirty="0">
                <a:effectLst/>
                <a:latin typeface="Helvetica" pitchFamily="2" charset="0"/>
              </a:rPr>
              <a:t> stratified discourse between the singular and the collective.</a:t>
            </a:r>
          </a:p>
        </p:txBody>
      </p:sp>
      <p:sp>
        <p:nvSpPr>
          <p:cNvPr id="6" name="TextBox 5">
            <a:extLst>
              <a:ext uri="{FF2B5EF4-FFF2-40B4-BE49-F238E27FC236}">
                <a16:creationId xmlns:a16="http://schemas.microsoft.com/office/drawing/2014/main" id="{D00AD98D-4188-4F72-CC8F-49835491034E}"/>
              </a:ext>
            </a:extLst>
          </p:cNvPr>
          <p:cNvSpPr txBox="1"/>
          <p:nvPr/>
        </p:nvSpPr>
        <p:spPr>
          <a:xfrm>
            <a:off x="0" y="4898489"/>
            <a:ext cx="12191999" cy="1959511"/>
          </a:xfrm>
          <a:prstGeom prst="rect">
            <a:avLst/>
          </a:prstGeom>
          <a:noFill/>
        </p:spPr>
        <p:txBody>
          <a:bodyPr wrap="square">
            <a:spAutoFit/>
          </a:bodyPr>
          <a:lstStyle/>
          <a:p>
            <a:r>
              <a:rPr lang="en-GB" sz="2000" dirty="0">
                <a:effectLst/>
                <a:latin typeface="Helvetica" pitchFamily="2" charset="0"/>
              </a:rPr>
              <a:t>In the contemporary moment, the dynamic process of identity formation remains betwixt any sort of settled or concretized state. This unresolved status is also reflected in the conceptualization and construction of the artworks by Cords, Kellum, and Akunyili Crosby. The messy interplay between the singular and collective is presented in their artworks as unexpected juxtapositions of diverse information, images, materials, and mark-</a:t>
            </a:r>
            <a:r>
              <a:rPr lang="en-GB" sz="2000" dirty="0" err="1">
                <a:effectLst/>
                <a:latin typeface="Helvetica" pitchFamily="2" charset="0"/>
              </a:rPr>
              <a:t>making.</a:t>
            </a:r>
            <a:r>
              <a:rPr lang="en-GB" dirty="0" err="1">
                <a:effectLst/>
                <a:latin typeface="Helvetica" pitchFamily="2" charset="0"/>
              </a:rPr>
              <a:t>https</a:t>
            </a:r>
            <a:r>
              <a:rPr lang="en-GB" dirty="0">
                <a:effectLst/>
                <a:latin typeface="Helvetica" pitchFamily="2" charset="0"/>
              </a:rPr>
              <a:t>://</a:t>
            </a:r>
            <a:r>
              <a:rPr lang="en-GB" dirty="0" err="1">
                <a:effectLst/>
                <a:latin typeface="Helvetica" pitchFamily="2" charset="0"/>
              </a:rPr>
              <a:t>www.mdpi.com</a:t>
            </a:r>
            <a:r>
              <a:rPr lang="en-GB" dirty="0">
                <a:effectLst/>
                <a:latin typeface="Helvetica" pitchFamily="2" charset="0"/>
              </a:rPr>
              <a:t>/2076-0752/12/4/164</a:t>
            </a:r>
          </a:p>
          <a:p>
            <a:pPr algn="just">
              <a:spcBef>
                <a:spcPts val="375"/>
              </a:spcBef>
            </a:pPr>
            <a:r>
              <a:rPr lang="en-GB" b="1" i="0" dirty="0">
                <a:solidFill>
                  <a:srgbClr val="222222"/>
                </a:solidFill>
                <a:effectLst/>
                <a:latin typeface="Arial" panose="020B0604020202020204" pitchFamily="34" charset="0"/>
              </a:rPr>
              <a:t>Keywords: Identity, Palimpsest, Singular, collective, artwork </a:t>
            </a:r>
          </a:p>
        </p:txBody>
      </p:sp>
      <p:sp>
        <p:nvSpPr>
          <p:cNvPr id="8" name="TextBox 7">
            <a:extLst>
              <a:ext uri="{FF2B5EF4-FFF2-40B4-BE49-F238E27FC236}">
                <a16:creationId xmlns:a16="http://schemas.microsoft.com/office/drawing/2014/main" id="{DEAEE567-F6D0-0161-D7D4-0F9D7177F253}"/>
              </a:ext>
            </a:extLst>
          </p:cNvPr>
          <p:cNvSpPr txBox="1"/>
          <p:nvPr/>
        </p:nvSpPr>
        <p:spPr>
          <a:xfrm>
            <a:off x="0" y="1143903"/>
            <a:ext cx="12192000" cy="1323439"/>
          </a:xfrm>
          <a:prstGeom prst="rect">
            <a:avLst/>
          </a:prstGeom>
          <a:noFill/>
        </p:spPr>
        <p:txBody>
          <a:bodyPr wrap="square">
            <a:spAutoFit/>
          </a:bodyPr>
          <a:lstStyle/>
          <a:p>
            <a:r>
              <a:rPr lang="en-GB" sz="2000" dirty="0">
                <a:effectLst/>
                <a:latin typeface="Helvetica" pitchFamily="2" charset="0"/>
              </a:rPr>
              <a:t>Through their artworks, each artist explores their own identity formation, but also identity formation of those living amid the Postmodern condition of the Western world in the late stages of capitalism. All three artists explore how the collective is manifested in their singular identities by weaving in the personal, intimate, and everyday vernacular into their artworks while also including remnants of wider cultural influences. </a:t>
            </a:r>
          </a:p>
        </p:txBody>
      </p:sp>
      <p:pic>
        <p:nvPicPr>
          <p:cNvPr id="9" name="Picture 8">
            <a:extLst>
              <a:ext uri="{FF2B5EF4-FFF2-40B4-BE49-F238E27FC236}">
                <a16:creationId xmlns:a16="http://schemas.microsoft.com/office/drawing/2014/main" id="{B9BA28F3-444E-87C8-75EA-7C40C5B307E4}"/>
              </a:ext>
            </a:extLst>
          </p:cNvPr>
          <p:cNvPicPr>
            <a:picLocks noChangeAspect="1"/>
          </p:cNvPicPr>
          <p:nvPr/>
        </p:nvPicPr>
        <p:blipFill>
          <a:blip r:embed="rId3"/>
          <a:stretch>
            <a:fillRect/>
          </a:stretch>
        </p:blipFill>
        <p:spPr>
          <a:xfrm>
            <a:off x="8718668" y="2559942"/>
            <a:ext cx="3083083" cy="2254463"/>
          </a:xfrm>
          <a:prstGeom prst="rect">
            <a:avLst/>
          </a:prstGeom>
        </p:spPr>
      </p:pic>
      <p:pic>
        <p:nvPicPr>
          <p:cNvPr id="10" name="Picture 9">
            <a:extLst>
              <a:ext uri="{FF2B5EF4-FFF2-40B4-BE49-F238E27FC236}">
                <a16:creationId xmlns:a16="http://schemas.microsoft.com/office/drawing/2014/main" id="{BA16DE2A-5AD1-0E7C-C4FD-19AFABE0D6B8}"/>
              </a:ext>
            </a:extLst>
          </p:cNvPr>
          <p:cNvPicPr>
            <a:picLocks noChangeAspect="1"/>
          </p:cNvPicPr>
          <p:nvPr/>
        </p:nvPicPr>
        <p:blipFill>
          <a:blip r:embed="rId4"/>
          <a:stretch>
            <a:fillRect/>
          </a:stretch>
        </p:blipFill>
        <p:spPr>
          <a:xfrm>
            <a:off x="6213133" y="2493819"/>
            <a:ext cx="2422629" cy="2422629"/>
          </a:xfrm>
          <a:prstGeom prst="rect">
            <a:avLst/>
          </a:prstGeom>
        </p:spPr>
      </p:pic>
      <p:pic>
        <p:nvPicPr>
          <p:cNvPr id="11" name="Picture 10">
            <a:extLst>
              <a:ext uri="{FF2B5EF4-FFF2-40B4-BE49-F238E27FC236}">
                <a16:creationId xmlns:a16="http://schemas.microsoft.com/office/drawing/2014/main" id="{215C6BCA-CE43-78EE-A637-CAEB6736C133}"/>
              </a:ext>
            </a:extLst>
          </p:cNvPr>
          <p:cNvPicPr>
            <a:picLocks noChangeAspect="1"/>
          </p:cNvPicPr>
          <p:nvPr/>
        </p:nvPicPr>
        <p:blipFill>
          <a:blip r:embed="rId5"/>
          <a:stretch>
            <a:fillRect/>
          </a:stretch>
        </p:blipFill>
        <p:spPr>
          <a:xfrm>
            <a:off x="3576992" y="2408844"/>
            <a:ext cx="2519007" cy="2519007"/>
          </a:xfrm>
          <a:prstGeom prst="rect">
            <a:avLst/>
          </a:prstGeom>
        </p:spPr>
      </p:pic>
      <p:pic>
        <p:nvPicPr>
          <p:cNvPr id="12" name="Picture 11">
            <a:extLst>
              <a:ext uri="{FF2B5EF4-FFF2-40B4-BE49-F238E27FC236}">
                <a16:creationId xmlns:a16="http://schemas.microsoft.com/office/drawing/2014/main" id="{840D50B1-C9AC-B0B1-1B18-5603F36134B7}"/>
              </a:ext>
            </a:extLst>
          </p:cNvPr>
          <p:cNvPicPr>
            <a:picLocks noChangeAspect="1"/>
          </p:cNvPicPr>
          <p:nvPr/>
        </p:nvPicPr>
        <p:blipFill>
          <a:blip r:embed="rId6"/>
          <a:stretch>
            <a:fillRect/>
          </a:stretch>
        </p:blipFill>
        <p:spPr>
          <a:xfrm>
            <a:off x="146816" y="2465550"/>
            <a:ext cx="3313042" cy="2443246"/>
          </a:xfrm>
          <a:prstGeom prst="rect">
            <a:avLst/>
          </a:prstGeom>
        </p:spPr>
      </p:pic>
    </p:spTree>
    <p:extLst>
      <p:ext uri="{BB962C8B-B14F-4D97-AF65-F5344CB8AC3E}">
        <p14:creationId xmlns:p14="http://schemas.microsoft.com/office/powerpoint/2010/main" val="42399008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B2504722-947D-817C-56DA-D21B53D416DD}"/>
              </a:ext>
            </a:extLst>
          </p:cNvPr>
          <p:cNvSpPr txBox="1"/>
          <p:nvPr/>
        </p:nvSpPr>
        <p:spPr>
          <a:xfrm>
            <a:off x="0" y="4679943"/>
            <a:ext cx="11672316" cy="2308324"/>
          </a:xfrm>
          <a:prstGeom prst="rect">
            <a:avLst/>
          </a:prstGeom>
          <a:noFill/>
        </p:spPr>
        <p:txBody>
          <a:bodyPr wrap="square">
            <a:spAutoFit/>
          </a:bodyPr>
          <a:lstStyle/>
          <a:p>
            <a:r>
              <a:rPr lang="en-GB" b="1" i="0" dirty="0">
                <a:solidFill>
                  <a:srgbClr val="222222"/>
                </a:solidFill>
                <a:effectLst/>
                <a:latin typeface="Arial" panose="020B0604020202020204" pitchFamily="34" charset="0"/>
              </a:rPr>
              <a:t>Figure 3.</a:t>
            </a:r>
            <a:r>
              <a:rPr lang="en-GB" b="0" i="0" dirty="0">
                <a:solidFill>
                  <a:srgbClr val="222222"/>
                </a:solidFill>
                <a:effectLst/>
                <a:latin typeface="Arial" panose="020B0604020202020204" pitchFamily="34" charset="0"/>
              </a:rPr>
              <a:t> Annette Cords, </a:t>
            </a:r>
            <a:r>
              <a:rPr lang="en-GB" b="0" i="1" dirty="0">
                <a:solidFill>
                  <a:srgbClr val="222222"/>
                </a:solidFill>
                <a:effectLst/>
                <a:latin typeface="Arial" panose="020B0604020202020204" pitchFamily="34" charset="0"/>
              </a:rPr>
              <a:t>Call On Me/Say It Softly</a:t>
            </a:r>
            <a:r>
              <a:rPr lang="en-GB" b="0" i="0" dirty="0">
                <a:solidFill>
                  <a:srgbClr val="222222"/>
                </a:solidFill>
                <a:effectLst/>
                <a:latin typeface="Arial" panose="020B0604020202020204" pitchFamily="34" charset="0"/>
              </a:rPr>
              <a:t>, (front)-left (back)-right, Handwoven Jacquard tapestry, cotton and wool.</a:t>
            </a:r>
          </a:p>
          <a:p>
            <a:r>
              <a:rPr lang="en-GB" b="0" i="0" dirty="0" err="1">
                <a:solidFill>
                  <a:srgbClr val="222222"/>
                </a:solidFill>
                <a:effectLst/>
                <a:latin typeface="Arial" panose="020B0604020202020204" pitchFamily="34" charset="0"/>
              </a:rPr>
              <a:t>Njideka</a:t>
            </a:r>
            <a:r>
              <a:rPr lang="en-GB" b="0" i="0" dirty="0">
                <a:solidFill>
                  <a:srgbClr val="222222"/>
                </a:solidFill>
                <a:effectLst/>
                <a:latin typeface="Arial" panose="020B0604020202020204" pitchFamily="34" charset="0"/>
              </a:rPr>
              <a:t> Akunyili Crosby</a:t>
            </a:r>
          </a:p>
          <a:p>
            <a:r>
              <a:rPr lang="en-GB" b="0" i="0" dirty="0">
                <a:solidFill>
                  <a:srgbClr val="222222"/>
                </a:solidFill>
                <a:effectLst/>
                <a:latin typeface="Arial" panose="020B0604020202020204" pitchFamily="34" charset="0"/>
              </a:rPr>
              <a:t>She attempts to make visible how our backgrounds and histories stay with us, perhaps as ghostly traces haunting our consciousness, but present nonetheless. The technique and media used (especially the photo-transfers which allow the artist to raise images from newspapers or magazines) also serve to reinforce the notion of the layered and bricolage palimpsest of her globalized and intersectional identity.</a:t>
            </a:r>
            <a:endParaRPr lang="en-US" dirty="0"/>
          </a:p>
          <a:p>
            <a:r>
              <a:rPr lang="en-GB" b="0" i="0" dirty="0">
                <a:solidFill>
                  <a:srgbClr val="222222"/>
                </a:solidFill>
                <a:effectLst/>
                <a:latin typeface="Arial" panose="020B0604020202020204" pitchFamily="34" charset="0"/>
              </a:rPr>
              <a:t> </a:t>
            </a:r>
            <a:endParaRPr lang="en-US" dirty="0"/>
          </a:p>
        </p:txBody>
      </p:sp>
      <p:pic>
        <p:nvPicPr>
          <p:cNvPr id="2" name="Picture 1">
            <a:extLst>
              <a:ext uri="{FF2B5EF4-FFF2-40B4-BE49-F238E27FC236}">
                <a16:creationId xmlns:a16="http://schemas.microsoft.com/office/drawing/2014/main" id="{2F12CA5B-9E64-F68F-F925-40988FD4BFE4}"/>
              </a:ext>
            </a:extLst>
          </p:cNvPr>
          <p:cNvPicPr>
            <a:picLocks noChangeAspect="1"/>
          </p:cNvPicPr>
          <p:nvPr/>
        </p:nvPicPr>
        <p:blipFill>
          <a:blip r:embed="rId3"/>
          <a:stretch>
            <a:fillRect/>
          </a:stretch>
        </p:blipFill>
        <p:spPr>
          <a:xfrm>
            <a:off x="4266371" y="1531726"/>
            <a:ext cx="7925629" cy="2939688"/>
          </a:xfrm>
          <a:prstGeom prst="rect">
            <a:avLst/>
          </a:prstGeom>
        </p:spPr>
      </p:pic>
      <p:pic>
        <p:nvPicPr>
          <p:cNvPr id="3" name="Picture 2">
            <a:extLst>
              <a:ext uri="{FF2B5EF4-FFF2-40B4-BE49-F238E27FC236}">
                <a16:creationId xmlns:a16="http://schemas.microsoft.com/office/drawing/2014/main" id="{AACCD4C6-05CF-EDCB-3D7F-03203E9B3510}"/>
              </a:ext>
            </a:extLst>
          </p:cNvPr>
          <p:cNvPicPr>
            <a:picLocks noChangeAspect="1"/>
          </p:cNvPicPr>
          <p:nvPr/>
        </p:nvPicPr>
        <p:blipFill>
          <a:blip r:embed="rId4"/>
          <a:stretch>
            <a:fillRect/>
          </a:stretch>
        </p:blipFill>
        <p:spPr>
          <a:xfrm>
            <a:off x="0" y="1531726"/>
            <a:ext cx="4681728" cy="2939689"/>
          </a:xfrm>
          <a:prstGeom prst="rect">
            <a:avLst/>
          </a:prstGeom>
        </p:spPr>
      </p:pic>
    </p:spTree>
    <p:extLst>
      <p:ext uri="{BB962C8B-B14F-4D97-AF65-F5344CB8AC3E}">
        <p14:creationId xmlns:p14="http://schemas.microsoft.com/office/powerpoint/2010/main" val="38847875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32C43-B570-5C7F-8749-0AC6B3EC2273}"/>
              </a:ext>
            </a:extLst>
          </p:cNvPr>
          <p:cNvSpPr>
            <a:spLocks noGrp="1"/>
          </p:cNvSpPr>
          <p:nvPr>
            <p:ph type="title"/>
          </p:nvPr>
        </p:nvSpPr>
        <p:spPr>
          <a:xfrm>
            <a:off x="0" y="-128016"/>
            <a:ext cx="2780015" cy="1325563"/>
          </a:xfrm>
        </p:spPr>
        <p:txBody>
          <a:bodyPr/>
          <a:lstStyle/>
          <a:p>
            <a:r>
              <a:rPr lang="en-US" dirty="0">
                <a:latin typeface="Helvetica" pitchFamily="2" charset="0"/>
              </a:rPr>
              <a:t>K Kellum</a:t>
            </a:r>
          </a:p>
        </p:txBody>
      </p:sp>
      <p:sp>
        <p:nvSpPr>
          <p:cNvPr id="5" name="TextBox 4">
            <a:extLst>
              <a:ext uri="{FF2B5EF4-FFF2-40B4-BE49-F238E27FC236}">
                <a16:creationId xmlns:a16="http://schemas.microsoft.com/office/drawing/2014/main" id="{8658451C-EC23-D23A-715A-188E8C6BBB4F}"/>
              </a:ext>
            </a:extLst>
          </p:cNvPr>
          <p:cNvSpPr txBox="1"/>
          <p:nvPr/>
        </p:nvSpPr>
        <p:spPr>
          <a:xfrm>
            <a:off x="0" y="720847"/>
            <a:ext cx="12545807" cy="4708981"/>
          </a:xfrm>
          <a:prstGeom prst="rect">
            <a:avLst/>
          </a:prstGeom>
          <a:noFill/>
        </p:spPr>
        <p:txBody>
          <a:bodyPr wrap="square">
            <a:spAutoFit/>
          </a:bodyPr>
          <a:lstStyle/>
          <a:p>
            <a:r>
              <a:rPr lang="en-GB" sz="2000" b="0" i="0" dirty="0">
                <a:solidFill>
                  <a:srgbClr val="222222"/>
                </a:solidFill>
                <a:effectLst/>
                <a:latin typeface="Helvetica" pitchFamily="2" charset="0"/>
              </a:rPr>
              <a:t>G. Kellum’s collages and sculptures display the complex web of polyphony which build upon one another to form the singular/collective matrix of identity. Kellum draws upon sources of hip-hop culture, graffiti tagging, and other ephemera from the urban landscape, woven together with his own distinct drips and gestural marks. Just as palimpsests preserve suggestions of what was once there, Kellum is also attentive to the presence of voices that are unseen or barely perceptible. As Kellum has stated, “I’m very much drawn to tags and hits as opposed to the more </a:t>
            </a:r>
            <a:r>
              <a:rPr lang="en-GB" sz="2000" b="0" i="0" dirty="0" err="1">
                <a:solidFill>
                  <a:srgbClr val="222222"/>
                </a:solidFill>
                <a:effectLst/>
                <a:latin typeface="Helvetica" pitchFamily="2" charset="0"/>
              </a:rPr>
              <a:t>colorful</a:t>
            </a:r>
            <a:r>
              <a:rPr lang="en-GB" sz="2000" b="0" i="0" dirty="0">
                <a:solidFill>
                  <a:srgbClr val="222222"/>
                </a:solidFill>
                <a:effectLst/>
                <a:latin typeface="Helvetica" pitchFamily="2" charset="0"/>
              </a:rPr>
              <a:t> and conceptually design forms of graffiti. To me these tags represent lost voices from the distant past as well as the present and voices not heard yet in the future”.</a:t>
            </a:r>
            <a:r>
              <a:rPr lang="en-GB" sz="2000" b="1" i="0" u="none" strike="noStrike" dirty="0">
                <a:solidFill>
                  <a:srgbClr val="4F5671"/>
                </a:solidFill>
                <a:effectLst/>
                <a:latin typeface="Helvetica" pitchFamily="2" charset="0"/>
                <a:hlinkClick r:id="rId3"/>
              </a:rPr>
              <a:t>3</a:t>
            </a:r>
            <a:r>
              <a:rPr lang="en-GB" sz="2000" b="0" i="0" dirty="0">
                <a:solidFill>
                  <a:srgbClr val="222222"/>
                </a:solidFill>
                <a:effectLst/>
                <a:latin typeface="Helvetica" pitchFamily="2" charset="0"/>
              </a:rPr>
              <a:t> We can see an example of the incorporation of graffiti tags in his piece </a:t>
            </a:r>
            <a:r>
              <a:rPr lang="en-GB" sz="2000" b="0" i="1" dirty="0">
                <a:solidFill>
                  <a:srgbClr val="222222"/>
                </a:solidFill>
                <a:effectLst/>
                <a:latin typeface="Helvetica" pitchFamily="2" charset="0"/>
              </a:rPr>
              <a:t>The Dark </a:t>
            </a:r>
            <a:r>
              <a:rPr lang="en-GB" sz="2000" b="0" i="1" dirty="0" err="1">
                <a:solidFill>
                  <a:srgbClr val="222222"/>
                </a:solidFill>
                <a:effectLst/>
                <a:latin typeface="Helvetica" pitchFamily="2" charset="0"/>
              </a:rPr>
              <a:t>Sygnus</a:t>
            </a:r>
            <a:r>
              <a:rPr lang="en-GB" sz="2000" b="0" i="0" dirty="0">
                <a:solidFill>
                  <a:srgbClr val="222222"/>
                </a:solidFill>
                <a:effectLst/>
                <a:latin typeface="Helvetica" pitchFamily="2" charset="0"/>
              </a:rPr>
              <a:t> (</a:t>
            </a:r>
            <a:r>
              <a:rPr lang="en-GB" sz="2000" b="1" i="0" u="none" strike="noStrike" dirty="0">
                <a:solidFill>
                  <a:srgbClr val="4F5671"/>
                </a:solidFill>
                <a:effectLst/>
                <a:latin typeface="Helvetica" pitchFamily="2" charset="0"/>
                <a:hlinkClick r:id="rId4"/>
              </a:rPr>
              <a:t>Figure 4</a:t>
            </a:r>
            <a:r>
              <a:rPr lang="en-GB" sz="2000" b="0" i="0" dirty="0">
                <a:solidFill>
                  <a:srgbClr val="222222"/>
                </a:solidFill>
                <a:effectLst/>
                <a:latin typeface="Helvetica" pitchFamily="2" charset="0"/>
              </a:rPr>
              <a:t>). Kellum uses fragments or reinterpretations of the graffiti tags that he observes in the urban panorama to show how these tags maintain a latency and represent voices.</a:t>
            </a:r>
          </a:p>
          <a:p>
            <a:r>
              <a:rPr lang="en-GB" sz="2000" b="0" i="0" dirty="0">
                <a:solidFill>
                  <a:srgbClr val="222222"/>
                </a:solidFill>
                <a:effectLst/>
                <a:latin typeface="Helvetica" pitchFamily="2" charset="0"/>
              </a:rPr>
              <a:t>that serve as important exterior</a:t>
            </a:r>
          </a:p>
          <a:p>
            <a:r>
              <a:rPr lang="en-GB" sz="2000" b="0" i="0" dirty="0">
                <a:solidFill>
                  <a:srgbClr val="222222"/>
                </a:solidFill>
                <a:effectLst/>
                <a:latin typeface="Helvetica" pitchFamily="2" charset="0"/>
              </a:rPr>
              <a:t>influences which are merged</a:t>
            </a:r>
          </a:p>
          <a:p>
            <a:r>
              <a:rPr lang="en-GB" sz="2000" b="0" i="0" dirty="0">
                <a:solidFill>
                  <a:srgbClr val="222222"/>
                </a:solidFill>
                <a:effectLst/>
                <a:latin typeface="Helvetica" pitchFamily="2" charset="0"/>
              </a:rPr>
              <a:t>with singular identities much</a:t>
            </a:r>
          </a:p>
          <a:p>
            <a:r>
              <a:rPr lang="en-GB" sz="2000" b="0" i="0" dirty="0">
                <a:solidFill>
                  <a:srgbClr val="222222"/>
                </a:solidFill>
                <a:effectLst/>
                <a:latin typeface="Helvetica" pitchFamily="2" charset="0"/>
              </a:rPr>
              <a:t>in the same manner as </a:t>
            </a:r>
          </a:p>
          <a:p>
            <a:r>
              <a:rPr lang="en-GB" sz="2000" b="1" i="0" dirty="0">
                <a:solidFill>
                  <a:srgbClr val="222222"/>
                </a:solidFill>
                <a:effectLst/>
                <a:latin typeface="Helvetica" pitchFamily="2" charset="0"/>
              </a:rPr>
              <a:t>Bakhtin’s heteroglossia</a:t>
            </a:r>
            <a:endParaRPr lang="en-US" sz="2000" dirty="0">
              <a:latin typeface="Helvetica" pitchFamily="2" charset="0"/>
            </a:endParaRPr>
          </a:p>
        </p:txBody>
      </p:sp>
      <p:pic>
        <p:nvPicPr>
          <p:cNvPr id="6" name="Picture 5">
            <a:extLst>
              <a:ext uri="{FF2B5EF4-FFF2-40B4-BE49-F238E27FC236}">
                <a16:creationId xmlns:a16="http://schemas.microsoft.com/office/drawing/2014/main" id="{F09CA3B8-D1A9-BD5D-6207-1DA5069F0E87}"/>
              </a:ext>
            </a:extLst>
          </p:cNvPr>
          <p:cNvPicPr>
            <a:picLocks noChangeAspect="1"/>
          </p:cNvPicPr>
          <p:nvPr/>
        </p:nvPicPr>
        <p:blipFill>
          <a:blip r:embed="rId5"/>
          <a:stretch>
            <a:fillRect/>
          </a:stretch>
        </p:blipFill>
        <p:spPr>
          <a:xfrm>
            <a:off x="3649744" y="3821545"/>
            <a:ext cx="4513649" cy="3036455"/>
          </a:xfrm>
          <a:prstGeom prst="rect">
            <a:avLst/>
          </a:prstGeom>
        </p:spPr>
      </p:pic>
      <p:sp>
        <p:nvSpPr>
          <p:cNvPr id="8" name="TextBox 7">
            <a:extLst>
              <a:ext uri="{FF2B5EF4-FFF2-40B4-BE49-F238E27FC236}">
                <a16:creationId xmlns:a16="http://schemas.microsoft.com/office/drawing/2014/main" id="{231477F7-E684-3AD7-DEB0-6EF6FD9B4240}"/>
              </a:ext>
            </a:extLst>
          </p:cNvPr>
          <p:cNvSpPr txBox="1"/>
          <p:nvPr/>
        </p:nvSpPr>
        <p:spPr>
          <a:xfrm>
            <a:off x="0" y="5901472"/>
            <a:ext cx="3843618" cy="954107"/>
          </a:xfrm>
          <a:prstGeom prst="rect">
            <a:avLst/>
          </a:prstGeom>
          <a:noFill/>
        </p:spPr>
        <p:txBody>
          <a:bodyPr wrap="square">
            <a:spAutoFit/>
          </a:bodyPr>
          <a:lstStyle/>
          <a:p>
            <a:r>
              <a:rPr lang="en-GB" sz="1400" dirty="0">
                <a:effectLst/>
                <a:latin typeface="Helvetica" pitchFamily="2" charset="0"/>
              </a:rPr>
              <a:t>Figure 1. Lady Boom Bap, Acrylic, collage, paint pen and fabric on wood.</a:t>
            </a:r>
          </a:p>
          <a:p>
            <a:r>
              <a:rPr lang="en-GB" sz="1400" b="1" i="0" dirty="0">
                <a:solidFill>
                  <a:srgbClr val="222222"/>
                </a:solidFill>
                <a:effectLst/>
                <a:latin typeface="Arial" panose="020B0604020202020204" pitchFamily="34" charset="0"/>
              </a:rPr>
              <a:t>Figure 4.</a:t>
            </a:r>
            <a:r>
              <a:rPr lang="en-GB" sz="1400" b="0" i="0" dirty="0">
                <a:solidFill>
                  <a:srgbClr val="222222"/>
                </a:solidFill>
                <a:effectLst/>
                <a:latin typeface="Arial" panose="020B0604020202020204" pitchFamily="34" charset="0"/>
              </a:rPr>
              <a:t> </a:t>
            </a:r>
            <a:r>
              <a:rPr lang="en-GB" sz="1400" b="0" i="1" dirty="0">
                <a:solidFill>
                  <a:srgbClr val="222222"/>
                </a:solidFill>
                <a:effectLst/>
                <a:latin typeface="Arial" panose="020B0604020202020204" pitchFamily="34" charset="0"/>
              </a:rPr>
              <a:t>The Dark </a:t>
            </a:r>
            <a:r>
              <a:rPr lang="en-GB" sz="1400" b="0" i="1" dirty="0" err="1">
                <a:solidFill>
                  <a:srgbClr val="222222"/>
                </a:solidFill>
                <a:effectLst/>
                <a:latin typeface="Arial" panose="020B0604020202020204" pitchFamily="34" charset="0"/>
              </a:rPr>
              <a:t>Sygnus</a:t>
            </a:r>
            <a:r>
              <a:rPr lang="en-GB" sz="1400" b="0" i="0" dirty="0">
                <a:solidFill>
                  <a:srgbClr val="222222"/>
                </a:solidFill>
                <a:effectLst/>
                <a:latin typeface="Arial" panose="020B0604020202020204" pitchFamily="34" charset="0"/>
              </a:rPr>
              <a:t>, </a:t>
            </a:r>
          </a:p>
          <a:p>
            <a:r>
              <a:rPr lang="en-GB" sz="1400" b="0" i="0" dirty="0">
                <a:solidFill>
                  <a:srgbClr val="222222"/>
                </a:solidFill>
                <a:effectLst/>
                <a:latin typeface="Arial" panose="020B0604020202020204" pitchFamily="34" charset="0"/>
              </a:rPr>
              <a:t>Acrylic, paint pen, and collage on wood.</a:t>
            </a:r>
            <a:endParaRPr lang="en-US" sz="1400" dirty="0"/>
          </a:p>
        </p:txBody>
      </p:sp>
      <p:pic>
        <p:nvPicPr>
          <p:cNvPr id="3" name="Picture 2">
            <a:extLst>
              <a:ext uri="{FF2B5EF4-FFF2-40B4-BE49-F238E27FC236}">
                <a16:creationId xmlns:a16="http://schemas.microsoft.com/office/drawing/2014/main" id="{88E21CF9-17ED-96B9-44F2-376D89B49DF9}"/>
              </a:ext>
            </a:extLst>
          </p:cNvPr>
          <p:cNvPicPr>
            <a:picLocks noChangeAspect="1"/>
          </p:cNvPicPr>
          <p:nvPr/>
        </p:nvPicPr>
        <p:blipFill>
          <a:blip r:embed="rId6"/>
          <a:stretch>
            <a:fillRect/>
          </a:stretch>
        </p:blipFill>
        <p:spPr>
          <a:xfrm>
            <a:off x="8163393" y="3821544"/>
            <a:ext cx="3877635" cy="3036455"/>
          </a:xfrm>
          <a:prstGeom prst="rect">
            <a:avLst/>
          </a:prstGeom>
        </p:spPr>
      </p:pic>
    </p:spTree>
    <p:extLst>
      <p:ext uri="{BB962C8B-B14F-4D97-AF65-F5344CB8AC3E}">
        <p14:creationId xmlns:p14="http://schemas.microsoft.com/office/powerpoint/2010/main" val="17639009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blurry image of a mountain&#10;&#10;Description automatically generated">
            <a:extLst>
              <a:ext uri="{FF2B5EF4-FFF2-40B4-BE49-F238E27FC236}">
                <a16:creationId xmlns:a16="http://schemas.microsoft.com/office/drawing/2014/main" id="{1383C700-43A1-0FBD-EE0B-07B83EE4FFA2}"/>
              </a:ext>
            </a:extLst>
          </p:cNvPr>
          <p:cNvPicPr>
            <a:picLocks noChangeAspect="1"/>
          </p:cNvPicPr>
          <p:nvPr/>
        </p:nvPicPr>
        <p:blipFill>
          <a:blip r:embed="rId2"/>
          <a:stretch>
            <a:fillRect/>
          </a:stretch>
        </p:blipFill>
        <p:spPr>
          <a:xfrm>
            <a:off x="3998128" y="859535"/>
            <a:ext cx="7730575" cy="5797931"/>
          </a:xfrm>
          <a:prstGeom prst="rect">
            <a:avLst/>
          </a:prstGeom>
        </p:spPr>
      </p:pic>
      <p:pic>
        <p:nvPicPr>
          <p:cNvPr id="7" name="Picture 6" descr="A blurry image of a car&#10;&#10;Description automatically generated">
            <a:extLst>
              <a:ext uri="{FF2B5EF4-FFF2-40B4-BE49-F238E27FC236}">
                <a16:creationId xmlns:a16="http://schemas.microsoft.com/office/drawing/2014/main" id="{DF1D0786-EDC3-6F3A-DD72-53F4C6C54672}"/>
              </a:ext>
            </a:extLst>
          </p:cNvPr>
          <p:cNvPicPr>
            <a:picLocks noChangeAspect="1"/>
          </p:cNvPicPr>
          <p:nvPr/>
        </p:nvPicPr>
        <p:blipFill>
          <a:blip r:embed="rId3"/>
          <a:stretch>
            <a:fillRect/>
          </a:stretch>
        </p:blipFill>
        <p:spPr>
          <a:xfrm>
            <a:off x="182880" y="1184148"/>
            <a:ext cx="5437632" cy="4078224"/>
          </a:xfrm>
          <a:prstGeom prst="rect">
            <a:avLst/>
          </a:prstGeom>
        </p:spPr>
      </p:pic>
      <p:sp>
        <p:nvSpPr>
          <p:cNvPr id="2" name="TextBox 1">
            <a:extLst>
              <a:ext uri="{FF2B5EF4-FFF2-40B4-BE49-F238E27FC236}">
                <a16:creationId xmlns:a16="http://schemas.microsoft.com/office/drawing/2014/main" id="{8EBEE960-6C69-2EB4-F9C4-96EF9DD5D73C}"/>
              </a:ext>
            </a:extLst>
          </p:cNvPr>
          <p:cNvSpPr txBox="1"/>
          <p:nvPr/>
        </p:nvSpPr>
        <p:spPr>
          <a:xfrm>
            <a:off x="112463" y="5673852"/>
            <a:ext cx="3956083" cy="830997"/>
          </a:xfrm>
          <a:prstGeom prst="rect">
            <a:avLst/>
          </a:prstGeom>
          <a:noFill/>
        </p:spPr>
        <p:txBody>
          <a:bodyPr wrap="none" rtlCol="0">
            <a:spAutoFit/>
          </a:bodyPr>
          <a:lstStyle/>
          <a:p>
            <a:r>
              <a:rPr lang="en-US" sz="2400" dirty="0"/>
              <a:t>Agnos Vardo , </a:t>
            </a:r>
          </a:p>
          <a:p>
            <a:r>
              <a:rPr lang="en-US" sz="2400" dirty="0"/>
              <a:t>Film: The Gleaners and I, 2000</a:t>
            </a:r>
          </a:p>
        </p:txBody>
      </p:sp>
    </p:spTree>
    <p:extLst>
      <p:ext uri="{BB962C8B-B14F-4D97-AF65-F5344CB8AC3E}">
        <p14:creationId xmlns:p14="http://schemas.microsoft.com/office/powerpoint/2010/main" val="26850295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C5BE60-E486-D1A9-96A5-543DB9D6862D}"/>
              </a:ext>
            </a:extLst>
          </p:cNvPr>
          <p:cNvSpPr>
            <a:spLocks noGrp="1"/>
          </p:cNvSpPr>
          <p:nvPr>
            <p:ph type="title"/>
          </p:nvPr>
        </p:nvSpPr>
        <p:spPr>
          <a:xfrm>
            <a:off x="0" y="237109"/>
            <a:ext cx="11655464" cy="1325563"/>
          </a:xfrm>
        </p:spPr>
        <p:txBody>
          <a:bodyPr/>
          <a:lstStyle/>
          <a:p>
            <a:r>
              <a:rPr lang="en-GB" b="0" i="0" dirty="0">
                <a:solidFill>
                  <a:srgbClr val="001D35"/>
                </a:solidFill>
                <a:effectLst/>
                <a:latin typeface="Helvetica" pitchFamily="2" charset="0"/>
              </a:rPr>
              <a:t>Sergei Eisenstein (1898- 1948)</a:t>
            </a:r>
            <a:br>
              <a:rPr lang="en-GB" b="0" i="0" dirty="0">
                <a:solidFill>
                  <a:srgbClr val="001D35"/>
                </a:solidFill>
                <a:effectLst/>
                <a:latin typeface="Helvetica" pitchFamily="2" charset="0"/>
              </a:rPr>
            </a:br>
            <a:r>
              <a:rPr lang="en-GB" b="0" i="0" dirty="0">
                <a:solidFill>
                  <a:srgbClr val="001D35"/>
                </a:solidFill>
                <a:effectLst/>
                <a:latin typeface="Helvetica" pitchFamily="2" charset="0"/>
              </a:rPr>
              <a:t>filmmaker and theorist </a:t>
            </a:r>
            <a:endParaRPr lang="en-US" dirty="0"/>
          </a:p>
        </p:txBody>
      </p:sp>
      <p:sp>
        <p:nvSpPr>
          <p:cNvPr id="5" name="TextBox 4">
            <a:extLst>
              <a:ext uri="{FF2B5EF4-FFF2-40B4-BE49-F238E27FC236}">
                <a16:creationId xmlns:a16="http://schemas.microsoft.com/office/drawing/2014/main" id="{E6FA70FF-01D4-A99D-AF77-EDF9997E1127}"/>
              </a:ext>
            </a:extLst>
          </p:cNvPr>
          <p:cNvSpPr txBox="1"/>
          <p:nvPr/>
        </p:nvSpPr>
        <p:spPr>
          <a:xfrm>
            <a:off x="24382" y="1984172"/>
            <a:ext cx="5390388" cy="4471737"/>
          </a:xfrm>
          <a:prstGeom prst="rect">
            <a:avLst/>
          </a:prstGeom>
          <a:noFill/>
        </p:spPr>
        <p:txBody>
          <a:bodyPr wrap="square">
            <a:spAutoFit/>
          </a:bodyPr>
          <a:lstStyle/>
          <a:p>
            <a:pPr algn="l" fontAlgn="ctr">
              <a:lnSpc>
                <a:spcPts val="1800"/>
              </a:lnSpc>
              <a:spcAft>
                <a:spcPts val="750"/>
              </a:spcAft>
            </a:pPr>
            <a:r>
              <a:rPr lang="en-GB" sz="2000" b="0" i="0" dirty="0">
                <a:solidFill>
                  <a:srgbClr val="001D35"/>
                </a:solidFill>
                <a:effectLst/>
                <a:latin typeface="Helvetica" pitchFamily="2" charset="0"/>
              </a:rPr>
              <a:t>The history of montage in film is closely linked to the Soviet cinema of the 1920s and the work of filmmaker and theorist Sergei Eisenstein: </a:t>
            </a:r>
          </a:p>
          <a:p>
            <a:pPr algn="l" fontAlgn="ctr">
              <a:lnSpc>
                <a:spcPts val="1800"/>
              </a:lnSpc>
              <a:spcAft>
                <a:spcPts val="750"/>
              </a:spcAft>
            </a:pPr>
            <a:endParaRPr lang="en-GB" sz="2000" dirty="0">
              <a:solidFill>
                <a:srgbClr val="001D35"/>
              </a:solidFill>
              <a:latin typeface="Helvetica" pitchFamily="2" charset="0"/>
            </a:endParaRPr>
          </a:p>
          <a:p>
            <a:pPr algn="l">
              <a:lnSpc>
                <a:spcPts val="1650"/>
              </a:lnSpc>
              <a:spcBef>
                <a:spcPts val="750"/>
              </a:spcBef>
              <a:spcAft>
                <a:spcPts val="600"/>
              </a:spcAft>
            </a:pPr>
            <a:r>
              <a:rPr lang="en-GB" sz="2000" b="1" i="0" dirty="0">
                <a:solidFill>
                  <a:srgbClr val="001D35"/>
                </a:solidFill>
                <a:effectLst/>
                <a:latin typeface="Helvetica" pitchFamily="2" charset="0"/>
              </a:rPr>
              <a:t>The revival of montage</a:t>
            </a:r>
            <a:br>
              <a:rPr lang="en-GB" sz="2000" dirty="0">
                <a:solidFill>
                  <a:srgbClr val="001D35"/>
                </a:solidFill>
                <a:latin typeface="Helvetica" pitchFamily="2" charset="0"/>
              </a:rPr>
            </a:br>
            <a:r>
              <a:rPr lang="en-GB" sz="2000" b="0" i="0" dirty="0">
                <a:solidFill>
                  <a:srgbClr val="001D35"/>
                </a:solidFill>
                <a:effectLst/>
                <a:latin typeface="Helvetica" pitchFamily="2" charset="0"/>
              </a:rPr>
              <a:t>Political filmmakers in the 1960s and 1970s revived the use of montage. </a:t>
            </a:r>
          </a:p>
          <a:p>
            <a:pPr algn="l" fontAlgn="ctr">
              <a:lnSpc>
                <a:spcPts val="1800"/>
              </a:lnSpc>
              <a:spcAft>
                <a:spcPts val="750"/>
              </a:spcAft>
            </a:pPr>
            <a:endParaRPr lang="en-GB" sz="2000" b="0" i="0" dirty="0">
              <a:solidFill>
                <a:srgbClr val="001D35"/>
              </a:solidFill>
              <a:effectLst/>
              <a:latin typeface="Helvetica" pitchFamily="2" charset="0"/>
            </a:endParaRPr>
          </a:p>
          <a:p>
            <a:pPr algn="l">
              <a:lnSpc>
                <a:spcPts val="1650"/>
              </a:lnSpc>
            </a:pPr>
            <a:r>
              <a:rPr lang="en-GB" sz="2000" b="1" i="0" dirty="0">
                <a:solidFill>
                  <a:srgbClr val="001D35"/>
                </a:solidFill>
                <a:effectLst/>
                <a:latin typeface="Helvetica" pitchFamily="2" charset="0"/>
              </a:rPr>
              <a:t>Modern film</a:t>
            </a:r>
            <a:endParaRPr lang="en-GB" sz="2000" b="0" i="0" dirty="0">
              <a:solidFill>
                <a:srgbClr val="001D35"/>
              </a:solidFill>
              <a:effectLst/>
              <a:latin typeface="Helvetica" pitchFamily="2" charset="0"/>
            </a:endParaRPr>
          </a:p>
          <a:p>
            <a:pPr algn="l">
              <a:lnSpc>
                <a:spcPts val="1650"/>
              </a:lnSpc>
            </a:pPr>
            <a:r>
              <a:rPr lang="en-GB" sz="2000" b="0" i="0" dirty="0">
                <a:effectLst/>
                <a:latin typeface="Helvetica" pitchFamily="2" charset="0"/>
              </a:rPr>
              <a:t>Montage techniques are still used today in modern filmmaking. For example, the training montage sequence from Rocky IV is considered a masterclass in Soviet montage theory</a:t>
            </a:r>
          </a:p>
          <a:p>
            <a:pPr algn="l">
              <a:lnSpc>
                <a:spcPts val="1650"/>
              </a:lnSpc>
              <a:spcBef>
                <a:spcPts val="750"/>
              </a:spcBef>
              <a:spcAft>
                <a:spcPts val="600"/>
              </a:spcAft>
            </a:pPr>
            <a:br>
              <a:rPr lang="en-GB" b="0" i="0" dirty="0">
                <a:solidFill>
                  <a:srgbClr val="001D35"/>
                </a:solidFill>
                <a:effectLst/>
                <a:latin typeface="Google Sans"/>
              </a:rPr>
            </a:br>
            <a:endParaRPr lang="en-GB" b="0" i="0" dirty="0">
              <a:solidFill>
                <a:srgbClr val="001D35"/>
              </a:solidFill>
              <a:effectLst/>
              <a:latin typeface="Google Sans"/>
            </a:endParaRPr>
          </a:p>
        </p:txBody>
      </p:sp>
      <p:pic>
        <p:nvPicPr>
          <p:cNvPr id="3" name="Picture 2">
            <a:extLst>
              <a:ext uri="{FF2B5EF4-FFF2-40B4-BE49-F238E27FC236}">
                <a16:creationId xmlns:a16="http://schemas.microsoft.com/office/drawing/2014/main" id="{DA19C74D-5FD3-B4FC-9682-A1D2468C0F20}"/>
              </a:ext>
            </a:extLst>
          </p:cNvPr>
          <p:cNvPicPr>
            <a:picLocks noChangeAspect="1"/>
          </p:cNvPicPr>
          <p:nvPr/>
        </p:nvPicPr>
        <p:blipFill>
          <a:blip r:embed="rId3"/>
          <a:stretch>
            <a:fillRect/>
          </a:stretch>
        </p:blipFill>
        <p:spPr>
          <a:xfrm>
            <a:off x="5798778" y="2194170"/>
            <a:ext cx="6368840" cy="3566550"/>
          </a:xfrm>
          <a:prstGeom prst="rect">
            <a:avLst/>
          </a:prstGeom>
        </p:spPr>
      </p:pic>
    </p:spTree>
    <p:extLst>
      <p:ext uri="{BB962C8B-B14F-4D97-AF65-F5344CB8AC3E}">
        <p14:creationId xmlns:p14="http://schemas.microsoft.com/office/powerpoint/2010/main" val="4324058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FDED0B-1B79-6972-C6C9-123049C45CE4}"/>
              </a:ext>
            </a:extLst>
          </p:cNvPr>
          <p:cNvSpPr>
            <a:spLocks noGrp="1"/>
          </p:cNvSpPr>
          <p:nvPr>
            <p:ph type="title"/>
          </p:nvPr>
        </p:nvSpPr>
        <p:spPr>
          <a:xfrm>
            <a:off x="0" y="182141"/>
            <a:ext cx="12051989" cy="1325563"/>
          </a:xfrm>
        </p:spPr>
        <p:txBody>
          <a:bodyPr>
            <a:normAutofit/>
          </a:bodyPr>
          <a:lstStyle/>
          <a:p>
            <a:r>
              <a:rPr lang="en-US" sz="4000" dirty="0">
                <a:latin typeface="Helvetica" pitchFamily="2" charset="0"/>
              </a:rPr>
              <a:t>Film Montage </a:t>
            </a:r>
            <a:r>
              <a:rPr lang="en-GB" sz="4000" dirty="0">
                <a:latin typeface="Helvetica" pitchFamily="2" charset="0"/>
              </a:rPr>
              <a:t> in </a:t>
            </a:r>
            <a:r>
              <a:rPr lang="en-GB" sz="4000" i="0" dirty="0">
                <a:effectLst/>
                <a:latin typeface="Helvetica" pitchFamily="2" charset="0"/>
              </a:rPr>
              <a:t>Whiplash: Perfection Through Pain</a:t>
            </a:r>
            <a:br>
              <a:rPr lang="en-GB" b="1" i="0" dirty="0">
                <a:effectLst/>
                <a:latin typeface="Helvetica" pitchFamily="2" charset="0"/>
              </a:rPr>
            </a:br>
            <a:r>
              <a:rPr lang="en-US" dirty="0">
                <a:latin typeface="Helvetica" pitchFamily="2" charset="0"/>
              </a:rPr>
              <a:t> </a:t>
            </a:r>
          </a:p>
        </p:txBody>
      </p:sp>
      <p:sp>
        <p:nvSpPr>
          <p:cNvPr id="4" name="TextBox 3">
            <a:extLst>
              <a:ext uri="{FF2B5EF4-FFF2-40B4-BE49-F238E27FC236}">
                <a16:creationId xmlns:a16="http://schemas.microsoft.com/office/drawing/2014/main" id="{093A38AF-BE6D-5CF1-0200-2CC09D6BEF9B}"/>
              </a:ext>
            </a:extLst>
          </p:cNvPr>
          <p:cNvSpPr txBox="1"/>
          <p:nvPr/>
        </p:nvSpPr>
        <p:spPr>
          <a:xfrm>
            <a:off x="8220919" y="2651966"/>
            <a:ext cx="184731" cy="369332"/>
          </a:xfrm>
          <a:prstGeom prst="rect">
            <a:avLst/>
          </a:prstGeom>
          <a:noFill/>
        </p:spPr>
        <p:txBody>
          <a:bodyPr wrap="none" rtlCol="0">
            <a:spAutoFit/>
          </a:bodyPr>
          <a:lstStyle/>
          <a:p>
            <a:endParaRPr lang="en-US" dirty="0"/>
          </a:p>
        </p:txBody>
      </p:sp>
      <p:sp>
        <p:nvSpPr>
          <p:cNvPr id="6" name="TextBox 5">
            <a:extLst>
              <a:ext uri="{FF2B5EF4-FFF2-40B4-BE49-F238E27FC236}">
                <a16:creationId xmlns:a16="http://schemas.microsoft.com/office/drawing/2014/main" id="{91FC1348-3396-8071-EADE-B21156690172}"/>
              </a:ext>
            </a:extLst>
          </p:cNvPr>
          <p:cNvSpPr txBox="1"/>
          <p:nvPr/>
        </p:nvSpPr>
        <p:spPr>
          <a:xfrm>
            <a:off x="0" y="917448"/>
            <a:ext cx="11631958" cy="2031325"/>
          </a:xfrm>
          <a:prstGeom prst="rect">
            <a:avLst/>
          </a:prstGeom>
          <a:noFill/>
        </p:spPr>
        <p:txBody>
          <a:bodyPr wrap="square">
            <a:spAutoFit/>
          </a:bodyPr>
          <a:lstStyle/>
          <a:p>
            <a:pPr algn="l" fontAlgn="base"/>
            <a:r>
              <a:rPr lang="en-GB" b="0" i="1" dirty="0">
                <a:solidFill>
                  <a:srgbClr val="334155"/>
                </a:solidFill>
                <a:effectLst/>
                <a:latin typeface="Helvetica" pitchFamily="2" charset="0"/>
              </a:rPr>
              <a:t>Whiplash</a:t>
            </a:r>
            <a:r>
              <a:rPr lang="en-GB" b="0" i="0" dirty="0">
                <a:solidFill>
                  <a:srgbClr val="334155"/>
                </a:solidFill>
                <a:effectLst/>
                <a:latin typeface="Helvetica" pitchFamily="2" charset="0"/>
              </a:rPr>
              <a:t>, directed by Damien Chazelle, is a masterclass in using montages to illustrate the relentless pursuit of perfection. This film dives into the intense relationship between a young drummer, Andrew, and his overbearing mentor, Fletcher. The montage sequences are pivotal in highlighting Andrew’s </a:t>
            </a:r>
            <a:r>
              <a:rPr lang="en-GB" b="0" i="0" dirty="0" err="1">
                <a:solidFill>
                  <a:srgbClr val="334155"/>
                </a:solidFill>
                <a:effectLst/>
                <a:latin typeface="Helvetica" pitchFamily="2" charset="0"/>
              </a:rPr>
              <a:t>grueling</a:t>
            </a:r>
            <a:r>
              <a:rPr lang="en-GB" b="0" i="0" dirty="0">
                <a:solidFill>
                  <a:srgbClr val="334155"/>
                </a:solidFill>
                <a:effectLst/>
                <a:latin typeface="Helvetica" pitchFamily="2" charset="0"/>
              </a:rPr>
              <a:t> practice sessions and the emotional toll of his quest for excellence.</a:t>
            </a:r>
          </a:p>
          <a:p>
            <a:pPr algn="l" fontAlgn="base"/>
            <a:r>
              <a:rPr lang="en-GB" b="0" i="0" dirty="0">
                <a:solidFill>
                  <a:srgbClr val="334155"/>
                </a:solidFill>
                <a:effectLst/>
                <a:latin typeface="Helvetica" pitchFamily="2" charset="0"/>
              </a:rPr>
              <a:t>In these sequences, you’ll notice:</a:t>
            </a:r>
          </a:p>
          <a:p>
            <a:pPr algn="l" fontAlgn="base">
              <a:spcAft>
                <a:spcPts val="750"/>
              </a:spcAft>
              <a:buFont typeface="Arial" panose="020B0604020202020204" pitchFamily="34" charset="0"/>
              <a:buChar char="•"/>
            </a:pPr>
            <a:r>
              <a:rPr lang="en-GB" b="1" i="0" dirty="0">
                <a:solidFill>
                  <a:srgbClr val="334155"/>
                </a:solidFill>
                <a:effectLst/>
                <a:latin typeface="Helvetica" pitchFamily="2" charset="0"/>
              </a:rPr>
              <a:t>Brutal Practice:</a:t>
            </a:r>
            <a:r>
              <a:rPr lang="en-GB" b="0" i="0" dirty="0">
                <a:solidFill>
                  <a:srgbClr val="334155"/>
                </a:solidFill>
                <a:effectLst/>
                <a:latin typeface="Helvetica" pitchFamily="2" charset="0"/>
              </a:rPr>
              <a:t> The rapid cuts between Andrew’s bloodied hands and sweat-drenched face emphasize the physical demands of his training.</a:t>
            </a:r>
          </a:p>
        </p:txBody>
      </p:sp>
      <p:pic>
        <p:nvPicPr>
          <p:cNvPr id="3" name="Picture 2">
            <a:extLst>
              <a:ext uri="{FF2B5EF4-FFF2-40B4-BE49-F238E27FC236}">
                <a16:creationId xmlns:a16="http://schemas.microsoft.com/office/drawing/2014/main" id="{09EA932F-E5AE-5837-BF70-93ED1E214385}"/>
              </a:ext>
            </a:extLst>
          </p:cNvPr>
          <p:cNvPicPr>
            <a:picLocks noChangeAspect="1"/>
          </p:cNvPicPr>
          <p:nvPr/>
        </p:nvPicPr>
        <p:blipFill>
          <a:blip r:embed="rId3"/>
          <a:stretch>
            <a:fillRect/>
          </a:stretch>
        </p:blipFill>
        <p:spPr>
          <a:xfrm>
            <a:off x="0" y="3021298"/>
            <a:ext cx="5569571" cy="3699496"/>
          </a:xfrm>
          <a:prstGeom prst="rect">
            <a:avLst/>
          </a:prstGeom>
        </p:spPr>
      </p:pic>
      <p:pic>
        <p:nvPicPr>
          <p:cNvPr id="10" name="Picture 9">
            <a:extLst>
              <a:ext uri="{FF2B5EF4-FFF2-40B4-BE49-F238E27FC236}">
                <a16:creationId xmlns:a16="http://schemas.microsoft.com/office/drawing/2014/main" id="{57105E0A-E42A-48DE-379F-9D598DA12B0A}"/>
              </a:ext>
            </a:extLst>
          </p:cNvPr>
          <p:cNvPicPr>
            <a:picLocks noChangeAspect="1"/>
          </p:cNvPicPr>
          <p:nvPr/>
        </p:nvPicPr>
        <p:blipFill>
          <a:blip r:embed="rId4"/>
          <a:stretch>
            <a:fillRect/>
          </a:stretch>
        </p:blipFill>
        <p:spPr>
          <a:xfrm>
            <a:off x="5678464" y="3021298"/>
            <a:ext cx="6572365" cy="3699496"/>
          </a:xfrm>
          <a:prstGeom prst="rect">
            <a:avLst/>
          </a:prstGeom>
        </p:spPr>
      </p:pic>
    </p:spTree>
    <p:extLst>
      <p:ext uri="{BB962C8B-B14F-4D97-AF65-F5344CB8AC3E}">
        <p14:creationId xmlns:p14="http://schemas.microsoft.com/office/powerpoint/2010/main" val="1689341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090EB77-35D8-CAB7-1870-8E1FF37F1CBB}"/>
              </a:ext>
            </a:extLst>
          </p:cNvPr>
          <p:cNvPicPr>
            <a:picLocks noChangeAspect="1"/>
          </p:cNvPicPr>
          <p:nvPr/>
        </p:nvPicPr>
        <p:blipFill>
          <a:blip r:embed="rId2"/>
          <a:stretch>
            <a:fillRect/>
          </a:stretch>
        </p:blipFill>
        <p:spPr>
          <a:xfrm>
            <a:off x="7903464" y="212598"/>
            <a:ext cx="4288536" cy="6432804"/>
          </a:xfrm>
          <a:prstGeom prst="rect">
            <a:avLst/>
          </a:prstGeom>
        </p:spPr>
      </p:pic>
      <p:sp>
        <p:nvSpPr>
          <p:cNvPr id="6" name="TextBox 5">
            <a:extLst>
              <a:ext uri="{FF2B5EF4-FFF2-40B4-BE49-F238E27FC236}">
                <a16:creationId xmlns:a16="http://schemas.microsoft.com/office/drawing/2014/main" id="{A43E94BB-7D7D-2182-B607-1D43729366E1}"/>
              </a:ext>
            </a:extLst>
          </p:cNvPr>
          <p:cNvSpPr txBox="1"/>
          <p:nvPr/>
        </p:nvSpPr>
        <p:spPr>
          <a:xfrm>
            <a:off x="0" y="1256467"/>
            <a:ext cx="7845552" cy="5601533"/>
          </a:xfrm>
          <a:prstGeom prst="rect">
            <a:avLst/>
          </a:prstGeom>
          <a:noFill/>
        </p:spPr>
        <p:txBody>
          <a:bodyPr wrap="square">
            <a:spAutoFit/>
          </a:bodyPr>
          <a:lstStyle/>
          <a:p>
            <a:pPr algn="l"/>
            <a:r>
              <a:rPr lang="en-GB" sz="2200" b="0" i="0" dirty="0">
                <a:solidFill>
                  <a:srgbClr val="222222"/>
                </a:solidFill>
                <a:effectLst/>
                <a:latin typeface="Helvetica" pitchFamily="2" charset="0"/>
              </a:rPr>
              <a:t>Montage, today, is a widespread procedure that doesn’t concern just artistic production, but also our daily lives and the use everyone makes of that huge visual archive that contemporary media place at our disposal. In a technologically advanced society, where the notion of postproduction regulates our relationship with images and objects, it is therefore necessary to thoroughly investigate the role, possibilities, and, most of all, anthropological and political connotations of montage; and to ask ourselves whether–in comparison to the heroic years of the avant-garde movements–montage has become a faded and standardized practice or if it is a more and more effective means to understand and reprogramme the world, especially in relation to the technical possibilities offered by new media and remix practices.”</a:t>
            </a:r>
          </a:p>
          <a:p>
            <a:pPr algn="l"/>
            <a:r>
              <a:rPr lang="en-GB" sz="1400" b="0" i="0" dirty="0">
                <a:solidFill>
                  <a:srgbClr val="222222"/>
                </a:solidFill>
                <a:effectLst/>
                <a:latin typeface="Helvetica" pitchFamily="2" charset="0"/>
              </a:rPr>
              <a:t>https://</a:t>
            </a:r>
            <a:r>
              <a:rPr lang="en-GB" sz="1400" b="0" i="0" dirty="0" err="1">
                <a:solidFill>
                  <a:srgbClr val="222222"/>
                </a:solidFill>
                <a:effectLst/>
                <a:latin typeface="Helvetica" pitchFamily="2" charset="0"/>
              </a:rPr>
              <a:t>mimesisinternational.com</a:t>
            </a:r>
            <a:r>
              <a:rPr lang="en-GB" sz="1400" b="0" i="0" dirty="0">
                <a:solidFill>
                  <a:srgbClr val="222222"/>
                </a:solidFill>
                <a:effectLst/>
                <a:latin typeface="Helvetica" pitchFamily="2" charset="0"/>
              </a:rPr>
              <a:t>/montages-assembling-as-a-form-and-symptom-in-contemporary-arts/</a:t>
            </a:r>
          </a:p>
        </p:txBody>
      </p:sp>
      <p:sp>
        <p:nvSpPr>
          <p:cNvPr id="7" name="TextBox 6">
            <a:extLst>
              <a:ext uri="{FF2B5EF4-FFF2-40B4-BE49-F238E27FC236}">
                <a16:creationId xmlns:a16="http://schemas.microsoft.com/office/drawing/2014/main" id="{4C9F1496-520D-9B78-76F0-89E02DF87340}"/>
              </a:ext>
            </a:extLst>
          </p:cNvPr>
          <p:cNvSpPr txBox="1"/>
          <p:nvPr/>
        </p:nvSpPr>
        <p:spPr>
          <a:xfrm>
            <a:off x="0" y="71057"/>
            <a:ext cx="7973568" cy="984885"/>
          </a:xfrm>
          <a:prstGeom prst="rect">
            <a:avLst/>
          </a:prstGeom>
          <a:noFill/>
        </p:spPr>
        <p:txBody>
          <a:bodyPr wrap="square" rtlCol="0">
            <a:spAutoFit/>
          </a:bodyPr>
          <a:lstStyle/>
          <a:p>
            <a:r>
              <a:rPr lang="en-GB" sz="2000" b="1" i="0" dirty="0">
                <a:solidFill>
                  <a:srgbClr val="222222"/>
                </a:solidFill>
                <a:effectLst/>
                <a:latin typeface="Helvetica" pitchFamily="2" charset="0"/>
              </a:rPr>
              <a:t>Montages: Assembling as a form and symptom in contemporary </a:t>
            </a:r>
            <a:r>
              <a:rPr lang="en-GB" sz="2000" b="1" i="0" dirty="0" err="1">
                <a:solidFill>
                  <a:srgbClr val="222222"/>
                </a:solidFill>
                <a:effectLst/>
                <a:latin typeface="Helvetica" pitchFamily="2" charset="0"/>
              </a:rPr>
              <a:t>arts:Cristina</a:t>
            </a:r>
            <a:r>
              <a:rPr lang="en-GB" sz="2000" b="1" i="0" dirty="0">
                <a:solidFill>
                  <a:srgbClr val="222222"/>
                </a:solidFill>
                <a:effectLst/>
                <a:latin typeface="Helvetica" pitchFamily="2" charset="0"/>
              </a:rPr>
              <a:t> Baldacci, Marco Bertozzi, Mimesis, 2018</a:t>
            </a:r>
          </a:p>
          <a:p>
            <a:endParaRPr lang="en-US" dirty="0"/>
          </a:p>
        </p:txBody>
      </p:sp>
    </p:spTree>
    <p:extLst>
      <p:ext uri="{BB962C8B-B14F-4D97-AF65-F5344CB8AC3E}">
        <p14:creationId xmlns:p14="http://schemas.microsoft.com/office/powerpoint/2010/main" val="21759713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82816FF-B66A-5248-A019-70378C077900}"/>
              </a:ext>
            </a:extLst>
          </p:cNvPr>
          <p:cNvPicPr>
            <a:picLocks noChangeAspect="1"/>
          </p:cNvPicPr>
          <p:nvPr/>
        </p:nvPicPr>
        <p:blipFill>
          <a:blip r:embed="rId3"/>
          <a:stretch>
            <a:fillRect/>
          </a:stretch>
        </p:blipFill>
        <p:spPr>
          <a:xfrm>
            <a:off x="-4498" y="0"/>
            <a:ext cx="12196498" cy="6858000"/>
          </a:xfrm>
          <a:prstGeom prst="rect">
            <a:avLst/>
          </a:prstGeom>
        </p:spPr>
      </p:pic>
      <p:sp>
        <p:nvSpPr>
          <p:cNvPr id="10" name="Rectangle 9">
            <a:extLst>
              <a:ext uri="{FF2B5EF4-FFF2-40B4-BE49-F238E27FC236}">
                <a16:creationId xmlns:a16="http://schemas.microsoft.com/office/drawing/2014/main" id="{669BB41E-9D9A-A24B-AF01-9A9AC61C65CF}"/>
              </a:ext>
            </a:extLst>
          </p:cNvPr>
          <p:cNvSpPr/>
          <p:nvPr/>
        </p:nvSpPr>
        <p:spPr>
          <a:xfrm>
            <a:off x="-4498" y="6155019"/>
            <a:ext cx="8506691" cy="830997"/>
          </a:xfrm>
          <a:prstGeom prst="rect">
            <a:avLst/>
          </a:prstGeom>
        </p:spPr>
        <p:txBody>
          <a:bodyPr wrap="square">
            <a:spAutoFit/>
          </a:bodyPr>
          <a:lstStyle/>
          <a:p>
            <a:r>
              <a:rPr lang="en-GB" sz="2400" dirty="0">
                <a:solidFill>
                  <a:srgbClr val="000000"/>
                </a:solidFill>
                <a:latin typeface="Helvetica" pitchFamily="2" charset="0"/>
                <a:ea typeface="Calibri" panose="020F0502020204030204" pitchFamily="34" charset="0"/>
                <a:cs typeface="Arial" panose="020B0604020202020204" pitchFamily="34" charset="0"/>
              </a:rPr>
              <a:t>Jeanne (</a:t>
            </a:r>
            <a:r>
              <a:rPr lang="en-GB" sz="2400" dirty="0" err="1">
                <a:solidFill>
                  <a:srgbClr val="000000"/>
                </a:solidFill>
                <a:latin typeface="Helvetica" pitchFamily="2" charset="0"/>
                <a:ea typeface="Calibri" panose="020F0502020204030204" pitchFamily="34" charset="0"/>
                <a:cs typeface="Arial" panose="020B0604020202020204" pitchFamily="34" charset="0"/>
              </a:rPr>
              <a:t>Deilman</a:t>
            </a:r>
            <a:r>
              <a:rPr lang="en-GB" sz="2400" dirty="0">
                <a:solidFill>
                  <a:srgbClr val="000000"/>
                </a:solidFill>
                <a:latin typeface="Helvetica" pitchFamily="2" charset="0"/>
                <a:ea typeface="Calibri" panose="020F0502020204030204" pitchFamily="34" charset="0"/>
                <a:cs typeface="Arial" panose="020B0604020202020204" pitchFamily="34" charset="0"/>
              </a:rPr>
              <a:t>) and Me: Lockdown, 2021.</a:t>
            </a:r>
            <a:endParaRPr lang="en-GB" sz="2400" dirty="0">
              <a:latin typeface="Helvetica" pitchFamily="2" charset="0"/>
              <a:ea typeface="Calibri" panose="020F0502020204030204" pitchFamily="34" charset="0"/>
            </a:endParaRPr>
          </a:p>
          <a:p>
            <a:r>
              <a:rPr lang="en-GB" sz="2400" dirty="0">
                <a:solidFill>
                  <a:srgbClr val="000000"/>
                </a:solidFill>
                <a:latin typeface="Helvetica" pitchFamily="2" charset="0"/>
                <a:ea typeface="Calibri" panose="020F0502020204030204" pitchFamily="34" charset="0"/>
                <a:cs typeface="Arial" panose="020B0604020202020204" pitchFamily="34" charset="0"/>
              </a:rPr>
              <a:t>Digital montage </a:t>
            </a:r>
            <a:endParaRPr lang="en-GB" sz="2400" dirty="0">
              <a:effectLst/>
              <a:latin typeface="Helvetica" pitchFamily="2" charset="0"/>
              <a:ea typeface="Calibri" panose="020F0502020204030204" pitchFamily="34" charset="0"/>
            </a:endParaRPr>
          </a:p>
        </p:txBody>
      </p:sp>
    </p:spTree>
    <p:extLst>
      <p:ext uri="{BB962C8B-B14F-4D97-AF65-F5344CB8AC3E}">
        <p14:creationId xmlns:p14="http://schemas.microsoft.com/office/powerpoint/2010/main" val="9673485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F9115-0384-29F7-4C83-C3537782B812}"/>
              </a:ext>
            </a:extLst>
          </p:cNvPr>
          <p:cNvSpPr>
            <a:spLocks noGrp="1"/>
          </p:cNvSpPr>
          <p:nvPr>
            <p:ph type="title"/>
          </p:nvPr>
        </p:nvSpPr>
        <p:spPr>
          <a:xfrm>
            <a:off x="838200" y="3338512"/>
            <a:ext cx="10515600" cy="1325563"/>
          </a:xfrm>
        </p:spPr>
        <p:txBody>
          <a:bodyPr>
            <a:noAutofit/>
          </a:bodyPr>
          <a:lstStyle/>
          <a:p>
            <a:br>
              <a:rPr lang="en-US" sz="2400" dirty="0">
                <a:latin typeface="Helvetica" pitchFamily="2" charset="0"/>
              </a:rPr>
            </a:br>
            <a:endParaRPr lang="en-US" sz="2400" dirty="0">
              <a:latin typeface="Helvetica" pitchFamily="2" charset="0"/>
            </a:endParaRPr>
          </a:p>
        </p:txBody>
      </p:sp>
      <p:sp>
        <p:nvSpPr>
          <p:cNvPr id="5" name="TextBox 4">
            <a:extLst>
              <a:ext uri="{FF2B5EF4-FFF2-40B4-BE49-F238E27FC236}">
                <a16:creationId xmlns:a16="http://schemas.microsoft.com/office/drawing/2014/main" id="{B3DBDC05-6C05-4062-A90D-1DC175003C7F}"/>
              </a:ext>
            </a:extLst>
          </p:cNvPr>
          <p:cNvSpPr txBox="1"/>
          <p:nvPr/>
        </p:nvSpPr>
        <p:spPr>
          <a:xfrm>
            <a:off x="0" y="0"/>
            <a:ext cx="7764107" cy="7088031"/>
          </a:xfrm>
          <a:prstGeom prst="rect">
            <a:avLst/>
          </a:prstGeom>
          <a:noFill/>
        </p:spPr>
        <p:txBody>
          <a:bodyPr wrap="square">
            <a:spAutoFit/>
          </a:bodyPr>
          <a:lstStyle/>
          <a:p>
            <a:r>
              <a:rPr lang="en-GB" sz="2000" b="1" u="none" strike="noStrike" dirty="0">
                <a:solidFill>
                  <a:srgbClr val="000000"/>
                </a:solidFill>
                <a:effectLst/>
                <a:latin typeface="Helvetica" pitchFamily="2" charset="0"/>
              </a:rPr>
              <a:t>Montage</a:t>
            </a:r>
            <a:br>
              <a:rPr lang="en-GB" sz="2000" b="1" u="none" strike="noStrike" dirty="0">
                <a:solidFill>
                  <a:srgbClr val="000000"/>
                </a:solidFill>
                <a:effectLst/>
                <a:latin typeface="Helvetica" pitchFamily="2" charset="0"/>
              </a:rPr>
            </a:br>
            <a:r>
              <a:rPr lang="en-GB" sz="2000" b="0" u="none" strike="noStrike" dirty="0">
                <a:solidFill>
                  <a:srgbClr val="000000"/>
                </a:solidFill>
                <a:effectLst/>
                <a:latin typeface="Helvetica" pitchFamily="2" charset="0"/>
              </a:rPr>
              <a:t>noun [mass noun] the technique of selecting, editing, and piecing together separate sections of film to form a continuous whole: montage was a useful device for overcoming the drawbacks of silent film | [as modifier] :  montage sequences. </a:t>
            </a:r>
            <a:r>
              <a:rPr lang="en-GB" sz="2000" b="1" u="none" strike="noStrike" dirty="0">
                <a:solidFill>
                  <a:srgbClr val="000000"/>
                </a:solidFill>
                <a:effectLst/>
                <a:latin typeface="Helvetica" pitchFamily="2" charset="0"/>
              </a:rPr>
              <a:t>• </a:t>
            </a:r>
            <a:r>
              <a:rPr lang="en-GB" sz="2000" b="0" u="none" strike="noStrike" dirty="0">
                <a:solidFill>
                  <a:srgbClr val="000000"/>
                </a:solidFill>
                <a:effectLst/>
                <a:latin typeface="Helvetica" pitchFamily="2" charset="0"/>
              </a:rPr>
              <a:t>[count noun] a sequence of film made using the technique of montage: a montage of excerpts from the film. </a:t>
            </a:r>
            <a:r>
              <a:rPr lang="en-GB" sz="2000" b="1" u="none" strike="noStrike" dirty="0">
                <a:solidFill>
                  <a:srgbClr val="000000"/>
                </a:solidFill>
                <a:effectLst/>
                <a:latin typeface="Helvetica" pitchFamily="2" charset="0"/>
              </a:rPr>
              <a:t>• </a:t>
            </a:r>
            <a:r>
              <a:rPr lang="en-GB" sz="2000" b="0" u="none" strike="noStrike" dirty="0">
                <a:solidFill>
                  <a:srgbClr val="000000"/>
                </a:solidFill>
                <a:effectLst/>
                <a:latin typeface="Helvetica" pitchFamily="2" charset="0"/>
              </a:rPr>
              <a:t>the technique of producing a new composite whole from fragments of pictures, text, or music: the art of montage in theatre and film | [count noun] :  a montage of photographs.</a:t>
            </a:r>
          </a:p>
          <a:p>
            <a:endParaRPr lang="en-GB" sz="2000" dirty="0">
              <a:solidFill>
                <a:srgbClr val="000000"/>
              </a:solidFill>
              <a:latin typeface="Helvetica" pitchFamily="2" charset="0"/>
            </a:endParaRPr>
          </a:p>
          <a:p>
            <a:r>
              <a:rPr lang="en-GB" sz="2000" b="0" i="0" dirty="0">
                <a:solidFill>
                  <a:srgbClr val="1A1A1A"/>
                </a:solidFill>
                <a:effectLst/>
                <a:latin typeface="Helvetica" pitchFamily="2" charset="0"/>
              </a:rPr>
              <a:t>A montage is more formal than a collage and is usually based on a theme. It is also used to describe experimentation in photography and film, in particular the works of </a:t>
            </a:r>
            <a:r>
              <a:rPr lang="en-GB" sz="2000" b="0" i="0" u="none" strike="noStrike" dirty="0">
                <a:solidFill>
                  <a:srgbClr val="1A1A1A"/>
                </a:solidFill>
                <a:effectLst/>
                <a:latin typeface="Helvetica" pitchFamily="2" charset="0"/>
                <a:hlinkClick r:id="rId3"/>
              </a:rPr>
              <a:t>Man Ray</a:t>
            </a:r>
            <a:r>
              <a:rPr lang="en-GB" sz="2000" b="0" i="0" dirty="0">
                <a:solidFill>
                  <a:srgbClr val="1A1A1A"/>
                </a:solidFill>
                <a:effectLst/>
                <a:latin typeface="Helvetica" pitchFamily="2" charset="0"/>
              </a:rPr>
              <a:t> and </a:t>
            </a:r>
            <a:r>
              <a:rPr lang="en-GB" sz="2000" b="0" i="0" u="none" strike="noStrike" dirty="0">
                <a:solidFill>
                  <a:srgbClr val="1A1A1A"/>
                </a:solidFill>
                <a:effectLst/>
                <a:latin typeface="Helvetica" pitchFamily="2" charset="0"/>
                <a:hlinkClick r:id="rId4"/>
              </a:rPr>
              <a:t>Laszlo Moholy-Nagy</a:t>
            </a:r>
            <a:r>
              <a:rPr lang="en-GB" sz="2000" b="0" i="0" dirty="0">
                <a:solidFill>
                  <a:srgbClr val="1A1A1A"/>
                </a:solidFill>
                <a:effectLst/>
                <a:latin typeface="Helvetica" pitchFamily="2" charset="0"/>
              </a:rPr>
              <a:t> who made a series of short movies and photographic montages in the 1930s. Joseph Beuys </a:t>
            </a:r>
            <a:r>
              <a:rPr lang="en-GB" sz="2000" b="0" i="1" u="none" strike="noStrike" dirty="0">
                <a:solidFill>
                  <a:srgbClr val="1A1A1A"/>
                </a:solidFill>
                <a:effectLst/>
                <a:latin typeface="Helvetica" pitchFamily="2" charset="0"/>
                <a:hlinkClick r:id="rId5"/>
              </a:rPr>
              <a:t>Joseph Beuys: Hessische Kultur Stiftung</a:t>
            </a:r>
            <a:r>
              <a:rPr lang="en-GB" sz="2000" b="0" i="0" dirty="0">
                <a:solidFill>
                  <a:srgbClr val="1A1A1A"/>
                </a:solidFill>
                <a:effectLst/>
                <a:latin typeface="Helvetica" pitchFamily="2" charset="0"/>
              </a:rPr>
              <a:t> (c.1998)</a:t>
            </a:r>
          </a:p>
          <a:p>
            <a:pPr algn="l">
              <a:lnSpc>
                <a:spcPts val="1575"/>
              </a:lnSpc>
            </a:pPr>
            <a:endParaRPr lang="en-GB" sz="2000" dirty="0">
              <a:solidFill>
                <a:srgbClr val="1A1A1A"/>
              </a:solidFill>
              <a:latin typeface="Helvetica" pitchFamily="2" charset="0"/>
            </a:endParaRPr>
          </a:p>
          <a:p>
            <a:pPr algn="l">
              <a:lnSpc>
                <a:spcPts val="1575"/>
              </a:lnSpc>
            </a:pPr>
            <a:endParaRPr lang="en-GB" sz="2000" b="0" i="0" dirty="0">
              <a:solidFill>
                <a:srgbClr val="1A1A1A"/>
              </a:solidFill>
              <a:effectLst/>
              <a:latin typeface="Helvetica" pitchFamily="2" charset="0"/>
            </a:endParaRPr>
          </a:p>
          <a:p>
            <a:pPr algn="l">
              <a:lnSpc>
                <a:spcPts val="1575"/>
              </a:lnSpc>
            </a:pPr>
            <a:r>
              <a:rPr lang="en-GB" sz="2000" dirty="0">
                <a:solidFill>
                  <a:srgbClr val="1A1A1A"/>
                </a:solidFill>
                <a:latin typeface="Helvetica" pitchFamily="2" charset="0"/>
              </a:rPr>
              <a:t>A piece of work produced by combining smaller parts, or the process of making such a work </a:t>
            </a:r>
          </a:p>
          <a:p>
            <a:pPr algn="l">
              <a:lnSpc>
                <a:spcPts val="1575"/>
              </a:lnSpc>
            </a:pPr>
            <a:endParaRPr lang="en-GB" sz="2000" b="0" i="0" dirty="0">
              <a:solidFill>
                <a:srgbClr val="1A1A1A"/>
              </a:solidFill>
              <a:effectLst/>
              <a:latin typeface="Helvetica" pitchFamily="2" charset="0"/>
            </a:endParaRPr>
          </a:p>
          <a:p>
            <a:pPr algn="l">
              <a:lnSpc>
                <a:spcPts val="1575"/>
              </a:lnSpc>
            </a:pPr>
            <a:r>
              <a:rPr lang="en-GB" sz="2000" b="0" i="0" dirty="0">
                <a:solidFill>
                  <a:srgbClr val="001D35"/>
                </a:solidFill>
                <a:effectLst/>
                <a:latin typeface="Helvetica" pitchFamily="2" charset="0"/>
              </a:rPr>
              <a:t>Montage is an art form that involves combining fragments of photographs, pictures, texts, or music. It can be used in video, audio, still pictures, and painting</a:t>
            </a:r>
            <a:endParaRPr lang="en-US" sz="2000" dirty="0">
              <a:latin typeface="Helvetica" pitchFamily="2" charset="0"/>
            </a:endParaRPr>
          </a:p>
        </p:txBody>
      </p:sp>
      <p:pic>
        <p:nvPicPr>
          <p:cNvPr id="3" name="Picture 2">
            <a:extLst>
              <a:ext uri="{FF2B5EF4-FFF2-40B4-BE49-F238E27FC236}">
                <a16:creationId xmlns:a16="http://schemas.microsoft.com/office/drawing/2014/main" id="{D6980EA2-D29C-684F-2EB8-481A86CA66B2}"/>
              </a:ext>
            </a:extLst>
          </p:cNvPr>
          <p:cNvPicPr>
            <a:picLocks noChangeAspect="1"/>
          </p:cNvPicPr>
          <p:nvPr/>
        </p:nvPicPr>
        <p:blipFill>
          <a:blip r:embed="rId6"/>
          <a:stretch>
            <a:fillRect/>
          </a:stretch>
        </p:blipFill>
        <p:spPr>
          <a:xfrm>
            <a:off x="7764107" y="201407"/>
            <a:ext cx="4427893" cy="6274209"/>
          </a:xfrm>
          <a:prstGeom prst="rect">
            <a:avLst/>
          </a:prstGeom>
        </p:spPr>
      </p:pic>
    </p:spTree>
    <p:extLst>
      <p:ext uri="{BB962C8B-B14F-4D97-AF65-F5344CB8AC3E}">
        <p14:creationId xmlns:p14="http://schemas.microsoft.com/office/powerpoint/2010/main" val="228203934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6F035B-6429-F058-5751-56E7D66B4F86}"/>
              </a:ext>
            </a:extLst>
          </p:cNvPr>
          <p:cNvSpPr>
            <a:spLocks noGrp="1"/>
          </p:cNvSpPr>
          <p:nvPr>
            <p:ph type="title"/>
          </p:nvPr>
        </p:nvSpPr>
        <p:spPr>
          <a:xfrm>
            <a:off x="0" y="274637"/>
            <a:ext cx="12344400" cy="1325563"/>
          </a:xfrm>
        </p:spPr>
        <p:txBody>
          <a:bodyPr>
            <a:noAutofit/>
          </a:bodyPr>
          <a:lstStyle/>
          <a:p>
            <a:r>
              <a:rPr lang="en-US" sz="3600" dirty="0">
                <a:latin typeface="Helvetica" pitchFamily="2" charset="0"/>
              </a:rPr>
              <a:t>Film as Fabric: Connecting textile practice and experimental filmmaking through expanded cinema performance</a:t>
            </a:r>
            <a:endParaRPr lang="en-US" sz="3600" dirty="0"/>
          </a:p>
        </p:txBody>
      </p:sp>
      <p:pic>
        <p:nvPicPr>
          <p:cNvPr id="4" name="Picture 3" descr="A person sitting at a table&#10;&#10;Description automatically generated">
            <a:extLst>
              <a:ext uri="{FF2B5EF4-FFF2-40B4-BE49-F238E27FC236}">
                <a16:creationId xmlns:a16="http://schemas.microsoft.com/office/drawing/2014/main" id="{1F2B4481-9425-D317-12C6-025962BC831F}"/>
              </a:ext>
            </a:extLst>
          </p:cNvPr>
          <p:cNvPicPr>
            <a:picLocks noChangeAspect="1"/>
          </p:cNvPicPr>
          <p:nvPr/>
        </p:nvPicPr>
        <p:blipFill>
          <a:blip r:embed="rId3"/>
          <a:stretch>
            <a:fillRect/>
          </a:stretch>
        </p:blipFill>
        <p:spPr>
          <a:xfrm>
            <a:off x="5199890" y="1691323"/>
            <a:ext cx="6522720" cy="4892040"/>
          </a:xfrm>
          <a:prstGeom prst="rect">
            <a:avLst/>
          </a:prstGeom>
        </p:spPr>
      </p:pic>
      <p:sp>
        <p:nvSpPr>
          <p:cNvPr id="5" name="TextBox 4">
            <a:extLst>
              <a:ext uri="{FF2B5EF4-FFF2-40B4-BE49-F238E27FC236}">
                <a16:creationId xmlns:a16="http://schemas.microsoft.com/office/drawing/2014/main" id="{9334A10C-7244-05D9-B1A0-FA7C0B2A75D2}"/>
              </a:ext>
            </a:extLst>
          </p:cNvPr>
          <p:cNvSpPr txBox="1"/>
          <p:nvPr/>
        </p:nvSpPr>
        <p:spPr>
          <a:xfrm>
            <a:off x="182880" y="5002088"/>
            <a:ext cx="3547872" cy="1490152"/>
          </a:xfrm>
          <a:prstGeom prst="rect">
            <a:avLst/>
          </a:prstGeom>
          <a:noFill/>
        </p:spPr>
        <p:txBody>
          <a:bodyPr wrap="square">
            <a:spAutoFit/>
          </a:bodyPr>
          <a:lstStyle/>
          <a:p>
            <a:pPr algn="l">
              <a:lnSpc>
                <a:spcPts val="1875"/>
              </a:lnSpc>
              <a:spcAft>
                <a:spcPts val="1050"/>
              </a:spcAft>
            </a:pPr>
            <a:r>
              <a:rPr lang="en-GB" b="1" i="0" dirty="0">
                <a:solidFill>
                  <a:srgbClr val="231F20"/>
                </a:solidFill>
                <a:effectLst/>
                <a:latin typeface="Helvetica" pitchFamily="2" charset="0"/>
              </a:rPr>
              <a:t>25 July 2024: Textile Cinema: </a:t>
            </a:r>
          </a:p>
          <a:p>
            <a:pPr algn="l">
              <a:lnSpc>
                <a:spcPts val="1875"/>
              </a:lnSpc>
              <a:spcAft>
                <a:spcPts val="1050"/>
              </a:spcAft>
            </a:pPr>
            <a:r>
              <a:rPr lang="en-GB" b="1" i="0" dirty="0">
                <a:solidFill>
                  <a:srgbClr val="231F20"/>
                </a:solidFill>
                <a:effectLst/>
                <a:latin typeface="Helvetica" pitchFamily="2" charset="0"/>
              </a:rPr>
              <a:t>Amy Dickson </a:t>
            </a:r>
          </a:p>
          <a:p>
            <a:pPr algn="l">
              <a:lnSpc>
                <a:spcPts val="1875"/>
              </a:lnSpc>
              <a:spcAft>
                <a:spcPts val="1050"/>
              </a:spcAft>
            </a:pPr>
            <a:r>
              <a:rPr lang="en-GB" b="1" i="0" dirty="0">
                <a:solidFill>
                  <a:srgbClr val="231F20"/>
                </a:solidFill>
                <a:effectLst/>
                <a:latin typeface="Helvetica" pitchFamily="2" charset="0"/>
              </a:rPr>
              <a:t>Jennifer Nightingale</a:t>
            </a:r>
          </a:p>
          <a:p>
            <a:pPr algn="l">
              <a:lnSpc>
                <a:spcPts val="1875"/>
              </a:lnSpc>
              <a:spcAft>
                <a:spcPts val="1050"/>
              </a:spcAft>
            </a:pPr>
            <a:r>
              <a:rPr lang="en-GB" b="1" i="0" dirty="0">
                <a:solidFill>
                  <a:srgbClr val="231F20"/>
                </a:solidFill>
                <a:effectLst/>
                <a:latin typeface="Helvetica" pitchFamily="2" charset="0"/>
              </a:rPr>
              <a:t>Mary Stark</a:t>
            </a:r>
          </a:p>
        </p:txBody>
      </p:sp>
    </p:spTree>
    <p:extLst>
      <p:ext uri="{BB962C8B-B14F-4D97-AF65-F5344CB8AC3E}">
        <p14:creationId xmlns:p14="http://schemas.microsoft.com/office/powerpoint/2010/main" val="369591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36743-729A-D143-D93E-5AA74DAEAB8C}"/>
              </a:ext>
            </a:extLst>
          </p:cNvPr>
          <p:cNvSpPr>
            <a:spLocks noGrp="1"/>
          </p:cNvSpPr>
          <p:nvPr>
            <p:ph type="title"/>
          </p:nvPr>
        </p:nvSpPr>
        <p:spPr>
          <a:xfrm>
            <a:off x="0" y="29559"/>
            <a:ext cx="10515600" cy="1325563"/>
          </a:xfrm>
        </p:spPr>
        <p:txBody>
          <a:bodyPr/>
          <a:lstStyle/>
          <a:p>
            <a:r>
              <a:rPr lang="en-GB" dirty="0">
                <a:latin typeface="Helvetica" pitchFamily="2" charset="0"/>
              </a:rPr>
              <a:t>Reel Time (1973) by Annabel Nicolson. </a:t>
            </a:r>
            <a:endParaRPr lang="en-US" dirty="0">
              <a:latin typeface="Helvetica" pitchFamily="2" charset="0"/>
            </a:endParaRPr>
          </a:p>
        </p:txBody>
      </p:sp>
      <p:pic>
        <p:nvPicPr>
          <p:cNvPr id="4" name="Picture 3">
            <a:extLst>
              <a:ext uri="{FF2B5EF4-FFF2-40B4-BE49-F238E27FC236}">
                <a16:creationId xmlns:a16="http://schemas.microsoft.com/office/drawing/2014/main" id="{605F5D09-0898-3440-B1B9-0E58C85F4DEC}"/>
              </a:ext>
            </a:extLst>
          </p:cNvPr>
          <p:cNvPicPr>
            <a:picLocks noChangeAspect="1"/>
          </p:cNvPicPr>
          <p:nvPr/>
        </p:nvPicPr>
        <p:blipFill>
          <a:blip r:embed="rId3"/>
          <a:stretch>
            <a:fillRect/>
          </a:stretch>
        </p:blipFill>
        <p:spPr>
          <a:xfrm>
            <a:off x="6147186" y="1421416"/>
            <a:ext cx="6044813" cy="4015168"/>
          </a:xfrm>
          <a:prstGeom prst="rect">
            <a:avLst/>
          </a:prstGeom>
        </p:spPr>
      </p:pic>
      <p:sp>
        <p:nvSpPr>
          <p:cNvPr id="6" name="TextBox 5">
            <a:extLst>
              <a:ext uri="{FF2B5EF4-FFF2-40B4-BE49-F238E27FC236}">
                <a16:creationId xmlns:a16="http://schemas.microsoft.com/office/drawing/2014/main" id="{FDDED36D-3B22-BAAA-2D98-CAEE1E8F626F}"/>
              </a:ext>
            </a:extLst>
          </p:cNvPr>
          <p:cNvSpPr txBox="1"/>
          <p:nvPr/>
        </p:nvSpPr>
        <p:spPr>
          <a:xfrm>
            <a:off x="0" y="5606189"/>
            <a:ext cx="5824728" cy="1515800"/>
          </a:xfrm>
          <a:prstGeom prst="rect">
            <a:avLst/>
          </a:prstGeom>
          <a:noFill/>
        </p:spPr>
        <p:txBody>
          <a:bodyPr wrap="square">
            <a:spAutoFit/>
          </a:bodyPr>
          <a:lstStyle/>
          <a:p>
            <a:pPr algn="l"/>
            <a:r>
              <a:rPr lang="en-GB" b="0" i="0" dirty="0">
                <a:solidFill>
                  <a:srgbClr val="FFFFFF"/>
                </a:solidFill>
                <a:effectLst/>
                <a:latin typeface="neuzeit-grotesk"/>
              </a:rPr>
              <a:t>The work of Annabel Nicolson and Gill </a:t>
            </a:r>
            <a:r>
              <a:rPr lang="en-GB" b="0" i="0" dirty="0" err="1">
                <a:solidFill>
                  <a:srgbClr val="FFFFFF"/>
                </a:solidFill>
                <a:effectLst/>
                <a:latin typeface="neuzeit-grotesk"/>
              </a:rPr>
              <a:t>Eatherley</a:t>
            </a:r>
            <a:r>
              <a:rPr lang="en-GB" b="0" i="0" dirty="0">
                <a:solidFill>
                  <a:srgbClr val="FFFFFF"/>
                </a:solidFill>
                <a:effectLst/>
                <a:latin typeface="neuzeit-grotesk"/>
              </a:rPr>
              <a:t> </a:t>
            </a:r>
            <a:r>
              <a:rPr lang="en-GB" sz="1400" b="0" i="0" dirty="0">
                <a:solidFill>
                  <a:srgbClr val="FFFFFF"/>
                </a:solidFill>
                <a:effectLst/>
                <a:latin typeface="neuzeit-grotesk"/>
              </a:rPr>
              <a:t>The work of</a:t>
            </a:r>
            <a:endParaRPr lang="en-GB" sz="2000" b="0" i="0" dirty="0">
              <a:effectLst/>
              <a:latin typeface="Helvetica" pitchFamily="2" charset="0"/>
            </a:endParaRPr>
          </a:p>
          <a:p>
            <a:pPr algn="l"/>
            <a:r>
              <a:rPr lang="en-GB" sz="1400" i="0" dirty="0">
                <a:effectLst/>
                <a:latin typeface="Helvetica" pitchFamily="2" charset="0"/>
                <a:hlinkClick r:id="rId4">
                  <a:extLst>
                    <a:ext uri="{A12FA001-AC4F-418D-AE19-62706E023703}">
                      <ahyp:hlinkClr xmlns:ahyp="http://schemas.microsoft.com/office/drawing/2018/hyperlinkcolor" val="tx"/>
                    </a:ext>
                  </a:extLst>
                </a:hlinkClick>
              </a:rPr>
              <a:t>https://lux.org.uk/moving-on-michael-opray-2002/</a:t>
            </a:r>
            <a:endParaRPr lang="en-GB" sz="1400" i="0" dirty="0">
              <a:effectLst/>
              <a:latin typeface="Helvetica" pitchFamily="2" charset="0"/>
            </a:endParaRPr>
          </a:p>
          <a:p>
            <a:pPr algn="l">
              <a:spcAft>
                <a:spcPts val="1500"/>
              </a:spcAft>
            </a:pPr>
            <a:r>
              <a:rPr lang="en-GB" sz="1400" i="0" dirty="0">
                <a:effectLst/>
                <a:latin typeface="Helvetica" pitchFamily="2" charset="0"/>
              </a:rPr>
              <a:t>Moving On: British Avant-Garde Film in the Late 1970s and Early 1980s, Michael </a:t>
            </a:r>
            <a:r>
              <a:rPr lang="en-GB" sz="1400" i="0" dirty="0" err="1">
                <a:effectLst/>
                <a:latin typeface="Helvetica" pitchFamily="2" charset="0"/>
              </a:rPr>
              <a:t>O’Pray</a:t>
            </a:r>
            <a:r>
              <a:rPr lang="en-GB" sz="1400" i="0" dirty="0">
                <a:effectLst/>
                <a:latin typeface="Helvetica" pitchFamily="2" charset="0"/>
              </a:rPr>
              <a:t>, </a:t>
            </a:r>
            <a:r>
              <a:rPr lang="en-GB" sz="1400" i="0" u="none" strike="noStrike" dirty="0">
                <a:effectLst/>
                <a:latin typeface="Helvetica" pitchFamily="2" charset="0"/>
                <a:hlinkClick r:id="rId5">
                  <a:extLst>
                    <a:ext uri="{A12FA001-AC4F-418D-AE19-62706E023703}">
                      <ahyp:hlinkClr xmlns:ahyp="http://schemas.microsoft.com/office/drawing/2018/hyperlinkcolor" val="tx"/>
                    </a:ext>
                  </a:extLst>
                </a:hlinkClick>
              </a:rPr>
              <a:t>16 March, 2017</a:t>
            </a:r>
            <a:endParaRPr lang="en-GB" sz="1400" i="0" dirty="0">
              <a:effectLst/>
              <a:latin typeface="Helvetica" pitchFamily="2" charset="0"/>
            </a:endParaRPr>
          </a:p>
          <a:p>
            <a:pPr algn="l"/>
            <a:endParaRPr lang="en-GB" sz="2000" b="0" i="0" dirty="0">
              <a:effectLst/>
              <a:latin typeface="Helvetica" pitchFamily="2" charset="0"/>
            </a:endParaRPr>
          </a:p>
        </p:txBody>
      </p:sp>
      <p:sp>
        <p:nvSpPr>
          <p:cNvPr id="8" name="TextBox 7">
            <a:extLst>
              <a:ext uri="{FF2B5EF4-FFF2-40B4-BE49-F238E27FC236}">
                <a16:creationId xmlns:a16="http://schemas.microsoft.com/office/drawing/2014/main" id="{606451C0-A450-6E73-6BCC-66440E5BD490}"/>
              </a:ext>
            </a:extLst>
          </p:cNvPr>
          <p:cNvSpPr txBox="1"/>
          <p:nvPr/>
        </p:nvSpPr>
        <p:spPr>
          <a:xfrm>
            <a:off x="6120068" y="5569171"/>
            <a:ext cx="6099048" cy="646331"/>
          </a:xfrm>
          <a:prstGeom prst="rect">
            <a:avLst/>
          </a:prstGeom>
          <a:noFill/>
        </p:spPr>
        <p:txBody>
          <a:bodyPr wrap="square">
            <a:spAutoFit/>
          </a:bodyPr>
          <a:lstStyle/>
          <a:p>
            <a:r>
              <a:rPr lang="en-GB" b="0" dirty="0">
                <a:effectLst/>
                <a:latin typeface="Helvetica" pitchFamily="2" charset="0"/>
              </a:rPr>
              <a:t>Photograph taken by Ian Kerr at North East London Polytechnic, circa 1973</a:t>
            </a:r>
            <a:endParaRPr lang="en-US" dirty="0">
              <a:latin typeface="Helvetica" pitchFamily="2" charset="0"/>
            </a:endParaRPr>
          </a:p>
        </p:txBody>
      </p:sp>
      <p:sp>
        <p:nvSpPr>
          <p:cNvPr id="10" name="TextBox 9">
            <a:extLst>
              <a:ext uri="{FF2B5EF4-FFF2-40B4-BE49-F238E27FC236}">
                <a16:creationId xmlns:a16="http://schemas.microsoft.com/office/drawing/2014/main" id="{3F6871EA-9C71-E88C-6CB2-853EC2406D96}"/>
              </a:ext>
            </a:extLst>
          </p:cNvPr>
          <p:cNvSpPr txBox="1"/>
          <p:nvPr/>
        </p:nvSpPr>
        <p:spPr>
          <a:xfrm>
            <a:off x="20706" y="1236563"/>
            <a:ext cx="6126480" cy="4524315"/>
          </a:xfrm>
          <a:prstGeom prst="rect">
            <a:avLst/>
          </a:prstGeom>
          <a:noFill/>
        </p:spPr>
        <p:txBody>
          <a:bodyPr wrap="square">
            <a:spAutoFit/>
          </a:bodyPr>
          <a:lstStyle/>
          <a:p>
            <a:pPr algn="l"/>
            <a:r>
              <a:rPr lang="en-GB" b="0" i="0" dirty="0">
                <a:effectLst/>
                <a:latin typeface="Helvetica" pitchFamily="2" charset="0"/>
              </a:rPr>
              <a:t>The work of Annabel Nicolson and Gill </a:t>
            </a:r>
            <a:r>
              <a:rPr lang="en-GB" b="0" i="0" dirty="0" err="1">
                <a:effectLst/>
                <a:latin typeface="Helvetica" pitchFamily="2" charset="0"/>
              </a:rPr>
              <a:t>Eatherley</a:t>
            </a:r>
            <a:r>
              <a:rPr lang="en-GB" b="0" i="0" dirty="0">
                <a:effectLst/>
                <a:latin typeface="Helvetica" pitchFamily="2" charset="0"/>
              </a:rPr>
              <a:t> in the </a:t>
            </a:r>
            <a:r>
              <a:rPr lang="en-GB" b="0" i="0" dirty="0" err="1">
                <a:effectLst/>
                <a:latin typeface="Helvetica" pitchFamily="2" charset="0"/>
              </a:rPr>
              <a:t>Filmaktion</a:t>
            </a:r>
            <a:r>
              <a:rPr lang="en-GB" b="0" i="0" dirty="0">
                <a:effectLst/>
                <a:latin typeface="Helvetica" pitchFamily="2" charset="0"/>
              </a:rPr>
              <a:t> group (Le Grice and William Raban were the other members) had already expressed women’s concerns. For example, Nicolson’s film-performance piece </a:t>
            </a:r>
            <a:r>
              <a:rPr lang="en-GB" b="0" i="1" dirty="0">
                <a:effectLst/>
                <a:latin typeface="Helvetica" pitchFamily="2" charset="0"/>
              </a:rPr>
              <a:t>Reel Time</a:t>
            </a:r>
            <a:r>
              <a:rPr lang="en-GB" b="0" i="0" dirty="0">
                <a:effectLst/>
                <a:latin typeface="Helvetica" pitchFamily="2" charset="0"/>
              </a:rPr>
              <a:t> (1973) stressed traditional female skills and occupations which pointed to a future focus of women artists.</a:t>
            </a:r>
            <a:r>
              <a:rPr lang="en-GB" b="0" i="0" u="none" strike="noStrike" dirty="0">
                <a:effectLst/>
                <a:latin typeface="Helvetica" pitchFamily="2" charset="0"/>
                <a:hlinkClick r:id="rId6">
                  <a:extLst>
                    <a:ext uri="{A12FA001-AC4F-418D-AE19-62706E023703}">
                      <ahyp:hlinkClr xmlns:ahyp="http://schemas.microsoft.com/office/drawing/2018/hyperlinkcolor" val="tx"/>
                    </a:ext>
                  </a:extLst>
                </a:hlinkClick>
              </a:rPr>
              <a:t>[vi]</a:t>
            </a:r>
            <a:r>
              <a:rPr lang="en-GB" b="0" i="0" dirty="0">
                <a:effectLst/>
                <a:latin typeface="Helvetica" pitchFamily="2" charset="0"/>
              </a:rPr>
              <a:t> </a:t>
            </a:r>
            <a:r>
              <a:rPr lang="en-GB" b="0" i="0" dirty="0" err="1">
                <a:effectLst/>
                <a:latin typeface="Helvetica" pitchFamily="2" charset="0"/>
              </a:rPr>
              <a:t>Eatherley’s</a:t>
            </a:r>
            <a:r>
              <a:rPr lang="en-GB" b="0" i="0" dirty="0">
                <a:effectLst/>
                <a:latin typeface="Helvetica" pitchFamily="2" charset="0"/>
              </a:rPr>
              <a:t> multi-projection </a:t>
            </a:r>
            <a:r>
              <a:rPr lang="en-GB" b="0" i="1" dirty="0">
                <a:effectLst/>
                <a:latin typeface="Helvetica" pitchFamily="2" charset="0"/>
              </a:rPr>
              <a:t>Pan Film</a:t>
            </a:r>
            <a:r>
              <a:rPr lang="en-GB" b="0" i="0" dirty="0">
                <a:effectLst/>
                <a:latin typeface="Helvetica" pitchFamily="2" charset="0"/>
              </a:rPr>
              <a:t> (1972) depicted a woman’s room with a quiet sensitivity not apparent in other male work of the time.</a:t>
            </a:r>
            <a:r>
              <a:rPr lang="en-GB" b="0" i="0" u="none" strike="noStrike" baseline="30000" dirty="0">
                <a:effectLst/>
                <a:latin typeface="Helvetica" pitchFamily="2" charset="0"/>
                <a:hlinkClick r:id="rId7">
                  <a:extLst>
                    <a:ext uri="{A12FA001-AC4F-418D-AE19-62706E023703}">
                      <ahyp:hlinkClr xmlns:ahyp="http://schemas.microsoft.com/office/drawing/2018/hyperlinkcolor" val="tx"/>
                    </a:ext>
                  </a:extLst>
                </a:hlinkClick>
              </a:rPr>
              <a:t>[vii]</a:t>
            </a:r>
            <a:r>
              <a:rPr lang="en-GB" b="0" i="0" dirty="0">
                <a:effectLst/>
                <a:latin typeface="Helvetica" pitchFamily="2" charset="0"/>
              </a:rPr>
              <a:t> More in the vein of </a:t>
            </a:r>
            <a:r>
              <a:rPr lang="en-GB" b="0" i="1" dirty="0">
                <a:effectLst/>
                <a:latin typeface="Helvetica" pitchFamily="2" charset="0"/>
              </a:rPr>
              <a:t>Light Reading</a:t>
            </a:r>
            <a:r>
              <a:rPr lang="en-GB" b="0" i="0" dirty="0">
                <a:effectLst/>
                <a:latin typeface="Helvetica" pitchFamily="2" charset="0"/>
              </a:rPr>
              <a:t>, Tina Keane’s </a:t>
            </a:r>
            <a:r>
              <a:rPr lang="en-GB" b="0" i="1" dirty="0">
                <a:effectLst/>
                <a:latin typeface="Helvetica" pitchFamily="2" charset="0"/>
              </a:rPr>
              <a:t>Shadow of a Journey</a:t>
            </a:r>
            <a:r>
              <a:rPr lang="en-GB" b="0" i="0" dirty="0">
                <a:effectLst/>
                <a:latin typeface="Helvetica" pitchFamily="2" charset="0"/>
              </a:rPr>
              <a:t> (1980, originally shot in 1976) used voice-over and song with a continuous image of the filmmaker’s own shadow on the sea’s surface. Again, as in </a:t>
            </a:r>
            <a:r>
              <a:rPr lang="en-GB" b="0" i="1" dirty="0">
                <a:effectLst/>
                <a:latin typeface="Helvetica" pitchFamily="2" charset="0"/>
              </a:rPr>
              <a:t>Light Reading</a:t>
            </a:r>
            <a:r>
              <a:rPr lang="en-GB" b="0" i="0" dirty="0">
                <a:effectLst/>
                <a:latin typeface="Helvetica" pitchFamily="2" charset="0"/>
              </a:rPr>
              <a:t>, formal devices are countered by a women’s account of the plight of Scottish crofters, in what is decidedly a politically-inflected feminist film.</a:t>
            </a:r>
          </a:p>
        </p:txBody>
      </p:sp>
    </p:spTree>
    <p:extLst>
      <p:ext uri="{BB962C8B-B14F-4D97-AF65-F5344CB8AC3E}">
        <p14:creationId xmlns:p14="http://schemas.microsoft.com/office/powerpoint/2010/main" val="40709582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41DD202B-75D3-DD53-ECB4-119CEB654CFD}"/>
              </a:ext>
            </a:extLst>
          </p:cNvPr>
          <p:cNvSpPr txBox="1"/>
          <p:nvPr/>
        </p:nvSpPr>
        <p:spPr>
          <a:xfrm>
            <a:off x="50292" y="284357"/>
            <a:ext cx="12091416" cy="954107"/>
          </a:xfrm>
          <a:prstGeom prst="rect">
            <a:avLst/>
          </a:prstGeom>
          <a:noFill/>
        </p:spPr>
        <p:txBody>
          <a:bodyPr wrap="square">
            <a:spAutoFit/>
          </a:bodyPr>
          <a:lstStyle/>
          <a:p>
            <a:r>
              <a:rPr lang="en-GB" sz="2800" b="0" i="0" dirty="0">
                <a:solidFill>
                  <a:srgbClr val="001D35"/>
                </a:solidFill>
                <a:effectLst/>
                <a:latin typeface="Helvetica" pitchFamily="2" charset="0"/>
              </a:rPr>
              <a:t>Re-Sisters: The Lives and Recordings of Delia Derbyshire, Margery Kempe and Cosey </a:t>
            </a:r>
            <a:r>
              <a:rPr lang="en-GB" sz="2800" b="0" i="0" dirty="0" err="1">
                <a:solidFill>
                  <a:srgbClr val="001D35"/>
                </a:solidFill>
                <a:effectLst/>
                <a:latin typeface="Helvetica" pitchFamily="2" charset="0"/>
              </a:rPr>
              <a:t>Fanni</a:t>
            </a:r>
            <a:r>
              <a:rPr lang="en-GB" sz="2800" b="0" i="0" dirty="0">
                <a:solidFill>
                  <a:srgbClr val="001D35"/>
                </a:solidFill>
                <a:effectLst/>
                <a:latin typeface="Helvetica" pitchFamily="2" charset="0"/>
              </a:rPr>
              <a:t> Tutti </a:t>
            </a:r>
          </a:p>
        </p:txBody>
      </p:sp>
      <p:pic>
        <p:nvPicPr>
          <p:cNvPr id="8" name="Picture 7">
            <a:extLst>
              <a:ext uri="{FF2B5EF4-FFF2-40B4-BE49-F238E27FC236}">
                <a16:creationId xmlns:a16="http://schemas.microsoft.com/office/drawing/2014/main" id="{CC826A5A-978B-3114-1113-15B84A7B12C0}"/>
              </a:ext>
            </a:extLst>
          </p:cNvPr>
          <p:cNvPicPr>
            <a:picLocks noChangeAspect="1"/>
          </p:cNvPicPr>
          <p:nvPr/>
        </p:nvPicPr>
        <p:blipFill>
          <a:blip r:embed="rId3"/>
          <a:stretch>
            <a:fillRect/>
          </a:stretch>
        </p:blipFill>
        <p:spPr>
          <a:xfrm>
            <a:off x="61723" y="1512518"/>
            <a:ext cx="3230081" cy="4988681"/>
          </a:xfrm>
          <a:prstGeom prst="rect">
            <a:avLst/>
          </a:prstGeom>
        </p:spPr>
      </p:pic>
      <p:pic>
        <p:nvPicPr>
          <p:cNvPr id="9" name="Picture 8">
            <a:extLst>
              <a:ext uri="{FF2B5EF4-FFF2-40B4-BE49-F238E27FC236}">
                <a16:creationId xmlns:a16="http://schemas.microsoft.com/office/drawing/2014/main" id="{79E06F70-FAAD-21AA-8449-5095D3879562}"/>
              </a:ext>
            </a:extLst>
          </p:cNvPr>
          <p:cNvPicPr>
            <a:picLocks noChangeAspect="1"/>
          </p:cNvPicPr>
          <p:nvPr/>
        </p:nvPicPr>
        <p:blipFill>
          <a:blip r:embed="rId4"/>
          <a:stretch>
            <a:fillRect/>
          </a:stretch>
        </p:blipFill>
        <p:spPr>
          <a:xfrm>
            <a:off x="3376656" y="1494037"/>
            <a:ext cx="3289637" cy="4988681"/>
          </a:xfrm>
          <a:prstGeom prst="rect">
            <a:avLst/>
          </a:prstGeom>
        </p:spPr>
      </p:pic>
      <p:pic>
        <p:nvPicPr>
          <p:cNvPr id="10" name="Picture 9">
            <a:extLst>
              <a:ext uri="{FF2B5EF4-FFF2-40B4-BE49-F238E27FC236}">
                <a16:creationId xmlns:a16="http://schemas.microsoft.com/office/drawing/2014/main" id="{6C50AA26-70D2-70AF-68DA-3F207EC8491F}"/>
              </a:ext>
            </a:extLst>
          </p:cNvPr>
          <p:cNvPicPr>
            <a:picLocks noChangeAspect="1"/>
          </p:cNvPicPr>
          <p:nvPr/>
        </p:nvPicPr>
        <p:blipFill>
          <a:blip r:embed="rId5"/>
          <a:stretch>
            <a:fillRect/>
          </a:stretch>
        </p:blipFill>
        <p:spPr>
          <a:xfrm>
            <a:off x="6835997" y="1494037"/>
            <a:ext cx="5209428" cy="3907071"/>
          </a:xfrm>
          <a:prstGeom prst="rect">
            <a:avLst/>
          </a:prstGeom>
        </p:spPr>
      </p:pic>
      <p:sp>
        <p:nvSpPr>
          <p:cNvPr id="12" name="TextBox 11">
            <a:extLst>
              <a:ext uri="{FF2B5EF4-FFF2-40B4-BE49-F238E27FC236}">
                <a16:creationId xmlns:a16="http://schemas.microsoft.com/office/drawing/2014/main" id="{DF29D989-A9C1-2903-6AE1-27628AE97DAB}"/>
              </a:ext>
            </a:extLst>
          </p:cNvPr>
          <p:cNvSpPr txBox="1"/>
          <p:nvPr/>
        </p:nvSpPr>
        <p:spPr>
          <a:xfrm>
            <a:off x="6835997" y="5509629"/>
            <a:ext cx="5209428" cy="1200329"/>
          </a:xfrm>
          <a:prstGeom prst="rect">
            <a:avLst/>
          </a:prstGeom>
          <a:noFill/>
        </p:spPr>
        <p:txBody>
          <a:bodyPr wrap="square">
            <a:spAutoFit/>
          </a:bodyPr>
          <a:lstStyle/>
          <a:p>
            <a:r>
              <a:rPr lang="en-GB" sz="1800" b="0" i="0" dirty="0">
                <a:solidFill>
                  <a:srgbClr val="001D35"/>
                </a:solidFill>
                <a:effectLst/>
                <a:latin typeface="Helvetica" pitchFamily="2" charset="0"/>
              </a:rPr>
              <a:t>a book about the lives of three visionary artists. It was written by Cosey </a:t>
            </a:r>
            <a:r>
              <a:rPr lang="en-GB" sz="1800" b="0" i="0" dirty="0" err="1">
                <a:solidFill>
                  <a:srgbClr val="001D35"/>
                </a:solidFill>
                <a:effectLst/>
                <a:latin typeface="Helvetica" pitchFamily="2" charset="0"/>
              </a:rPr>
              <a:t>Fanni</a:t>
            </a:r>
            <a:r>
              <a:rPr lang="en-GB" sz="1800" b="0" i="0" dirty="0">
                <a:solidFill>
                  <a:srgbClr val="001D35"/>
                </a:solidFill>
                <a:effectLst/>
                <a:latin typeface="Helvetica" pitchFamily="2" charset="0"/>
              </a:rPr>
              <a:t> Tutti and published by Faber &amp; Faber in 2022. a meditation on creativity, womanhood, and self-expression</a:t>
            </a:r>
            <a:endParaRPr lang="en-US" sz="1800" dirty="0">
              <a:latin typeface="Helvetica" pitchFamily="2" charset="0"/>
            </a:endParaRPr>
          </a:p>
        </p:txBody>
      </p:sp>
    </p:spTree>
    <p:extLst>
      <p:ext uri="{BB962C8B-B14F-4D97-AF65-F5344CB8AC3E}">
        <p14:creationId xmlns:p14="http://schemas.microsoft.com/office/powerpoint/2010/main" val="370302908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302750-6F21-CCFD-2923-65F3907A6AF9}"/>
              </a:ext>
            </a:extLst>
          </p:cNvPr>
          <p:cNvSpPr>
            <a:spLocks noGrp="1"/>
          </p:cNvSpPr>
          <p:nvPr>
            <p:ph type="title"/>
          </p:nvPr>
        </p:nvSpPr>
        <p:spPr>
          <a:xfrm>
            <a:off x="281559" y="0"/>
            <a:ext cx="10515600" cy="1325563"/>
          </a:xfrm>
        </p:spPr>
        <p:txBody>
          <a:bodyPr/>
          <a:lstStyle/>
          <a:p>
            <a:r>
              <a:rPr lang="en-US" dirty="0">
                <a:latin typeface="Helvetica" pitchFamily="2" charset="0"/>
              </a:rPr>
              <a:t>Feminist Montage – Mina Loy</a:t>
            </a:r>
          </a:p>
        </p:txBody>
      </p:sp>
      <p:pic>
        <p:nvPicPr>
          <p:cNvPr id="5" name="Picture 4" descr="A close-up of a book&#10;&#10;Description automatically generated">
            <a:extLst>
              <a:ext uri="{FF2B5EF4-FFF2-40B4-BE49-F238E27FC236}">
                <a16:creationId xmlns:a16="http://schemas.microsoft.com/office/drawing/2014/main" id="{71891EC8-3837-5FBE-637B-605381024C6E}"/>
              </a:ext>
            </a:extLst>
          </p:cNvPr>
          <p:cNvPicPr>
            <a:picLocks noChangeAspect="1"/>
          </p:cNvPicPr>
          <p:nvPr/>
        </p:nvPicPr>
        <p:blipFill>
          <a:blip r:embed="rId3"/>
          <a:stretch>
            <a:fillRect/>
          </a:stretch>
        </p:blipFill>
        <p:spPr>
          <a:xfrm>
            <a:off x="333907" y="1095920"/>
            <a:ext cx="3660797" cy="5396319"/>
          </a:xfrm>
          <a:prstGeom prst="rect">
            <a:avLst/>
          </a:prstGeom>
        </p:spPr>
      </p:pic>
      <p:pic>
        <p:nvPicPr>
          <p:cNvPr id="3" name="Picture 2">
            <a:extLst>
              <a:ext uri="{FF2B5EF4-FFF2-40B4-BE49-F238E27FC236}">
                <a16:creationId xmlns:a16="http://schemas.microsoft.com/office/drawing/2014/main" id="{1167E42E-9653-5100-076D-57C01E855D46}"/>
              </a:ext>
            </a:extLst>
          </p:cNvPr>
          <p:cNvPicPr>
            <a:picLocks noChangeAspect="1"/>
          </p:cNvPicPr>
          <p:nvPr/>
        </p:nvPicPr>
        <p:blipFill>
          <a:blip r:embed="rId4"/>
          <a:stretch>
            <a:fillRect/>
          </a:stretch>
        </p:blipFill>
        <p:spPr>
          <a:xfrm>
            <a:off x="4296100" y="1095921"/>
            <a:ext cx="7772400" cy="5174197"/>
          </a:xfrm>
          <a:prstGeom prst="rect">
            <a:avLst/>
          </a:prstGeom>
        </p:spPr>
      </p:pic>
      <p:sp>
        <p:nvSpPr>
          <p:cNvPr id="6" name="TextBox 5">
            <a:extLst>
              <a:ext uri="{FF2B5EF4-FFF2-40B4-BE49-F238E27FC236}">
                <a16:creationId xmlns:a16="http://schemas.microsoft.com/office/drawing/2014/main" id="{E55C6E8B-FB68-5F28-39A8-88183986ABB9}"/>
              </a:ext>
            </a:extLst>
          </p:cNvPr>
          <p:cNvSpPr txBox="1"/>
          <p:nvPr/>
        </p:nvSpPr>
        <p:spPr>
          <a:xfrm>
            <a:off x="4172601" y="6211669"/>
            <a:ext cx="8019399" cy="646331"/>
          </a:xfrm>
          <a:prstGeom prst="rect">
            <a:avLst/>
          </a:prstGeom>
          <a:noFill/>
        </p:spPr>
        <p:txBody>
          <a:bodyPr wrap="square">
            <a:spAutoFit/>
          </a:bodyPr>
          <a:lstStyle/>
          <a:p>
            <a:r>
              <a:rPr lang="en-US" dirty="0">
                <a:latin typeface="Helvetica" pitchFamily="2" charset="0"/>
              </a:rPr>
              <a:t>https://</a:t>
            </a:r>
            <a:r>
              <a:rPr lang="en-US" dirty="0" err="1">
                <a:latin typeface="Helvetica" pitchFamily="2" charset="0"/>
              </a:rPr>
              <a:t>modernistreviewcouk.wordpress.com</a:t>
            </a:r>
            <a:r>
              <a:rPr lang="en-US" dirty="0">
                <a:latin typeface="Helvetica" pitchFamily="2" charset="0"/>
              </a:rPr>
              <a:t>/2024/03/04/finding-woman-within-and-in-between-mina-</a:t>
            </a:r>
            <a:r>
              <a:rPr lang="en-US" dirty="0" err="1">
                <a:latin typeface="Helvetica" pitchFamily="2" charset="0"/>
              </a:rPr>
              <a:t>loys</a:t>
            </a:r>
            <a:r>
              <a:rPr lang="en-US" dirty="0">
                <a:latin typeface="Helvetica" pitchFamily="2" charset="0"/>
              </a:rPr>
              <a:t>-feminist-montage/</a:t>
            </a:r>
          </a:p>
        </p:txBody>
      </p:sp>
    </p:spTree>
    <p:extLst>
      <p:ext uri="{BB962C8B-B14F-4D97-AF65-F5344CB8AC3E}">
        <p14:creationId xmlns:p14="http://schemas.microsoft.com/office/powerpoint/2010/main" val="27028230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E1690-9F79-0A12-6232-837AECE2A4D5}"/>
              </a:ext>
            </a:extLst>
          </p:cNvPr>
          <p:cNvSpPr>
            <a:spLocks noGrp="1"/>
          </p:cNvSpPr>
          <p:nvPr>
            <p:ph type="title"/>
          </p:nvPr>
        </p:nvSpPr>
        <p:spPr>
          <a:xfrm>
            <a:off x="289560" y="395836"/>
            <a:ext cx="10515600" cy="1325563"/>
          </a:xfrm>
        </p:spPr>
        <p:txBody>
          <a:bodyPr>
            <a:normAutofit fontScale="90000"/>
          </a:bodyPr>
          <a:lstStyle/>
          <a:p>
            <a:r>
              <a:rPr lang="en-GB" b="0" i="0" dirty="0">
                <a:solidFill>
                  <a:srgbClr val="333333"/>
                </a:solidFill>
                <a:effectLst/>
                <a:latin typeface="Helvetica"/>
                <a:cs typeface="Helvetica"/>
              </a:rPr>
              <a:t>FRAMING FRAGMENTATION</a:t>
            </a:r>
            <a:r>
              <a:rPr lang="en-GB" dirty="0">
                <a:solidFill>
                  <a:srgbClr val="333333"/>
                </a:solidFill>
                <a:latin typeface="Helvetica"/>
                <a:cs typeface="Helvetica"/>
              </a:rPr>
              <a:t> </a:t>
            </a:r>
            <a:r>
              <a:rPr lang="en-GB" b="0" i="0" dirty="0">
                <a:solidFill>
                  <a:srgbClr val="333333"/>
                </a:solidFill>
                <a:effectLst/>
                <a:latin typeface="Helvetica"/>
                <a:cs typeface="Helvetica"/>
              </a:rPr>
              <a:t>–THE ARCHITECT AS A MASTER OF MONTAGE</a:t>
            </a:r>
            <a:br>
              <a:rPr lang="en-GB" b="0" i="0" dirty="0">
                <a:effectLst/>
                <a:latin typeface="Georgia" panose="02040502050405020303" pitchFamily="18" charset="0"/>
              </a:rPr>
            </a:br>
            <a:endParaRPr lang="en-US" dirty="0"/>
          </a:p>
        </p:txBody>
      </p:sp>
      <p:sp>
        <p:nvSpPr>
          <p:cNvPr id="5" name="TextBox 4">
            <a:extLst>
              <a:ext uri="{FF2B5EF4-FFF2-40B4-BE49-F238E27FC236}">
                <a16:creationId xmlns:a16="http://schemas.microsoft.com/office/drawing/2014/main" id="{35E66FAC-7AE8-5C7C-3A1B-892F1F5EEFAD}"/>
              </a:ext>
            </a:extLst>
          </p:cNvPr>
          <p:cNvSpPr txBox="1"/>
          <p:nvPr/>
        </p:nvSpPr>
        <p:spPr>
          <a:xfrm>
            <a:off x="289560" y="2408872"/>
            <a:ext cx="11612880" cy="3293209"/>
          </a:xfrm>
          <a:prstGeom prst="rect">
            <a:avLst/>
          </a:prstGeom>
          <a:noFill/>
        </p:spPr>
        <p:txBody>
          <a:bodyPr wrap="square">
            <a:spAutoFit/>
          </a:bodyPr>
          <a:lstStyle/>
          <a:p>
            <a:r>
              <a:rPr lang="en-GB" sz="2200" b="0" i="0" dirty="0">
                <a:solidFill>
                  <a:srgbClr val="000000"/>
                </a:solidFill>
                <a:effectLst/>
                <a:latin typeface="Helvetica" pitchFamily="2" charset="0"/>
              </a:rPr>
              <a:t>industrialized architecture is an architecture of juxtaposition which basically comes to terms with the classical idea of the completed and ideal work of architecture. The classical approach to architecture is based upon harmony and correlation from whole to detail and upon the architect as creator, ’genius’. With montage as a key concept, industrialization instead relates to dynamics, change and flexibility. Industrialized buildings consist of ’ready-mades’, prefabricated building components, which are fast and efficiently produced, delivered and assembled. Through the concept of montage, the building components can be changed and replaced, creating open works in constant change.</a:t>
            </a:r>
          </a:p>
          <a:p>
            <a:r>
              <a:rPr lang="en-US" sz="1600" dirty="0">
                <a:latin typeface="Helvetica" pitchFamily="2" charset="0"/>
              </a:rPr>
              <a:t>https://</a:t>
            </a:r>
            <a:r>
              <a:rPr lang="en-US" sz="1600" dirty="0" err="1">
                <a:latin typeface="Helvetica" pitchFamily="2" charset="0"/>
              </a:rPr>
              <a:t>www.academia.edu</a:t>
            </a:r>
            <a:r>
              <a:rPr lang="en-US" sz="1600" dirty="0">
                <a:latin typeface="Helvetica" pitchFamily="2" charset="0"/>
              </a:rPr>
              <a:t>/1645328/FRAMING_FRAGMENTATION_THE_ARCHITECT_AS_A_MASTER_OF_MONTAGE?email_work_card=thumbnail</a:t>
            </a:r>
          </a:p>
        </p:txBody>
      </p:sp>
    </p:spTree>
    <p:extLst>
      <p:ext uri="{BB962C8B-B14F-4D97-AF65-F5344CB8AC3E}">
        <p14:creationId xmlns:p14="http://schemas.microsoft.com/office/powerpoint/2010/main" val="31291289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525172-A7EC-C175-E181-9D42595752DE}"/>
              </a:ext>
            </a:extLst>
          </p:cNvPr>
          <p:cNvSpPr>
            <a:spLocks noGrp="1"/>
          </p:cNvSpPr>
          <p:nvPr>
            <p:ph type="title"/>
          </p:nvPr>
        </p:nvSpPr>
        <p:spPr/>
        <p:txBody>
          <a:bodyPr/>
          <a:lstStyle/>
          <a:p>
            <a:pPr algn="ctr"/>
            <a:r>
              <a:rPr lang="en-US" dirty="0">
                <a:latin typeface="Helvetica" pitchFamily="2" charset="0"/>
              </a:rPr>
              <a:t>Palimpsest V Montage  </a:t>
            </a:r>
          </a:p>
        </p:txBody>
      </p:sp>
      <p:sp>
        <p:nvSpPr>
          <p:cNvPr id="6" name="Content Placeholder 5">
            <a:extLst>
              <a:ext uri="{FF2B5EF4-FFF2-40B4-BE49-F238E27FC236}">
                <a16:creationId xmlns:a16="http://schemas.microsoft.com/office/drawing/2014/main" id="{8DCC04F8-6821-E4AC-80C9-67F9884DA478}"/>
              </a:ext>
            </a:extLst>
          </p:cNvPr>
          <p:cNvSpPr>
            <a:spLocks noGrp="1"/>
          </p:cNvSpPr>
          <p:nvPr>
            <p:ph idx="1"/>
          </p:nvPr>
        </p:nvSpPr>
        <p:spPr>
          <a:xfrm>
            <a:off x="838200" y="1917065"/>
            <a:ext cx="10515600" cy="4351338"/>
          </a:xfrm>
        </p:spPr>
        <p:txBody>
          <a:bodyPr/>
          <a:lstStyle/>
          <a:p>
            <a:r>
              <a:rPr lang="en-US" dirty="0">
                <a:latin typeface="Helvetica" pitchFamily="2" charset="0"/>
              </a:rPr>
              <a:t>See Traces, layers and Palimpsests; The dialogic of collage and Pastiche, Monica </a:t>
            </a:r>
            <a:r>
              <a:rPr lang="en-US" dirty="0" err="1">
                <a:latin typeface="Helvetica" pitchFamily="2" charset="0"/>
              </a:rPr>
              <a:t>Kjellam</a:t>
            </a:r>
            <a:r>
              <a:rPr lang="en-US" dirty="0">
                <a:latin typeface="Helvetica" pitchFamily="2" charset="0"/>
              </a:rPr>
              <a:t>- Chapin </a:t>
            </a:r>
          </a:p>
          <a:p>
            <a:endParaRPr lang="en-US" dirty="0">
              <a:latin typeface="Helvetica" pitchFamily="2" charset="0"/>
            </a:endParaRPr>
          </a:p>
          <a:p>
            <a:r>
              <a:rPr lang="en-US" dirty="0">
                <a:latin typeface="Helvetica" pitchFamily="2" charset="0"/>
              </a:rPr>
              <a:t>Compare and contract mental and practical processes. </a:t>
            </a:r>
          </a:p>
          <a:p>
            <a:endParaRPr lang="en-US" dirty="0">
              <a:latin typeface="Helvetica" pitchFamily="2" charset="0"/>
            </a:endParaRPr>
          </a:p>
          <a:p>
            <a:r>
              <a:rPr lang="en-GB" i="0" dirty="0">
                <a:solidFill>
                  <a:srgbClr val="0F1111"/>
                </a:solidFill>
                <a:effectLst/>
                <a:latin typeface="Helvetica" pitchFamily="2" charset="0"/>
              </a:rPr>
              <a:t>See Crafting Autoethnography: Processes and Practices of Making Self and Culture, 2023</a:t>
            </a:r>
          </a:p>
          <a:p>
            <a:endParaRPr lang="en-US" dirty="0">
              <a:latin typeface="Helvetica" pitchFamily="2" charset="0"/>
            </a:endParaRPr>
          </a:p>
          <a:p>
            <a:endParaRPr lang="en-US" dirty="0"/>
          </a:p>
        </p:txBody>
      </p:sp>
    </p:spTree>
    <p:extLst>
      <p:ext uri="{BB962C8B-B14F-4D97-AF65-F5344CB8AC3E}">
        <p14:creationId xmlns:p14="http://schemas.microsoft.com/office/powerpoint/2010/main" val="16327865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c769d1b6-00ad-4cb9-a1ce-59f0b6d4f0ec">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B7DE3FFE656BF34583ED27863D6B27F4" ma:contentTypeVersion="15" ma:contentTypeDescription="Create a new document." ma:contentTypeScope="" ma:versionID="631ddadcd95eeebf6f2c5a9fbc844be8">
  <xsd:schema xmlns:xsd="http://www.w3.org/2001/XMLSchema" xmlns:xs="http://www.w3.org/2001/XMLSchema" xmlns:p="http://schemas.microsoft.com/office/2006/metadata/properties" xmlns:ns2="c769d1b6-00ad-4cb9-a1ce-59f0b6d4f0ec" xmlns:ns3="f2cb7d96-716b-468b-89b2-c31e3e1d8d88" targetNamespace="http://schemas.microsoft.com/office/2006/metadata/properties" ma:root="true" ma:fieldsID="b12f13775062df41946599555e1354c2" ns2:_="" ns3:_="">
    <xsd:import namespace="c769d1b6-00ad-4cb9-a1ce-59f0b6d4f0ec"/>
    <xsd:import namespace="f2cb7d96-716b-468b-89b2-c31e3e1d8d88"/>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3:SharedWithUsers" minOccurs="0"/>
                <xsd:element ref="ns3:SharedWithDetails" minOccurs="0"/>
                <xsd:element ref="ns2:lcf76f155ced4ddcb4097134ff3c332f" minOccurs="0"/>
                <xsd:element ref="ns2:MediaServiceDateTaken" minOccurs="0"/>
                <xsd:element ref="ns2:MediaServiceGenerationTime" minOccurs="0"/>
                <xsd:element ref="ns2:MediaServiceEventHashCode" minOccurs="0"/>
                <xsd:element ref="ns2:MediaServiceOCR" minOccurs="0"/>
                <xsd:element ref="ns2:MediaServiceLocation" minOccurs="0"/>
                <xsd:element ref="ns2:MediaLengthInSecond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769d1b6-00ad-4cb9-a1ce-59f0b6d4f0e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5"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Location" ma:index="20" nillable="true" ma:displayName="Location" ma:indexed="true"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f2cb7d96-716b-468b-89b2-c31e3e1d8d8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4BC3456-FAD2-49FF-B33A-C4CB3930BE42}">
  <ds:schemaRefs>
    <ds:schemaRef ds:uri="http://schemas.microsoft.com/sharepoint/v3/contenttype/forms"/>
  </ds:schemaRefs>
</ds:datastoreItem>
</file>

<file path=customXml/itemProps2.xml><?xml version="1.0" encoding="utf-8"?>
<ds:datastoreItem xmlns:ds="http://schemas.openxmlformats.org/officeDocument/2006/customXml" ds:itemID="{AC047729-BCED-473E-A7E1-CDB724D7FCDB}">
  <ds:schemaRefs>
    <ds:schemaRef ds:uri="http://schemas.openxmlformats.org/package/2006/metadata/core-properties"/>
    <ds:schemaRef ds:uri="http://schemas.microsoft.com/office/2006/documentManagement/types"/>
    <ds:schemaRef ds:uri="http://purl.org/dc/elements/1.1/"/>
    <ds:schemaRef ds:uri="http://www.w3.org/XML/1998/namespace"/>
    <ds:schemaRef ds:uri="f2cb7d96-716b-468b-89b2-c31e3e1d8d88"/>
    <ds:schemaRef ds:uri="http://schemas.microsoft.com/office/2006/metadata/properties"/>
    <ds:schemaRef ds:uri="http://purl.org/dc/terms/"/>
    <ds:schemaRef ds:uri="http://purl.org/dc/dcmitype/"/>
    <ds:schemaRef ds:uri="http://schemas.microsoft.com/office/infopath/2007/PartnerControls"/>
    <ds:schemaRef ds:uri="c769d1b6-00ad-4cb9-a1ce-59f0b6d4f0ec"/>
  </ds:schemaRefs>
</ds:datastoreItem>
</file>

<file path=customXml/itemProps3.xml><?xml version="1.0" encoding="utf-8"?>
<ds:datastoreItem xmlns:ds="http://schemas.openxmlformats.org/officeDocument/2006/customXml" ds:itemID="{A212B1DA-D1B7-49CD-A0C2-11EF7352762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769d1b6-00ad-4cb9-a1ce-59f0b6d4f0ec"/>
    <ds:schemaRef ds:uri="f2cb7d96-716b-468b-89b2-c31e3e1d8d8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2802</TotalTime>
  <Words>7839</Words>
  <Application>Microsoft Macintosh PowerPoint</Application>
  <PresentationFormat>Widescreen</PresentationFormat>
  <Paragraphs>268</Paragraphs>
  <Slides>29</Slides>
  <Notes>17</Notes>
  <HiddenSlides>0</HiddenSlides>
  <MMClips>0</MMClips>
  <ScaleCrop>false</ScaleCrop>
  <HeadingPairs>
    <vt:vector size="6" baseType="variant">
      <vt:variant>
        <vt:lpstr>Fonts Used</vt:lpstr>
      </vt:variant>
      <vt:variant>
        <vt:i4>22</vt:i4>
      </vt:variant>
      <vt:variant>
        <vt:lpstr>Theme</vt:lpstr>
      </vt:variant>
      <vt:variant>
        <vt:i4>1</vt:i4>
      </vt:variant>
      <vt:variant>
        <vt:lpstr>Slide Titles</vt:lpstr>
      </vt:variant>
      <vt:variant>
        <vt:i4>29</vt:i4>
      </vt:variant>
    </vt:vector>
  </HeadingPairs>
  <TitlesOfParts>
    <vt:vector size="52" baseType="lpstr">
      <vt:lpstr>-apple-system</vt:lpstr>
      <vt:lpstr>Aptos</vt:lpstr>
      <vt:lpstr>Arial</vt:lpstr>
      <vt:lpstr>Calibri</vt:lpstr>
      <vt:lpstr>Calibri Light</vt:lpstr>
      <vt:lpstr>Georgia</vt:lpstr>
      <vt:lpstr>Google Sans</vt:lpstr>
      <vt:lpstr>Graphik</vt:lpstr>
      <vt:lpstr>Helvetica</vt:lpstr>
      <vt:lpstr>inherit</vt:lpstr>
      <vt:lpstr>IrvinHeadingPro</vt:lpstr>
      <vt:lpstr>IrvinText</vt:lpstr>
      <vt:lpstr>Linux Libertine</vt:lpstr>
      <vt:lpstr>NeutrafaceNewYorker</vt:lpstr>
      <vt:lpstr>neuzeit-grotesk</vt:lpstr>
      <vt:lpstr>Nitti Grotesk</vt:lpstr>
      <vt:lpstr>omnes-pro</vt:lpstr>
      <vt:lpstr>Tate regular</vt:lpstr>
      <vt:lpstr>TNYAdobeCaslonPro</vt:lpstr>
      <vt:lpstr>Ubuntu</vt:lpstr>
      <vt:lpstr>var( --e-global-typography-primary-font-family )</vt:lpstr>
      <vt:lpstr>var( --e-global-typography-text-font-family )</vt:lpstr>
      <vt:lpstr>Office Theme</vt:lpstr>
      <vt:lpstr>Palimpsest and Montage </vt:lpstr>
      <vt:lpstr>PowerPoint Presentation</vt:lpstr>
      <vt:lpstr>Derrida On Freud</vt:lpstr>
      <vt:lpstr>Marianne Dages &amp; Leah Mackin </vt:lpstr>
      <vt:lpstr>Booknesses.</vt:lpstr>
      <vt:lpstr>PowerPoint Presentation</vt:lpstr>
      <vt:lpstr>Palimpsest - inscription and re-inscription is investigated Cy Twombly to Bracha Ettinger </vt:lpstr>
      <vt:lpstr>PowerPoint Presentation</vt:lpstr>
      <vt:lpstr>Idris Khan</vt:lpstr>
      <vt:lpstr>PowerPoint Presentation</vt:lpstr>
      <vt:lpstr>Derrida’ Archive Fever </vt:lpstr>
      <vt:lpstr>Derrida’s Erasure and Deconstruction </vt:lpstr>
      <vt:lpstr>Tabula Rasa (Wipe the slate clean)</vt:lpstr>
      <vt:lpstr> Identity as Palimpsest </vt:lpstr>
      <vt:lpstr>PowerPoint Presentation</vt:lpstr>
      <vt:lpstr>PowerPoint Presentation</vt:lpstr>
      <vt:lpstr>K Kellum</vt:lpstr>
      <vt:lpstr>PowerPoint Presentation</vt:lpstr>
      <vt:lpstr>Sergei Eisenstein (1898- 1948) filmmaker and theorist </vt:lpstr>
      <vt:lpstr>Film Montage  in Whiplash: Perfection Through Pain  </vt:lpstr>
      <vt:lpstr>PowerPoint Presentation</vt:lpstr>
      <vt:lpstr>PowerPoint Presentation</vt:lpstr>
      <vt:lpstr> </vt:lpstr>
      <vt:lpstr>Film as Fabric: Connecting textile practice and experimental filmmaking through expanded cinema performance</vt:lpstr>
      <vt:lpstr>Reel Time (1973) by Annabel Nicolson. </vt:lpstr>
      <vt:lpstr>PowerPoint Presentation</vt:lpstr>
      <vt:lpstr>Feminist Montage – Mina Loy</vt:lpstr>
      <vt:lpstr>FRAMING FRAGMENTATION –THE ARCHITECT AS A MASTER OF MONTAGE </vt:lpstr>
      <vt:lpstr>Palimpsest V Montage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Palimpsest</dc:title>
  <dc:creator>Catherine Brown</dc:creator>
  <cp:lastModifiedBy>Shellie Holden</cp:lastModifiedBy>
  <cp:revision>37</cp:revision>
  <dcterms:created xsi:type="dcterms:W3CDTF">2024-02-28T11:41:27Z</dcterms:created>
  <dcterms:modified xsi:type="dcterms:W3CDTF">2025-10-17T10:53:23Z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0x010100B7DE3FFE656BF34583ED27863D6B27F4</vt:lpwstr>
  </property>
  <property fmtid="{D5CDD505-2E9C-101B-9397-08002B2CF9AE}" pid="3" name="MediaServiceImageTags">
    <vt:lpwstr/>
  </property>
</Properties>
</file>