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09"/>
    <p:restoredTop sz="52469"/>
  </p:normalViewPr>
  <p:slideViewPr>
    <p:cSldViewPr snapToGrid="0">
      <p:cViewPr varScale="1">
        <p:scale>
          <a:sx n="55" d="100"/>
          <a:sy n="55" d="100"/>
        </p:scale>
        <p:origin x="2456"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BBDBB3-C40E-854C-B301-A4DE34C9866F}" type="datetimeFigureOut">
              <a:rPr lang="en-US" smtClean="0"/>
              <a:t>3/2/26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8DFA93-7F56-9547-BCAB-7371917491E6}" type="slidenum">
              <a:rPr lang="en-US" smtClean="0"/>
              <a:t>‹#›</a:t>
            </a:fld>
            <a:endParaRPr lang="en-US"/>
          </a:p>
        </p:txBody>
      </p:sp>
    </p:spTree>
    <p:extLst>
      <p:ext uri="{BB962C8B-B14F-4D97-AF65-F5344CB8AC3E}">
        <p14:creationId xmlns:p14="http://schemas.microsoft.com/office/powerpoint/2010/main" val="4068341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Data is associated with data gathering and preparation using Python. This dataset is a real-world dataset containing rime data in Chicago for the year 2022. It includes approximately 239,558 entries with 22 attributes, including details such as the type of crime, location, arrest status, and year. The dataset is important for providing a rich context for exploring patterns in crime, trends, and geographic distribution. </a:t>
            </a: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2</a:t>
            </a:fld>
            <a:endParaRPr lang="en-US"/>
          </a:p>
        </p:txBody>
      </p:sp>
    </p:spTree>
    <p:extLst>
      <p:ext uri="{BB962C8B-B14F-4D97-AF65-F5344CB8AC3E}">
        <p14:creationId xmlns:p14="http://schemas.microsoft.com/office/powerpoint/2010/main" val="3888782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dataset is analysed to fulfil data cleaning, EDA univariate and multivariate evaluation with maintaining accuracy. The use of Google </a:t>
            </a:r>
            <a:r>
              <a:rPr lang="en-IN" sz="1200" kern="1200" dirty="0" err="1">
                <a:solidFill>
                  <a:schemeClr val="tx1"/>
                </a:solidFill>
                <a:effectLst/>
                <a:latin typeface="+mn-lt"/>
                <a:ea typeface="+mn-ea"/>
                <a:cs typeface="+mn-cs"/>
              </a:rPr>
              <a:t>Colab</a:t>
            </a:r>
            <a:r>
              <a:rPr lang="en-IN" sz="1200" kern="1200" dirty="0">
                <a:solidFill>
                  <a:schemeClr val="tx1"/>
                </a:solidFill>
                <a:effectLst/>
                <a:latin typeface="+mn-lt"/>
                <a:ea typeface="+mn-ea"/>
                <a:cs typeface="+mn-cs"/>
              </a:rPr>
              <a:t> is done because it is flexible, scalable and so on [1]. </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3</a:t>
            </a:fld>
            <a:endParaRPr lang="en-US"/>
          </a:p>
        </p:txBody>
      </p:sp>
    </p:spTree>
    <p:extLst>
      <p:ext uri="{BB962C8B-B14F-4D97-AF65-F5344CB8AC3E}">
        <p14:creationId xmlns:p14="http://schemas.microsoft.com/office/powerpoint/2010/main" val="2018616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effectLst/>
                <a:latin typeface="+mn-lt"/>
                <a:ea typeface="+mn-ea"/>
                <a:cs typeface="+mn-cs"/>
              </a:rPr>
              <a:t>This dataset is a real-world dataset containing crime data in Chicago for the year 2022. It includes approximately 239,558 entries with 22 attributes, including details such as the type of crime, location, arrest status, and year. The dataset is important for providing a rich context for exploring patterns in crime, trends, and geographic distribution. The dataset is associated with qualities for improving its reliability and analytical value in an accurate way. The dataset derived different useful insights to fulfil the aim and objectives of the study and support decision-making. The evaluation of the dataset is quite necessary for the development of public safety and reduce crimes as a whole. The dataset is beneficial for the society and for different types of people living in Chicago. Statistical analysis and data visualisations are also done in this case to show a better and interactive insight of real-world crimes. </a:t>
            </a:r>
            <a:endParaRPr lang="en-IN"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4</a:t>
            </a:fld>
            <a:endParaRPr lang="en-US"/>
          </a:p>
        </p:txBody>
      </p:sp>
    </p:spTree>
    <p:extLst>
      <p:ext uri="{BB962C8B-B14F-4D97-AF65-F5344CB8AC3E}">
        <p14:creationId xmlns:p14="http://schemas.microsoft.com/office/powerpoint/2010/main" val="954229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is cleaned and all the duplicates and outliers are removed. Data is prepared for further interventions. </a:t>
            </a:r>
          </a:p>
        </p:txBody>
      </p:sp>
      <p:sp>
        <p:nvSpPr>
          <p:cNvPr id="4" name="Slide Number Placeholder 3"/>
          <p:cNvSpPr>
            <a:spLocks noGrp="1"/>
          </p:cNvSpPr>
          <p:nvPr>
            <p:ph type="sldNum" sz="quarter" idx="5"/>
          </p:nvPr>
        </p:nvSpPr>
        <p:spPr/>
        <p:txBody>
          <a:bodyPr/>
          <a:lstStyle/>
          <a:p>
            <a:fld id="{7F8DFA93-7F56-9547-BCAB-7371917491E6}" type="slidenum">
              <a:rPr lang="en-US" smtClean="0"/>
              <a:t>5</a:t>
            </a:fld>
            <a:endParaRPr lang="en-US"/>
          </a:p>
        </p:txBody>
      </p:sp>
    </p:spTree>
    <p:extLst>
      <p:ext uri="{BB962C8B-B14F-4D97-AF65-F5344CB8AC3E}">
        <p14:creationId xmlns:p14="http://schemas.microsoft.com/office/powerpoint/2010/main" val="1425974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data is cleaned, all the duplicates are removed and the data further goes for univariate and bivariate analyses. </a:t>
            </a:r>
          </a:p>
        </p:txBody>
      </p:sp>
      <p:sp>
        <p:nvSpPr>
          <p:cNvPr id="4" name="Slide Number Placeholder 3"/>
          <p:cNvSpPr>
            <a:spLocks noGrp="1"/>
          </p:cNvSpPr>
          <p:nvPr>
            <p:ph type="sldNum" sz="quarter" idx="5"/>
          </p:nvPr>
        </p:nvSpPr>
        <p:spPr/>
        <p:txBody>
          <a:bodyPr/>
          <a:lstStyle/>
          <a:p>
            <a:fld id="{7F8DFA93-7F56-9547-BCAB-7371917491E6}" type="slidenum">
              <a:rPr lang="en-US" smtClean="0"/>
              <a:t>6</a:t>
            </a:fld>
            <a:endParaRPr lang="en-US"/>
          </a:p>
        </p:txBody>
      </p:sp>
    </p:spTree>
    <p:extLst>
      <p:ext uri="{BB962C8B-B14F-4D97-AF65-F5344CB8AC3E}">
        <p14:creationId xmlns:p14="http://schemas.microsoft.com/office/powerpoint/2010/main" val="4058330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univariate analysis is done in Python to get insight of the crime data in Chicago for the year 2022 to examine data in a deeper way and make useful insights of it. It helps in identification of the most frequent crimes, finding the most dominant criminal activities, and analyse arrest rates. The univariate analysis helps in explore location description by determining where crimes occur mostly, and review the temporal patterns such as monthly crime frequency in Chicago. It helps in developing bar charts, histograms, etc. The univariate analysis helps in detecting missing values and potential outliers in the dataset and checks the data quality [2].</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7</a:t>
            </a:fld>
            <a:endParaRPr lang="en-US"/>
          </a:p>
        </p:txBody>
      </p:sp>
    </p:spTree>
    <p:extLst>
      <p:ext uri="{BB962C8B-B14F-4D97-AF65-F5344CB8AC3E}">
        <p14:creationId xmlns:p14="http://schemas.microsoft.com/office/powerpoint/2010/main" val="3124806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is found out that theft is committed the most and burglary has the lowest count. The arrest status is shown in the graph where in most cases the arrest is never done. In univariate analysis, location description of crime is also done. It is found out that the top location is the street. </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8</a:t>
            </a:fld>
            <a:endParaRPr lang="en-US"/>
          </a:p>
        </p:txBody>
      </p:sp>
    </p:spTree>
    <p:extLst>
      <p:ext uri="{BB962C8B-B14F-4D97-AF65-F5344CB8AC3E}">
        <p14:creationId xmlns:p14="http://schemas.microsoft.com/office/powerpoint/2010/main" val="3561149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Multivariate analysis deeply focuses on understanding how each variables are connected to each other and interact. It provides deeper insight and provide knowledge of crimes happening around Chicago through interpretive results [3]. It helps reveal what kind of crime is happening and how it can be detected ad solved. The multivariate analysis is useful in this context because it helps in identifying important trends in analysing crime. It is a comprehensive way of strengthening decision-making and offering more impressive way of mitigating crimes. It helps in understanding complex interactions between the variables.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9</a:t>
            </a:fld>
            <a:endParaRPr lang="en-US"/>
          </a:p>
        </p:txBody>
      </p:sp>
    </p:spTree>
    <p:extLst>
      <p:ext uri="{BB962C8B-B14F-4D97-AF65-F5344CB8AC3E}">
        <p14:creationId xmlns:p14="http://schemas.microsoft.com/office/powerpoint/2010/main" val="2522309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multivariate analysis effectively works here as it shows meaningful insights, trends and relationships between key variables within the crime dataset of 2022 for Chicago. It analyses graphs and charts to show insights of location-based patterns that efficiently shows potential places where crimes occur, when it occurs and the arrest rates. This insight is useful for the government to determine and detect particular crimes and help the city police to take it under controlling by timely arresting and mitigating the whole risk of crimes [4]. This data analysis shows strategic ways in which valuable guidance can be provided to the government to mitigate risks of crime. It can also solve crimes by active decision-making strategies [5].</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10</a:t>
            </a:fld>
            <a:endParaRPr lang="en-US"/>
          </a:p>
        </p:txBody>
      </p:sp>
    </p:spTree>
    <p:extLst>
      <p:ext uri="{BB962C8B-B14F-4D97-AF65-F5344CB8AC3E}">
        <p14:creationId xmlns:p14="http://schemas.microsoft.com/office/powerpoint/2010/main" val="2458018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this section, data handling plays the most important role in handling a large dataset where it is required to clean the data for further steps. It ensures preparation of data while handling missing values, inconsistencies, handling outliers and eliminating duplicate records from the dataset [6]. Any kind of complex or simple problems with the data are removed through data preparation and pre-processing before the actual data analysis in Python begins. Data is complex. So, it is important to organise and manage it through understandable categories and review carefully. Data is also grouped through clustering and classification analyses in most cases. Visual tools like graphs and charts are also used to show better insight of the data. It actively contributes to better decision-making [7].  </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11</a:t>
            </a:fld>
            <a:endParaRPr lang="en-US"/>
          </a:p>
        </p:txBody>
      </p:sp>
    </p:spTree>
    <p:extLst>
      <p:ext uri="{BB962C8B-B14F-4D97-AF65-F5344CB8AC3E}">
        <p14:creationId xmlns:p14="http://schemas.microsoft.com/office/powerpoint/2010/main" val="1466223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 cluster represents high-frequency crimes that occur with stronger enforcement outcomes. A separate cluster might capture crimes with stronger enforcement outcomes, indicating effective policing in certain contexts. Here, clustering is important as it shows a grouping in the dataset that hold values towards enforcement outcomes and simplify data volumes for getting better outcomes [8]. </a:t>
            </a: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12</a:t>
            </a:fld>
            <a:endParaRPr lang="en-US"/>
          </a:p>
        </p:txBody>
      </p:sp>
    </p:spTree>
    <p:extLst>
      <p:ext uri="{BB962C8B-B14F-4D97-AF65-F5344CB8AC3E}">
        <p14:creationId xmlns:p14="http://schemas.microsoft.com/office/powerpoint/2010/main" val="1991717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also helps in complex data management by highlighting structures of different data. The clusters enable to prevent issues in the design and allocate more efficient resources. It helps in predictive policing as well. </a:t>
            </a:r>
            <a:r>
              <a:rPr lang="en-IN" sz="1200" kern="1200">
                <a:solidFill>
                  <a:schemeClr val="tx1"/>
                </a:solidFill>
                <a:effectLst/>
                <a:latin typeface="+mn-lt"/>
                <a:ea typeface="+mn-ea"/>
                <a:cs typeface="+mn-cs"/>
              </a:rPr>
              <a:t>It also requires greater attention in categorising crimes.</a:t>
            </a:r>
            <a:r>
              <a:rPr lang="en-IN">
                <a:effectLst/>
              </a:rPr>
              <a:t> </a:t>
            </a: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13</a:t>
            </a:fld>
            <a:endParaRPr lang="en-US"/>
          </a:p>
        </p:txBody>
      </p:sp>
    </p:spTree>
    <p:extLst>
      <p:ext uri="{BB962C8B-B14F-4D97-AF65-F5344CB8AC3E}">
        <p14:creationId xmlns:p14="http://schemas.microsoft.com/office/powerpoint/2010/main" val="181722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15</a:t>
            </a:fld>
            <a:endParaRPr lang="en-US"/>
          </a:p>
        </p:txBody>
      </p:sp>
    </p:spTree>
    <p:extLst>
      <p:ext uri="{BB962C8B-B14F-4D97-AF65-F5344CB8AC3E}">
        <p14:creationId xmlns:p14="http://schemas.microsoft.com/office/powerpoint/2010/main" val="7050642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D4E62CB-FA2A-EF4F-A346-CAC06EB44B7B}"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190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2259591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4330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228C014-878C-2249-A0ED-2C609E394814}" type="datetimeFigureOut">
              <a:rPr lang="en-US" smtClean="0"/>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4056553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228C014-878C-2249-A0ED-2C609E394814}" type="datetimeFigureOut">
              <a:rPr lang="en-US" smtClean="0"/>
              <a:t>3/2/26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4E62CB-FA2A-EF4F-A346-CAC06EB44B7B}"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0196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228C014-878C-2249-A0ED-2C609E394814}" type="datetimeFigureOut">
              <a:rPr lang="en-US" smtClean="0"/>
              <a:t>3/2/26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4E62CB-FA2A-EF4F-A346-CAC06EB44B7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691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8C014-878C-2249-A0ED-2C609E394814}" type="datetimeFigureOut">
              <a:rPr lang="en-US" smtClean="0"/>
              <a:t>3/2/26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138931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228C014-878C-2249-A0ED-2C609E394814}" type="datetimeFigureOut">
              <a:rPr lang="en-US" smtClean="0"/>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8388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228C014-878C-2249-A0ED-2C609E394814}" type="datetimeFigureOut">
              <a:rPr lang="en-US" smtClean="0"/>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876777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228C014-878C-2249-A0ED-2C609E394814}" type="datetimeFigureOut">
              <a:rPr lang="en-US" smtClean="0"/>
              <a:t>3/2/26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3465811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2898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8821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1680713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598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1750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87805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228C014-878C-2249-A0ED-2C609E394814}" type="datetimeFigureOut">
              <a:rPr lang="en-US" smtClean="0"/>
              <a:t>3/2/26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0238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228C014-878C-2249-A0ED-2C609E394814}" type="datetimeFigureOut">
              <a:rPr lang="en-US" smtClean="0"/>
              <a:t>3/2/26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D4E62CB-FA2A-EF4F-A346-CAC06EB44B7B}" type="slidenum">
              <a:rPr lang="en-US" smtClean="0"/>
              <a:t>‹#›</a:t>
            </a:fld>
            <a:endParaRPr lang="en-US"/>
          </a:p>
        </p:txBody>
      </p:sp>
    </p:spTree>
    <p:extLst>
      <p:ext uri="{BB962C8B-B14F-4D97-AF65-F5344CB8AC3E}">
        <p14:creationId xmlns:p14="http://schemas.microsoft.com/office/powerpoint/2010/main" val="37158323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F391B-4E2D-A806-1E33-CCEDD8DD5F8B}"/>
              </a:ext>
            </a:extLst>
          </p:cNvPr>
          <p:cNvSpPr>
            <a:spLocks noGrp="1"/>
          </p:cNvSpPr>
          <p:nvPr>
            <p:ph type="ctrTitle"/>
          </p:nvPr>
        </p:nvSpPr>
        <p:spPr>
          <a:xfrm>
            <a:off x="1524000" y="2235200"/>
            <a:ext cx="9144000" cy="2387600"/>
          </a:xfrm>
        </p:spPr>
        <p:txBody>
          <a:bodyPr>
            <a:normAutofit fontScale="90000"/>
          </a:bodyPr>
          <a:lstStyle/>
          <a:p>
            <a:r>
              <a:rPr lang="en-IN" b="1" dirty="0"/>
              <a:t>MSc Data and Artificial Intelligence</a:t>
            </a:r>
            <a:br>
              <a:rPr lang="en-IN" dirty="0"/>
            </a:br>
            <a:r>
              <a:rPr lang="en-IN" dirty="0"/>
              <a:t> </a:t>
            </a:r>
            <a:r>
              <a:rPr lang="en-IN" b="1" dirty="0"/>
              <a:t>L7 - Data Mining &amp; Visualisation</a:t>
            </a:r>
            <a:endParaRPr lang="en-US" b="1" dirty="0"/>
          </a:p>
        </p:txBody>
      </p:sp>
      <p:sp>
        <p:nvSpPr>
          <p:cNvPr id="4" name="TextBox 3">
            <a:extLst>
              <a:ext uri="{FF2B5EF4-FFF2-40B4-BE49-F238E27FC236}">
                <a16:creationId xmlns:a16="http://schemas.microsoft.com/office/drawing/2014/main" id="{89AB41CE-3C0E-B3EF-9937-9B6DC77CBE4B}"/>
              </a:ext>
            </a:extLst>
          </p:cNvPr>
          <p:cNvSpPr txBox="1"/>
          <p:nvPr/>
        </p:nvSpPr>
        <p:spPr>
          <a:xfrm>
            <a:off x="3411407" y="4518898"/>
            <a:ext cx="7256593" cy="2339102"/>
          </a:xfrm>
          <a:prstGeom prst="rect">
            <a:avLst/>
          </a:prstGeom>
          <a:noFill/>
        </p:spPr>
        <p:txBody>
          <a:bodyPr wrap="square" rtlCol="0">
            <a:spAutoFit/>
          </a:bodyPr>
          <a:lstStyle/>
          <a:p>
            <a:r>
              <a:rPr lang="en-GB" sz="3200" b="1" dirty="0"/>
              <a:t>Lecture: Dr Nouh </a:t>
            </a:r>
            <a:r>
              <a:rPr lang="en-GB" sz="3200" b="1" dirty="0" err="1"/>
              <a:t>Elmitwally</a:t>
            </a:r>
            <a:r>
              <a:rPr lang="en-GB" sz="3200" b="1" dirty="0"/>
              <a:t> Assignment Title: Exploratory Data Analysis – Presentation </a:t>
            </a:r>
          </a:p>
          <a:p>
            <a:r>
              <a:rPr lang="en-GB" sz="3200" b="1" dirty="0"/>
              <a:t>Student Number: 2223862</a:t>
            </a:r>
          </a:p>
          <a:p>
            <a:endParaRPr lang="en-GB" dirty="0"/>
          </a:p>
        </p:txBody>
      </p:sp>
    </p:spTree>
    <p:extLst>
      <p:ext uri="{BB962C8B-B14F-4D97-AF65-F5344CB8AC3E}">
        <p14:creationId xmlns:p14="http://schemas.microsoft.com/office/powerpoint/2010/main" val="1862035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8CAC-5F01-F77E-406D-225267875BC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A629EAC7-1B3B-1737-14F6-BAA6B8A4BD4E}"/>
              </a:ext>
            </a:extLst>
          </p:cNvPr>
          <p:cNvSpPr>
            <a:spLocks noGrp="1"/>
          </p:cNvSpPr>
          <p:nvPr>
            <p:ph idx="1"/>
          </p:nvPr>
        </p:nvSpPr>
        <p:spPr/>
        <p:txBody>
          <a:bodyPr>
            <a:normAutofit fontScale="92500" lnSpcReduction="10000"/>
          </a:bodyPr>
          <a:lstStyle/>
          <a:p>
            <a:r>
              <a:rPr lang="en-IN" dirty="0"/>
              <a:t>The presentation covers the following: </a:t>
            </a:r>
          </a:p>
          <a:p>
            <a:r>
              <a:rPr lang="en-IN" dirty="0"/>
              <a:t>Data extraction in “CSV” format from Kaggle and preparation of the same using Python. </a:t>
            </a:r>
          </a:p>
          <a:p>
            <a:r>
              <a:rPr lang="en-IN" dirty="0"/>
              <a:t>This is a real-world dataset containing crime data in Chicago for 2022 and contains 239,558 entries with 22 attributes.</a:t>
            </a:r>
          </a:p>
          <a:p>
            <a:r>
              <a:rPr lang="en-IN" dirty="0"/>
              <a:t>The dataset contains type of crime, location, arrest status, and year. </a:t>
            </a:r>
          </a:p>
          <a:p>
            <a:r>
              <a:rPr lang="en-IN" dirty="0"/>
              <a:t>The dataset is important for providing a rich context for exploring patterns in crime, trends, and geographic distribution. </a:t>
            </a:r>
          </a:p>
          <a:p>
            <a:endParaRPr lang="en-US" dirty="0"/>
          </a:p>
        </p:txBody>
      </p:sp>
    </p:spTree>
    <p:extLst>
      <p:ext uri="{BB962C8B-B14F-4D97-AF65-F5344CB8AC3E}">
        <p14:creationId xmlns:p14="http://schemas.microsoft.com/office/powerpoint/2010/main" val="2767593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F1DA8-535F-3F87-603D-C9E2C6C5757D}"/>
              </a:ext>
            </a:extLst>
          </p:cNvPr>
          <p:cNvSpPr>
            <a:spLocks noGrp="1"/>
          </p:cNvSpPr>
          <p:nvPr>
            <p:ph type="title"/>
          </p:nvPr>
        </p:nvSpPr>
        <p:spPr/>
        <p:txBody>
          <a:bodyPr/>
          <a:lstStyle/>
          <a:p>
            <a:r>
              <a:rPr lang="en-US" dirty="0"/>
              <a:t>Aim and Objectives</a:t>
            </a:r>
          </a:p>
        </p:txBody>
      </p:sp>
      <p:sp>
        <p:nvSpPr>
          <p:cNvPr id="3" name="Content Placeholder 2">
            <a:extLst>
              <a:ext uri="{FF2B5EF4-FFF2-40B4-BE49-F238E27FC236}">
                <a16:creationId xmlns:a16="http://schemas.microsoft.com/office/drawing/2014/main" id="{1E283285-4793-7D3F-D297-8502DBBC2D69}"/>
              </a:ext>
            </a:extLst>
          </p:cNvPr>
          <p:cNvSpPr>
            <a:spLocks noGrp="1"/>
          </p:cNvSpPr>
          <p:nvPr>
            <p:ph idx="1"/>
          </p:nvPr>
        </p:nvSpPr>
        <p:spPr/>
        <p:txBody>
          <a:bodyPr>
            <a:normAutofit fontScale="92500" lnSpcReduction="20000"/>
          </a:bodyPr>
          <a:lstStyle/>
          <a:p>
            <a:r>
              <a:rPr lang="en-IN" dirty="0"/>
              <a:t>The </a:t>
            </a:r>
            <a:r>
              <a:rPr lang="en-IN" b="1" dirty="0"/>
              <a:t>aim</a:t>
            </a:r>
            <a:r>
              <a:rPr lang="en-IN" dirty="0"/>
              <a:t> of the study is to –</a:t>
            </a:r>
          </a:p>
          <a:p>
            <a:r>
              <a:rPr lang="en-IN" dirty="0"/>
              <a:t>Explore, clean and </a:t>
            </a:r>
            <a:r>
              <a:rPr lang="en-IN" dirty="0" err="1"/>
              <a:t>analyze</a:t>
            </a:r>
            <a:r>
              <a:rPr lang="en-IN" dirty="0"/>
              <a:t> the given dataset, </a:t>
            </a:r>
            <a:r>
              <a:rPr lang="en-IN" i="1" dirty="0"/>
              <a:t>Crime Prediction in Chicago in 2022.csv</a:t>
            </a:r>
            <a:r>
              <a:rPr lang="en-IN" dirty="0"/>
              <a:t> using Exploratory Data Analysis (EDA).</a:t>
            </a:r>
          </a:p>
          <a:p>
            <a:r>
              <a:rPr lang="en-IN" dirty="0"/>
              <a:t> </a:t>
            </a:r>
          </a:p>
          <a:p>
            <a:r>
              <a:rPr lang="en-IN" dirty="0"/>
              <a:t>To fulfil the </a:t>
            </a:r>
            <a:r>
              <a:rPr lang="en-IN" b="1" dirty="0"/>
              <a:t>objectives</a:t>
            </a:r>
            <a:r>
              <a:rPr lang="en-IN" dirty="0"/>
              <a:t> of the study, it is important to carry out the following:</a:t>
            </a:r>
          </a:p>
          <a:p>
            <a:pPr lvl="0"/>
            <a:r>
              <a:rPr lang="en-IN" dirty="0"/>
              <a:t>EDA univariate analysis in Python</a:t>
            </a:r>
          </a:p>
          <a:p>
            <a:pPr lvl="0"/>
            <a:r>
              <a:rPr lang="en-IN" dirty="0"/>
              <a:t>EDA multivariate analysis in Python </a:t>
            </a:r>
          </a:p>
          <a:p>
            <a:pPr lvl="0"/>
            <a:r>
              <a:rPr lang="en-IN" dirty="0"/>
              <a:t>Practical Data Handling: Cleaning, Grouping, and Visual Insight Development </a:t>
            </a:r>
          </a:p>
          <a:p>
            <a:endParaRPr lang="en-US" dirty="0"/>
          </a:p>
        </p:txBody>
      </p:sp>
    </p:spTree>
    <p:extLst>
      <p:ext uri="{BB962C8B-B14F-4D97-AF65-F5344CB8AC3E}">
        <p14:creationId xmlns:p14="http://schemas.microsoft.com/office/powerpoint/2010/main" val="3824178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CE4C-D490-9B3F-CCAD-87E9F1B5C0E3}"/>
              </a:ext>
            </a:extLst>
          </p:cNvPr>
          <p:cNvSpPr>
            <a:spLocks noGrp="1"/>
          </p:cNvSpPr>
          <p:nvPr>
            <p:ph type="title"/>
          </p:nvPr>
        </p:nvSpPr>
        <p:spPr/>
        <p:txBody>
          <a:bodyPr/>
          <a:lstStyle/>
          <a:p>
            <a:r>
              <a:rPr lang="en-US" dirty="0"/>
              <a:t>Data Overview</a:t>
            </a:r>
          </a:p>
        </p:txBody>
      </p:sp>
      <p:sp>
        <p:nvSpPr>
          <p:cNvPr id="3" name="Content Placeholder 2">
            <a:extLst>
              <a:ext uri="{FF2B5EF4-FFF2-40B4-BE49-F238E27FC236}">
                <a16:creationId xmlns:a16="http://schemas.microsoft.com/office/drawing/2014/main" id="{DF27E3D8-253B-00B5-AFED-FACE8A95AFCD}"/>
              </a:ext>
            </a:extLst>
          </p:cNvPr>
          <p:cNvSpPr>
            <a:spLocks noGrp="1"/>
          </p:cNvSpPr>
          <p:nvPr>
            <p:ph idx="1"/>
          </p:nvPr>
        </p:nvSpPr>
        <p:spPr/>
        <p:txBody>
          <a:bodyPr>
            <a:normAutofit lnSpcReduction="10000"/>
          </a:bodyPr>
          <a:lstStyle/>
          <a:p>
            <a:r>
              <a:rPr lang="en-IN" dirty="0"/>
              <a:t>Real-world Chicago crime dataset covering incidents reported in 2022.</a:t>
            </a:r>
          </a:p>
          <a:p>
            <a:r>
              <a:rPr lang="en-IN" dirty="0"/>
              <a:t>The crime dataset contains approximately 239,558 records with 22 descriptive attributes.</a:t>
            </a:r>
          </a:p>
          <a:p>
            <a:r>
              <a:rPr lang="en-IN" dirty="0"/>
              <a:t>Includes crime type, location, arrest status, date, and geographic details.</a:t>
            </a:r>
          </a:p>
          <a:p>
            <a:r>
              <a:rPr lang="en-IN" dirty="0"/>
              <a:t>Supports trend analysis, pattern recognition, and crime distribution insights.</a:t>
            </a:r>
          </a:p>
          <a:p>
            <a:r>
              <a:rPr lang="en-IN" dirty="0"/>
              <a:t>Enables data-driven decision-making through statistical and visual exploration.</a:t>
            </a:r>
          </a:p>
          <a:p>
            <a:endParaRPr lang="en-US" dirty="0"/>
          </a:p>
        </p:txBody>
      </p:sp>
    </p:spTree>
    <p:extLst>
      <p:ext uri="{BB962C8B-B14F-4D97-AF65-F5344CB8AC3E}">
        <p14:creationId xmlns:p14="http://schemas.microsoft.com/office/powerpoint/2010/main" val="3902637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559B8-E384-0A0C-3BF6-647D7057F399}"/>
              </a:ext>
            </a:extLst>
          </p:cNvPr>
          <p:cNvSpPr>
            <a:spLocks noGrp="1"/>
          </p:cNvSpPr>
          <p:nvPr>
            <p:ph type="title"/>
          </p:nvPr>
        </p:nvSpPr>
        <p:spPr/>
        <p:txBody>
          <a:bodyPr/>
          <a:lstStyle/>
          <a:p>
            <a:r>
              <a:rPr lang="en-US" dirty="0"/>
              <a:t>Data loading and Data Overview</a:t>
            </a:r>
          </a:p>
        </p:txBody>
      </p:sp>
      <p:pic>
        <p:nvPicPr>
          <p:cNvPr id="4" name="Content Placeholder 3">
            <a:extLst>
              <a:ext uri="{FF2B5EF4-FFF2-40B4-BE49-F238E27FC236}">
                <a16:creationId xmlns:a16="http://schemas.microsoft.com/office/drawing/2014/main" id="{D30E8689-281F-EAFB-E0E5-026053640454}"/>
              </a:ext>
            </a:extLst>
          </p:cNvPr>
          <p:cNvPicPr>
            <a:picLocks noGrp="1" noChangeAspect="1"/>
          </p:cNvPicPr>
          <p:nvPr>
            <p:ph idx="1"/>
          </p:nvPr>
        </p:nvPicPr>
        <p:blipFill>
          <a:blip r:embed="rId3"/>
          <a:stretch>
            <a:fillRect/>
          </a:stretch>
        </p:blipFill>
        <p:spPr>
          <a:xfrm>
            <a:off x="1600202" y="2557992"/>
            <a:ext cx="3586891" cy="3317875"/>
          </a:xfrm>
          <a:prstGeom prst="rect">
            <a:avLst/>
          </a:prstGeom>
        </p:spPr>
      </p:pic>
      <p:pic>
        <p:nvPicPr>
          <p:cNvPr id="5" name="Picture 4">
            <a:extLst>
              <a:ext uri="{FF2B5EF4-FFF2-40B4-BE49-F238E27FC236}">
                <a16:creationId xmlns:a16="http://schemas.microsoft.com/office/drawing/2014/main" id="{681460BB-E446-B65D-9436-3C0D731F6562}"/>
              </a:ext>
            </a:extLst>
          </p:cNvPr>
          <p:cNvPicPr>
            <a:picLocks noChangeAspect="1"/>
          </p:cNvPicPr>
          <p:nvPr/>
        </p:nvPicPr>
        <p:blipFill>
          <a:blip r:embed="rId4"/>
          <a:stretch>
            <a:fillRect/>
          </a:stretch>
        </p:blipFill>
        <p:spPr>
          <a:xfrm>
            <a:off x="5897244" y="2557991"/>
            <a:ext cx="4999354" cy="3317875"/>
          </a:xfrm>
          <a:prstGeom prst="rect">
            <a:avLst/>
          </a:prstGeom>
        </p:spPr>
      </p:pic>
      <p:sp>
        <p:nvSpPr>
          <p:cNvPr id="3" name="TextBox 2">
            <a:extLst>
              <a:ext uri="{FF2B5EF4-FFF2-40B4-BE49-F238E27FC236}">
                <a16:creationId xmlns:a16="http://schemas.microsoft.com/office/drawing/2014/main" id="{2FFC2E6D-95AF-A51E-C7D7-0B8F53E84475}"/>
              </a:ext>
            </a:extLst>
          </p:cNvPr>
          <p:cNvSpPr txBox="1"/>
          <p:nvPr/>
        </p:nvSpPr>
        <p:spPr>
          <a:xfrm>
            <a:off x="4521200" y="5875866"/>
            <a:ext cx="4775200" cy="369332"/>
          </a:xfrm>
          <a:prstGeom prst="rect">
            <a:avLst/>
          </a:prstGeom>
          <a:noFill/>
        </p:spPr>
        <p:txBody>
          <a:bodyPr wrap="square" rtlCol="0">
            <a:spAutoFit/>
          </a:bodyPr>
          <a:lstStyle/>
          <a:p>
            <a:r>
              <a:rPr lang="en-US" dirty="0"/>
              <a:t>Figure 1. Data Loading and pre-processing</a:t>
            </a:r>
          </a:p>
        </p:txBody>
      </p:sp>
    </p:spTree>
    <p:extLst>
      <p:ext uri="{BB962C8B-B14F-4D97-AF65-F5344CB8AC3E}">
        <p14:creationId xmlns:p14="http://schemas.microsoft.com/office/powerpoint/2010/main" val="1763637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ACB0E-9789-DC7D-560D-62B996322187}"/>
              </a:ext>
            </a:extLst>
          </p:cNvPr>
          <p:cNvSpPr>
            <a:spLocks noGrp="1"/>
          </p:cNvSpPr>
          <p:nvPr>
            <p:ph type="title"/>
          </p:nvPr>
        </p:nvSpPr>
        <p:spPr/>
        <p:txBody>
          <a:bodyPr>
            <a:normAutofit fontScale="90000"/>
          </a:bodyPr>
          <a:lstStyle/>
          <a:p>
            <a:r>
              <a:rPr lang="en-IN" dirty="0"/>
              <a:t>Removing of missing values and data cleaning </a:t>
            </a:r>
            <a:endParaRPr lang="en-US" dirty="0"/>
          </a:p>
        </p:txBody>
      </p:sp>
      <p:pic>
        <p:nvPicPr>
          <p:cNvPr id="4" name="Content Placeholder 3">
            <a:extLst>
              <a:ext uri="{FF2B5EF4-FFF2-40B4-BE49-F238E27FC236}">
                <a16:creationId xmlns:a16="http://schemas.microsoft.com/office/drawing/2014/main" id="{2E0A2E75-2473-023F-A1C9-426690FEBA60}"/>
              </a:ext>
            </a:extLst>
          </p:cNvPr>
          <p:cNvPicPr>
            <a:picLocks noGrp="1" noChangeAspect="1"/>
          </p:cNvPicPr>
          <p:nvPr>
            <p:ph idx="1"/>
          </p:nvPr>
        </p:nvPicPr>
        <p:blipFill>
          <a:blip r:embed="rId3"/>
          <a:stretch>
            <a:fillRect/>
          </a:stretch>
        </p:blipFill>
        <p:spPr>
          <a:xfrm>
            <a:off x="1411942" y="2557993"/>
            <a:ext cx="4684058" cy="3317875"/>
          </a:xfrm>
          <a:prstGeom prst="rect">
            <a:avLst/>
          </a:prstGeom>
        </p:spPr>
      </p:pic>
      <p:pic>
        <p:nvPicPr>
          <p:cNvPr id="5" name="Picture 4">
            <a:extLst>
              <a:ext uri="{FF2B5EF4-FFF2-40B4-BE49-F238E27FC236}">
                <a16:creationId xmlns:a16="http://schemas.microsoft.com/office/drawing/2014/main" id="{304C8FB1-397F-2AAA-9F3D-CB134D946288}"/>
              </a:ext>
            </a:extLst>
          </p:cNvPr>
          <p:cNvPicPr>
            <a:picLocks noChangeAspect="1"/>
          </p:cNvPicPr>
          <p:nvPr/>
        </p:nvPicPr>
        <p:blipFill>
          <a:blip r:embed="rId4"/>
          <a:stretch>
            <a:fillRect/>
          </a:stretch>
        </p:blipFill>
        <p:spPr>
          <a:xfrm>
            <a:off x="6096000" y="2557992"/>
            <a:ext cx="5177154" cy="3317876"/>
          </a:xfrm>
          <a:prstGeom prst="rect">
            <a:avLst/>
          </a:prstGeom>
        </p:spPr>
      </p:pic>
      <p:sp>
        <p:nvSpPr>
          <p:cNvPr id="3" name="TextBox 2">
            <a:extLst>
              <a:ext uri="{FF2B5EF4-FFF2-40B4-BE49-F238E27FC236}">
                <a16:creationId xmlns:a16="http://schemas.microsoft.com/office/drawing/2014/main" id="{5DE0852E-C9B6-4415-A563-15DE19A7EA27}"/>
              </a:ext>
            </a:extLst>
          </p:cNvPr>
          <p:cNvSpPr txBox="1"/>
          <p:nvPr/>
        </p:nvSpPr>
        <p:spPr>
          <a:xfrm>
            <a:off x="3784600" y="5875868"/>
            <a:ext cx="6248400" cy="369332"/>
          </a:xfrm>
          <a:prstGeom prst="rect">
            <a:avLst/>
          </a:prstGeom>
          <a:noFill/>
        </p:spPr>
        <p:txBody>
          <a:bodyPr wrap="square" rtlCol="0">
            <a:spAutoFit/>
          </a:bodyPr>
          <a:lstStyle/>
          <a:p>
            <a:r>
              <a:rPr lang="en-US" dirty="0"/>
              <a:t>Figure 2. Data analysis and univariate and bivariate analysis</a:t>
            </a:r>
          </a:p>
        </p:txBody>
      </p:sp>
    </p:spTree>
    <p:extLst>
      <p:ext uri="{BB962C8B-B14F-4D97-AF65-F5344CB8AC3E}">
        <p14:creationId xmlns:p14="http://schemas.microsoft.com/office/powerpoint/2010/main" val="1877111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3CD0A-54DB-051B-4480-CCF9D339E946}"/>
              </a:ext>
            </a:extLst>
          </p:cNvPr>
          <p:cNvSpPr>
            <a:spLocks noGrp="1"/>
          </p:cNvSpPr>
          <p:nvPr>
            <p:ph type="title"/>
          </p:nvPr>
        </p:nvSpPr>
        <p:spPr/>
        <p:txBody>
          <a:bodyPr>
            <a:normAutofit/>
          </a:bodyPr>
          <a:lstStyle/>
          <a:p>
            <a:r>
              <a:rPr lang="en-IN" b="1" dirty="0"/>
              <a:t>EDA univariate analysis</a:t>
            </a:r>
            <a:endParaRPr lang="en-US" dirty="0"/>
          </a:p>
        </p:txBody>
      </p:sp>
      <p:sp>
        <p:nvSpPr>
          <p:cNvPr id="3" name="Content Placeholder 2">
            <a:extLst>
              <a:ext uri="{FF2B5EF4-FFF2-40B4-BE49-F238E27FC236}">
                <a16:creationId xmlns:a16="http://schemas.microsoft.com/office/drawing/2014/main" id="{7A05A5BB-E503-CE13-5C1C-404E4F3232E0}"/>
              </a:ext>
            </a:extLst>
          </p:cNvPr>
          <p:cNvSpPr>
            <a:spLocks noGrp="1"/>
          </p:cNvSpPr>
          <p:nvPr>
            <p:ph idx="1"/>
          </p:nvPr>
        </p:nvSpPr>
        <p:spPr/>
        <p:txBody>
          <a:bodyPr>
            <a:normAutofit fontScale="77500" lnSpcReduction="20000"/>
          </a:bodyPr>
          <a:lstStyle/>
          <a:p>
            <a:r>
              <a:rPr lang="en-IN" dirty="0"/>
              <a:t>The univariate analysis is done in Python to get insight of the crime data in Chicago for the year 2022, using the following ways. </a:t>
            </a:r>
          </a:p>
          <a:p>
            <a:r>
              <a:rPr lang="en-IN" dirty="0"/>
              <a:t>Examining the individual variables to understand their distribution and characteristics.</a:t>
            </a:r>
          </a:p>
          <a:p>
            <a:r>
              <a:rPr lang="en-IN" dirty="0"/>
              <a:t>Identification of the most frequent crimes, finding the most dominant criminal activities, and analyse arrest rates.</a:t>
            </a:r>
          </a:p>
          <a:p>
            <a:r>
              <a:rPr lang="en-IN" dirty="0"/>
              <a:t>To explore location description by determining where crimes occur mostly. </a:t>
            </a:r>
          </a:p>
          <a:p>
            <a:r>
              <a:rPr lang="en-IN" dirty="0"/>
              <a:t>To review the temporal patterns such as monthly crime frequency in Chicago.</a:t>
            </a:r>
          </a:p>
          <a:p>
            <a:r>
              <a:rPr lang="en-IN" dirty="0"/>
              <a:t>Helps in detecting missing values and potential outliers in the dataset and checks the data quality. </a:t>
            </a:r>
          </a:p>
          <a:p>
            <a:r>
              <a:rPr lang="en-IN" dirty="0"/>
              <a:t>Helps in using different python-based functions and tools to analyse data insights through bar charts, histograms, column charts, etc. </a:t>
            </a:r>
          </a:p>
          <a:p>
            <a:endParaRPr lang="en-US" dirty="0"/>
          </a:p>
        </p:txBody>
      </p:sp>
    </p:spTree>
    <p:extLst>
      <p:ext uri="{BB962C8B-B14F-4D97-AF65-F5344CB8AC3E}">
        <p14:creationId xmlns:p14="http://schemas.microsoft.com/office/powerpoint/2010/main" val="3435726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E6AA7-D420-CD16-4D64-96E2DB137C10}"/>
              </a:ext>
            </a:extLst>
          </p:cNvPr>
          <p:cNvSpPr>
            <a:spLocks noGrp="1"/>
          </p:cNvSpPr>
          <p:nvPr>
            <p:ph type="title"/>
          </p:nvPr>
        </p:nvSpPr>
        <p:spPr/>
        <p:txBody>
          <a:bodyPr/>
          <a:lstStyle/>
          <a:p>
            <a:r>
              <a:rPr lang="en-IN" dirty="0"/>
              <a:t>Crime Types analysis </a:t>
            </a:r>
            <a:endParaRPr lang="en-US" dirty="0"/>
          </a:p>
        </p:txBody>
      </p:sp>
      <p:pic>
        <p:nvPicPr>
          <p:cNvPr id="4" name="Content Placeholder 3">
            <a:extLst>
              <a:ext uri="{FF2B5EF4-FFF2-40B4-BE49-F238E27FC236}">
                <a16:creationId xmlns:a16="http://schemas.microsoft.com/office/drawing/2014/main" id="{0F649A1B-9A6F-8E4E-EFA5-D80B674147A1}"/>
              </a:ext>
            </a:extLst>
          </p:cNvPr>
          <p:cNvPicPr>
            <a:picLocks noGrp="1" noChangeAspect="1"/>
          </p:cNvPicPr>
          <p:nvPr>
            <p:ph idx="1"/>
          </p:nvPr>
        </p:nvPicPr>
        <p:blipFill>
          <a:blip r:embed="rId3"/>
          <a:stretch>
            <a:fillRect/>
          </a:stretch>
        </p:blipFill>
        <p:spPr>
          <a:xfrm>
            <a:off x="766445" y="2557993"/>
            <a:ext cx="3742265" cy="3004607"/>
          </a:xfrm>
          <a:prstGeom prst="rect">
            <a:avLst/>
          </a:prstGeom>
        </p:spPr>
      </p:pic>
      <p:pic>
        <p:nvPicPr>
          <p:cNvPr id="5" name="Picture 4">
            <a:extLst>
              <a:ext uri="{FF2B5EF4-FFF2-40B4-BE49-F238E27FC236}">
                <a16:creationId xmlns:a16="http://schemas.microsoft.com/office/drawing/2014/main" id="{2CE30164-B22E-291D-30F2-52C748B9CBFE}"/>
              </a:ext>
            </a:extLst>
          </p:cNvPr>
          <p:cNvPicPr>
            <a:picLocks noChangeAspect="1"/>
          </p:cNvPicPr>
          <p:nvPr/>
        </p:nvPicPr>
        <p:blipFill>
          <a:blip r:embed="rId4"/>
          <a:stretch>
            <a:fillRect/>
          </a:stretch>
        </p:blipFill>
        <p:spPr>
          <a:xfrm>
            <a:off x="4508711" y="2557993"/>
            <a:ext cx="2454064" cy="1810807"/>
          </a:xfrm>
          <a:prstGeom prst="rect">
            <a:avLst/>
          </a:prstGeom>
        </p:spPr>
      </p:pic>
      <p:pic>
        <p:nvPicPr>
          <p:cNvPr id="6" name="Picture 5">
            <a:extLst>
              <a:ext uri="{FF2B5EF4-FFF2-40B4-BE49-F238E27FC236}">
                <a16:creationId xmlns:a16="http://schemas.microsoft.com/office/drawing/2014/main" id="{7F07BC1A-5B01-FF94-DA9C-09B5F135DBBF}"/>
              </a:ext>
            </a:extLst>
          </p:cNvPr>
          <p:cNvPicPr>
            <a:picLocks noChangeAspect="1"/>
          </p:cNvPicPr>
          <p:nvPr/>
        </p:nvPicPr>
        <p:blipFill>
          <a:blip r:embed="rId5"/>
          <a:stretch>
            <a:fillRect/>
          </a:stretch>
        </p:blipFill>
        <p:spPr>
          <a:xfrm>
            <a:off x="7244862" y="2674033"/>
            <a:ext cx="4180693" cy="3004606"/>
          </a:xfrm>
          <a:prstGeom prst="rect">
            <a:avLst/>
          </a:prstGeom>
        </p:spPr>
      </p:pic>
      <p:sp>
        <p:nvSpPr>
          <p:cNvPr id="3" name="TextBox 2">
            <a:extLst>
              <a:ext uri="{FF2B5EF4-FFF2-40B4-BE49-F238E27FC236}">
                <a16:creationId xmlns:a16="http://schemas.microsoft.com/office/drawing/2014/main" id="{F1562074-9EF7-CBDC-7539-D4B938419480}"/>
              </a:ext>
            </a:extLst>
          </p:cNvPr>
          <p:cNvSpPr txBox="1"/>
          <p:nvPr/>
        </p:nvSpPr>
        <p:spPr>
          <a:xfrm>
            <a:off x="1295402" y="5744308"/>
            <a:ext cx="4800598" cy="369332"/>
          </a:xfrm>
          <a:prstGeom prst="rect">
            <a:avLst/>
          </a:prstGeom>
          <a:noFill/>
        </p:spPr>
        <p:txBody>
          <a:bodyPr wrap="square" rtlCol="0">
            <a:spAutoFit/>
          </a:bodyPr>
          <a:lstStyle/>
          <a:p>
            <a:r>
              <a:rPr lang="en-US" dirty="0"/>
              <a:t>Graphs: Representing Crime Type Analysis</a:t>
            </a:r>
          </a:p>
        </p:txBody>
      </p:sp>
    </p:spTree>
    <p:extLst>
      <p:ext uri="{BB962C8B-B14F-4D97-AF65-F5344CB8AC3E}">
        <p14:creationId xmlns:p14="http://schemas.microsoft.com/office/powerpoint/2010/main" val="430355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32A1-CD2B-7CD0-7EE5-3F43439BE61A}"/>
              </a:ext>
            </a:extLst>
          </p:cNvPr>
          <p:cNvSpPr>
            <a:spLocks noGrp="1"/>
          </p:cNvSpPr>
          <p:nvPr>
            <p:ph type="title"/>
          </p:nvPr>
        </p:nvSpPr>
        <p:spPr/>
        <p:txBody>
          <a:bodyPr>
            <a:normAutofit/>
          </a:bodyPr>
          <a:lstStyle/>
          <a:p>
            <a:r>
              <a:rPr lang="en-IN" b="1" dirty="0"/>
              <a:t>EDA multivariate analysis</a:t>
            </a:r>
            <a:endParaRPr lang="en-US" dirty="0"/>
          </a:p>
        </p:txBody>
      </p:sp>
      <p:sp>
        <p:nvSpPr>
          <p:cNvPr id="3" name="Content Placeholder 2">
            <a:extLst>
              <a:ext uri="{FF2B5EF4-FFF2-40B4-BE49-F238E27FC236}">
                <a16:creationId xmlns:a16="http://schemas.microsoft.com/office/drawing/2014/main" id="{9D370955-8822-52B6-B3EC-1D76A5C59B1B}"/>
              </a:ext>
            </a:extLst>
          </p:cNvPr>
          <p:cNvSpPr>
            <a:spLocks noGrp="1"/>
          </p:cNvSpPr>
          <p:nvPr>
            <p:ph idx="1"/>
          </p:nvPr>
        </p:nvSpPr>
        <p:spPr/>
        <p:txBody>
          <a:bodyPr>
            <a:normAutofit fontScale="92500" lnSpcReduction="10000"/>
          </a:bodyPr>
          <a:lstStyle/>
          <a:p>
            <a:pPr lvl="0"/>
            <a:r>
              <a:rPr lang="en-IN" dirty="0"/>
              <a:t>The multivariate analysis is done for the following reasons:</a:t>
            </a:r>
          </a:p>
          <a:p>
            <a:pPr lvl="0"/>
            <a:r>
              <a:rPr lang="en-IN" dirty="0"/>
              <a:t>Examining relationship between multiple variables and establish connections between crime type and arrest status to evaluate enforcement patterns.</a:t>
            </a:r>
          </a:p>
          <a:p>
            <a:pPr lvl="0"/>
            <a:r>
              <a:rPr lang="en-IN" dirty="0"/>
              <a:t>Explores locations of the crimes and identify correlations among numeric variables using heatmaps.</a:t>
            </a:r>
          </a:p>
          <a:p>
            <a:pPr lvl="0"/>
            <a:r>
              <a:rPr lang="en-IN" dirty="0"/>
              <a:t>Investigates peak period of crimes and trend analysis for prediction of crime. </a:t>
            </a:r>
          </a:p>
          <a:p>
            <a:pPr lvl="0"/>
            <a:r>
              <a:rPr lang="en-IN" dirty="0"/>
              <a:t>Improves understanding of complex interactions influencing crime patterns in Chicago. </a:t>
            </a:r>
          </a:p>
          <a:p>
            <a:endParaRPr lang="en-US" dirty="0"/>
          </a:p>
        </p:txBody>
      </p:sp>
    </p:spTree>
    <p:extLst>
      <p:ext uri="{BB962C8B-B14F-4D97-AF65-F5344CB8AC3E}">
        <p14:creationId xmlns:p14="http://schemas.microsoft.com/office/powerpoint/2010/main" val="1302636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FEBE4-A516-4A48-C2A0-216596EDBFC0}"/>
              </a:ext>
            </a:extLst>
          </p:cNvPr>
          <p:cNvSpPr>
            <a:spLocks noGrp="1"/>
          </p:cNvSpPr>
          <p:nvPr>
            <p:ph type="title"/>
          </p:nvPr>
        </p:nvSpPr>
        <p:spPr/>
        <p:txBody>
          <a:bodyPr>
            <a:normAutofit fontScale="90000"/>
          </a:bodyPr>
          <a:lstStyle/>
          <a:p>
            <a:r>
              <a:rPr lang="en-IN" dirty="0"/>
              <a:t>The multivariate analysis is carried out for crime type vs arrest</a:t>
            </a:r>
            <a:endParaRPr lang="en-US" dirty="0"/>
          </a:p>
        </p:txBody>
      </p:sp>
      <p:pic>
        <p:nvPicPr>
          <p:cNvPr id="4" name="Content Placeholder 3">
            <a:extLst>
              <a:ext uri="{FF2B5EF4-FFF2-40B4-BE49-F238E27FC236}">
                <a16:creationId xmlns:a16="http://schemas.microsoft.com/office/drawing/2014/main" id="{917E23C2-C7B0-BFDF-E130-12103342FA41}"/>
              </a:ext>
            </a:extLst>
          </p:cNvPr>
          <p:cNvPicPr>
            <a:picLocks noGrp="1" noChangeAspect="1"/>
          </p:cNvPicPr>
          <p:nvPr>
            <p:ph idx="1"/>
          </p:nvPr>
        </p:nvPicPr>
        <p:blipFill>
          <a:blip r:embed="rId3"/>
          <a:stretch>
            <a:fillRect/>
          </a:stretch>
        </p:blipFill>
        <p:spPr>
          <a:xfrm>
            <a:off x="931233" y="2557993"/>
            <a:ext cx="3471533" cy="3317875"/>
          </a:xfrm>
          <a:prstGeom prst="rect">
            <a:avLst/>
          </a:prstGeom>
        </p:spPr>
      </p:pic>
      <p:pic>
        <p:nvPicPr>
          <p:cNvPr id="5" name="Picture 4">
            <a:extLst>
              <a:ext uri="{FF2B5EF4-FFF2-40B4-BE49-F238E27FC236}">
                <a16:creationId xmlns:a16="http://schemas.microsoft.com/office/drawing/2014/main" id="{2D83EDFB-DFE2-0B3E-CE18-917E499770A2}"/>
              </a:ext>
            </a:extLst>
          </p:cNvPr>
          <p:cNvPicPr>
            <a:picLocks noChangeAspect="1"/>
          </p:cNvPicPr>
          <p:nvPr/>
        </p:nvPicPr>
        <p:blipFill>
          <a:blip r:embed="rId4"/>
          <a:stretch>
            <a:fillRect/>
          </a:stretch>
        </p:blipFill>
        <p:spPr>
          <a:xfrm>
            <a:off x="4601845" y="2533652"/>
            <a:ext cx="3653155" cy="3342216"/>
          </a:xfrm>
          <a:prstGeom prst="rect">
            <a:avLst/>
          </a:prstGeom>
        </p:spPr>
      </p:pic>
      <p:pic>
        <p:nvPicPr>
          <p:cNvPr id="6" name="Picture 5">
            <a:extLst>
              <a:ext uri="{FF2B5EF4-FFF2-40B4-BE49-F238E27FC236}">
                <a16:creationId xmlns:a16="http://schemas.microsoft.com/office/drawing/2014/main" id="{70EA03A3-A068-0AB4-5925-CD6E49B88067}"/>
              </a:ext>
            </a:extLst>
          </p:cNvPr>
          <p:cNvPicPr>
            <a:picLocks noChangeAspect="1"/>
          </p:cNvPicPr>
          <p:nvPr/>
        </p:nvPicPr>
        <p:blipFill>
          <a:blip r:embed="rId5"/>
          <a:stretch>
            <a:fillRect/>
          </a:stretch>
        </p:blipFill>
        <p:spPr>
          <a:xfrm>
            <a:off x="8255000" y="2486505"/>
            <a:ext cx="3272155" cy="3074456"/>
          </a:xfrm>
          <a:prstGeom prst="rect">
            <a:avLst/>
          </a:prstGeom>
        </p:spPr>
      </p:pic>
      <p:sp>
        <p:nvSpPr>
          <p:cNvPr id="3" name="TextBox 2">
            <a:extLst>
              <a:ext uri="{FF2B5EF4-FFF2-40B4-BE49-F238E27FC236}">
                <a16:creationId xmlns:a16="http://schemas.microsoft.com/office/drawing/2014/main" id="{6C251840-2350-746B-85A2-0CD3DE1A23AA}"/>
              </a:ext>
            </a:extLst>
          </p:cNvPr>
          <p:cNvSpPr txBox="1"/>
          <p:nvPr/>
        </p:nvSpPr>
        <p:spPr>
          <a:xfrm>
            <a:off x="931233" y="5825082"/>
            <a:ext cx="3670612" cy="369332"/>
          </a:xfrm>
          <a:prstGeom prst="rect">
            <a:avLst/>
          </a:prstGeom>
          <a:noFill/>
        </p:spPr>
        <p:txBody>
          <a:bodyPr wrap="square" rtlCol="0">
            <a:spAutoFit/>
          </a:bodyPr>
          <a:lstStyle/>
          <a:p>
            <a:r>
              <a:rPr lang="en-US" dirty="0"/>
              <a:t>Graph 1. Test for Multivariate analysis</a:t>
            </a:r>
          </a:p>
        </p:txBody>
      </p:sp>
      <p:sp>
        <p:nvSpPr>
          <p:cNvPr id="7" name="TextBox 6">
            <a:extLst>
              <a:ext uri="{FF2B5EF4-FFF2-40B4-BE49-F238E27FC236}">
                <a16:creationId xmlns:a16="http://schemas.microsoft.com/office/drawing/2014/main" id="{84F8280D-4A5B-8885-C0AB-C326325D0219}"/>
              </a:ext>
            </a:extLst>
          </p:cNvPr>
          <p:cNvSpPr txBox="1"/>
          <p:nvPr/>
        </p:nvSpPr>
        <p:spPr>
          <a:xfrm>
            <a:off x="5000429" y="5808614"/>
            <a:ext cx="3653154" cy="369332"/>
          </a:xfrm>
          <a:prstGeom prst="rect">
            <a:avLst/>
          </a:prstGeom>
          <a:noFill/>
        </p:spPr>
        <p:txBody>
          <a:bodyPr wrap="square" rtlCol="0">
            <a:spAutoFit/>
          </a:bodyPr>
          <a:lstStyle/>
          <a:p>
            <a:r>
              <a:rPr lang="en-US" dirty="0"/>
              <a:t>Figure: Correlation matrix</a:t>
            </a:r>
          </a:p>
        </p:txBody>
      </p:sp>
      <p:sp>
        <p:nvSpPr>
          <p:cNvPr id="8" name="TextBox 7">
            <a:extLst>
              <a:ext uri="{FF2B5EF4-FFF2-40B4-BE49-F238E27FC236}">
                <a16:creationId xmlns:a16="http://schemas.microsoft.com/office/drawing/2014/main" id="{0F10F60A-1B3E-DD78-ED22-A490461FBEDD}"/>
              </a:ext>
            </a:extLst>
          </p:cNvPr>
          <p:cNvSpPr txBox="1"/>
          <p:nvPr/>
        </p:nvSpPr>
        <p:spPr>
          <a:xfrm>
            <a:off x="7988612" y="5808614"/>
            <a:ext cx="3272155" cy="369332"/>
          </a:xfrm>
          <a:prstGeom prst="rect">
            <a:avLst/>
          </a:prstGeom>
          <a:noFill/>
        </p:spPr>
        <p:txBody>
          <a:bodyPr wrap="square" rtlCol="0">
            <a:spAutoFit/>
          </a:bodyPr>
          <a:lstStyle/>
          <a:p>
            <a:r>
              <a:rPr lang="en-US" dirty="0"/>
              <a:t>Figure: Trend analysis of crimes</a:t>
            </a:r>
          </a:p>
        </p:txBody>
      </p:sp>
    </p:spTree>
    <p:extLst>
      <p:ext uri="{BB962C8B-B14F-4D97-AF65-F5344CB8AC3E}">
        <p14:creationId xmlns:p14="http://schemas.microsoft.com/office/powerpoint/2010/main" val="2302837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20033-1DB0-72D0-7E67-349CCE3C2079}"/>
              </a:ext>
            </a:extLst>
          </p:cNvPr>
          <p:cNvSpPr>
            <a:spLocks noGrp="1"/>
          </p:cNvSpPr>
          <p:nvPr>
            <p:ph type="title"/>
          </p:nvPr>
        </p:nvSpPr>
        <p:spPr/>
        <p:txBody>
          <a:bodyPr>
            <a:normAutofit fontScale="90000"/>
          </a:bodyPr>
          <a:lstStyle/>
          <a:p>
            <a:r>
              <a:rPr lang="en-IN" b="1" dirty="0"/>
              <a:t>Practical Data Handling: Cleaning, Grouping, and Visual Insight Development</a:t>
            </a:r>
            <a:endParaRPr lang="en-US" dirty="0"/>
          </a:p>
        </p:txBody>
      </p:sp>
      <p:pic>
        <p:nvPicPr>
          <p:cNvPr id="4" name="Content Placeholder 3">
            <a:extLst>
              <a:ext uri="{FF2B5EF4-FFF2-40B4-BE49-F238E27FC236}">
                <a16:creationId xmlns:a16="http://schemas.microsoft.com/office/drawing/2014/main" id="{38484AFD-7FB4-CC78-0CDA-8019954F434D}"/>
              </a:ext>
            </a:extLst>
          </p:cNvPr>
          <p:cNvPicPr>
            <a:picLocks noGrp="1" noChangeAspect="1"/>
          </p:cNvPicPr>
          <p:nvPr>
            <p:ph idx="1"/>
          </p:nvPr>
        </p:nvPicPr>
        <p:blipFill>
          <a:blip r:embed="rId3"/>
          <a:stretch>
            <a:fillRect/>
          </a:stretch>
        </p:blipFill>
        <p:spPr>
          <a:xfrm>
            <a:off x="1794261" y="2557993"/>
            <a:ext cx="3856262" cy="3317875"/>
          </a:xfrm>
          <a:prstGeom prst="rect">
            <a:avLst/>
          </a:prstGeom>
        </p:spPr>
      </p:pic>
      <p:sp>
        <p:nvSpPr>
          <p:cNvPr id="3" name="TextBox 2">
            <a:extLst>
              <a:ext uri="{FF2B5EF4-FFF2-40B4-BE49-F238E27FC236}">
                <a16:creationId xmlns:a16="http://schemas.microsoft.com/office/drawing/2014/main" id="{6A21C92B-0863-4EE9-3C05-A20787B96BFC}"/>
              </a:ext>
            </a:extLst>
          </p:cNvPr>
          <p:cNvSpPr txBox="1"/>
          <p:nvPr/>
        </p:nvSpPr>
        <p:spPr>
          <a:xfrm>
            <a:off x="2203939" y="5875868"/>
            <a:ext cx="3892061" cy="369332"/>
          </a:xfrm>
          <a:prstGeom prst="rect">
            <a:avLst/>
          </a:prstGeom>
          <a:noFill/>
        </p:spPr>
        <p:txBody>
          <a:bodyPr wrap="square" rtlCol="0">
            <a:spAutoFit/>
          </a:bodyPr>
          <a:lstStyle/>
          <a:p>
            <a:r>
              <a:rPr lang="en-US" dirty="0"/>
              <a:t>Figure. Practical Data Handling</a:t>
            </a:r>
          </a:p>
        </p:txBody>
      </p:sp>
      <p:sp>
        <p:nvSpPr>
          <p:cNvPr id="6" name="TextBox 5">
            <a:extLst>
              <a:ext uri="{FF2B5EF4-FFF2-40B4-BE49-F238E27FC236}">
                <a16:creationId xmlns:a16="http://schemas.microsoft.com/office/drawing/2014/main" id="{C43159AB-D580-6137-CE16-BF4A3D0344FE}"/>
              </a:ext>
            </a:extLst>
          </p:cNvPr>
          <p:cNvSpPr txBox="1"/>
          <p:nvPr/>
        </p:nvSpPr>
        <p:spPr>
          <a:xfrm>
            <a:off x="5761261" y="2557993"/>
            <a:ext cx="5657015" cy="3416320"/>
          </a:xfrm>
          <a:prstGeom prst="rect">
            <a:avLst/>
          </a:prstGeom>
          <a:noFill/>
        </p:spPr>
        <p:txBody>
          <a:bodyPr wrap="square">
            <a:spAutoFit/>
          </a:bodyPr>
          <a:lstStyle/>
          <a:p>
            <a:pPr marL="285750" indent="-285750">
              <a:buFont typeface="Arial" panose="020B0604020202020204" pitchFamily="34" charset="0"/>
              <a:buChar char="•"/>
            </a:pPr>
            <a:r>
              <a:rPr lang="en-IN" sz="1800" kern="1200" dirty="0">
                <a:solidFill>
                  <a:schemeClr val="tx1"/>
                </a:solidFill>
                <a:effectLst/>
                <a:latin typeface="+mn-lt"/>
                <a:ea typeface="+mn-ea"/>
                <a:cs typeface="+mn-cs"/>
              </a:rPr>
              <a:t>In this section, data handling plays the most important role in handling a large dataset where it is required to clean the data for further steps. </a:t>
            </a:r>
          </a:p>
          <a:p>
            <a:pPr marL="285750" indent="-285750">
              <a:buFont typeface="Arial" panose="020B0604020202020204" pitchFamily="34" charset="0"/>
              <a:buChar char="•"/>
            </a:pPr>
            <a:r>
              <a:rPr lang="en-IN" sz="1800" kern="1200" dirty="0">
                <a:solidFill>
                  <a:schemeClr val="tx1"/>
                </a:solidFill>
                <a:effectLst/>
                <a:latin typeface="+mn-lt"/>
                <a:ea typeface="+mn-ea"/>
                <a:cs typeface="+mn-cs"/>
              </a:rPr>
              <a:t>It ensures preparation of data while handling missing values, inconsistencies, handling outliers and eliminating duplicate records from the dataset (VanderPlas, 2023). </a:t>
            </a:r>
          </a:p>
          <a:p>
            <a:pPr marL="285750" indent="-285750">
              <a:buFont typeface="Arial" panose="020B0604020202020204" pitchFamily="34" charset="0"/>
              <a:buChar char="•"/>
            </a:pPr>
            <a:r>
              <a:rPr lang="en-IN" sz="1800" kern="1200" dirty="0">
                <a:solidFill>
                  <a:schemeClr val="tx1"/>
                </a:solidFill>
                <a:effectLst/>
                <a:latin typeface="+mn-lt"/>
                <a:ea typeface="+mn-ea"/>
                <a:cs typeface="+mn-cs"/>
              </a:rPr>
              <a:t>Any kind of complex or simple problems with the data are removed through data preparation and pre-processing before the actual data analysis in Python begins. </a:t>
            </a:r>
          </a:p>
          <a:p>
            <a:pPr marL="285750" indent="-285750">
              <a:buFont typeface="Arial" panose="020B0604020202020204" pitchFamily="34" charset="0"/>
              <a:buChar char="•"/>
            </a:pPr>
            <a:r>
              <a:rPr lang="en-IN" sz="1800" kern="1200" dirty="0">
                <a:solidFill>
                  <a:schemeClr val="tx1"/>
                </a:solidFill>
                <a:effectLst/>
                <a:latin typeface="+mn-lt"/>
                <a:ea typeface="+mn-ea"/>
                <a:cs typeface="+mn-cs"/>
              </a:rPr>
              <a:t>Data is complex. So, it is important to organise and manage it through understandable categories and review carefully. </a:t>
            </a:r>
            <a:endParaRPr lang="en-US" dirty="0"/>
          </a:p>
        </p:txBody>
      </p:sp>
    </p:spTree>
    <p:extLst>
      <p:ext uri="{BB962C8B-B14F-4D97-AF65-F5344CB8AC3E}">
        <p14:creationId xmlns:p14="http://schemas.microsoft.com/office/powerpoint/2010/main" val="582340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9045-FCDA-1809-71A7-B688BC3B80AC}"/>
              </a:ext>
            </a:extLst>
          </p:cNvPr>
          <p:cNvSpPr>
            <a:spLocks noGrp="1"/>
          </p:cNvSpPr>
          <p:nvPr>
            <p:ph type="title"/>
          </p:nvPr>
        </p:nvSpPr>
        <p:spPr/>
        <p:txBody>
          <a:bodyPr/>
          <a:lstStyle/>
          <a:p>
            <a:r>
              <a:rPr lang="en-US" dirty="0"/>
              <a:t>Clustering Analysis </a:t>
            </a:r>
          </a:p>
        </p:txBody>
      </p:sp>
      <p:sp>
        <p:nvSpPr>
          <p:cNvPr id="3" name="Content Placeholder 2">
            <a:extLst>
              <a:ext uri="{FF2B5EF4-FFF2-40B4-BE49-F238E27FC236}">
                <a16:creationId xmlns:a16="http://schemas.microsoft.com/office/drawing/2014/main" id="{7DC2C9EA-F8FE-C936-1B28-9F3BBAFF493B}"/>
              </a:ext>
            </a:extLst>
          </p:cNvPr>
          <p:cNvSpPr>
            <a:spLocks noGrp="1"/>
          </p:cNvSpPr>
          <p:nvPr>
            <p:ph idx="1"/>
          </p:nvPr>
        </p:nvSpPr>
        <p:spPr/>
        <p:txBody>
          <a:bodyPr>
            <a:normAutofit fontScale="92500" lnSpcReduction="10000"/>
          </a:bodyPr>
          <a:lstStyle/>
          <a:p>
            <a:r>
              <a:rPr lang="en-IN" dirty="0"/>
              <a:t>The clustering analysis is done to identify natural grouping techniques within the crime dataset. </a:t>
            </a:r>
          </a:p>
          <a:p>
            <a:r>
              <a:rPr lang="en-IN" dirty="0"/>
              <a:t>Here, clustering is important as it shows a grouping in the dataset that hold values towards enforcement outcomes and simplify data volumes for getting better outcomes [7]. </a:t>
            </a:r>
          </a:p>
          <a:p>
            <a:r>
              <a:rPr lang="en-IN" dirty="0"/>
              <a:t>In detecting crimes, clustering analysis is important to predict crimes and coming up with proper mitigation strategies from the decision made from the clustering analysis. </a:t>
            </a:r>
          </a:p>
          <a:p>
            <a:r>
              <a:rPr lang="en-IN" dirty="0"/>
              <a:t>It helps in effective resource management. </a:t>
            </a:r>
          </a:p>
          <a:p>
            <a:endParaRPr lang="en-US" dirty="0"/>
          </a:p>
        </p:txBody>
      </p:sp>
    </p:spTree>
    <p:extLst>
      <p:ext uri="{BB962C8B-B14F-4D97-AF65-F5344CB8AC3E}">
        <p14:creationId xmlns:p14="http://schemas.microsoft.com/office/powerpoint/2010/main" val="3972838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EAB9F-AFDB-134A-C024-0490EAD016AA}"/>
              </a:ext>
            </a:extLst>
          </p:cNvPr>
          <p:cNvSpPr>
            <a:spLocks noGrp="1"/>
          </p:cNvSpPr>
          <p:nvPr>
            <p:ph type="title"/>
          </p:nvPr>
        </p:nvSpPr>
        <p:spPr/>
        <p:txBody>
          <a:bodyPr/>
          <a:lstStyle/>
          <a:p>
            <a:r>
              <a:rPr lang="en-US" dirty="0"/>
              <a:t>Clustering Analysis</a:t>
            </a:r>
          </a:p>
        </p:txBody>
      </p:sp>
      <p:pic>
        <p:nvPicPr>
          <p:cNvPr id="4" name="Picture 3">
            <a:extLst>
              <a:ext uri="{FF2B5EF4-FFF2-40B4-BE49-F238E27FC236}">
                <a16:creationId xmlns:a16="http://schemas.microsoft.com/office/drawing/2014/main" id="{BE181FD5-7E56-C1FC-BAC6-7CE9B9DA5449}"/>
              </a:ext>
            </a:extLst>
          </p:cNvPr>
          <p:cNvPicPr>
            <a:picLocks noChangeAspect="1"/>
          </p:cNvPicPr>
          <p:nvPr/>
        </p:nvPicPr>
        <p:blipFill>
          <a:blip r:embed="rId3"/>
          <a:stretch>
            <a:fillRect/>
          </a:stretch>
        </p:blipFill>
        <p:spPr>
          <a:xfrm>
            <a:off x="1295401" y="2798626"/>
            <a:ext cx="4260753" cy="2749550"/>
          </a:xfrm>
          <a:prstGeom prst="rect">
            <a:avLst/>
          </a:prstGeom>
        </p:spPr>
      </p:pic>
      <p:pic>
        <p:nvPicPr>
          <p:cNvPr id="5" name="Picture 4">
            <a:extLst>
              <a:ext uri="{FF2B5EF4-FFF2-40B4-BE49-F238E27FC236}">
                <a16:creationId xmlns:a16="http://schemas.microsoft.com/office/drawing/2014/main" id="{F014802D-D780-ACEB-B8B5-F11ABA4405D6}"/>
              </a:ext>
            </a:extLst>
          </p:cNvPr>
          <p:cNvPicPr>
            <a:picLocks noChangeAspect="1"/>
          </p:cNvPicPr>
          <p:nvPr/>
        </p:nvPicPr>
        <p:blipFill>
          <a:blip r:embed="rId4"/>
          <a:stretch>
            <a:fillRect/>
          </a:stretch>
        </p:blipFill>
        <p:spPr>
          <a:xfrm>
            <a:off x="6197914" y="2951026"/>
            <a:ext cx="4056923" cy="2530747"/>
          </a:xfrm>
          <a:prstGeom prst="rect">
            <a:avLst/>
          </a:prstGeom>
        </p:spPr>
      </p:pic>
      <p:sp>
        <p:nvSpPr>
          <p:cNvPr id="6" name="TextBox 5">
            <a:extLst>
              <a:ext uri="{FF2B5EF4-FFF2-40B4-BE49-F238E27FC236}">
                <a16:creationId xmlns:a16="http://schemas.microsoft.com/office/drawing/2014/main" id="{50EACE95-A1A9-9B42-25D7-7E8402DCD58A}"/>
              </a:ext>
            </a:extLst>
          </p:cNvPr>
          <p:cNvSpPr txBox="1"/>
          <p:nvPr/>
        </p:nvSpPr>
        <p:spPr>
          <a:xfrm>
            <a:off x="1664677" y="5548176"/>
            <a:ext cx="3891477" cy="369332"/>
          </a:xfrm>
          <a:prstGeom prst="rect">
            <a:avLst/>
          </a:prstGeom>
          <a:noFill/>
        </p:spPr>
        <p:txBody>
          <a:bodyPr wrap="square" rtlCol="0">
            <a:spAutoFit/>
          </a:bodyPr>
          <a:lstStyle/>
          <a:p>
            <a:r>
              <a:rPr lang="en-US" dirty="0"/>
              <a:t>Graph: Trend analysis</a:t>
            </a:r>
          </a:p>
        </p:txBody>
      </p:sp>
      <p:sp>
        <p:nvSpPr>
          <p:cNvPr id="7" name="TextBox 6">
            <a:extLst>
              <a:ext uri="{FF2B5EF4-FFF2-40B4-BE49-F238E27FC236}">
                <a16:creationId xmlns:a16="http://schemas.microsoft.com/office/drawing/2014/main" id="{CC17456E-DF92-5FEA-B323-2050CFCDED49}"/>
              </a:ext>
            </a:extLst>
          </p:cNvPr>
          <p:cNvSpPr txBox="1"/>
          <p:nvPr/>
        </p:nvSpPr>
        <p:spPr>
          <a:xfrm>
            <a:off x="6470400" y="5548176"/>
            <a:ext cx="4056923" cy="369332"/>
          </a:xfrm>
          <a:prstGeom prst="rect">
            <a:avLst/>
          </a:prstGeom>
          <a:noFill/>
        </p:spPr>
        <p:txBody>
          <a:bodyPr wrap="square" rtlCol="0">
            <a:spAutoFit/>
          </a:bodyPr>
          <a:lstStyle/>
          <a:p>
            <a:r>
              <a:rPr lang="en-US" dirty="0"/>
              <a:t>Graph. Bar Chart for clustering analysis</a:t>
            </a:r>
          </a:p>
        </p:txBody>
      </p:sp>
    </p:spTree>
    <p:extLst>
      <p:ext uri="{BB962C8B-B14F-4D97-AF65-F5344CB8AC3E}">
        <p14:creationId xmlns:p14="http://schemas.microsoft.com/office/powerpoint/2010/main" val="520152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BA500-C3BC-2F7A-6864-8D6A87C8F266}"/>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4F91E8E9-1EEC-CDE8-EB57-9C28CE7C829D}"/>
              </a:ext>
            </a:extLst>
          </p:cNvPr>
          <p:cNvSpPr>
            <a:spLocks noGrp="1"/>
          </p:cNvSpPr>
          <p:nvPr>
            <p:ph idx="1"/>
          </p:nvPr>
        </p:nvSpPr>
        <p:spPr/>
        <p:txBody>
          <a:bodyPr>
            <a:normAutofit fontScale="92500" lnSpcReduction="20000"/>
          </a:bodyPr>
          <a:lstStyle/>
          <a:p>
            <a:pPr lvl="0"/>
            <a:r>
              <a:rPr lang="en-IN" dirty="0"/>
              <a:t>The data analysis revealed a clear insight of the crime pattern, trends, and location-based hotspots for crimes in Chicago.</a:t>
            </a:r>
          </a:p>
          <a:p>
            <a:pPr lvl="0"/>
            <a:r>
              <a:rPr lang="en-IN" dirty="0"/>
              <a:t>It helps in active decision-making and building helpful insights about reducing crimes and making more arrests. </a:t>
            </a:r>
          </a:p>
          <a:p>
            <a:pPr lvl="0"/>
            <a:r>
              <a:rPr lang="en-IN" dirty="0"/>
              <a:t>Univariate and multivariate data analysis have been done to support the analysis. </a:t>
            </a:r>
          </a:p>
          <a:p>
            <a:pPr lvl="0"/>
            <a:r>
              <a:rPr lang="en-IN" dirty="0"/>
              <a:t>The crimes are efficiently managed and targeted interventions are done by grouping or clustering of data. </a:t>
            </a:r>
          </a:p>
          <a:p>
            <a:pPr lvl="0"/>
            <a:r>
              <a:rPr lang="en-IN" dirty="0"/>
              <a:t>Insights support data-driven decision-making, proactive policing, and more effective resource allocation strategies.</a:t>
            </a:r>
          </a:p>
          <a:p>
            <a:endParaRPr lang="en-US" dirty="0"/>
          </a:p>
        </p:txBody>
      </p:sp>
    </p:spTree>
    <p:extLst>
      <p:ext uri="{BB962C8B-B14F-4D97-AF65-F5344CB8AC3E}">
        <p14:creationId xmlns:p14="http://schemas.microsoft.com/office/powerpoint/2010/main" val="1414494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53162-FA98-5E8C-F034-B3AB7C82FD87}"/>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58CB23D1-E0D2-2838-7977-FCDBDF3B961A}"/>
              </a:ext>
            </a:extLst>
          </p:cNvPr>
          <p:cNvSpPr>
            <a:spLocks noGrp="1"/>
          </p:cNvSpPr>
          <p:nvPr>
            <p:ph idx="1"/>
          </p:nvPr>
        </p:nvSpPr>
        <p:spPr/>
        <p:txBody>
          <a:bodyPr>
            <a:normAutofit fontScale="62500" lnSpcReduction="20000"/>
          </a:bodyPr>
          <a:lstStyle/>
          <a:p>
            <a:pPr marL="0" indent="0">
              <a:buNone/>
            </a:pPr>
            <a:r>
              <a:rPr lang="en-IN" dirty="0"/>
              <a:t>[1] C. C. Aggarwal, </a:t>
            </a:r>
            <a:r>
              <a:rPr lang="en-IN" i="1" dirty="0"/>
              <a:t>Machine Learning for Text</a:t>
            </a:r>
            <a:r>
              <a:rPr lang="en-IN" dirty="0"/>
              <a:t>, 2nd ed. Cham, Switzerland: Springer, 2023.</a:t>
            </a:r>
          </a:p>
          <a:p>
            <a:pPr marL="0" indent="0">
              <a:buNone/>
            </a:pPr>
            <a:r>
              <a:rPr lang="en-IN" dirty="0"/>
              <a:t>[2] V. </a:t>
            </a:r>
            <a:r>
              <a:rPr lang="en-IN" dirty="0" err="1"/>
              <a:t>Kotu</a:t>
            </a:r>
            <a:r>
              <a:rPr lang="en-IN" dirty="0"/>
              <a:t> and B. Deshpande, </a:t>
            </a:r>
            <a:r>
              <a:rPr lang="en-IN" i="1" dirty="0"/>
              <a:t>Data Science: Concepts and Practice</a:t>
            </a:r>
            <a:r>
              <a:rPr lang="en-IN" dirty="0"/>
              <a:t>, 3rd ed. Cambridge, MA, USA: Morgan Kaufmann, 2024.</a:t>
            </a:r>
          </a:p>
          <a:p>
            <a:pPr marL="0" indent="0">
              <a:buNone/>
            </a:pPr>
            <a:r>
              <a:rPr lang="en-IN" dirty="0"/>
              <a:t>[3] J. Han, J. Pei, and H. Tong, </a:t>
            </a:r>
            <a:r>
              <a:rPr lang="en-IN" i="1" dirty="0"/>
              <a:t>Data Mining: Concepts and Techniques</a:t>
            </a:r>
            <a:r>
              <a:rPr lang="en-IN" dirty="0"/>
              <a:t>, 4th ed. Cambridge, MA, USA: Morgan Kaufmann, 2023.</a:t>
            </a:r>
          </a:p>
          <a:p>
            <a:pPr marL="0" indent="0">
              <a:buNone/>
            </a:pPr>
            <a:r>
              <a:rPr lang="en-IN" dirty="0"/>
              <a:t>[4] F. Provost and T. Fawcett, </a:t>
            </a:r>
            <a:r>
              <a:rPr lang="en-IN" i="1" dirty="0"/>
              <a:t>Data Science for Business</a:t>
            </a:r>
            <a:r>
              <a:rPr lang="en-IN" dirty="0"/>
              <a:t>, Rev. ed. Beijing, China: O’Reilly Media, 2023.</a:t>
            </a:r>
          </a:p>
          <a:p>
            <a:pPr marL="0" indent="0">
              <a:buNone/>
            </a:pPr>
            <a:r>
              <a:rPr lang="en-IN" dirty="0"/>
              <a:t>[5] A. </a:t>
            </a:r>
            <a:r>
              <a:rPr lang="en-IN" dirty="0" err="1"/>
              <a:t>Géron</a:t>
            </a:r>
            <a:r>
              <a:rPr lang="en-IN" dirty="0"/>
              <a:t>, </a:t>
            </a:r>
            <a:r>
              <a:rPr lang="en-IN" i="1" dirty="0"/>
              <a:t>Hands-On Machine Learning with Scikit-Learn, </a:t>
            </a:r>
            <a:r>
              <a:rPr lang="en-IN" i="1" dirty="0" err="1"/>
              <a:t>Keras</a:t>
            </a:r>
            <a:r>
              <a:rPr lang="en-IN" i="1" dirty="0"/>
              <a:t>, and TensorFlow</a:t>
            </a:r>
            <a:r>
              <a:rPr lang="en-IN" dirty="0"/>
              <a:t>, 3rd ed. Sebastopol, CA, USA: O’Reilly Media, 2024.</a:t>
            </a:r>
          </a:p>
          <a:p>
            <a:pPr marL="0" indent="0">
              <a:buNone/>
            </a:pPr>
            <a:r>
              <a:rPr lang="en-IN" dirty="0"/>
              <a:t>[6] J. VanderPlas, </a:t>
            </a:r>
            <a:r>
              <a:rPr lang="en-IN" i="1" dirty="0"/>
              <a:t>Python Data Science Handbook: Essential Tools for Working with Data</a:t>
            </a:r>
            <a:r>
              <a:rPr lang="en-IN" dirty="0"/>
              <a:t>, Updated ed. Sebastopol, CA, USA: O’Reilly Media, 2023.</a:t>
            </a:r>
          </a:p>
          <a:p>
            <a:pPr marL="0" indent="0">
              <a:buNone/>
            </a:pPr>
            <a:r>
              <a:rPr lang="en-IN" dirty="0"/>
              <a:t>[7] G. James, D. Witten, T. Hastie, and R. </a:t>
            </a:r>
            <a:r>
              <a:rPr lang="en-IN" dirty="0" err="1"/>
              <a:t>Tibshirani</a:t>
            </a:r>
            <a:r>
              <a:rPr lang="en-IN" dirty="0"/>
              <a:t>, </a:t>
            </a:r>
            <a:r>
              <a:rPr lang="en-IN" i="1" dirty="0"/>
              <a:t>An Introduction to Statistical Learning: With Applications in Python</a:t>
            </a:r>
            <a:r>
              <a:rPr lang="en-IN" dirty="0"/>
              <a:t>, 2nd ed. Cham, Switzerland: Springer, 2023.</a:t>
            </a:r>
          </a:p>
          <a:p>
            <a:pPr marL="0" indent="0">
              <a:buNone/>
            </a:pPr>
            <a:r>
              <a:rPr lang="en-IN" dirty="0"/>
              <a:t>[8] W. McKinney, </a:t>
            </a:r>
            <a:r>
              <a:rPr lang="en-IN" i="1" dirty="0"/>
              <a:t>Python for Data Analysis: Data Wrangling with Pandas, NumPy, and </a:t>
            </a:r>
            <a:r>
              <a:rPr lang="en-IN" i="1" dirty="0" err="1"/>
              <a:t>Jupyter</a:t>
            </a:r>
            <a:r>
              <a:rPr lang="en-IN" dirty="0"/>
              <a:t>, 3rd ed. Sebastopol, CA, USA: O’Reilly Media, 2023.</a:t>
            </a:r>
          </a:p>
          <a:p>
            <a:endParaRPr lang="en-US" dirty="0"/>
          </a:p>
        </p:txBody>
      </p:sp>
    </p:spTree>
    <p:extLst>
      <p:ext uri="{BB962C8B-B14F-4D97-AF65-F5344CB8AC3E}">
        <p14:creationId xmlns:p14="http://schemas.microsoft.com/office/powerpoint/2010/main" val="2459474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7B094C-694F-7A7E-321D-727BD45A882F}"/>
              </a:ext>
            </a:extLst>
          </p:cNvPr>
          <p:cNvSpPr/>
          <p:nvPr/>
        </p:nvSpPr>
        <p:spPr>
          <a:xfrm>
            <a:off x="4492230" y="2967335"/>
            <a:ext cx="3207545"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Thank You</a:t>
            </a:r>
          </a:p>
        </p:txBody>
      </p:sp>
    </p:spTree>
    <p:extLst>
      <p:ext uri="{BB962C8B-B14F-4D97-AF65-F5344CB8AC3E}">
        <p14:creationId xmlns:p14="http://schemas.microsoft.com/office/powerpoint/2010/main" val="30437667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{B012FA37-972E-B046-9E87-FD1812EE67FD}tf10001064</Template>
  <TotalTime>106</TotalTime>
  <Words>2039</Words>
  <Application>Microsoft Macintosh PowerPoint</Application>
  <PresentationFormat>Widescreen</PresentationFormat>
  <Paragraphs>102</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Garamond</vt:lpstr>
      <vt:lpstr>Organic</vt:lpstr>
      <vt:lpstr>MSc Data and Artificial Intelligence  L7 - Data Mining &amp; Visualisation</vt:lpstr>
      <vt:lpstr>introduction</vt:lpstr>
      <vt:lpstr>Aim and Objectives</vt:lpstr>
      <vt:lpstr>Data Overview</vt:lpstr>
      <vt:lpstr>Data loading and Data Overview</vt:lpstr>
      <vt:lpstr>Removing of missing values and data cleaning </vt:lpstr>
      <vt:lpstr>EDA univariate analysis</vt:lpstr>
      <vt:lpstr>Crime Types analysis </vt:lpstr>
      <vt:lpstr>EDA multivariate analysis</vt:lpstr>
      <vt:lpstr>The multivariate analysis is carried out for crime type vs arrest</vt:lpstr>
      <vt:lpstr>Practical Data Handling: Cleaning, Grouping, and Visual Insight Development</vt:lpstr>
      <vt:lpstr>Clustering Analysis </vt:lpstr>
      <vt:lpstr>Clustering Analysis</vt:lpstr>
      <vt:lpstr>Conclusion </vt:lpstr>
      <vt:lpstr>References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amar sohail</cp:lastModifiedBy>
  <cp:revision>10</cp:revision>
  <dcterms:created xsi:type="dcterms:W3CDTF">2026-02-05T14:09:40Z</dcterms:created>
  <dcterms:modified xsi:type="dcterms:W3CDTF">2026-03-02T13:49:20Z</dcterms:modified>
  <cp:category/>
</cp:coreProperties>
</file>