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306" r:id="rId3"/>
    <p:sldId id="257" r:id="rId4"/>
    <p:sldId id="258" r:id="rId5"/>
    <p:sldId id="259" r:id="rId6"/>
    <p:sldId id="260" r:id="rId7"/>
    <p:sldId id="271" r:id="rId8"/>
    <p:sldId id="261" r:id="rId9"/>
    <p:sldId id="262" r:id="rId10"/>
    <p:sldId id="266" r:id="rId11"/>
    <p:sldId id="267" r:id="rId12"/>
    <p:sldId id="299" r:id="rId13"/>
    <p:sldId id="272" r:id="rId14"/>
    <p:sldId id="301" r:id="rId15"/>
    <p:sldId id="302" r:id="rId16"/>
    <p:sldId id="290" r:id="rId17"/>
    <p:sldId id="303" r:id="rId18"/>
    <p:sldId id="280" r:id="rId19"/>
    <p:sldId id="274" r:id="rId20"/>
    <p:sldId id="273" r:id="rId21"/>
    <p:sldId id="277" r:id="rId22"/>
    <p:sldId id="278" r:id="rId23"/>
    <p:sldId id="279" r:id="rId24"/>
    <p:sldId id="275" r:id="rId25"/>
    <p:sldId id="276" r:id="rId26"/>
    <p:sldId id="263" r:id="rId27"/>
    <p:sldId id="264" r:id="rId28"/>
    <p:sldId id="300" r:id="rId29"/>
    <p:sldId id="294" r:id="rId30"/>
    <p:sldId id="292" r:id="rId31"/>
    <p:sldId id="293" r:id="rId32"/>
    <p:sldId id="291" r:id="rId33"/>
    <p:sldId id="265" r:id="rId34"/>
    <p:sldId id="297" r:id="rId35"/>
    <p:sldId id="296" r:id="rId36"/>
    <p:sldId id="295" r:id="rId37"/>
    <p:sldId id="285" r:id="rId38"/>
    <p:sldId id="283" r:id="rId39"/>
    <p:sldId id="284" r:id="rId40"/>
    <p:sldId id="286" r:id="rId41"/>
    <p:sldId id="289" r:id="rId42"/>
    <p:sldId id="268" r:id="rId43"/>
    <p:sldId id="282" r:id="rId44"/>
    <p:sldId id="281" r:id="rId45"/>
    <p:sldId id="269" r:id="rId46"/>
    <p:sldId id="270" r:id="rId47"/>
    <p:sldId id="304" r:id="rId48"/>
    <p:sldId id="305"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D9C8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1"/>
    <p:restoredTop sz="95872"/>
  </p:normalViewPr>
  <p:slideViewPr>
    <p:cSldViewPr snapToGrid="0" snapToObjects="1">
      <p:cViewPr varScale="1">
        <p:scale>
          <a:sx n="113" d="100"/>
          <a:sy n="113" d="100"/>
        </p:scale>
        <p:origin x="520"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C1D1C-0243-2F43-8EF6-63583DB0C0A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3474E34-989B-484D-A69C-CEF194B5433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8D186E2-E211-4B43-9175-8405B98C5184}"/>
              </a:ext>
            </a:extLst>
          </p:cNvPr>
          <p:cNvSpPr>
            <a:spLocks noGrp="1"/>
          </p:cNvSpPr>
          <p:nvPr>
            <p:ph type="dt" sz="half" idx="10"/>
          </p:nvPr>
        </p:nvSpPr>
        <p:spPr/>
        <p:txBody>
          <a:bodyPr/>
          <a:lstStyle/>
          <a:p>
            <a:fld id="{7F312E01-9E1D-D44B-A18B-493D6E8B93EA}" type="datetimeFigureOut">
              <a:rPr lang="en-US" smtClean="0"/>
              <a:t>5/15/20</a:t>
            </a:fld>
            <a:endParaRPr lang="en-US"/>
          </a:p>
        </p:txBody>
      </p:sp>
      <p:sp>
        <p:nvSpPr>
          <p:cNvPr id="5" name="Footer Placeholder 4">
            <a:extLst>
              <a:ext uri="{FF2B5EF4-FFF2-40B4-BE49-F238E27FC236}">
                <a16:creationId xmlns:a16="http://schemas.microsoft.com/office/drawing/2014/main" id="{9344E5DA-DF0F-9545-B21C-3BDF891C00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D149F2D-DAF2-A04C-8626-B316499D5EA5}"/>
              </a:ext>
            </a:extLst>
          </p:cNvPr>
          <p:cNvSpPr>
            <a:spLocks noGrp="1"/>
          </p:cNvSpPr>
          <p:nvPr>
            <p:ph type="sldNum" sz="quarter" idx="12"/>
          </p:nvPr>
        </p:nvSpPr>
        <p:spPr/>
        <p:txBody>
          <a:bodyPr/>
          <a:lstStyle/>
          <a:p>
            <a:fld id="{2C17EB1F-2116-1D4F-AA2D-7E1D6419919B}" type="slidenum">
              <a:rPr lang="en-US" smtClean="0"/>
              <a:t>‹#›</a:t>
            </a:fld>
            <a:endParaRPr lang="en-US"/>
          </a:p>
        </p:txBody>
      </p:sp>
    </p:spTree>
    <p:extLst>
      <p:ext uri="{BB962C8B-B14F-4D97-AF65-F5344CB8AC3E}">
        <p14:creationId xmlns:p14="http://schemas.microsoft.com/office/powerpoint/2010/main" val="23249920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3E5DF9-4105-0640-9E61-6C64DAB72C9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324DFF8-712B-E64E-9676-A86F4E33085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8021F42-D605-DF43-8D2D-FCFDEB468EE2}"/>
              </a:ext>
            </a:extLst>
          </p:cNvPr>
          <p:cNvSpPr>
            <a:spLocks noGrp="1"/>
          </p:cNvSpPr>
          <p:nvPr>
            <p:ph type="dt" sz="half" idx="10"/>
          </p:nvPr>
        </p:nvSpPr>
        <p:spPr/>
        <p:txBody>
          <a:bodyPr/>
          <a:lstStyle/>
          <a:p>
            <a:fld id="{7F312E01-9E1D-D44B-A18B-493D6E8B93EA}" type="datetimeFigureOut">
              <a:rPr lang="en-US" smtClean="0"/>
              <a:t>5/15/20</a:t>
            </a:fld>
            <a:endParaRPr lang="en-US"/>
          </a:p>
        </p:txBody>
      </p:sp>
      <p:sp>
        <p:nvSpPr>
          <p:cNvPr id="5" name="Footer Placeholder 4">
            <a:extLst>
              <a:ext uri="{FF2B5EF4-FFF2-40B4-BE49-F238E27FC236}">
                <a16:creationId xmlns:a16="http://schemas.microsoft.com/office/drawing/2014/main" id="{FB4D35E6-D304-4F4A-8820-57C971F238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D87DCC2-F1F5-884C-9EB3-390F7277F8AA}"/>
              </a:ext>
            </a:extLst>
          </p:cNvPr>
          <p:cNvSpPr>
            <a:spLocks noGrp="1"/>
          </p:cNvSpPr>
          <p:nvPr>
            <p:ph type="sldNum" sz="quarter" idx="12"/>
          </p:nvPr>
        </p:nvSpPr>
        <p:spPr/>
        <p:txBody>
          <a:bodyPr/>
          <a:lstStyle/>
          <a:p>
            <a:fld id="{2C17EB1F-2116-1D4F-AA2D-7E1D6419919B}" type="slidenum">
              <a:rPr lang="en-US" smtClean="0"/>
              <a:t>‹#›</a:t>
            </a:fld>
            <a:endParaRPr lang="en-US"/>
          </a:p>
        </p:txBody>
      </p:sp>
    </p:spTree>
    <p:extLst>
      <p:ext uri="{BB962C8B-B14F-4D97-AF65-F5344CB8AC3E}">
        <p14:creationId xmlns:p14="http://schemas.microsoft.com/office/powerpoint/2010/main" val="39366977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44D3B-DBDB-4F4D-9326-9D015760F77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B65C6921-1ECA-8F43-9D24-6EC426BD4EE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A0D5884-C67B-4B45-86C5-80107068A55A}"/>
              </a:ext>
            </a:extLst>
          </p:cNvPr>
          <p:cNvSpPr>
            <a:spLocks noGrp="1"/>
          </p:cNvSpPr>
          <p:nvPr>
            <p:ph type="dt" sz="half" idx="10"/>
          </p:nvPr>
        </p:nvSpPr>
        <p:spPr/>
        <p:txBody>
          <a:bodyPr/>
          <a:lstStyle/>
          <a:p>
            <a:fld id="{7F312E01-9E1D-D44B-A18B-493D6E8B93EA}" type="datetimeFigureOut">
              <a:rPr lang="en-US" smtClean="0"/>
              <a:t>5/15/20</a:t>
            </a:fld>
            <a:endParaRPr lang="en-US"/>
          </a:p>
        </p:txBody>
      </p:sp>
      <p:sp>
        <p:nvSpPr>
          <p:cNvPr id="5" name="Footer Placeholder 4">
            <a:extLst>
              <a:ext uri="{FF2B5EF4-FFF2-40B4-BE49-F238E27FC236}">
                <a16:creationId xmlns:a16="http://schemas.microsoft.com/office/drawing/2014/main" id="{9773B9C6-FF53-E44D-8DB6-C27D34D83F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6B5309-4832-9D47-857F-7A66906354AF}"/>
              </a:ext>
            </a:extLst>
          </p:cNvPr>
          <p:cNvSpPr>
            <a:spLocks noGrp="1"/>
          </p:cNvSpPr>
          <p:nvPr>
            <p:ph type="sldNum" sz="quarter" idx="12"/>
          </p:nvPr>
        </p:nvSpPr>
        <p:spPr/>
        <p:txBody>
          <a:bodyPr/>
          <a:lstStyle/>
          <a:p>
            <a:fld id="{2C17EB1F-2116-1D4F-AA2D-7E1D6419919B}" type="slidenum">
              <a:rPr lang="en-US" smtClean="0"/>
              <a:t>‹#›</a:t>
            </a:fld>
            <a:endParaRPr lang="en-US"/>
          </a:p>
        </p:txBody>
      </p:sp>
    </p:spTree>
    <p:extLst>
      <p:ext uri="{BB962C8B-B14F-4D97-AF65-F5344CB8AC3E}">
        <p14:creationId xmlns:p14="http://schemas.microsoft.com/office/powerpoint/2010/main" val="3573384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05B64A-04C6-B24B-8DDD-0EFE64840A8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0A5D608-38FF-6D42-9CE7-B2377BBAD08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1F649F2-14F6-7342-A43A-84F0A9D3127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13AE6FC-3ADD-DB48-89DC-FA2BB61E1041}"/>
              </a:ext>
            </a:extLst>
          </p:cNvPr>
          <p:cNvSpPr>
            <a:spLocks noGrp="1"/>
          </p:cNvSpPr>
          <p:nvPr>
            <p:ph type="dt" sz="half" idx="10"/>
          </p:nvPr>
        </p:nvSpPr>
        <p:spPr/>
        <p:txBody>
          <a:bodyPr/>
          <a:lstStyle/>
          <a:p>
            <a:fld id="{7F312E01-9E1D-D44B-A18B-493D6E8B93EA}" type="datetimeFigureOut">
              <a:rPr lang="en-US" smtClean="0"/>
              <a:t>5/15/20</a:t>
            </a:fld>
            <a:endParaRPr lang="en-US"/>
          </a:p>
        </p:txBody>
      </p:sp>
      <p:sp>
        <p:nvSpPr>
          <p:cNvPr id="6" name="Footer Placeholder 5">
            <a:extLst>
              <a:ext uri="{FF2B5EF4-FFF2-40B4-BE49-F238E27FC236}">
                <a16:creationId xmlns:a16="http://schemas.microsoft.com/office/drawing/2014/main" id="{01CAD4FA-71F3-9E44-8E0F-E9DA6437015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FE9FEF0-9713-EA44-B94E-C25BF2505389}"/>
              </a:ext>
            </a:extLst>
          </p:cNvPr>
          <p:cNvSpPr>
            <a:spLocks noGrp="1"/>
          </p:cNvSpPr>
          <p:nvPr>
            <p:ph type="sldNum" sz="quarter" idx="12"/>
          </p:nvPr>
        </p:nvSpPr>
        <p:spPr/>
        <p:txBody>
          <a:bodyPr/>
          <a:lstStyle/>
          <a:p>
            <a:fld id="{2C17EB1F-2116-1D4F-AA2D-7E1D6419919B}" type="slidenum">
              <a:rPr lang="en-US" smtClean="0"/>
              <a:t>‹#›</a:t>
            </a:fld>
            <a:endParaRPr lang="en-US"/>
          </a:p>
        </p:txBody>
      </p:sp>
    </p:spTree>
    <p:extLst>
      <p:ext uri="{BB962C8B-B14F-4D97-AF65-F5344CB8AC3E}">
        <p14:creationId xmlns:p14="http://schemas.microsoft.com/office/powerpoint/2010/main" val="18987523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4062B-7BEF-1349-A914-2D03AEC6EA78}"/>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A927246-5C13-7A48-AC98-A78329F8E6E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4CA4478-94F4-A047-9688-984C550DF54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654EC5EB-00E9-7948-B47D-CC0B45183A7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159AEFA-222F-2E4D-9F5B-8C35DBB2E83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027B9342-E9EE-5344-BF8C-90D984E17C84}"/>
              </a:ext>
            </a:extLst>
          </p:cNvPr>
          <p:cNvSpPr>
            <a:spLocks noGrp="1"/>
          </p:cNvSpPr>
          <p:nvPr>
            <p:ph type="dt" sz="half" idx="10"/>
          </p:nvPr>
        </p:nvSpPr>
        <p:spPr/>
        <p:txBody>
          <a:bodyPr/>
          <a:lstStyle/>
          <a:p>
            <a:fld id="{7F312E01-9E1D-D44B-A18B-493D6E8B93EA}" type="datetimeFigureOut">
              <a:rPr lang="en-US" smtClean="0"/>
              <a:t>5/15/20</a:t>
            </a:fld>
            <a:endParaRPr lang="en-US"/>
          </a:p>
        </p:txBody>
      </p:sp>
      <p:sp>
        <p:nvSpPr>
          <p:cNvPr id="8" name="Footer Placeholder 7">
            <a:extLst>
              <a:ext uri="{FF2B5EF4-FFF2-40B4-BE49-F238E27FC236}">
                <a16:creationId xmlns:a16="http://schemas.microsoft.com/office/drawing/2014/main" id="{EA4C3366-C07B-F24C-A179-2107E6598CD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6F9FD40-3DAB-7B48-86DB-52CD12F0E606}"/>
              </a:ext>
            </a:extLst>
          </p:cNvPr>
          <p:cNvSpPr>
            <a:spLocks noGrp="1"/>
          </p:cNvSpPr>
          <p:nvPr>
            <p:ph type="sldNum" sz="quarter" idx="12"/>
          </p:nvPr>
        </p:nvSpPr>
        <p:spPr/>
        <p:txBody>
          <a:bodyPr/>
          <a:lstStyle/>
          <a:p>
            <a:fld id="{2C17EB1F-2116-1D4F-AA2D-7E1D6419919B}" type="slidenum">
              <a:rPr lang="en-US" smtClean="0"/>
              <a:t>‹#›</a:t>
            </a:fld>
            <a:endParaRPr lang="en-US"/>
          </a:p>
        </p:txBody>
      </p:sp>
    </p:spTree>
    <p:extLst>
      <p:ext uri="{BB962C8B-B14F-4D97-AF65-F5344CB8AC3E}">
        <p14:creationId xmlns:p14="http://schemas.microsoft.com/office/powerpoint/2010/main" val="18858653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D04E4-FB1D-8846-8D38-1A8BC20D63E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F6B5AE9-1386-2F4B-980E-921B627F2FA1}"/>
              </a:ext>
            </a:extLst>
          </p:cNvPr>
          <p:cNvSpPr>
            <a:spLocks noGrp="1"/>
          </p:cNvSpPr>
          <p:nvPr>
            <p:ph type="dt" sz="half" idx="10"/>
          </p:nvPr>
        </p:nvSpPr>
        <p:spPr/>
        <p:txBody>
          <a:bodyPr/>
          <a:lstStyle/>
          <a:p>
            <a:fld id="{7F312E01-9E1D-D44B-A18B-493D6E8B93EA}" type="datetimeFigureOut">
              <a:rPr lang="en-US" smtClean="0"/>
              <a:t>5/15/20</a:t>
            </a:fld>
            <a:endParaRPr lang="en-US"/>
          </a:p>
        </p:txBody>
      </p:sp>
      <p:sp>
        <p:nvSpPr>
          <p:cNvPr id="4" name="Footer Placeholder 3">
            <a:extLst>
              <a:ext uri="{FF2B5EF4-FFF2-40B4-BE49-F238E27FC236}">
                <a16:creationId xmlns:a16="http://schemas.microsoft.com/office/drawing/2014/main" id="{0D239BFB-7F5C-A54D-A446-C12E56FD62C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BA0BC9-7FA5-4244-B4A6-805A6D6FDEF4}"/>
              </a:ext>
            </a:extLst>
          </p:cNvPr>
          <p:cNvSpPr>
            <a:spLocks noGrp="1"/>
          </p:cNvSpPr>
          <p:nvPr>
            <p:ph type="sldNum" sz="quarter" idx="12"/>
          </p:nvPr>
        </p:nvSpPr>
        <p:spPr/>
        <p:txBody>
          <a:bodyPr/>
          <a:lstStyle/>
          <a:p>
            <a:fld id="{2C17EB1F-2116-1D4F-AA2D-7E1D6419919B}" type="slidenum">
              <a:rPr lang="en-US" smtClean="0"/>
              <a:t>‹#›</a:t>
            </a:fld>
            <a:endParaRPr lang="en-US"/>
          </a:p>
        </p:txBody>
      </p:sp>
    </p:spTree>
    <p:extLst>
      <p:ext uri="{BB962C8B-B14F-4D97-AF65-F5344CB8AC3E}">
        <p14:creationId xmlns:p14="http://schemas.microsoft.com/office/powerpoint/2010/main" val="23437452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BCB4E76-CC35-E64B-98C1-F4223BDC8268}"/>
              </a:ext>
            </a:extLst>
          </p:cNvPr>
          <p:cNvSpPr>
            <a:spLocks noGrp="1"/>
          </p:cNvSpPr>
          <p:nvPr>
            <p:ph type="dt" sz="half" idx="10"/>
          </p:nvPr>
        </p:nvSpPr>
        <p:spPr/>
        <p:txBody>
          <a:bodyPr/>
          <a:lstStyle/>
          <a:p>
            <a:fld id="{7F312E01-9E1D-D44B-A18B-493D6E8B93EA}" type="datetimeFigureOut">
              <a:rPr lang="en-US" smtClean="0"/>
              <a:t>5/15/20</a:t>
            </a:fld>
            <a:endParaRPr lang="en-US"/>
          </a:p>
        </p:txBody>
      </p:sp>
      <p:sp>
        <p:nvSpPr>
          <p:cNvPr id="3" name="Footer Placeholder 2">
            <a:extLst>
              <a:ext uri="{FF2B5EF4-FFF2-40B4-BE49-F238E27FC236}">
                <a16:creationId xmlns:a16="http://schemas.microsoft.com/office/drawing/2014/main" id="{0A6690B5-C502-A14E-B7AA-448769FED04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3436BF7-CAEC-3344-8270-655A661629DF}"/>
              </a:ext>
            </a:extLst>
          </p:cNvPr>
          <p:cNvSpPr>
            <a:spLocks noGrp="1"/>
          </p:cNvSpPr>
          <p:nvPr>
            <p:ph type="sldNum" sz="quarter" idx="12"/>
          </p:nvPr>
        </p:nvSpPr>
        <p:spPr/>
        <p:txBody>
          <a:bodyPr/>
          <a:lstStyle/>
          <a:p>
            <a:fld id="{2C17EB1F-2116-1D4F-AA2D-7E1D6419919B}" type="slidenum">
              <a:rPr lang="en-US" smtClean="0"/>
              <a:t>‹#›</a:t>
            </a:fld>
            <a:endParaRPr lang="en-US"/>
          </a:p>
        </p:txBody>
      </p:sp>
    </p:spTree>
    <p:extLst>
      <p:ext uri="{BB962C8B-B14F-4D97-AF65-F5344CB8AC3E}">
        <p14:creationId xmlns:p14="http://schemas.microsoft.com/office/powerpoint/2010/main" val="40148296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DDC77-06F5-FB44-9101-A6EB953AFE4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47C701D-90C9-8C4B-85CB-5812EBBCAF3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CFA7421A-105D-1842-A088-0899AACF46B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6A09D8B-E679-8445-9C03-AD3748BE59CA}"/>
              </a:ext>
            </a:extLst>
          </p:cNvPr>
          <p:cNvSpPr>
            <a:spLocks noGrp="1"/>
          </p:cNvSpPr>
          <p:nvPr>
            <p:ph type="dt" sz="half" idx="10"/>
          </p:nvPr>
        </p:nvSpPr>
        <p:spPr/>
        <p:txBody>
          <a:bodyPr/>
          <a:lstStyle/>
          <a:p>
            <a:fld id="{7F312E01-9E1D-D44B-A18B-493D6E8B93EA}" type="datetimeFigureOut">
              <a:rPr lang="en-US" smtClean="0"/>
              <a:t>5/15/20</a:t>
            </a:fld>
            <a:endParaRPr lang="en-US"/>
          </a:p>
        </p:txBody>
      </p:sp>
      <p:sp>
        <p:nvSpPr>
          <p:cNvPr id="6" name="Footer Placeholder 5">
            <a:extLst>
              <a:ext uri="{FF2B5EF4-FFF2-40B4-BE49-F238E27FC236}">
                <a16:creationId xmlns:a16="http://schemas.microsoft.com/office/drawing/2014/main" id="{D85AF225-E6FB-6C48-80AB-2AFF7992E0E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B2B77C5-F09D-4643-A518-2167255C842E}"/>
              </a:ext>
            </a:extLst>
          </p:cNvPr>
          <p:cNvSpPr>
            <a:spLocks noGrp="1"/>
          </p:cNvSpPr>
          <p:nvPr>
            <p:ph type="sldNum" sz="quarter" idx="12"/>
          </p:nvPr>
        </p:nvSpPr>
        <p:spPr/>
        <p:txBody>
          <a:bodyPr/>
          <a:lstStyle/>
          <a:p>
            <a:fld id="{2C17EB1F-2116-1D4F-AA2D-7E1D6419919B}" type="slidenum">
              <a:rPr lang="en-US" smtClean="0"/>
              <a:t>‹#›</a:t>
            </a:fld>
            <a:endParaRPr lang="en-US"/>
          </a:p>
        </p:txBody>
      </p:sp>
    </p:spTree>
    <p:extLst>
      <p:ext uri="{BB962C8B-B14F-4D97-AF65-F5344CB8AC3E}">
        <p14:creationId xmlns:p14="http://schemas.microsoft.com/office/powerpoint/2010/main" val="39843364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7CAB0F-F395-7644-AF18-6D53ED52F86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8D7C9789-EE0C-3D45-BDCE-875C6B477D8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2FF65EB-A87B-6342-8BF3-D5AA8143E40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7074FD9-3E82-D44C-88BE-00E742D881C3}"/>
              </a:ext>
            </a:extLst>
          </p:cNvPr>
          <p:cNvSpPr>
            <a:spLocks noGrp="1"/>
          </p:cNvSpPr>
          <p:nvPr>
            <p:ph type="dt" sz="half" idx="10"/>
          </p:nvPr>
        </p:nvSpPr>
        <p:spPr/>
        <p:txBody>
          <a:bodyPr/>
          <a:lstStyle/>
          <a:p>
            <a:fld id="{7F312E01-9E1D-D44B-A18B-493D6E8B93EA}" type="datetimeFigureOut">
              <a:rPr lang="en-US" smtClean="0"/>
              <a:t>5/15/20</a:t>
            </a:fld>
            <a:endParaRPr lang="en-US"/>
          </a:p>
        </p:txBody>
      </p:sp>
      <p:sp>
        <p:nvSpPr>
          <p:cNvPr id="6" name="Footer Placeholder 5">
            <a:extLst>
              <a:ext uri="{FF2B5EF4-FFF2-40B4-BE49-F238E27FC236}">
                <a16:creationId xmlns:a16="http://schemas.microsoft.com/office/drawing/2014/main" id="{687619EE-D016-DB45-806A-D5D5D494033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4FD4991-56D8-254D-B610-ADE9415212EC}"/>
              </a:ext>
            </a:extLst>
          </p:cNvPr>
          <p:cNvSpPr>
            <a:spLocks noGrp="1"/>
          </p:cNvSpPr>
          <p:nvPr>
            <p:ph type="sldNum" sz="quarter" idx="12"/>
          </p:nvPr>
        </p:nvSpPr>
        <p:spPr/>
        <p:txBody>
          <a:bodyPr/>
          <a:lstStyle/>
          <a:p>
            <a:fld id="{2C17EB1F-2116-1D4F-AA2D-7E1D6419919B}" type="slidenum">
              <a:rPr lang="en-US" smtClean="0"/>
              <a:t>‹#›</a:t>
            </a:fld>
            <a:endParaRPr lang="en-US"/>
          </a:p>
        </p:txBody>
      </p:sp>
    </p:spTree>
    <p:extLst>
      <p:ext uri="{BB962C8B-B14F-4D97-AF65-F5344CB8AC3E}">
        <p14:creationId xmlns:p14="http://schemas.microsoft.com/office/powerpoint/2010/main" val="35002964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6D1E6-EF17-9644-AAE0-004B9DA90AC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08AAEFA-E3CB-5A45-8A73-DAC60880831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D1D6EB3-4B1A-F849-87AA-BADDA2E19959}"/>
              </a:ext>
            </a:extLst>
          </p:cNvPr>
          <p:cNvSpPr>
            <a:spLocks noGrp="1"/>
          </p:cNvSpPr>
          <p:nvPr>
            <p:ph type="dt" sz="half" idx="10"/>
          </p:nvPr>
        </p:nvSpPr>
        <p:spPr/>
        <p:txBody>
          <a:bodyPr/>
          <a:lstStyle/>
          <a:p>
            <a:fld id="{7F312E01-9E1D-D44B-A18B-493D6E8B93EA}" type="datetimeFigureOut">
              <a:rPr lang="en-US" smtClean="0"/>
              <a:t>5/15/20</a:t>
            </a:fld>
            <a:endParaRPr lang="en-US"/>
          </a:p>
        </p:txBody>
      </p:sp>
      <p:sp>
        <p:nvSpPr>
          <p:cNvPr id="5" name="Footer Placeholder 4">
            <a:extLst>
              <a:ext uri="{FF2B5EF4-FFF2-40B4-BE49-F238E27FC236}">
                <a16:creationId xmlns:a16="http://schemas.microsoft.com/office/drawing/2014/main" id="{BB4529B6-43F0-F640-94CD-66FACF2BCD2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173676-45B3-3E49-AD05-1EF2D522196A}"/>
              </a:ext>
            </a:extLst>
          </p:cNvPr>
          <p:cNvSpPr>
            <a:spLocks noGrp="1"/>
          </p:cNvSpPr>
          <p:nvPr>
            <p:ph type="sldNum" sz="quarter" idx="12"/>
          </p:nvPr>
        </p:nvSpPr>
        <p:spPr/>
        <p:txBody>
          <a:bodyPr/>
          <a:lstStyle/>
          <a:p>
            <a:fld id="{2C17EB1F-2116-1D4F-AA2D-7E1D6419919B}" type="slidenum">
              <a:rPr lang="en-US" smtClean="0"/>
              <a:t>‹#›</a:t>
            </a:fld>
            <a:endParaRPr lang="en-US"/>
          </a:p>
        </p:txBody>
      </p:sp>
    </p:spTree>
    <p:extLst>
      <p:ext uri="{BB962C8B-B14F-4D97-AF65-F5344CB8AC3E}">
        <p14:creationId xmlns:p14="http://schemas.microsoft.com/office/powerpoint/2010/main" val="6322590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F28F9AD-626A-FE4C-8516-E3505AA82D9E}"/>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765D27C-0DC2-4F4F-83E0-5B4966A650B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D12F119-BE94-1E41-BF0A-4B8688DEA2DC}"/>
              </a:ext>
            </a:extLst>
          </p:cNvPr>
          <p:cNvSpPr>
            <a:spLocks noGrp="1"/>
          </p:cNvSpPr>
          <p:nvPr>
            <p:ph type="dt" sz="half" idx="10"/>
          </p:nvPr>
        </p:nvSpPr>
        <p:spPr/>
        <p:txBody>
          <a:bodyPr/>
          <a:lstStyle/>
          <a:p>
            <a:fld id="{7F312E01-9E1D-D44B-A18B-493D6E8B93EA}" type="datetimeFigureOut">
              <a:rPr lang="en-US" smtClean="0"/>
              <a:t>5/15/20</a:t>
            </a:fld>
            <a:endParaRPr lang="en-US"/>
          </a:p>
        </p:txBody>
      </p:sp>
      <p:sp>
        <p:nvSpPr>
          <p:cNvPr id="5" name="Footer Placeholder 4">
            <a:extLst>
              <a:ext uri="{FF2B5EF4-FFF2-40B4-BE49-F238E27FC236}">
                <a16:creationId xmlns:a16="http://schemas.microsoft.com/office/drawing/2014/main" id="{1FABB67A-1153-7341-BF53-1ECC9EFAF99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992F6F4-1D6C-9144-8B48-93C5CE1A204D}"/>
              </a:ext>
            </a:extLst>
          </p:cNvPr>
          <p:cNvSpPr>
            <a:spLocks noGrp="1"/>
          </p:cNvSpPr>
          <p:nvPr>
            <p:ph type="sldNum" sz="quarter" idx="12"/>
          </p:nvPr>
        </p:nvSpPr>
        <p:spPr/>
        <p:txBody>
          <a:bodyPr/>
          <a:lstStyle/>
          <a:p>
            <a:fld id="{2C17EB1F-2116-1D4F-AA2D-7E1D6419919B}" type="slidenum">
              <a:rPr lang="en-US" smtClean="0"/>
              <a:t>‹#›</a:t>
            </a:fld>
            <a:endParaRPr lang="en-US"/>
          </a:p>
        </p:txBody>
      </p:sp>
    </p:spTree>
    <p:extLst>
      <p:ext uri="{BB962C8B-B14F-4D97-AF65-F5344CB8AC3E}">
        <p14:creationId xmlns:p14="http://schemas.microsoft.com/office/powerpoint/2010/main" val="4659520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89F2E24-4176-2C4E-8EC4-0B51ACC9D38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C1E0D09-E24C-8041-B8AE-C255F6CBCAC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4FBA96D-483D-7A47-AD7F-16B17B896A2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F312E01-9E1D-D44B-A18B-493D6E8B93EA}" type="datetimeFigureOut">
              <a:rPr lang="en-US" smtClean="0"/>
              <a:t>5/15/20</a:t>
            </a:fld>
            <a:endParaRPr lang="en-US"/>
          </a:p>
        </p:txBody>
      </p:sp>
      <p:sp>
        <p:nvSpPr>
          <p:cNvPr id="5" name="Footer Placeholder 4">
            <a:extLst>
              <a:ext uri="{FF2B5EF4-FFF2-40B4-BE49-F238E27FC236}">
                <a16:creationId xmlns:a16="http://schemas.microsoft.com/office/drawing/2014/main" id="{1104E2D5-4E79-EF41-9499-642C1481E5E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19ABE71-8F63-964B-B545-3D4BE6F9CC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C17EB1F-2116-1D4F-AA2D-7E1D6419919B}" type="slidenum">
              <a:rPr lang="en-US" smtClean="0"/>
              <a:t>‹#›</a:t>
            </a:fld>
            <a:endParaRPr lang="en-US"/>
          </a:p>
        </p:txBody>
      </p:sp>
    </p:spTree>
    <p:extLst>
      <p:ext uri="{BB962C8B-B14F-4D97-AF65-F5344CB8AC3E}">
        <p14:creationId xmlns:p14="http://schemas.microsoft.com/office/powerpoint/2010/main" val="244833414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www.heatherkelmanart.com/"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36.jp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D5BBD4F-23C2-3242-8C93-407A0D43B02D}"/>
              </a:ext>
            </a:extLst>
          </p:cNvPr>
          <p:cNvSpPr txBox="1"/>
          <p:nvPr/>
        </p:nvSpPr>
        <p:spPr>
          <a:xfrm>
            <a:off x="1710266" y="1997839"/>
            <a:ext cx="8771467" cy="2862322"/>
          </a:xfrm>
          <a:prstGeom prst="rect">
            <a:avLst/>
          </a:prstGeom>
          <a:noFill/>
        </p:spPr>
        <p:txBody>
          <a:bodyPr wrap="square" rtlCol="0">
            <a:spAutoFit/>
          </a:bodyPr>
          <a:lstStyle/>
          <a:p>
            <a:pPr algn="ctr"/>
            <a:r>
              <a:rPr lang="en-GB" sz="3600" b="1" i="1" dirty="0">
                <a:latin typeface="Baskerville SemiBold" panose="02020502070401020303" pitchFamily="18" charset="0"/>
                <a:ea typeface="Baskerville SemiBold" panose="02020502070401020303" pitchFamily="18" charset="0"/>
              </a:rPr>
              <a:t>HEATHER KELMAN</a:t>
            </a:r>
          </a:p>
          <a:p>
            <a:pPr algn="ctr"/>
            <a:endParaRPr lang="en-GB" sz="3600" b="1" i="1" dirty="0">
              <a:latin typeface="Baskerville SemiBold" panose="02020502070401020303" pitchFamily="18" charset="0"/>
              <a:ea typeface="Baskerville SemiBold" panose="02020502070401020303" pitchFamily="18" charset="0"/>
            </a:endParaRPr>
          </a:p>
          <a:p>
            <a:pPr algn="ctr"/>
            <a:r>
              <a:rPr lang="en-GB" sz="3600" b="1" i="1" dirty="0">
                <a:latin typeface="Baskerville SemiBold" panose="02020502070401020303" pitchFamily="18" charset="0"/>
                <a:ea typeface="Baskerville SemiBold" panose="02020502070401020303" pitchFamily="18" charset="0"/>
              </a:rPr>
              <a:t>PROFESSIONAL PROMOTION </a:t>
            </a:r>
          </a:p>
          <a:p>
            <a:pPr algn="ctr"/>
            <a:endParaRPr lang="en-GB" sz="3600" b="1" i="1" dirty="0">
              <a:latin typeface="Baskerville SemiBold" panose="02020502070401020303" pitchFamily="18" charset="0"/>
              <a:ea typeface="Baskerville SemiBold" panose="02020502070401020303" pitchFamily="18" charset="0"/>
            </a:endParaRPr>
          </a:p>
          <a:p>
            <a:pPr algn="ctr"/>
            <a:r>
              <a:rPr lang="en-GB" sz="3600" b="1" i="1" dirty="0">
                <a:latin typeface="Baskerville SemiBold" panose="02020502070401020303" pitchFamily="18" charset="0"/>
                <a:ea typeface="Baskerville SemiBold" panose="02020502070401020303" pitchFamily="18" charset="0"/>
              </a:rPr>
              <a:t>1704216</a:t>
            </a:r>
          </a:p>
        </p:txBody>
      </p:sp>
    </p:spTree>
    <p:extLst>
      <p:ext uri="{BB962C8B-B14F-4D97-AF65-F5344CB8AC3E}">
        <p14:creationId xmlns:p14="http://schemas.microsoft.com/office/powerpoint/2010/main" val="20482187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0ED9603-2998-A249-8CE8-78C29E295021}"/>
              </a:ext>
            </a:extLst>
          </p:cNvPr>
          <p:cNvSpPr txBox="1"/>
          <p:nvPr/>
        </p:nvSpPr>
        <p:spPr>
          <a:xfrm>
            <a:off x="2500489" y="2644170"/>
            <a:ext cx="7191022" cy="1569660"/>
          </a:xfrm>
          <a:prstGeom prst="rect">
            <a:avLst/>
          </a:prstGeom>
          <a:noFill/>
        </p:spPr>
        <p:txBody>
          <a:bodyPr wrap="square" rtlCol="0">
            <a:spAutoFit/>
          </a:bodyPr>
          <a:lstStyle/>
          <a:p>
            <a:pPr algn="ctr"/>
            <a:r>
              <a:rPr lang="en-GB" sz="3200" dirty="0">
                <a:latin typeface="Baskerville" panose="02020502070401020303" pitchFamily="18" charset="0"/>
                <a:ea typeface="Baskerville" panose="02020502070401020303" pitchFamily="18" charset="0"/>
                <a:hlinkClick r:id="rId2"/>
              </a:rPr>
              <a:t>www.heatherkelmanart.com</a:t>
            </a:r>
            <a:endParaRPr lang="en-GB" sz="3200" dirty="0">
              <a:latin typeface="Baskerville" panose="02020502070401020303" pitchFamily="18" charset="0"/>
              <a:ea typeface="Baskerville" panose="02020502070401020303" pitchFamily="18" charset="0"/>
            </a:endParaRPr>
          </a:p>
          <a:p>
            <a:pPr algn="ctr"/>
            <a:endParaRPr lang="en-GB" sz="3200" dirty="0">
              <a:latin typeface="Baskerville" panose="02020502070401020303" pitchFamily="18" charset="0"/>
              <a:ea typeface="Baskerville" panose="02020502070401020303" pitchFamily="18" charset="0"/>
            </a:endParaRPr>
          </a:p>
          <a:p>
            <a:pPr algn="ctr"/>
            <a:r>
              <a:rPr lang="en-GB" sz="3200" dirty="0">
                <a:latin typeface="Baskerville" panose="02020502070401020303" pitchFamily="18" charset="0"/>
                <a:ea typeface="Baskerville" panose="02020502070401020303" pitchFamily="18" charset="0"/>
              </a:rPr>
              <a:t>@</a:t>
            </a:r>
            <a:r>
              <a:rPr lang="en-GB" sz="3200" dirty="0" err="1">
                <a:latin typeface="Baskerville" panose="02020502070401020303" pitchFamily="18" charset="0"/>
                <a:ea typeface="Baskerville" panose="02020502070401020303" pitchFamily="18" charset="0"/>
              </a:rPr>
              <a:t>heatherkelmanart</a:t>
            </a:r>
            <a:endParaRPr lang="en-GB" sz="3200" dirty="0">
              <a:latin typeface="Baskerville" panose="02020502070401020303" pitchFamily="18" charset="0"/>
              <a:ea typeface="Baskerville" panose="02020502070401020303" pitchFamily="18" charset="0"/>
            </a:endParaRPr>
          </a:p>
        </p:txBody>
      </p:sp>
    </p:spTree>
    <p:extLst>
      <p:ext uri="{BB962C8B-B14F-4D97-AF65-F5344CB8AC3E}">
        <p14:creationId xmlns:p14="http://schemas.microsoft.com/office/powerpoint/2010/main" val="9983799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social media post&#10;&#10;Description automatically generated">
            <a:extLst>
              <a:ext uri="{FF2B5EF4-FFF2-40B4-BE49-F238E27FC236}">
                <a16:creationId xmlns:a16="http://schemas.microsoft.com/office/drawing/2014/main" id="{278F9151-E9E8-4D45-8509-CAC338A43E33}"/>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244026" y="0"/>
            <a:ext cx="9703948" cy="6858000"/>
          </a:xfrm>
          <a:prstGeom prst="rect">
            <a:avLst/>
          </a:prstGeom>
        </p:spPr>
      </p:pic>
      <p:sp>
        <p:nvSpPr>
          <p:cNvPr id="4" name="TextBox 3">
            <a:extLst>
              <a:ext uri="{FF2B5EF4-FFF2-40B4-BE49-F238E27FC236}">
                <a16:creationId xmlns:a16="http://schemas.microsoft.com/office/drawing/2014/main" id="{BF1E7A12-E605-1F49-811B-C5A533DEDDFC}"/>
              </a:ext>
            </a:extLst>
          </p:cNvPr>
          <p:cNvSpPr txBox="1"/>
          <p:nvPr/>
        </p:nvSpPr>
        <p:spPr>
          <a:xfrm>
            <a:off x="6900863" y="428625"/>
            <a:ext cx="4047111" cy="2062103"/>
          </a:xfrm>
          <a:prstGeom prst="rect">
            <a:avLst/>
          </a:prstGeom>
          <a:noFill/>
        </p:spPr>
        <p:txBody>
          <a:bodyPr wrap="square" rtlCol="0">
            <a:spAutoFit/>
          </a:bodyPr>
          <a:lstStyle/>
          <a:p>
            <a:r>
              <a:rPr lang="en-US" sz="1600" dirty="0">
                <a:latin typeface="Baskerville" panose="02020502070401020303" pitchFamily="18" charset="0"/>
                <a:ea typeface="Baskerville" panose="02020502070401020303" pitchFamily="18" charset="0"/>
              </a:rPr>
              <a:t>I chose RIXO as one of the websites which I chose to research in order to gain ideas for my own because I felt that their aesthetic matched my own and the clean-cut website allows the work to shine properly. I particularly like the use of font and this is something which will be a huge part of my design process as a paint website really means that the fonts must shine.</a:t>
            </a:r>
          </a:p>
        </p:txBody>
      </p:sp>
      <p:sp>
        <p:nvSpPr>
          <p:cNvPr id="5" name="TextBox 4">
            <a:extLst>
              <a:ext uri="{FF2B5EF4-FFF2-40B4-BE49-F238E27FC236}">
                <a16:creationId xmlns:a16="http://schemas.microsoft.com/office/drawing/2014/main" id="{5DBD91DF-28D3-8A44-AD7F-CBBD8F99810D}"/>
              </a:ext>
            </a:extLst>
          </p:cNvPr>
          <p:cNvSpPr txBox="1"/>
          <p:nvPr/>
        </p:nvSpPr>
        <p:spPr>
          <a:xfrm>
            <a:off x="628650" y="3143250"/>
            <a:ext cx="3914775" cy="1815882"/>
          </a:xfrm>
          <a:prstGeom prst="rect">
            <a:avLst/>
          </a:prstGeom>
          <a:noFill/>
        </p:spPr>
        <p:txBody>
          <a:bodyPr wrap="square" rtlCol="0">
            <a:spAutoFit/>
          </a:bodyPr>
          <a:lstStyle/>
          <a:p>
            <a:pPr algn="r"/>
            <a:r>
              <a:rPr lang="en-US" sz="1600" dirty="0">
                <a:latin typeface="Baskerville" panose="02020502070401020303" pitchFamily="18" charset="0"/>
                <a:ea typeface="Baskerville" panose="02020502070401020303" pitchFamily="18" charset="0"/>
              </a:rPr>
              <a:t>I liked that the about section of the website was short and concise, providing all the insight and information you would need at the forefront of discovering the brand, I also like how all the collections are able to be viewed separately and the website is easy to navigate without too many gimmicks. </a:t>
            </a:r>
          </a:p>
        </p:txBody>
      </p:sp>
    </p:spTree>
    <p:extLst>
      <p:ext uri="{BB962C8B-B14F-4D97-AF65-F5344CB8AC3E}">
        <p14:creationId xmlns:p14="http://schemas.microsoft.com/office/powerpoint/2010/main" val="647914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ell phone&#10;&#10;Description automatically generated">
            <a:extLst>
              <a:ext uri="{FF2B5EF4-FFF2-40B4-BE49-F238E27FC236}">
                <a16:creationId xmlns:a16="http://schemas.microsoft.com/office/drawing/2014/main" id="{3AAFBD96-F47E-C548-AF50-66D9E6BDBC5A}"/>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244026" y="0"/>
            <a:ext cx="9703948" cy="6858000"/>
          </a:xfrm>
          <a:prstGeom prst="rect">
            <a:avLst/>
          </a:prstGeom>
        </p:spPr>
      </p:pic>
      <p:sp>
        <p:nvSpPr>
          <p:cNvPr id="2" name="TextBox 1">
            <a:extLst>
              <a:ext uri="{FF2B5EF4-FFF2-40B4-BE49-F238E27FC236}">
                <a16:creationId xmlns:a16="http://schemas.microsoft.com/office/drawing/2014/main" id="{784040CB-50CF-414C-8FB1-4AEA066CBC09}"/>
              </a:ext>
            </a:extLst>
          </p:cNvPr>
          <p:cNvSpPr txBox="1"/>
          <p:nvPr/>
        </p:nvSpPr>
        <p:spPr>
          <a:xfrm>
            <a:off x="248356" y="3702756"/>
            <a:ext cx="4967111" cy="2031325"/>
          </a:xfrm>
          <a:prstGeom prst="rect">
            <a:avLst/>
          </a:prstGeom>
          <a:noFill/>
        </p:spPr>
        <p:txBody>
          <a:bodyPr wrap="square" rtlCol="0">
            <a:spAutoFit/>
          </a:bodyPr>
          <a:lstStyle/>
          <a:p>
            <a:r>
              <a:rPr lang="en-US" sz="1400" dirty="0">
                <a:latin typeface="Baskerville" panose="02020502070401020303" pitchFamily="18" charset="0"/>
                <a:ea typeface="Baskerville" panose="02020502070401020303" pitchFamily="18" charset="0"/>
              </a:rPr>
              <a:t>I chose Katie Scott as one of the websites which I felt inspired by for me own as I really like how the website is immediately all about her work. There is no unnecessary add </a:t>
            </a:r>
            <a:r>
              <a:rPr lang="en-US" sz="1400" dirty="0" err="1">
                <a:latin typeface="Baskerville" panose="02020502070401020303" pitchFamily="18" charset="0"/>
                <a:ea typeface="Baskerville" panose="02020502070401020303" pitchFamily="18" charset="0"/>
              </a:rPr>
              <a:t>ons</a:t>
            </a:r>
            <a:r>
              <a:rPr lang="en-US" sz="1400" dirty="0">
                <a:latin typeface="Baskerville" panose="02020502070401020303" pitchFamily="18" charset="0"/>
                <a:ea typeface="Baskerville" panose="02020502070401020303" pitchFamily="18" charset="0"/>
              </a:rPr>
              <a:t> or difficulty accessing her designs and images and it is striking from the moment you enter the website which is something I really liked the idea of creating for myself. She has created a clear </a:t>
            </a:r>
            <a:r>
              <a:rPr lang="en-US" sz="1400" dirty="0" err="1">
                <a:latin typeface="Baskerville" panose="02020502070401020303" pitchFamily="18" charset="0"/>
                <a:ea typeface="Baskerville" panose="02020502070401020303" pitchFamily="18" charset="0"/>
              </a:rPr>
              <a:t>colour</a:t>
            </a:r>
            <a:r>
              <a:rPr lang="en-US" sz="1400" dirty="0">
                <a:latin typeface="Baskerville" panose="02020502070401020303" pitchFamily="18" charset="0"/>
                <a:ea typeface="Baskerville" panose="02020502070401020303" pitchFamily="18" charset="0"/>
              </a:rPr>
              <a:t> palette which carefully coincides with her own work and </a:t>
            </a:r>
            <a:r>
              <a:rPr lang="en-US" sz="1400" dirty="0" err="1">
                <a:latin typeface="Baskerville" panose="02020502070401020303" pitchFamily="18" charset="0"/>
                <a:ea typeface="Baskerville" panose="02020502070401020303" pitchFamily="18" charset="0"/>
              </a:rPr>
              <a:t>colour</a:t>
            </a:r>
            <a:r>
              <a:rPr lang="en-US" sz="1400" dirty="0">
                <a:latin typeface="Baskerville" panose="02020502070401020303" pitchFamily="18" charset="0"/>
                <a:ea typeface="Baskerville" panose="02020502070401020303" pitchFamily="18" charset="0"/>
              </a:rPr>
              <a:t> palettes and therefore is not fighting or contrasting too much against what should be the main focus.</a:t>
            </a:r>
          </a:p>
        </p:txBody>
      </p:sp>
      <p:sp>
        <p:nvSpPr>
          <p:cNvPr id="4" name="TextBox 3">
            <a:extLst>
              <a:ext uri="{FF2B5EF4-FFF2-40B4-BE49-F238E27FC236}">
                <a16:creationId xmlns:a16="http://schemas.microsoft.com/office/drawing/2014/main" id="{29B4F4D5-1AE8-AB4B-B02C-A67E5AC97B4F}"/>
              </a:ext>
            </a:extLst>
          </p:cNvPr>
          <p:cNvSpPr txBox="1"/>
          <p:nvPr/>
        </p:nvSpPr>
        <p:spPr>
          <a:xfrm>
            <a:off x="7529689" y="417689"/>
            <a:ext cx="3070578" cy="2677656"/>
          </a:xfrm>
          <a:prstGeom prst="rect">
            <a:avLst/>
          </a:prstGeom>
          <a:noFill/>
        </p:spPr>
        <p:txBody>
          <a:bodyPr wrap="square" rtlCol="0">
            <a:spAutoFit/>
          </a:bodyPr>
          <a:lstStyle/>
          <a:p>
            <a:r>
              <a:rPr lang="en-US" sz="1400" dirty="0">
                <a:latin typeface="Baskerville" panose="02020502070401020303" pitchFamily="18" charset="0"/>
                <a:ea typeface="Baskerville" panose="02020502070401020303" pitchFamily="18" charset="0"/>
              </a:rPr>
              <a:t>Katie Scott's about page was also something which I really liked, as you’ll see it is very different to the format and layout to the other websites which I have chosen to research as it comes up as a pop up instead of taking you to a whole new page. It is also very concise, and she has been careful to select only information which really stands out from her career to include here without giving too much of an in-depth life story. </a:t>
            </a:r>
          </a:p>
        </p:txBody>
      </p:sp>
    </p:spTree>
    <p:extLst>
      <p:ext uri="{BB962C8B-B14F-4D97-AF65-F5344CB8AC3E}">
        <p14:creationId xmlns:p14="http://schemas.microsoft.com/office/powerpoint/2010/main" val="4961157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social media post&#10;&#10;Description automatically generated">
            <a:extLst>
              <a:ext uri="{FF2B5EF4-FFF2-40B4-BE49-F238E27FC236}">
                <a16:creationId xmlns:a16="http://schemas.microsoft.com/office/drawing/2014/main" id="{07270428-3CD0-584D-B517-1D496AA09F26}"/>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244026" y="0"/>
            <a:ext cx="9703948" cy="6858000"/>
          </a:xfrm>
          <a:prstGeom prst="rect">
            <a:avLst/>
          </a:prstGeom>
        </p:spPr>
      </p:pic>
      <p:sp>
        <p:nvSpPr>
          <p:cNvPr id="2" name="TextBox 1">
            <a:extLst>
              <a:ext uri="{FF2B5EF4-FFF2-40B4-BE49-F238E27FC236}">
                <a16:creationId xmlns:a16="http://schemas.microsoft.com/office/drawing/2014/main" id="{6D918F7A-4FDF-2B43-9208-B86D198DC44B}"/>
              </a:ext>
            </a:extLst>
          </p:cNvPr>
          <p:cNvSpPr txBox="1"/>
          <p:nvPr/>
        </p:nvSpPr>
        <p:spPr>
          <a:xfrm>
            <a:off x="8082844" y="395111"/>
            <a:ext cx="3578578" cy="2246769"/>
          </a:xfrm>
          <a:prstGeom prst="rect">
            <a:avLst/>
          </a:prstGeom>
          <a:noFill/>
        </p:spPr>
        <p:txBody>
          <a:bodyPr wrap="square" rtlCol="0">
            <a:spAutoFit/>
          </a:bodyPr>
          <a:lstStyle/>
          <a:p>
            <a:r>
              <a:rPr lang="en-US" sz="1400" dirty="0">
                <a:latin typeface="Baskerville" panose="02020502070401020303" pitchFamily="18" charset="0"/>
                <a:ea typeface="Baskerville" panose="02020502070401020303" pitchFamily="18" charset="0"/>
              </a:rPr>
              <a:t>Fujiko Rose is an artist who’s website I frequent often. I am hugely inspired by her within my own work and illustrations and therefore I really use her website as a source of information for me. Fujiko’s website is very much monochromatic which is sympathetic to the work which she creates. As she works in a monochromatic palette it would be insensitive here to have huge amounts of </a:t>
            </a:r>
            <a:r>
              <a:rPr lang="en-US" sz="1400" dirty="0" err="1">
                <a:latin typeface="Baskerville" panose="02020502070401020303" pitchFamily="18" charset="0"/>
                <a:ea typeface="Baskerville" panose="02020502070401020303" pitchFamily="18" charset="0"/>
              </a:rPr>
              <a:t>colour</a:t>
            </a:r>
            <a:r>
              <a:rPr lang="en-US" sz="1400" dirty="0">
                <a:latin typeface="Baskerville" panose="02020502070401020303" pitchFamily="18" charset="0"/>
                <a:ea typeface="Baskerville" panose="02020502070401020303" pitchFamily="18" charset="0"/>
              </a:rPr>
              <a:t> and to overdesign the website. </a:t>
            </a:r>
          </a:p>
        </p:txBody>
      </p:sp>
      <p:sp>
        <p:nvSpPr>
          <p:cNvPr id="4" name="TextBox 3">
            <a:extLst>
              <a:ext uri="{FF2B5EF4-FFF2-40B4-BE49-F238E27FC236}">
                <a16:creationId xmlns:a16="http://schemas.microsoft.com/office/drawing/2014/main" id="{F4392733-3506-8E49-B80C-65346D2BF34C}"/>
              </a:ext>
            </a:extLst>
          </p:cNvPr>
          <p:cNvSpPr txBox="1"/>
          <p:nvPr/>
        </p:nvSpPr>
        <p:spPr>
          <a:xfrm>
            <a:off x="462844" y="4165600"/>
            <a:ext cx="4538134" cy="1815882"/>
          </a:xfrm>
          <a:prstGeom prst="rect">
            <a:avLst/>
          </a:prstGeom>
          <a:noFill/>
        </p:spPr>
        <p:txBody>
          <a:bodyPr wrap="square" rtlCol="0">
            <a:spAutoFit/>
          </a:bodyPr>
          <a:lstStyle/>
          <a:p>
            <a:r>
              <a:rPr lang="en-US" sz="1400" dirty="0">
                <a:latin typeface="Baskerville" panose="02020502070401020303" pitchFamily="18" charset="0"/>
                <a:ea typeface="Baskerville" panose="02020502070401020303" pitchFamily="18" charset="0"/>
              </a:rPr>
              <a:t>Fujiko Rose’s about section is far more long winded than any of the others which I have included in my research. I think this is because she is a far smaller designer than any of the other companies and therefore it is important to provide some real insight into you as a person and designer in order to connect with a client who might be interested in purchasing from you or wants to know more about your work in general. </a:t>
            </a:r>
          </a:p>
        </p:txBody>
      </p:sp>
    </p:spTree>
    <p:extLst>
      <p:ext uri="{BB962C8B-B14F-4D97-AF65-F5344CB8AC3E}">
        <p14:creationId xmlns:p14="http://schemas.microsoft.com/office/powerpoint/2010/main" val="14953754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erson standing in a room&#10;&#10;Description automatically generated">
            <a:extLst>
              <a:ext uri="{FF2B5EF4-FFF2-40B4-BE49-F238E27FC236}">
                <a16:creationId xmlns:a16="http://schemas.microsoft.com/office/drawing/2014/main" id="{FFF2F226-0E53-E448-8B84-359AB761F8B4}"/>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244026" y="0"/>
            <a:ext cx="9703948" cy="6858000"/>
          </a:xfrm>
          <a:prstGeom prst="rect">
            <a:avLst/>
          </a:prstGeom>
        </p:spPr>
      </p:pic>
      <p:sp>
        <p:nvSpPr>
          <p:cNvPr id="2" name="TextBox 1">
            <a:extLst>
              <a:ext uri="{FF2B5EF4-FFF2-40B4-BE49-F238E27FC236}">
                <a16:creationId xmlns:a16="http://schemas.microsoft.com/office/drawing/2014/main" id="{BD0D45BF-CD59-3F44-B52E-3351EE44ACE1}"/>
              </a:ext>
            </a:extLst>
          </p:cNvPr>
          <p:cNvSpPr txBox="1"/>
          <p:nvPr/>
        </p:nvSpPr>
        <p:spPr>
          <a:xfrm>
            <a:off x="7270045" y="79022"/>
            <a:ext cx="4425244" cy="2800767"/>
          </a:xfrm>
          <a:prstGeom prst="rect">
            <a:avLst/>
          </a:prstGeom>
          <a:noFill/>
        </p:spPr>
        <p:txBody>
          <a:bodyPr wrap="square" rtlCol="0">
            <a:spAutoFit/>
          </a:bodyPr>
          <a:lstStyle/>
          <a:p>
            <a:r>
              <a:rPr lang="en-US" sz="1600" dirty="0">
                <a:latin typeface="Baskerville" panose="02020502070401020303" pitchFamily="18" charset="0"/>
                <a:ea typeface="Baskerville" panose="02020502070401020303" pitchFamily="18" charset="0"/>
              </a:rPr>
              <a:t>I really like Kit Miles’s website because of the way each collection of his designs is carefully grouped and presented in a way which would be appealing to a client or customer. The design of his website is paired back and simple to allow his complex designs to shine and really become the stars of the show. Kit Miles uses a vibrant array of </a:t>
            </a:r>
            <a:r>
              <a:rPr lang="en-US" sz="1600" dirty="0" err="1">
                <a:latin typeface="Baskerville" panose="02020502070401020303" pitchFamily="18" charset="0"/>
                <a:ea typeface="Baskerville" panose="02020502070401020303" pitchFamily="18" charset="0"/>
              </a:rPr>
              <a:t>colour</a:t>
            </a:r>
            <a:r>
              <a:rPr lang="en-US" sz="1600" dirty="0">
                <a:latin typeface="Baskerville" panose="02020502070401020303" pitchFamily="18" charset="0"/>
                <a:ea typeface="Baskerville" panose="02020502070401020303" pitchFamily="18" charset="0"/>
              </a:rPr>
              <a:t> throughout all of his designs and therefore I think it is clever that he has chosen to keep his actual website monochromatic so that the </a:t>
            </a:r>
            <a:r>
              <a:rPr lang="en-US" sz="1600" dirty="0" err="1">
                <a:latin typeface="Baskerville" panose="02020502070401020303" pitchFamily="18" charset="0"/>
                <a:ea typeface="Baskerville" panose="02020502070401020303" pitchFamily="18" charset="0"/>
              </a:rPr>
              <a:t>colours</a:t>
            </a:r>
            <a:r>
              <a:rPr lang="en-US" sz="1600" dirty="0">
                <a:latin typeface="Baskerville" panose="02020502070401020303" pitchFamily="18" charset="0"/>
                <a:ea typeface="Baskerville" panose="02020502070401020303" pitchFamily="18" charset="0"/>
              </a:rPr>
              <a:t> don’t jar against various designs. </a:t>
            </a:r>
          </a:p>
        </p:txBody>
      </p:sp>
      <p:sp>
        <p:nvSpPr>
          <p:cNvPr id="4" name="TextBox 3">
            <a:extLst>
              <a:ext uri="{FF2B5EF4-FFF2-40B4-BE49-F238E27FC236}">
                <a16:creationId xmlns:a16="http://schemas.microsoft.com/office/drawing/2014/main" id="{F9CC5F22-1545-514A-BE85-62EA3BD0E4B5}"/>
              </a:ext>
            </a:extLst>
          </p:cNvPr>
          <p:cNvSpPr txBox="1"/>
          <p:nvPr/>
        </p:nvSpPr>
        <p:spPr>
          <a:xfrm>
            <a:off x="982133" y="3815644"/>
            <a:ext cx="4018845" cy="1815882"/>
          </a:xfrm>
          <a:prstGeom prst="rect">
            <a:avLst/>
          </a:prstGeom>
          <a:noFill/>
        </p:spPr>
        <p:txBody>
          <a:bodyPr wrap="square" rtlCol="0">
            <a:spAutoFit/>
          </a:bodyPr>
          <a:lstStyle/>
          <a:p>
            <a:r>
              <a:rPr lang="en-US" sz="1600" dirty="0">
                <a:latin typeface="Baskerville" panose="02020502070401020303" pitchFamily="18" charset="0"/>
                <a:ea typeface="Baskerville" panose="02020502070401020303" pitchFamily="18" charset="0"/>
              </a:rPr>
              <a:t>Kit Miles’s about page is also really well written and designed. I particularly like how the first paragraph immediately sets the tone for what Kit Miles strives to create and the aims for his designs. This is something which I think is key to capturing an audience and drawing them in to your work. </a:t>
            </a:r>
          </a:p>
        </p:txBody>
      </p:sp>
    </p:spTree>
    <p:extLst>
      <p:ext uri="{BB962C8B-B14F-4D97-AF65-F5344CB8AC3E}">
        <p14:creationId xmlns:p14="http://schemas.microsoft.com/office/powerpoint/2010/main" val="26212077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ell phone&#10;&#10;Description automatically generated">
            <a:extLst>
              <a:ext uri="{FF2B5EF4-FFF2-40B4-BE49-F238E27FC236}">
                <a16:creationId xmlns:a16="http://schemas.microsoft.com/office/drawing/2014/main" id="{FDE5224C-0A3B-6448-AB5A-CA71330CC55F}"/>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244026" y="0"/>
            <a:ext cx="9703948" cy="6858000"/>
          </a:xfrm>
          <a:prstGeom prst="rect">
            <a:avLst/>
          </a:prstGeom>
        </p:spPr>
      </p:pic>
      <p:sp>
        <p:nvSpPr>
          <p:cNvPr id="2" name="TextBox 1">
            <a:extLst>
              <a:ext uri="{FF2B5EF4-FFF2-40B4-BE49-F238E27FC236}">
                <a16:creationId xmlns:a16="http://schemas.microsoft.com/office/drawing/2014/main" id="{E45E21DB-1E09-9943-B30B-9FE363E8AA5E}"/>
              </a:ext>
            </a:extLst>
          </p:cNvPr>
          <p:cNvSpPr txBox="1"/>
          <p:nvPr/>
        </p:nvSpPr>
        <p:spPr>
          <a:xfrm>
            <a:off x="6186311" y="146756"/>
            <a:ext cx="4865511" cy="1384995"/>
          </a:xfrm>
          <a:prstGeom prst="rect">
            <a:avLst/>
          </a:prstGeom>
          <a:noFill/>
        </p:spPr>
        <p:txBody>
          <a:bodyPr wrap="square" rtlCol="0">
            <a:spAutoFit/>
          </a:bodyPr>
          <a:lstStyle/>
          <a:p>
            <a:r>
              <a:rPr lang="en-US" sz="1200" dirty="0">
                <a:latin typeface="Baskerville" panose="02020502070401020303" pitchFamily="18" charset="0"/>
                <a:ea typeface="Baskerville" panose="02020502070401020303" pitchFamily="18" charset="0"/>
              </a:rPr>
              <a:t>House of Hackney is a website which I have always enjoyed visiting. User experience is at the forefront of the design thinking behind the website and this can be seen within all the features which they offer. House of Hackney create mood boards featuring their various patterns to demonstrate how you might pair them within your own home. This is a feature I use often to inspire my own work and is something which really boosts my use of the website.  </a:t>
            </a:r>
          </a:p>
        </p:txBody>
      </p:sp>
      <p:sp>
        <p:nvSpPr>
          <p:cNvPr id="3" name="TextBox 2">
            <a:extLst>
              <a:ext uri="{FF2B5EF4-FFF2-40B4-BE49-F238E27FC236}">
                <a16:creationId xmlns:a16="http://schemas.microsoft.com/office/drawing/2014/main" id="{AAEFFB91-341B-864B-BEFE-32CAA5C38EEB}"/>
              </a:ext>
            </a:extLst>
          </p:cNvPr>
          <p:cNvSpPr txBox="1"/>
          <p:nvPr/>
        </p:nvSpPr>
        <p:spPr>
          <a:xfrm>
            <a:off x="6186311" y="4865511"/>
            <a:ext cx="5396089" cy="830997"/>
          </a:xfrm>
          <a:prstGeom prst="rect">
            <a:avLst/>
          </a:prstGeom>
          <a:noFill/>
        </p:spPr>
        <p:txBody>
          <a:bodyPr wrap="square" rtlCol="0">
            <a:spAutoFit/>
          </a:bodyPr>
          <a:lstStyle/>
          <a:p>
            <a:r>
              <a:rPr lang="en-US" sz="1200" dirty="0">
                <a:latin typeface="Baskerville" panose="02020502070401020303" pitchFamily="18" charset="0"/>
                <a:ea typeface="Baskerville" panose="02020502070401020303" pitchFamily="18" charset="0"/>
              </a:rPr>
              <a:t>I really liked how the House of Hackney about page was written, it is mostly written from a company point of view rather than about the designers themselves which I think allows the customer to feel more immersed in the company itself. It sets the scene for the company and their design thinking which I think is nice. </a:t>
            </a:r>
          </a:p>
        </p:txBody>
      </p:sp>
    </p:spTree>
    <p:extLst>
      <p:ext uri="{BB962C8B-B14F-4D97-AF65-F5344CB8AC3E}">
        <p14:creationId xmlns:p14="http://schemas.microsoft.com/office/powerpoint/2010/main" val="3386023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indoor, table, photo, items&#10;&#10;Description automatically generated">
            <a:extLst>
              <a:ext uri="{FF2B5EF4-FFF2-40B4-BE49-F238E27FC236}">
                <a16:creationId xmlns:a16="http://schemas.microsoft.com/office/drawing/2014/main" id="{30796A89-D72D-8D4A-8EBC-CC84EA776C26}"/>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244026" y="0"/>
            <a:ext cx="9703948" cy="6858000"/>
          </a:xfrm>
          <a:prstGeom prst="rect">
            <a:avLst/>
          </a:prstGeom>
        </p:spPr>
      </p:pic>
      <p:sp>
        <p:nvSpPr>
          <p:cNvPr id="2" name="TextBox 1">
            <a:extLst>
              <a:ext uri="{FF2B5EF4-FFF2-40B4-BE49-F238E27FC236}">
                <a16:creationId xmlns:a16="http://schemas.microsoft.com/office/drawing/2014/main" id="{F169F895-ED2D-004C-806C-38682B1F380C}"/>
              </a:ext>
            </a:extLst>
          </p:cNvPr>
          <p:cNvSpPr txBox="1"/>
          <p:nvPr/>
        </p:nvSpPr>
        <p:spPr>
          <a:xfrm>
            <a:off x="8398933" y="4504267"/>
            <a:ext cx="3476978" cy="1754326"/>
          </a:xfrm>
          <a:prstGeom prst="rect">
            <a:avLst/>
          </a:prstGeom>
          <a:noFill/>
        </p:spPr>
        <p:txBody>
          <a:bodyPr wrap="square" rtlCol="0">
            <a:spAutoFit/>
          </a:bodyPr>
          <a:lstStyle/>
          <a:p>
            <a:r>
              <a:rPr lang="en-US" sz="1200" dirty="0">
                <a:latin typeface="Baskerville" panose="02020502070401020303" pitchFamily="18" charset="0"/>
                <a:ea typeface="Baskerville" panose="02020502070401020303" pitchFamily="18" charset="0"/>
              </a:rPr>
              <a:t>On a trip to London I visited liberty to gather some research for my major project. Whilst I was there, I came across some beautiful logo and packaging designs which really liked and felt inspired by. I loved the illustrative values of the </a:t>
            </a:r>
            <a:r>
              <a:rPr lang="en-US" sz="1200" dirty="0" err="1">
                <a:latin typeface="Baskerville" panose="02020502070401020303" pitchFamily="18" charset="0"/>
                <a:ea typeface="Baskerville" panose="02020502070401020303" pitchFamily="18" charset="0"/>
              </a:rPr>
              <a:t>Diptyque</a:t>
            </a:r>
            <a:r>
              <a:rPr lang="en-US" sz="1200" dirty="0">
                <a:latin typeface="Baskerville" panose="02020502070401020303" pitchFamily="18" charset="0"/>
                <a:ea typeface="Baskerville" panose="02020502070401020303" pitchFamily="18" charset="0"/>
              </a:rPr>
              <a:t> logo and how unique it was. I also really liked the design of the Christian Lacroix and </a:t>
            </a:r>
            <a:r>
              <a:rPr lang="en-US" sz="1200" dirty="0" err="1">
                <a:latin typeface="Baskerville" panose="02020502070401020303" pitchFamily="18" charset="0"/>
                <a:ea typeface="Baskerville" panose="02020502070401020303" pitchFamily="18" charset="0"/>
              </a:rPr>
              <a:t>Ortigia</a:t>
            </a:r>
            <a:r>
              <a:rPr lang="en-US" sz="1200" dirty="0">
                <a:latin typeface="Baskerville" panose="02020502070401020303" pitchFamily="18" charset="0"/>
                <a:ea typeface="Baskerville" panose="02020502070401020303" pitchFamily="18" charset="0"/>
              </a:rPr>
              <a:t> logos which are both more simple, however still identifiable and don’t fight with the heavy illustrations behind their brands. </a:t>
            </a:r>
          </a:p>
        </p:txBody>
      </p:sp>
    </p:spTree>
    <p:extLst>
      <p:ext uri="{BB962C8B-B14F-4D97-AF65-F5344CB8AC3E}">
        <p14:creationId xmlns:p14="http://schemas.microsoft.com/office/powerpoint/2010/main" val="368272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text on a black background&#10;&#10;Description automatically generated">
            <a:extLst>
              <a:ext uri="{FF2B5EF4-FFF2-40B4-BE49-F238E27FC236}">
                <a16:creationId xmlns:a16="http://schemas.microsoft.com/office/drawing/2014/main" id="{4B41B62C-6AF8-2B4B-AE04-D03572B411FF}"/>
              </a:ext>
            </a:extLst>
          </p:cNvPr>
          <p:cNvPicPr>
            <a:picLocks noChangeAspect="1"/>
          </p:cNvPicPr>
          <p:nvPr/>
        </p:nvPicPr>
        <p:blipFill rotWithShape="1">
          <a:blip r:embed="rId2">
            <a:extLst>
              <a:ext uri="{28A0092B-C50C-407E-A947-70E740481C1C}">
                <a14:useLocalDpi xmlns:a14="http://schemas.microsoft.com/office/drawing/2010/main"/>
              </a:ext>
            </a:extLst>
          </a:blip>
          <a:srcRect/>
          <a:stretch/>
        </p:blipFill>
        <p:spPr>
          <a:xfrm>
            <a:off x="320198" y="0"/>
            <a:ext cx="5775802" cy="6864361"/>
          </a:xfrm>
          <a:prstGeom prst="rect">
            <a:avLst/>
          </a:prstGeom>
        </p:spPr>
      </p:pic>
      <p:sp>
        <p:nvSpPr>
          <p:cNvPr id="2" name="TextBox 1">
            <a:extLst>
              <a:ext uri="{FF2B5EF4-FFF2-40B4-BE49-F238E27FC236}">
                <a16:creationId xmlns:a16="http://schemas.microsoft.com/office/drawing/2014/main" id="{4AA2682C-C51A-1C49-8A02-409011BAFD31}"/>
              </a:ext>
            </a:extLst>
          </p:cNvPr>
          <p:cNvSpPr txBox="1"/>
          <p:nvPr/>
        </p:nvSpPr>
        <p:spPr>
          <a:xfrm>
            <a:off x="6570133" y="304800"/>
            <a:ext cx="4639734" cy="400110"/>
          </a:xfrm>
          <a:prstGeom prst="rect">
            <a:avLst/>
          </a:prstGeom>
          <a:noFill/>
        </p:spPr>
        <p:txBody>
          <a:bodyPr wrap="square" rtlCol="0">
            <a:spAutoFit/>
          </a:bodyPr>
          <a:lstStyle/>
          <a:p>
            <a:r>
              <a:rPr lang="en-US" sz="2000" b="1" i="1" dirty="0">
                <a:latin typeface="Baskerville SemiBold" panose="02020502070401020303" pitchFamily="18" charset="0"/>
                <a:ea typeface="Baskerville SemiBold" panose="02020502070401020303" pitchFamily="18" charset="0"/>
              </a:rPr>
              <a:t>MY DESIGN DREAMS</a:t>
            </a:r>
          </a:p>
        </p:txBody>
      </p:sp>
      <p:sp>
        <p:nvSpPr>
          <p:cNvPr id="4" name="TextBox 3">
            <a:extLst>
              <a:ext uri="{FF2B5EF4-FFF2-40B4-BE49-F238E27FC236}">
                <a16:creationId xmlns:a16="http://schemas.microsoft.com/office/drawing/2014/main" id="{FDDAC480-9C71-AF4C-A09C-184B98AD62E9}"/>
              </a:ext>
            </a:extLst>
          </p:cNvPr>
          <p:cNvSpPr txBox="1"/>
          <p:nvPr/>
        </p:nvSpPr>
        <p:spPr>
          <a:xfrm>
            <a:off x="6671733" y="704910"/>
            <a:ext cx="5057423" cy="2862322"/>
          </a:xfrm>
          <a:prstGeom prst="rect">
            <a:avLst/>
          </a:prstGeom>
          <a:noFill/>
        </p:spPr>
        <p:txBody>
          <a:bodyPr wrap="square" rtlCol="0">
            <a:spAutoFit/>
          </a:bodyPr>
          <a:lstStyle/>
          <a:p>
            <a:r>
              <a:rPr lang="en-US" dirty="0">
                <a:latin typeface="Baskerville" panose="02020502070401020303" pitchFamily="18" charset="0"/>
                <a:ea typeface="Baskerville" panose="02020502070401020303" pitchFamily="18" charset="0"/>
              </a:rPr>
              <a:t>In order to determine how I would design my press packs and my website, it was important for me to put down on paper where I might see myself in the future so that I could brainstorm myself a plan of action and stepping stones to help me achieve the goals I had set. As can be seen from my mind map, I have set myself some incredibly tricky tasks and therefore in order to achieve the luxe market which I aim to target, my branding and design also needs to be empathetic to this.  </a:t>
            </a:r>
          </a:p>
        </p:txBody>
      </p:sp>
    </p:spTree>
    <p:extLst>
      <p:ext uri="{BB962C8B-B14F-4D97-AF65-F5344CB8AC3E}">
        <p14:creationId xmlns:p14="http://schemas.microsoft.com/office/powerpoint/2010/main" val="13119223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30081BF-7E7B-C04A-8B5A-E24494935818}"/>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244026" y="0"/>
            <a:ext cx="9703948" cy="6858000"/>
          </a:xfrm>
          <a:prstGeom prst="rect">
            <a:avLst/>
          </a:prstGeom>
        </p:spPr>
      </p:pic>
    </p:spTree>
    <p:extLst>
      <p:ext uri="{BB962C8B-B14F-4D97-AF65-F5344CB8AC3E}">
        <p14:creationId xmlns:p14="http://schemas.microsoft.com/office/powerpoint/2010/main" val="37700201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cat&#10;&#10;Description automatically generated">
            <a:extLst>
              <a:ext uri="{FF2B5EF4-FFF2-40B4-BE49-F238E27FC236}">
                <a16:creationId xmlns:a16="http://schemas.microsoft.com/office/drawing/2014/main" id="{D4D8821D-2B1D-6642-8D29-4B8303109141}"/>
              </a:ext>
            </a:extLst>
          </p:cNvPr>
          <p:cNvPicPr>
            <a:picLocks noChangeAspect="1"/>
          </p:cNvPicPr>
          <p:nvPr/>
        </p:nvPicPr>
        <p:blipFill rotWithShape="1">
          <a:blip r:embed="rId2">
            <a:extLst>
              <a:ext uri="{28A0092B-C50C-407E-A947-70E740481C1C}">
                <a14:useLocalDpi xmlns:a14="http://schemas.microsoft.com/office/drawing/2010/main"/>
              </a:ext>
            </a:extLst>
          </a:blip>
          <a:srcRect/>
          <a:stretch/>
        </p:blipFill>
        <p:spPr>
          <a:xfrm>
            <a:off x="2995993" y="0"/>
            <a:ext cx="6200014" cy="6817281"/>
          </a:xfrm>
          <a:prstGeom prst="rect">
            <a:avLst/>
          </a:prstGeom>
        </p:spPr>
      </p:pic>
    </p:spTree>
    <p:extLst>
      <p:ext uri="{BB962C8B-B14F-4D97-AF65-F5344CB8AC3E}">
        <p14:creationId xmlns:p14="http://schemas.microsoft.com/office/powerpoint/2010/main" val="42021302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lose up of a logo&#10;&#10;Description automatically generated">
            <a:extLst>
              <a:ext uri="{FF2B5EF4-FFF2-40B4-BE49-F238E27FC236}">
                <a16:creationId xmlns:a16="http://schemas.microsoft.com/office/drawing/2014/main" id="{20835D66-3BB7-9B42-8EB4-C0D57465255D}"/>
              </a:ext>
            </a:extLst>
          </p:cNvPr>
          <p:cNvPicPr>
            <a:picLocks noChangeAspect="1"/>
          </p:cNvPicPr>
          <p:nvPr/>
        </p:nvPicPr>
        <p:blipFill rotWithShape="1">
          <a:blip r:embed="rId2">
            <a:extLst>
              <a:ext uri="{28A0092B-C50C-407E-A947-70E740481C1C}">
                <a14:useLocalDpi xmlns:a14="http://schemas.microsoft.com/office/drawing/2010/main"/>
              </a:ext>
            </a:extLst>
          </a:blip>
          <a:srcRect/>
          <a:stretch/>
        </p:blipFill>
        <p:spPr>
          <a:xfrm>
            <a:off x="228600" y="213286"/>
            <a:ext cx="5586413" cy="2329889"/>
          </a:xfrm>
          <a:prstGeom prst="rect">
            <a:avLst/>
          </a:prstGeom>
        </p:spPr>
      </p:pic>
      <p:pic>
        <p:nvPicPr>
          <p:cNvPr id="4" name="Picture 3" descr="A picture containing table&#10;&#10;Description automatically generated">
            <a:extLst>
              <a:ext uri="{FF2B5EF4-FFF2-40B4-BE49-F238E27FC236}">
                <a16:creationId xmlns:a16="http://schemas.microsoft.com/office/drawing/2014/main" id="{43E699D2-85CC-0147-9049-8FA9C6798E9C}"/>
              </a:ext>
            </a:extLst>
          </p:cNvPr>
          <p:cNvPicPr>
            <a:picLocks noChangeAspect="1"/>
          </p:cNvPicPr>
          <p:nvPr/>
        </p:nvPicPr>
        <p:blipFill>
          <a:blip r:embed="rId3"/>
          <a:stretch>
            <a:fillRect/>
          </a:stretch>
        </p:blipFill>
        <p:spPr>
          <a:xfrm>
            <a:off x="2771775" y="2543175"/>
            <a:ext cx="8991600" cy="3594100"/>
          </a:xfrm>
          <a:prstGeom prst="rect">
            <a:avLst/>
          </a:prstGeom>
        </p:spPr>
      </p:pic>
      <p:sp>
        <p:nvSpPr>
          <p:cNvPr id="5" name="TextBox 4">
            <a:extLst>
              <a:ext uri="{FF2B5EF4-FFF2-40B4-BE49-F238E27FC236}">
                <a16:creationId xmlns:a16="http://schemas.microsoft.com/office/drawing/2014/main" id="{C04788E9-5C93-6D41-A4BC-95E53D042C76}"/>
              </a:ext>
            </a:extLst>
          </p:cNvPr>
          <p:cNvSpPr txBox="1"/>
          <p:nvPr/>
        </p:nvSpPr>
        <p:spPr>
          <a:xfrm>
            <a:off x="5926667" y="213286"/>
            <a:ext cx="4052711" cy="369332"/>
          </a:xfrm>
          <a:prstGeom prst="rect">
            <a:avLst/>
          </a:prstGeom>
          <a:noFill/>
        </p:spPr>
        <p:txBody>
          <a:bodyPr wrap="square" rtlCol="0">
            <a:spAutoFit/>
          </a:bodyPr>
          <a:lstStyle/>
          <a:p>
            <a:r>
              <a:rPr lang="en-US" b="1" i="1" dirty="0">
                <a:latin typeface="Baskerville SemiBold" panose="02020502070401020303" pitchFamily="18" charset="0"/>
                <a:ea typeface="Baskerville SemiBold" panose="02020502070401020303" pitchFamily="18" charset="0"/>
              </a:rPr>
              <a:t>PREVIOUS LOGO</a:t>
            </a:r>
          </a:p>
        </p:txBody>
      </p:sp>
      <p:sp>
        <p:nvSpPr>
          <p:cNvPr id="6" name="TextBox 5">
            <a:extLst>
              <a:ext uri="{FF2B5EF4-FFF2-40B4-BE49-F238E27FC236}">
                <a16:creationId xmlns:a16="http://schemas.microsoft.com/office/drawing/2014/main" id="{5811A579-2C58-844D-915C-593B08831050}"/>
              </a:ext>
            </a:extLst>
          </p:cNvPr>
          <p:cNvSpPr txBox="1"/>
          <p:nvPr/>
        </p:nvSpPr>
        <p:spPr>
          <a:xfrm>
            <a:off x="6016978" y="582618"/>
            <a:ext cx="5102578" cy="2800767"/>
          </a:xfrm>
          <a:prstGeom prst="rect">
            <a:avLst/>
          </a:prstGeom>
          <a:noFill/>
        </p:spPr>
        <p:txBody>
          <a:bodyPr wrap="square" rtlCol="0">
            <a:spAutoFit/>
          </a:bodyPr>
          <a:lstStyle/>
          <a:p>
            <a:r>
              <a:rPr lang="en-US" sz="1600" dirty="0">
                <a:latin typeface="Baskerville" panose="02020502070401020303" pitchFamily="18" charset="0"/>
                <a:ea typeface="Baskerville" panose="02020502070401020303" pitchFamily="18" charset="0"/>
              </a:rPr>
              <a:t>This was my previous and initial logo which I came up with to represent my branding and website. I initially liked the idea of having a font logo as it is easily readable and clean against my more complex designs. I tried the logo in a couple of various </a:t>
            </a:r>
            <a:r>
              <a:rPr lang="en-US" sz="1600" dirty="0" err="1">
                <a:latin typeface="Baskerville" panose="02020502070401020303" pitchFamily="18" charset="0"/>
                <a:ea typeface="Baskerville" panose="02020502070401020303" pitchFamily="18" charset="0"/>
              </a:rPr>
              <a:t>colour</a:t>
            </a:r>
            <a:r>
              <a:rPr lang="en-US" sz="1600" dirty="0">
                <a:latin typeface="Baskerville" panose="02020502070401020303" pitchFamily="18" charset="0"/>
                <a:ea typeface="Baskerville" panose="02020502070401020303" pitchFamily="18" charset="0"/>
              </a:rPr>
              <a:t> ways which I felt went nicely with the </a:t>
            </a:r>
            <a:r>
              <a:rPr lang="en-US" sz="1600" dirty="0" err="1">
                <a:latin typeface="Baskerville" panose="02020502070401020303" pitchFamily="18" charset="0"/>
                <a:ea typeface="Baskerville" panose="02020502070401020303" pitchFamily="18" charset="0"/>
              </a:rPr>
              <a:t>colours</a:t>
            </a:r>
            <a:r>
              <a:rPr lang="en-US" sz="1600" dirty="0">
                <a:latin typeface="Baskerville" panose="02020502070401020303" pitchFamily="18" charset="0"/>
                <a:ea typeface="Baskerville" panose="02020502070401020303" pitchFamily="18" charset="0"/>
              </a:rPr>
              <a:t> which I wanted to use for my branding. After a bit of time creating a website design, I started to feel that something was off about the logo and I began to feel that the font just didn’t represent me as a designer. It was clear that I needed to do more research and design a wider array of logos for myself. </a:t>
            </a:r>
          </a:p>
        </p:txBody>
      </p:sp>
    </p:spTree>
    <p:extLst>
      <p:ext uri="{BB962C8B-B14F-4D97-AF65-F5344CB8AC3E}">
        <p14:creationId xmlns:p14="http://schemas.microsoft.com/office/powerpoint/2010/main" val="30039907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text on a white background&#10;&#10;Description automatically generated">
            <a:extLst>
              <a:ext uri="{FF2B5EF4-FFF2-40B4-BE49-F238E27FC236}">
                <a16:creationId xmlns:a16="http://schemas.microsoft.com/office/drawing/2014/main" id="{DEA4E487-A619-6D4F-9A0A-A366C8F44285}"/>
              </a:ext>
            </a:extLst>
          </p:cNvPr>
          <p:cNvPicPr>
            <a:picLocks noChangeAspect="1"/>
          </p:cNvPicPr>
          <p:nvPr/>
        </p:nvPicPr>
        <p:blipFill rotWithShape="1">
          <a:blip r:embed="rId2">
            <a:extLst>
              <a:ext uri="{28A0092B-C50C-407E-A947-70E740481C1C}">
                <a14:useLocalDpi xmlns:a14="http://schemas.microsoft.com/office/drawing/2010/main"/>
              </a:ext>
            </a:extLst>
          </a:blip>
          <a:srcRect/>
          <a:stretch/>
        </p:blipFill>
        <p:spPr>
          <a:xfrm>
            <a:off x="1244026" y="114299"/>
            <a:ext cx="9703948" cy="6200775"/>
          </a:xfrm>
          <a:prstGeom prst="rect">
            <a:avLst/>
          </a:prstGeom>
        </p:spPr>
      </p:pic>
    </p:spTree>
    <p:extLst>
      <p:ext uri="{BB962C8B-B14F-4D97-AF65-F5344CB8AC3E}">
        <p14:creationId xmlns:p14="http://schemas.microsoft.com/office/powerpoint/2010/main" val="26038649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lose up of text on a white background&#10;&#10;Description automatically generated">
            <a:extLst>
              <a:ext uri="{FF2B5EF4-FFF2-40B4-BE49-F238E27FC236}">
                <a16:creationId xmlns:a16="http://schemas.microsoft.com/office/drawing/2014/main" id="{D5542545-9C3E-434D-BE3E-4FFAA34DA221}"/>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0" y="0"/>
            <a:ext cx="9703948" cy="6858000"/>
          </a:xfrm>
          <a:prstGeom prst="rect">
            <a:avLst/>
          </a:prstGeom>
        </p:spPr>
      </p:pic>
      <p:sp>
        <p:nvSpPr>
          <p:cNvPr id="3" name="TextBox 2">
            <a:extLst>
              <a:ext uri="{FF2B5EF4-FFF2-40B4-BE49-F238E27FC236}">
                <a16:creationId xmlns:a16="http://schemas.microsoft.com/office/drawing/2014/main" id="{AE05CDC0-F025-4240-9659-6BEDC77B0237}"/>
              </a:ext>
            </a:extLst>
          </p:cNvPr>
          <p:cNvSpPr txBox="1"/>
          <p:nvPr/>
        </p:nvSpPr>
        <p:spPr>
          <a:xfrm>
            <a:off x="5779911" y="3172178"/>
            <a:ext cx="5746045" cy="2308324"/>
          </a:xfrm>
          <a:prstGeom prst="rect">
            <a:avLst/>
          </a:prstGeom>
          <a:noFill/>
        </p:spPr>
        <p:txBody>
          <a:bodyPr wrap="square" rtlCol="0">
            <a:spAutoFit/>
          </a:bodyPr>
          <a:lstStyle/>
          <a:p>
            <a:r>
              <a:rPr lang="en-US" dirty="0">
                <a:latin typeface="Baskerville" panose="02020502070401020303" pitchFamily="18" charset="0"/>
                <a:ea typeface="Baskerville" panose="02020502070401020303" pitchFamily="18" charset="0"/>
              </a:rPr>
              <a:t>These hand drawn logos were an initial brain dump of ideas which I had for how my new logo might look. I have circled the ones which I felt were most successful here or felt that I wanted to take further and design more in depth. I didn’t like the capital letter fonts which I designed as it is so difficult to accurately make sure that all the letters are the same width and height and I just felt that they seemed to contemporary for the style of design which I have. </a:t>
            </a:r>
          </a:p>
        </p:txBody>
      </p:sp>
    </p:spTree>
    <p:extLst>
      <p:ext uri="{BB962C8B-B14F-4D97-AF65-F5344CB8AC3E}">
        <p14:creationId xmlns:p14="http://schemas.microsoft.com/office/powerpoint/2010/main" val="34851481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screenshot of a cell phone&#10;&#10;Description automatically generated">
            <a:extLst>
              <a:ext uri="{FF2B5EF4-FFF2-40B4-BE49-F238E27FC236}">
                <a16:creationId xmlns:a16="http://schemas.microsoft.com/office/drawing/2014/main" id="{493C764F-31BC-5246-99AD-678091BB3EA7}"/>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28433" y="0"/>
            <a:ext cx="4845712" cy="6858000"/>
          </a:xfrm>
          <a:prstGeom prst="rect">
            <a:avLst/>
          </a:prstGeom>
        </p:spPr>
      </p:pic>
      <p:sp>
        <p:nvSpPr>
          <p:cNvPr id="3" name="TextBox 2">
            <a:extLst>
              <a:ext uri="{FF2B5EF4-FFF2-40B4-BE49-F238E27FC236}">
                <a16:creationId xmlns:a16="http://schemas.microsoft.com/office/drawing/2014/main" id="{804C45AF-38E1-9A44-B8C9-774AADCD67F5}"/>
              </a:ext>
            </a:extLst>
          </p:cNvPr>
          <p:cNvSpPr txBox="1"/>
          <p:nvPr/>
        </p:nvSpPr>
        <p:spPr>
          <a:xfrm>
            <a:off x="5926667" y="891822"/>
            <a:ext cx="4955822" cy="2862322"/>
          </a:xfrm>
          <a:prstGeom prst="rect">
            <a:avLst/>
          </a:prstGeom>
          <a:noFill/>
        </p:spPr>
        <p:txBody>
          <a:bodyPr wrap="square" rtlCol="0">
            <a:spAutoFit/>
          </a:bodyPr>
          <a:lstStyle/>
          <a:p>
            <a:r>
              <a:rPr lang="en-US" dirty="0">
                <a:latin typeface="Baskerville" panose="02020502070401020303" pitchFamily="18" charset="0"/>
                <a:ea typeface="Baskerville" panose="02020502070401020303" pitchFamily="18" charset="0"/>
              </a:rPr>
              <a:t>I didn’t want to dismiss the font idea altogether so soon and so I decided to collate a list of fonts which I would consider and liked the idea of for my website. Particularly I really liked Baskerville and this is the font which I chose to carry forward for my fonts within my presentations, website and any writing which appears on my branding. I felt that this font ticked all the boxes for me in terms of being readable, classic but also not looking dated and as though I hadn’t given it some thought. </a:t>
            </a:r>
          </a:p>
        </p:txBody>
      </p:sp>
    </p:spTree>
    <p:extLst>
      <p:ext uri="{BB962C8B-B14F-4D97-AF65-F5344CB8AC3E}">
        <p14:creationId xmlns:p14="http://schemas.microsoft.com/office/powerpoint/2010/main" val="15375467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text on a white background&#10;&#10;Description automatically generated">
            <a:extLst>
              <a:ext uri="{FF2B5EF4-FFF2-40B4-BE49-F238E27FC236}">
                <a16:creationId xmlns:a16="http://schemas.microsoft.com/office/drawing/2014/main" id="{E2F42C2A-9B9E-644C-98B6-DD3EB2524DBD}"/>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244026" y="0"/>
            <a:ext cx="9703948" cy="6858000"/>
          </a:xfrm>
          <a:prstGeom prst="rect">
            <a:avLst/>
          </a:prstGeom>
        </p:spPr>
      </p:pic>
    </p:spTree>
    <p:extLst>
      <p:ext uri="{BB962C8B-B14F-4D97-AF65-F5344CB8AC3E}">
        <p14:creationId xmlns:p14="http://schemas.microsoft.com/office/powerpoint/2010/main" val="22380968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a logo&#10;&#10;Description automatically generated">
            <a:extLst>
              <a:ext uri="{FF2B5EF4-FFF2-40B4-BE49-F238E27FC236}">
                <a16:creationId xmlns:a16="http://schemas.microsoft.com/office/drawing/2014/main" id="{FDEA8AD1-92FF-4F4A-992B-EE4214D54E87}"/>
              </a:ext>
            </a:extLst>
          </p:cNvPr>
          <p:cNvPicPr>
            <a:picLocks noChangeAspect="1"/>
          </p:cNvPicPr>
          <p:nvPr/>
        </p:nvPicPr>
        <p:blipFill>
          <a:blip r:embed="rId2"/>
          <a:stretch>
            <a:fillRect/>
          </a:stretch>
        </p:blipFill>
        <p:spPr>
          <a:xfrm>
            <a:off x="1985962" y="460375"/>
            <a:ext cx="9045575" cy="2414092"/>
          </a:xfrm>
          <a:prstGeom prst="rect">
            <a:avLst/>
          </a:prstGeom>
        </p:spPr>
      </p:pic>
      <p:sp>
        <p:nvSpPr>
          <p:cNvPr id="4" name="TextBox 3">
            <a:extLst>
              <a:ext uri="{FF2B5EF4-FFF2-40B4-BE49-F238E27FC236}">
                <a16:creationId xmlns:a16="http://schemas.microsoft.com/office/drawing/2014/main" id="{915C34FF-87B6-C444-94D1-84A7AC26E9B7}"/>
              </a:ext>
            </a:extLst>
          </p:cNvPr>
          <p:cNvSpPr txBox="1"/>
          <p:nvPr/>
        </p:nvSpPr>
        <p:spPr>
          <a:xfrm>
            <a:off x="1061156" y="3318933"/>
            <a:ext cx="9256888" cy="2031325"/>
          </a:xfrm>
          <a:prstGeom prst="rect">
            <a:avLst/>
          </a:prstGeom>
          <a:noFill/>
        </p:spPr>
        <p:txBody>
          <a:bodyPr wrap="square" rtlCol="0">
            <a:spAutoFit/>
          </a:bodyPr>
          <a:lstStyle/>
          <a:p>
            <a:r>
              <a:rPr lang="en-US" dirty="0">
                <a:latin typeface="Baskerville" panose="02020502070401020303" pitchFamily="18" charset="0"/>
                <a:ea typeface="Baskerville" panose="02020502070401020303" pitchFamily="18" charset="0"/>
              </a:rPr>
              <a:t>Having trialed a huge amount of written logos for my branding as seen on the previous slide, this is the one which eventually stuck out to me as the most successful. I found myself gravitating towards this one constantly and I found that it just seemed to fit amongst my illustrations beautifully. It suits my design style by being fine and delicate and illustrative, whilst also adding a trend driven edge which keeps my branding looking current. I really feel that this design is completely perfect for my branding and I also feel that it won’t date which is something I really wanted to ensure as I didn’t want to be having to redesign everything in a years time again. </a:t>
            </a:r>
          </a:p>
        </p:txBody>
      </p:sp>
    </p:spTree>
    <p:extLst>
      <p:ext uri="{BB962C8B-B14F-4D97-AF65-F5344CB8AC3E}">
        <p14:creationId xmlns:p14="http://schemas.microsoft.com/office/powerpoint/2010/main" val="42216025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icture containing shirt&#10;&#10;Description automatically generated">
            <a:extLst>
              <a:ext uri="{FF2B5EF4-FFF2-40B4-BE49-F238E27FC236}">
                <a16:creationId xmlns:a16="http://schemas.microsoft.com/office/drawing/2014/main" id="{6DA3F473-B14A-AE4A-8CCE-CA6EC8E00472}"/>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0" y="0"/>
            <a:ext cx="9703948" cy="6858000"/>
          </a:xfrm>
          <a:prstGeom prst="rect">
            <a:avLst/>
          </a:prstGeom>
        </p:spPr>
      </p:pic>
      <p:sp>
        <p:nvSpPr>
          <p:cNvPr id="3" name="TextBox 2">
            <a:extLst>
              <a:ext uri="{FF2B5EF4-FFF2-40B4-BE49-F238E27FC236}">
                <a16:creationId xmlns:a16="http://schemas.microsoft.com/office/drawing/2014/main" id="{30C71F39-FDD9-9E41-8B9D-72ED52ABF43D}"/>
              </a:ext>
            </a:extLst>
          </p:cNvPr>
          <p:cNvSpPr txBox="1"/>
          <p:nvPr/>
        </p:nvSpPr>
        <p:spPr>
          <a:xfrm>
            <a:off x="5802489" y="1964267"/>
            <a:ext cx="5655733" cy="2862322"/>
          </a:xfrm>
          <a:prstGeom prst="rect">
            <a:avLst/>
          </a:prstGeom>
          <a:noFill/>
        </p:spPr>
        <p:txBody>
          <a:bodyPr wrap="square" rtlCol="0">
            <a:spAutoFit/>
          </a:bodyPr>
          <a:lstStyle/>
          <a:p>
            <a:r>
              <a:rPr lang="en-US" dirty="0">
                <a:latin typeface="Baskerville" panose="02020502070401020303" pitchFamily="18" charset="0"/>
                <a:ea typeface="Baskerville" panose="02020502070401020303" pitchFamily="18" charset="0"/>
              </a:rPr>
              <a:t>Web design is something which I take great joy in and so this was a big part of this module for me. I wanted to make sure I got it right and spent a long time considering the images, </a:t>
            </a:r>
            <a:r>
              <a:rPr lang="en-US" dirty="0" err="1">
                <a:latin typeface="Baskerville" panose="02020502070401020303" pitchFamily="18" charset="0"/>
                <a:ea typeface="Baskerville" panose="02020502070401020303" pitchFamily="18" charset="0"/>
              </a:rPr>
              <a:t>colours</a:t>
            </a:r>
            <a:r>
              <a:rPr lang="en-US" dirty="0">
                <a:latin typeface="Baskerville" panose="02020502070401020303" pitchFamily="18" charset="0"/>
                <a:ea typeface="Baskerville" panose="02020502070401020303" pitchFamily="18" charset="0"/>
              </a:rPr>
              <a:t> and layouts which I chose to feature here. I want to make sure that my website is a bit of a hub for my design work and really shows off the best of me. I chose to keep the design simple and sleek to not overwhelm my photographs and designs. I have tried to ensure that everything flows, down to the placement of my images so that everything works together. </a:t>
            </a:r>
          </a:p>
        </p:txBody>
      </p:sp>
    </p:spTree>
    <p:extLst>
      <p:ext uri="{BB962C8B-B14F-4D97-AF65-F5344CB8AC3E}">
        <p14:creationId xmlns:p14="http://schemas.microsoft.com/office/powerpoint/2010/main" val="26299937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icture containing photo, cat, different, sitting&#10;&#10;Description automatically generated">
            <a:extLst>
              <a:ext uri="{FF2B5EF4-FFF2-40B4-BE49-F238E27FC236}">
                <a16:creationId xmlns:a16="http://schemas.microsoft.com/office/drawing/2014/main" id="{F631A5DC-6CAF-1544-A9D0-9FA2B5C023C0}"/>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0" y="0"/>
            <a:ext cx="9703948" cy="6858000"/>
          </a:xfrm>
          <a:prstGeom prst="rect">
            <a:avLst/>
          </a:prstGeom>
        </p:spPr>
      </p:pic>
      <p:sp>
        <p:nvSpPr>
          <p:cNvPr id="3" name="TextBox 2">
            <a:extLst>
              <a:ext uri="{FF2B5EF4-FFF2-40B4-BE49-F238E27FC236}">
                <a16:creationId xmlns:a16="http://schemas.microsoft.com/office/drawing/2014/main" id="{666B6D96-C6CE-4842-9275-B4519D2DED98}"/>
              </a:ext>
            </a:extLst>
          </p:cNvPr>
          <p:cNvSpPr txBox="1"/>
          <p:nvPr/>
        </p:nvSpPr>
        <p:spPr>
          <a:xfrm>
            <a:off x="9211733" y="948267"/>
            <a:ext cx="2393245" cy="2031325"/>
          </a:xfrm>
          <a:prstGeom prst="rect">
            <a:avLst/>
          </a:prstGeom>
          <a:noFill/>
        </p:spPr>
        <p:txBody>
          <a:bodyPr wrap="square" rtlCol="0">
            <a:spAutoFit/>
          </a:bodyPr>
          <a:lstStyle/>
          <a:p>
            <a:r>
              <a:rPr lang="en-GB" sz="1400" dirty="0">
                <a:latin typeface="Baskerville" panose="02020502070401020303" pitchFamily="18" charset="0"/>
                <a:ea typeface="Baskerville" panose="02020502070401020303" pitchFamily="18" charset="0"/>
              </a:rPr>
              <a:t>I compartmentalised each of my projects into their own pages so that anyone who might be interested in my process or designs will be able to see the entire process and read about it as though they were flicking through my sketchbook.</a:t>
            </a:r>
          </a:p>
        </p:txBody>
      </p:sp>
    </p:spTree>
    <p:extLst>
      <p:ext uri="{BB962C8B-B14F-4D97-AF65-F5344CB8AC3E}">
        <p14:creationId xmlns:p14="http://schemas.microsoft.com/office/powerpoint/2010/main" val="37160312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icture containing photo, many, refrigerator, different&#10;&#10;Description automatically generated">
            <a:extLst>
              <a:ext uri="{FF2B5EF4-FFF2-40B4-BE49-F238E27FC236}">
                <a16:creationId xmlns:a16="http://schemas.microsoft.com/office/drawing/2014/main" id="{0708E452-33BD-E94C-9953-E4B079169021}"/>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244026" y="0"/>
            <a:ext cx="9703948" cy="6858000"/>
          </a:xfrm>
          <a:prstGeom prst="rect">
            <a:avLst/>
          </a:prstGeom>
        </p:spPr>
      </p:pic>
    </p:spTree>
    <p:extLst>
      <p:ext uri="{BB962C8B-B14F-4D97-AF65-F5344CB8AC3E}">
        <p14:creationId xmlns:p14="http://schemas.microsoft.com/office/powerpoint/2010/main" val="22947468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icture containing photo, different, cat, refrigerator&#10;&#10;Description automatically generated">
            <a:extLst>
              <a:ext uri="{FF2B5EF4-FFF2-40B4-BE49-F238E27FC236}">
                <a16:creationId xmlns:a16="http://schemas.microsoft.com/office/drawing/2014/main" id="{97EB19A2-C8CA-DC4F-9AC6-10F39DF5FA1B}"/>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244026" y="0"/>
            <a:ext cx="9703948" cy="6858000"/>
          </a:xfrm>
          <a:prstGeom prst="rect">
            <a:avLst/>
          </a:prstGeom>
        </p:spPr>
      </p:pic>
    </p:spTree>
    <p:extLst>
      <p:ext uri="{BB962C8B-B14F-4D97-AF65-F5344CB8AC3E}">
        <p14:creationId xmlns:p14="http://schemas.microsoft.com/office/powerpoint/2010/main" val="29964017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screenshot of a cell phone&#10;&#10;Description automatically generated">
            <a:extLst>
              <a:ext uri="{FF2B5EF4-FFF2-40B4-BE49-F238E27FC236}">
                <a16:creationId xmlns:a16="http://schemas.microsoft.com/office/drawing/2014/main" id="{A1A327A7-3B5C-4B4B-A426-4A54ED7E81CC}"/>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0" y="0"/>
            <a:ext cx="9703948" cy="6858000"/>
          </a:xfrm>
          <a:prstGeom prst="rect">
            <a:avLst/>
          </a:prstGeom>
        </p:spPr>
      </p:pic>
      <p:sp>
        <p:nvSpPr>
          <p:cNvPr id="3" name="TextBox 2">
            <a:extLst>
              <a:ext uri="{FF2B5EF4-FFF2-40B4-BE49-F238E27FC236}">
                <a16:creationId xmlns:a16="http://schemas.microsoft.com/office/drawing/2014/main" id="{3A2C9CB9-A387-6045-AF96-317028B4E896}"/>
              </a:ext>
            </a:extLst>
          </p:cNvPr>
          <p:cNvSpPr txBox="1"/>
          <p:nvPr/>
        </p:nvSpPr>
        <p:spPr>
          <a:xfrm>
            <a:off x="5791200" y="3838222"/>
            <a:ext cx="5373511" cy="2585323"/>
          </a:xfrm>
          <a:prstGeom prst="rect">
            <a:avLst/>
          </a:prstGeom>
          <a:noFill/>
        </p:spPr>
        <p:txBody>
          <a:bodyPr wrap="square" rtlCol="0">
            <a:spAutoFit/>
          </a:bodyPr>
          <a:lstStyle/>
          <a:p>
            <a:r>
              <a:rPr lang="en-GB" dirty="0">
                <a:latin typeface="Baskerville" panose="02020502070401020303" pitchFamily="18" charset="0"/>
                <a:ea typeface="Baskerville" panose="02020502070401020303" pitchFamily="18" charset="0"/>
              </a:rPr>
              <a:t>The about section of my website took a while to get right as I wanted to add a design aspect but I didn’t really know what. I liked my initial design but later felt that there was too much colour and distraction about it and it needed to be paired back and a sleeker design was needed to match the rest of my website. I am really pleased with the final design I came up with as I feel that it fits my own brief perfectly and matches the aesthetic of my website far better.  </a:t>
            </a:r>
          </a:p>
        </p:txBody>
      </p:sp>
    </p:spTree>
    <p:extLst>
      <p:ext uri="{BB962C8B-B14F-4D97-AF65-F5344CB8AC3E}">
        <p14:creationId xmlns:p14="http://schemas.microsoft.com/office/powerpoint/2010/main" val="10819885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screenshot of a cell phone&#10;&#10;Description automatically generated">
            <a:extLst>
              <a:ext uri="{FF2B5EF4-FFF2-40B4-BE49-F238E27FC236}">
                <a16:creationId xmlns:a16="http://schemas.microsoft.com/office/drawing/2014/main" id="{A3483E59-0744-1F4A-9BF2-5760B4062FDC}"/>
              </a:ext>
            </a:extLst>
          </p:cNvPr>
          <p:cNvPicPr>
            <a:picLocks noChangeAspect="1"/>
          </p:cNvPicPr>
          <p:nvPr/>
        </p:nvPicPr>
        <p:blipFill rotWithShape="1">
          <a:blip r:embed="rId2">
            <a:extLst>
              <a:ext uri="{28A0092B-C50C-407E-A947-70E740481C1C}">
                <a14:useLocalDpi xmlns:a14="http://schemas.microsoft.com/office/drawing/2010/main"/>
              </a:ext>
            </a:extLst>
          </a:blip>
          <a:srcRect/>
          <a:stretch/>
        </p:blipFill>
        <p:spPr>
          <a:xfrm>
            <a:off x="0" y="0"/>
            <a:ext cx="4872038" cy="6858000"/>
          </a:xfrm>
          <a:prstGeom prst="rect">
            <a:avLst/>
          </a:prstGeom>
        </p:spPr>
      </p:pic>
      <p:sp>
        <p:nvSpPr>
          <p:cNvPr id="3" name="TextBox 2">
            <a:extLst>
              <a:ext uri="{FF2B5EF4-FFF2-40B4-BE49-F238E27FC236}">
                <a16:creationId xmlns:a16="http://schemas.microsoft.com/office/drawing/2014/main" id="{566F9D08-8CD2-0443-9E43-D62FAEECE6DA}"/>
              </a:ext>
            </a:extLst>
          </p:cNvPr>
          <p:cNvSpPr txBox="1"/>
          <p:nvPr/>
        </p:nvSpPr>
        <p:spPr>
          <a:xfrm>
            <a:off x="7315200" y="2427111"/>
            <a:ext cx="4323644" cy="2585323"/>
          </a:xfrm>
          <a:prstGeom prst="rect">
            <a:avLst/>
          </a:prstGeom>
          <a:noFill/>
        </p:spPr>
        <p:txBody>
          <a:bodyPr wrap="square" rtlCol="0">
            <a:spAutoFit/>
          </a:bodyPr>
          <a:lstStyle/>
          <a:p>
            <a:r>
              <a:rPr lang="en-GB" dirty="0">
                <a:latin typeface="Baskerville" panose="02020502070401020303" pitchFamily="18" charset="0"/>
                <a:ea typeface="Baskerville" panose="02020502070401020303" pitchFamily="18" charset="0"/>
              </a:rPr>
              <a:t>I added a contact section to my website to ensure that it was quick and easy for someone to get in contact with me should they wish to without having to leave my website at all and searching for my contact details. I liked how smooth and sleek this feature looks and I think this is far more successful than a page with just my email address. </a:t>
            </a:r>
          </a:p>
        </p:txBody>
      </p:sp>
    </p:spTree>
    <p:extLst>
      <p:ext uri="{BB962C8B-B14F-4D97-AF65-F5344CB8AC3E}">
        <p14:creationId xmlns:p14="http://schemas.microsoft.com/office/powerpoint/2010/main" val="16117337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screenshot of text&#10;&#10;Description automatically generated">
            <a:extLst>
              <a:ext uri="{FF2B5EF4-FFF2-40B4-BE49-F238E27FC236}">
                <a16:creationId xmlns:a16="http://schemas.microsoft.com/office/drawing/2014/main" id="{D97960E4-E45A-0147-88B3-10C29656E3FA}"/>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0" y="0"/>
            <a:ext cx="9703948" cy="6858000"/>
          </a:xfrm>
          <a:prstGeom prst="rect">
            <a:avLst/>
          </a:prstGeom>
        </p:spPr>
      </p:pic>
      <p:sp>
        <p:nvSpPr>
          <p:cNvPr id="3" name="TextBox 2">
            <a:extLst>
              <a:ext uri="{FF2B5EF4-FFF2-40B4-BE49-F238E27FC236}">
                <a16:creationId xmlns:a16="http://schemas.microsoft.com/office/drawing/2014/main" id="{E3A001C9-7445-DF48-B9A7-318BB4B84C64}"/>
              </a:ext>
            </a:extLst>
          </p:cNvPr>
          <p:cNvSpPr txBox="1"/>
          <p:nvPr/>
        </p:nvSpPr>
        <p:spPr>
          <a:xfrm>
            <a:off x="9313333" y="1670756"/>
            <a:ext cx="2652889" cy="3970318"/>
          </a:xfrm>
          <a:prstGeom prst="rect">
            <a:avLst/>
          </a:prstGeom>
          <a:noFill/>
        </p:spPr>
        <p:txBody>
          <a:bodyPr wrap="square" rtlCol="0">
            <a:spAutoFit/>
          </a:bodyPr>
          <a:lstStyle/>
          <a:p>
            <a:r>
              <a:rPr lang="en-GB" dirty="0">
                <a:latin typeface="Baskerville" panose="02020502070401020303" pitchFamily="18" charset="0"/>
                <a:ea typeface="Baskerville" panose="02020502070401020303" pitchFamily="18" charset="0"/>
              </a:rPr>
              <a:t>The blog was something which I struggled a bit more with. I struggled to know what to write about and how to write about it in a way which would be interesting to a reader. It is quite difficult to know what other people would like to read from you and so for this reason I felt I was extremely lacking in ideas and inspiration in this area. </a:t>
            </a:r>
          </a:p>
        </p:txBody>
      </p:sp>
    </p:spTree>
    <p:extLst>
      <p:ext uri="{BB962C8B-B14F-4D97-AF65-F5344CB8AC3E}">
        <p14:creationId xmlns:p14="http://schemas.microsoft.com/office/powerpoint/2010/main" val="330323995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screenshot of a cell phone&#10;&#10;Description automatically generated">
            <a:extLst>
              <a:ext uri="{FF2B5EF4-FFF2-40B4-BE49-F238E27FC236}">
                <a16:creationId xmlns:a16="http://schemas.microsoft.com/office/drawing/2014/main" id="{ECE7819E-2EA0-7749-985E-57C3DA4228C6}"/>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00914" y="0"/>
            <a:ext cx="9703948" cy="6858000"/>
          </a:xfrm>
          <a:prstGeom prst="rect">
            <a:avLst/>
          </a:prstGeom>
        </p:spPr>
      </p:pic>
      <p:sp>
        <p:nvSpPr>
          <p:cNvPr id="3" name="TextBox 2">
            <a:extLst>
              <a:ext uri="{FF2B5EF4-FFF2-40B4-BE49-F238E27FC236}">
                <a16:creationId xmlns:a16="http://schemas.microsoft.com/office/drawing/2014/main" id="{16DCE1AC-BCC8-3644-AAD5-8A65A4635C3E}"/>
              </a:ext>
            </a:extLst>
          </p:cNvPr>
          <p:cNvSpPr txBox="1"/>
          <p:nvPr/>
        </p:nvSpPr>
        <p:spPr>
          <a:xfrm>
            <a:off x="7168444" y="1320800"/>
            <a:ext cx="4622642" cy="4247317"/>
          </a:xfrm>
          <a:prstGeom prst="rect">
            <a:avLst/>
          </a:prstGeom>
          <a:noFill/>
        </p:spPr>
        <p:txBody>
          <a:bodyPr wrap="square" rtlCol="0">
            <a:spAutoFit/>
          </a:bodyPr>
          <a:lstStyle/>
          <a:p>
            <a:r>
              <a:rPr lang="en-GB" dirty="0">
                <a:latin typeface="Baskerville" panose="02020502070401020303" pitchFamily="18" charset="0"/>
                <a:ea typeface="Baskerville" panose="02020502070401020303" pitchFamily="18" charset="0"/>
              </a:rPr>
              <a:t>Instagram is something which I invest a huge amount of time and effort into. I feel that it is a really important tool to market yourself in our modern world and I have really worked hard to grow my account and make it look and feel more professional. I also find that having my Instagram as an immediate hub of recent work allows me to visually see my design identity and encourages my next moves. Previously I didn’t think too much about what I was posting and when which let to an Instagram feed which felt cluttered and wasn’t nice to look at. I feel that the feed I have worked to create for myself now is sleek, immediately shows a viewer what kind of work I create and is more visually pleasing. </a:t>
            </a:r>
          </a:p>
        </p:txBody>
      </p:sp>
    </p:spTree>
    <p:extLst>
      <p:ext uri="{BB962C8B-B14F-4D97-AF65-F5344CB8AC3E}">
        <p14:creationId xmlns:p14="http://schemas.microsoft.com/office/powerpoint/2010/main" val="24909638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a newspaper&#10;&#10;Description automatically generated">
            <a:extLst>
              <a:ext uri="{FF2B5EF4-FFF2-40B4-BE49-F238E27FC236}">
                <a16:creationId xmlns:a16="http://schemas.microsoft.com/office/drawing/2014/main" id="{6CFA762A-3FB5-9B47-ADDB-F084D9A9A8DC}"/>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851958" y="0"/>
            <a:ext cx="3601509" cy="6858000"/>
          </a:xfrm>
          <a:prstGeom prst="rect">
            <a:avLst/>
          </a:prstGeom>
        </p:spPr>
      </p:pic>
      <p:sp>
        <p:nvSpPr>
          <p:cNvPr id="2" name="TextBox 1">
            <a:extLst>
              <a:ext uri="{FF2B5EF4-FFF2-40B4-BE49-F238E27FC236}">
                <a16:creationId xmlns:a16="http://schemas.microsoft.com/office/drawing/2014/main" id="{667E58BC-EECD-7C40-AD86-D01C052FFE18}"/>
              </a:ext>
            </a:extLst>
          </p:cNvPr>
          <p:cNvSpPr txBox="1"/>
          <p:nvPr/>
        </p:nvSpPr>
        <p:spPr>
          <a:xfrm>
            <a:off x="4453467" y="0"/>
            <a:ext cx="3860800" cy="769441"/>
          </a:xfrm>
          <a:prstGeom prst="rect">
            <a:avLst/>
          </a:prstGeom>
          <a:noFill/>
        </p:spPr>
        <p:txBody>
          <a:bodyPr wrap="square" rtlCol="0">
            <a:spAutoFit/>
          </a:bodyPr>
          <a:lstStyle/>
          <a:p>
            <a:r>
              <a:rPr lang="en-GB" sz="4400" b="1" i="1" dirty="0">
                <a:latin typeface="Baskerville SemiBold" panose="02020502070401020303" pitchFamily="18" charset="0"/>
                <a:ea typeface="Baskerville SemiBold" panose="02020502070401020303" pitchFamily="18" charset="0"/>
              </a:rPr>
              <a:t>CV DESIGN</a:t>
            </a:r>
          </a:p>
        </p:txBody>
      </p:sp>
      <p:sp>
        <p:nvSpPr>
          <p:cNvPr id="4" name="TextBox 3">
            <a:extLst>
              <a:ext uri="{FF2B5EF4-FFF2-40B4-BE49-F238E27FC236}">
                <a16:creationId xmlns:a16="http://schemas.microsoft.com/office/drawing/2014/main" id="{972DA31A-57E1-DF48-83BC-A1AB1113E213}"/>
              </a:ext>
            </a:extLst>
          </p:cNvPr>
          <p:cNvSpPr txBox="1"/>
          <p:nvPr/>
        </p:nvSpPr>
        <p:spPr>
          <a:xfrm>
            <a:off x="4617156" y="769441"/>
            <a:ext cx="5904088" cy="2585323"/>
          </a:xfrm>
          <a:prstGeom prst="rect">
            <a:avLst/>
          </a:prstGeom>
          <a:noFill/>
        </p:spPr>
        <p:txBody>
          <a:bodyPr wrap="square" rtlCol="0">
            <a:spAutoFit/>
          </a:bodyPr>
          <a:lstStyle/>
          <a:p>
            <a:r>
              <a:rPr lang="en-GB" dirty="0">
                <a:latin typeface="Baskerville" panose="02020502070401020303" pitchFamily="18" charset="0"/>
                <a:ea typeface="Baskerville" panose="02020502070401020303" pitchFamily="18" charset="0"/>
              </a:rPr>
              <a:t>Over the years I have written several different CVs for various jobs which have all needed to include different things and in different formats. This was a design I created last summer for my website and to email out to companies for internships. At the time I was really happy with this design, I still like how everything is laid out but I no longer like the choice of colour or fonts which I chose to use, I also needed to rephrase some bits of my writing as well as adding new achievements to the CV. </a:t>
            </a:r>
          </a:p>
        </p:txBody>
      </p:sp>
    </p:spTree>
    <p:extLst>
      <p:ext uri="{BB962C8B-B14F-4D97-AF65-F5344CB8AC3E}">
        <p14:creationId xmlns:p14="http://schemas.microsoft.com/office/powerpoint/2010/main" val="36888751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text on a white background&#10;&#10;Description automatically generated">
            <a:extLst>
              <a:ext uri="{FF2B5EF4-FFF2-40B4-BE49-F238E27FC236}">
                <a16:creationId xmlns:a16="http://schemas.microsoft.com/office/drawing/2014/main" id="{B6B3BCE4-D3D3-3440-ADA4-D4DD0E245462}"/>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751945" y="0"/>
            <a:ext cx="3601509" cy="6858000"/>
          </a:xfrm>
          <a:prstGeom prst="rect">
            <a:avLst/>
          </a:prstGeom>
        </p:spPr>
      </p:pic>
      <p:sp>
        <p:nvSpPr>
          <p:cNvPr id="2" name="TextBox 1">
            <a:extLst>
              <a:ext uri="{FF2B5EF4-FFF2-40B4-BE49-F238E27FC236}">
                <a16:creationId xmlns:a16="http://schemas.microsoft.com/office/drawing/2014/main" id="{C69F34CC-4729-244A-A6A8-8C50489F6B84}"/>
              </a:ext>
            </a:extLst>
          </p:cNvPr>
          <p:cNvSpPr txBox="1"/>
          <p:nvPr/>
        </p:nvSpPr>
        <p:spPr>
          <a:xfrm>
            <a:off x="4842933" y="180622"/>
            <a:ext cx="5757334" cy="584775"/>
          </a:xfrm>
          <a:prstGeom prst="rect">
            <a:avLst/>
          </a:prstGeom>
          <a:noFill/>
        </p:spPr>
        <p:txBody>
          <a:bodyPr wrap="square" rtlCol="0">
            <a:spAutoFit/>
          </a:bodyPr>
          <a:lstStyle/>
          <a:p>
            <a:r>
              <a:rPr lang="en-GB" sz="3200" b="1" i="1" dirty="0">
                <a:latin typeface="Baskerville SemiBold" panose="02020502070401020303" pitchFamily="18" charset="0"/>
                <a:ea typeface="Baskerville SemiBold" panose="02020502070401020303" pitchFamily="18" charset="0"/>
              </a:rPr>
              <a:t>UPDATED CV DESIGN </a:t>
            </a:r>
          </a:p>
        </p:txBody>
      </p:sp>
      <p:sp>
        <p:nvSpPr>
          <p:cNvPr id="4" name="TextBox 3">
            <a:extLst>
              <a:ext uri="{FF2B5EF4-FFF2-40B4-BE49-F238E27FC236}">
                <a16:creationId xmlns:a16="http://schemas.microsoft.com/office/drawing/2014/main" id="{E3A02895-9D41-504D-8898-5E4EC8866351}"/>
              </a:ext>
            </a:extLst>
          </p:cNvPr>
          <p:cNvSpPr txBox="1"/>
          <p:nvPr/>
        </p:nvSpPr>
        <p:spPr>
          <a:xfrm>
            <a:off x="4921956" y="765397"/>
            <a:ext cx="6276622" cy="2862322"/>
          </a:xfrm>
          <a:prstGeom prst="rect">
            <a:avLst/>
          </a:prstGeom>
          <a:noFill/>
        </p:spPr>
        <p:txBody>
          <a:bodyPr wrap="square" rtlCol="0">
            <a:spAutoFit/>
          </a:bodyPr>
          <a:lstStyle/>
          <a:p>
            <a:r>
              <a:rPr lang="en-GB" dirty="0">
                <a:latin typeface="Baskerville" panose="02020502070401020303" pitchFamily="18" charset="0"/>
                <a:ea typeface="Baskerville" panose="02020502070401020303" pitchFamily="18" charset="0"/>
              </a:rPr>
              <a:t>I decided to keep the shape and layout of my CV relatively similar to what it was previously as I felt that this works quite well for me. I decided to alter my logo, fonts, colours, and imagery so that it remains in keeping with the rest of the branding which I have chosen to use. I have also updated my cv to include any new information and achievements which I had gained since the last time I had used it. Overall I am quite happy with this design. I feel that perhaps in the future I would like to alter this to make it shorter and more concise but I think it serves its current purpose well. </a:t>
            </a:r>
          </a:p>
        </p:txBody>
      </p:sp>
    </p:spTree>
    <p:extLst>
      <p:ext uri="{BB962C8B-B14F-4D97-AF65-F5344CB8AC3E}">
        <p14:creationId xmlns:p14="http://schemas.microsoft.com/office/powerpoint/2010/main" val="12093802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A close up of a flower&#10;&#10;Description automatically generated">
            <a:extLst>
              <a:ext uri="{FF2B5EF4-FFF2-40B4-BE49-F238E27FC236}">
                <a16:creationId xmlns:a16="http://schemas.microsoft.com/office/drawing/2014/main" id="{E17CD323-4AA7-D948-91EA-BDC6CC2D915F}"/>
              </a:ext>
            </a:extLst>
          </p:cNvPr>
          <p:cNvPicPr>
            <a:picLocks noChangeAspect="1"/>
          </p:cNvPicPr>
          <p:nvPr/>
        </p:nvPicPr>
        <p:blipFill rotWithShape="1">
          <a:blip r:embed="rId2">
            <a:extLst>
              <a:ext uri="{28A0092B-C50C-407E-A947-70E740481C1C}">
                <a14:useLocalDpi xmlns:a14="http://schemas.microsoft.com/office/drawing/2010/main"/>
              </a:ext>
            </a:extLst>
          </a:blip>
          <a:srcRect/>
          <a:stretch/>
        </p:blipFill>
        <p:spPr>
          <a:xfrm>
            <a:off x="2698044" y="1517648"/>
            <a:ext cx="9493956" cy="5340351"/>
          </a:xfrm>
          <a:prstGeom prst="rect">
            <a:avLst/>
          </a:prstGeom>
        </p:spPr>
      </p:pic>
      <p:sp>
        <p:nvSpPr>
          <p:cNvPr id="3" name="TextBox 2">
            <a:extLst>
              <a:ext uri="{FF2B5EF4-FFF2-40B4-BE49-F238E27FC236}">
                <a16:creationId xmlns:a16="http://schemas.microsoft.com/office/drawing/2014/main" id="{B2C087C4-8194-AC4F-8164-F3229D70557E}"/>
              </a:ext>
            </a:extLst>
          </p:cNvPr>
          <p:cNvSpPr txBox="1"/>
          <p:nvPr/>
        </p:nvSpPr>
        <p:spPr>
          <a:xfrm>
            <a:off x="3397956" y="1148316"/>
            <a:ext cx="4594577" cy="369332"/>
          </a:xfrm>
          <a:prstGeom prst="rect">
            <a:avLst/>
          </a:prstGeom>
          <a:noFill/>
        </p:spPr>
        <p:txBody>
          <a:bodyPr wrap="square" rtlCol="0">
            <a:spAutoFit/>
          </a:bodyPr>
          <a:lstStyle/>
          <a:p>
            <a:r>
              <a:rPr lang="en-GB" b="1" i="1" dirty="0">
                <a:latin typeface="Baskerville SemiBold" panose="02020502070401020303" pitchFamily="18" charset="0"/>
                <a:ea typeface="Baskerville SemiBold" panose="02020502070401020303" pitchFamily="18" charset="0"/>
              </a:rPr>
              <a:t>INITIAL BUSINESS CARD DESIGN </a:t>
            </a:r>
          </a:p>
        </p:txBody>
      </p:sp>
      <p:sp>
        <p:nvSpPr>
          <p:cNvPr id="4" name="TextBox 3">
            <a:extLst>
              <a:ext uri="{FF2B5EF4-FFF2-40B4-BE49-F238E27FC236}">
                <a16:creationId xmlns:a16="http://schemas.microsoft.com/office/drawing/2014/main" id="{9020125B-4F0F-8248-8C19-983297A4AB11}"/>
              </a:ext>
            </a:extLst>
          </p:cNvPr>
          <p:cNvSpPr txBox="1"/>
          <p:nvPr/>
        </p:nvSpPr>
        <p:spPr>
          <a:xfrm>
            <a:off x="338667" y="1761067"/>
            <a:ext cx="2765777" cy="4031873"/>
          </a:xfrm>
          <a:prstGeom prst="rect">
            <a:avLst/>
          </a:prstGeom>
          <a:noFill/>
        </p:spPr>
        <p:txBody>
          <a:bodyPr wrap="square" rtlCol="0">
            <a:spAutoFit/>
          </a:bodyPr>
          <a:lstStyle/>
          <a:p>
            <a:r>
              <a:rPr lang="en-GB" sz="1600" dirty="0">
                <a:latin typeface="Baskerville" panose="02020502070401020303" pitchFamily="18" charset="0"/>
                <a:ea typeface="Baskerville" panose="02020502070401020303" pitchFamily="18" charset="0"/>
              </a:rPr>
              <a:t>This was the initial design I came up with for my business cards at the beginning of the year. I designed this card to go into my prints which I produced and sold for the picture this 202020 exhibition. I printed the cards myself at home on thick card and whilst I was happy with them at the time, it was very much an ‘it’ll do’ scenario and I knew that I would want to invest more time and money in making them properly and professionally in the future. </a:t>
            </a:r>
          </a:p>
        </p:txBody>
      </p:sp>
    </p:spTree>
    <p:extLst>
      <p:ext uri="{BB962C8B-B14F-4D97-AF65-F5344CB8AC3E}">
        <p14:creationId xmlns:p14="http://schemas.microsoft.com/office/powerpoint/2010/main" val="128011468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ell phone&#10;&#10;Description automatically generated">
            <a:extLst>
              <a:ext uri="{FF2B5EF4-FFF2-40B4-BE49-F238E27FC236}">
                <a16:creationId xmlns:a16="http://schemas.microsoft.com/office/drawing/2014/main" id="{7EDABB49-CAD2-5D46-9B94-2B5A8A41DE8F}"/>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244026" y="0"/>
            <a:ext cx="9703948" cy="6858000"/>
          </a:xfrm>
          <a:prstGeom prst="rect">
            <a:avLst/>
          </a:prstGeom>
        </p:spPr>
      </p:pic>
      <p:sp>
        <p:nvSpPr>
          <p:cNvPr id="4" name="TextBox 3">
            <a:extLst>
              <a:ext uri="{FF2B5EF4-FFF2-40B4-BE49-F238E27FC236}">
                <a16:creationId xmlns:a16="http://schemas.microsoft.com/office/drawing/2014/main" id="{F9DED948-26E1-084A-922D-619FECEA47B1}"/>
              </a:ext>
            </a:extLst>
          </p:cNvPr>
          <p:cNvSpPr txBox="1"/>
          <p:nvPr/>
        </p:nvSpPr>
        <p:spPr>
          <a:xfrm>
            <a:off x="7608711" y="1230489"/>
            <a:ext cx="3680178" cy="3416320"/>
          </a:xfrm>
          <a:prstGeom prst="rect">
            <a:avLst/>
          </a:prstGeom>
          <a:noFill/>
        </p:spPr>
        <p:txBody>
          <a:bodyPr wrap="square" rtlCol="0">
            <a:spAutoFit/>
          </a:bodyPr>
          <a:lstStyle/>
          <a:p>
            <a:r>
              <a:rPr lang="en-GB" dirty="0">
                <a:latin typeface="Baskerville" panose="02020502070401020303" pitchFamily="18" charset="0"/>
                <a:ea typeface="Baskerville" panose="02020502070401020303" pitchFamily="18" charset="0"/>
              </a:rPr>
              <a:t>Here I have collated some of the designs which I had produced as part of my major collection which wanted to use for my branding. At this point I was still sold on the idea of a font logo and whilst I do like these designs, the font makes them look a bit dated and to be frank, boring. I wanted to ensure that my business cards were really unique to me and showed my skills which is very difficult to do on such a miniature scale. </a:t>
            </a:r>
          </a:p>
        </p:txBody>
      </p:sp>
    </p:spTree>
    <p:extLst>
      <p:ext uri="{BB962C8B-B14F-4D97-AF65-F5344CB8AC3E}">
        <p14:creationId xmlns:p14="http://schemas.microsoft.com/office/powerpoint/2010/main" val="388452511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lose up of text on a white background&#10;&#10;Description automatically generated">
            <a:extLst>
              <a:ext uri="{FF2B5EF4-FFF2-40B4-BE49-F238E27FC236}">
                <a16:creationId xmlns:a16="http://schemas.microsoft.com/office/drawing/2014/main" id="{24D07946-425A-F945-A6BD-425A2C0AD650}"/>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244026" y="0"/>
            <a:ext cx="9703948" cy="6858000"/>
          </a:xfrm>
          <a:prstGeom prst="rect">
            <a:avLst/>
          </a:prstGeom>
        </p:spPr>
      </p:pic>
    </p:spTree>
    <p:extLst>
      <p:ext uri="{BB962C8B-B14F-4D97-AF65-F5344CB8AC3E}">
        <p14:creationId xmlns:p14="http://schemas.microsoft.com/office/powerpoint/2010/main" val="70251631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lose up of a piece of paper&#10;&#10;Description automatically generated">
            <a:extLst>
              <a:ext uri="{FF2B5EF4-FFF2-40B4-BE49-F238E27FC236}">
                <a16:creationId xmlns:a16="http://schemas.microsoft.com/office/drawing/2014/main" id="{52BB470B-39C4-0A41-9D2A-1018D40593E6}"/>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244026" y="0"/>
            <a:ext cx="9703948" cy="6858000"/>
          </a:xfrm>
          <a:prstGeom prst="rect">
            <a:avLst/>
          </a:prstGeom>
        </p:spPr>
      </p:pic>
    </p:spTree>
    <p:extLst>
      <p:ext uri="{BB962C8B-B14F-4D97-AF65-F5344CB8AC3E}">
        <p14:creationId xmlns:p14="http://schemas.microsoft.com/office/powerpoint/2010/main" val="56351518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a piece of paper&#10;&#10;Description automatically generated">
            <a:extLst>
              <a:ext uri="{FF2B5EF4-FFF2-40B4-BE49-F238E27FC236}">
                <a16:creationId xmlns:a16="http://schemas.microsoft.com/office/drawing/2014/main" id="{F240C418-D3D4-8D41-BA90-68A940F21BC4}"/>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244026" y="0"/>
            <a:ext cx="9703948" cy="6858000"/>
          </a:xfrm>
          <a:prstGeom prst="rect">
            <a:avLst/>
          </a:prstGeom>
        </p:spPr>
      </p:pic>
    </p:spTree>
    <p:extLst>
      <p:ext uri="{BB962C8B-B14F-4D97-AF65-F5344CB8AC3E}">
        <p14:creationId xmlns:p14="http://schemas.microsoft.com/office/powerpoint/2010/main" val="394264129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indoor, green, table, sitting&#10;&#10;Description automatically generated">
            <a:extLst>
              <a:ext uri="{FF2B5EF4-FFF2-40B4-BE49-F238E27FC236}">
                <a16:creationId xmlns:a16="http://schemas.microsoft.com/office/drawing/2014/main" id="{255D4E06-93FE-A944-A8F5-8824A0D8F235}"/>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0" y="0"/>
            <a:ext cx="8330577" cy="6858000"/>
          </a:xfrm>
          <a:prstGeom prst="rect">
            <a:avLst/>
          </a:prstGeom>
        </p:spPr>
      </p:pic>
      <p:sp>
        <p:nvSpPr>
          <p:cNvPr id="2" name="TextBox 1">
            <a:extLst>
              <a:ext uri="{FF2B5EF4-FFF2-40B4-BE49-F238E27FC236}">
                <a16:creationId xmlns:a16="http://schemas.microsoft.com/office/drawing/2014/main" id="{74D72C08-0A70-B841-8686-5A868AF54254}"/>
              </a:ext>
            </a:extLst>
          </p:cNvPr>
          <p:cNvSpPr txBox="1"/>
          <p:nvPr/>
        </p:nvSpPr>
        <p:spPr>
          <a:xfrm>
            <a:off x="8500533" y="936978"/>
            <a:ext cx="3510845" cy="4247317"/>
          </a:xfrm>
          <a:prstGeom prst="rect">
            <a:avLst/>
          </a:prstGeom>
          <a:noFill/>
        </p:spPr>
        <p:txBody>
          <a:bodyPr wrap="square" rtlCol="0">
            <a:spAutoFit/>
          </a:bodyPr>
          <a:lstStyle/>
          <a:p>
            <a:r>
              <a:rPr lang="en-GB" dirty="0">
                <a:latin typeface="Baskerville" panose="02020502070401020303" pitchFamily="18" charset="0"/>
                <a:ea typeface="Baskerville" panose="02020502070401020303" pitchFamily="18" charset="0"/>
              </a:rPr>
              <a:t>I loved the pink and greens together which is something which became apparent whilst I was creating my major collection and I knew that I wanted to use this colourway for my press packs and branding. I have created a mock up of designs here to envisage how my designs might look together on packaging and I feel that this combination works really well. I chose to use this ditsy print alongside my detailed pink design because I felt it was necessary to not overwhelm the design </a:t>
            </a:r>
          </a:p>
        </p:txBody>
      </p:sp>
    </p:spTree>
    <p:extLst>
      <p:ext uri="{BB962C8B-B14F-4D97-AF65-F5344CB8AC3E}">
        <p14:creationId xmlns:p14="http://schemas.microsoft.com/office/powerpoint/2010/main" val="182795592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lose up of a piece of paper&#10;&#10;Description automatically generated">
            <a:extLst>
              <a:ext uri="{FF2B5EF4-FFF2-40B4-BE49-F238E27FC236}">
                <a16:creationId xmlns:a16="http://schemas.microsoft.com/office/drawing/2014/main" id="{3F939D52-2AC2-084B-A39B-A0FC7650DB65}"/>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0" y="0"/>
            <a:ext cx="9703948" cy="6858000"/>
          </a:xfrm>
          <a:prstGeom prst="rect">
            <a:avLst/>
          </a:prstGeom>
        </p:spPr>
      </p:pic>
      <p:sp>
        <p:nvSpPr>
          <p:cNvPr id="3" name="TextBox 2">
            <a:extLst>
              <a:ext uri="{FF2B5EF4-FFF2-40B4-BE49-F238E27FC236}">
                <a16:creationId xmlns:a16="http://schemas.microsoft.com/office/drawing/2014/main" id="{921B884E-DC90-6E45-93B3-D66178607528}"/>
              </a:ext>
            </a:extLst>
          </p:cNvPr>
          <p:cNvSpPr txBox="1"/>
          <p:nvPr/>
        </p:nvSpPr>
        <p:spPr>
          <a:xfrm>
            <a:off x="9256889" y="824089"/>
            <a:ext cx="2799644" cy="923330"/>
          </a:xfrm>
          <a:prstGeom prst="rect">
            <a:avLst/>
          </a:prstGeom>
          <a:noFill/>
        </p:spPr>
        <p:txBody>
          <a:bodyPr wrap="square" rtlCol="0">
            <a:spAutoFit/>
          </a:bodyPr>
          <a:lstStyle/>
          <a:p>
            <a:r>
              <a:rPr lang="en-GB" b="1" i="1" dirty="0">
                <a:latin typeface="Baskerville SemiBold" panose="02020502070401020303" pitchFamily="18" charset="0"/>
                <a:ea typeface="Baskerville SemiBold" panose="02020502070401020303" pitchFamily="18" charset="0"/>
              </a:rPr>
              <a:t>ILLUSTRATOR FILES FOR PRESS PACK PRINTING</a:t>
            </a:r>
          </a:p>
        </p:txBody>
      </p:sp>
      <p:sp>
        <p:nvSpPr>
          <p:cNvPr id="4" name="TextBox 3">
            <a:extLst>
              <a:ext uri="{FF2B5EF4-FFF2-40B4-BE49-F238E27FC236}">
                <a16:creationId xmlns:a16="http://schemas.microsoft.com/office/drawing/2014/main" id="{C9E9BDBD-0B6C-E64B-9509-C6725A997852}"/>
              </a:ext>
            </a:extLst>
          </p:cNvPr>
          <p:cNvSpPr txBox="1"/>
          <p:nvPr/>
        </p:nvSpPr>
        <p:spPr>
          <a:xfrm>
            <a:off x="9256889" y="1862667"/>
            <a:ext cx="2596444" cy="4247317"/>
          </a:xfrm>
          <a:prstGeom prst="rect">
            <a:avLst/>
          </a:prstGeom>
          <a:noFill/>
        </p:spPr>
        <p:txBody>
          <a:bodyPr wrap="square" rtlCol="0">
            <a:spAutoFit/>
          </a:bodyPr>
          <a:lstStyle/>
          <a:p>
            <a:r>
              <a:rPr lang="en-GB" dirty="0">
                <a:latin typeface="Baskerville" panose="02020502070401020303" pitchFamily="18" charset="0"/>
                <a:ea typeface="Baskerville" panose="02020502070401020303" pitchFamily="18" charset="0"/>
              </a:rPr>
              <a:t>I chose to use this design for my press pack as I felt that the colours, appearance and overall vibe of the print really encompasses everything that I enjoy within my designs and sat with my logo really well. I kept the press pack design very simple as I didn’t want to have too much information all over it with the business cards inside too. </a:t>
            </a:r>
          </a:p>
        </p:txBody>
      </p:sp>
    </p:spTree>
    <p:extLst>
      <p:ext uri="{BB962C8B-B14F-4D97-AF65-F5344CB8AC3E}">
        <p14:creationId xmlns:p14="http://schemas.microsoft.com/office/powerpoint/2010/main" val="372247451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screenshot of a cell phone&#10;&#10;Description automatically generated">
            <a:extLst>
              <a:ext uri="{FF2B5EF4-FFF2-40B4-BE49-F238E27FC236}">
                <a16:creationId xmlns:a16="http://schemas.microsoft.com/office/drawing/2014/main" id="{991EC057-F8E1-E444-A35D-44D203347E58}"/>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244026" y="0"/>
            <a:ext cx="9703948" cy="6858000"/>
          </a:xfrm>
          <a:prstGeom prst="rect">
            <a:avLst/>
          </a:prstGeom>
        </p:spPr>
      </p:pic>
    </p:spTree>
    <p:extLst>
      <p:ext uri="{BB962C8B-B14F-4D97-AF65-F5344CB8AC3E}">
        <p14:creationId xmlns:p14="http://schemas.microsoft.com/office/powerpoint/2010/main" val="75565223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a piece of paper&#10;&#10;Description automatically generated">
            <a:extLst>
              <a:ext uri="{FF2B5EF4-FFF2-40B4-BE49-F238E27FC236}">
                <a16:creationId xmlns:a16="http://schemas.microsoft.com/office/drawing/2014/main" id="{B9A6E98E-13CA-1C40-B9F7-A9B08E5AD9F8}"/>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244026" y="0"/>
            <a:ext cx="9703948" cy="6858000"/>
          </a:xfrm>
          <a:prstGeom prst="rect">
            <a:avLst/>
          </a:prstGeom>
        </p:spPr>
      </p:pic>
    </p:spTree>
    <p:extLst>
      <p:ext uri="{BB962C8B-B14F-4D97-AF65-F5344CB8AC3E}">
        <p14:creationId xmlns:p14="http://schemas.microsoft.com/office/powerpoint/2010/main" val="240691041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CD9C8B"/>
        </a:solidFill>
        <a:effectLst/>
      </p:bgPr>
    </p:bg>
    <p:spTree>
      <p:nvGrpSpPr>
        <p:cNvPr id="1" name=""/>
        <p:cNvGrpSpPr/>
        <p:nvPr/>
      </p:nvGrpSpPr>
      <p:grpSpPr>
        <a:xfrm>
          <a:off x="0" y="0"/>
          <a:ext cx="0" cy="0"/>
          <a:chOff x="0" y="0"/>
          <a:chExt cx="0" cy="0"/>
        </a:xfrm>
      </p:grpSpPr>
      <p:pic>
        <p:nvPicPr>
          <p:cNvPr id="2" name="Picture 1" descr="A close up of an umbrella&#10;&#10;Description automatically generated">
            <a:extLst>
              <a:ext uri="{FF2B5EF4-FFF2-40B4-BE49-F238E27FC236}">
                <a16:creationId xmlns:a16="http://schemas.microsoft.com/office/drawing/2014/main" id="{C561566D-925F-2141-ADED-0AAF97D84BFE}"/>
              </a:ext>
            </a:extLst>
          </p:cNvPr>
          <p:cNvPicPr>
            <a:picLocks noChangeAspect="1"/>
          </p:cNvPicPr>
          <p:nvPr/>
        </p:nvPicPr>
        <p:blipFill>
          <a:blip r:embed="rId2"/>
          <a:stretch>
            <a:fillRect/>
          </a:stretch>
        </p:blipFill>
        <p:spPr>
          <a:xfrm>
            <a:off x="2667000" y="0"/>
            <a:ext cx="6858000" cy="6858000"/>
          </a:xfrm>
          <a:prstGeom prst="rect">
            <a:avLst/>
          </a:prstGeom>
        </p:spPr>
      </p:pic>
      <p:sp>
        <p:nvSpPr>
          <p:cNvPr id="3" name="TextBox 2">
            <a:extLst>
              <a:ext uri="{FF2B5EF4-FFF2-40B4-BE49-F238E27FC236}">
                <a16:creationId xmlns:a16="http://schemas.microsoft.com/office/drawing/2014/main" id="{981DF39D-256F-2E41-A734-94962B4D4943}"/>
              </a:ext>
            </a:extLst>
          </p:cNvPr>
          <p:cNvSpPr txBox="1"/>
          <p:nvPr/>
        </p:nvSpPr>
        <p:spPr>
          <a:xfrm>
            <a:off x="79023" y="5779910"/>
            <a:ext cx="5339644" cy="523220"/>
          </a:xfrm>
          <a:prstGeom prst="rect">
            <a:avLst/>
          </a:prstGeom>
          <a:noFill/>
        </p:spPr>
        <p:txBody>
          <a:bodyPr wrap="square" rtlCol="0">
            <a:spAutoFit/>
          </a:bodyPr>
          <a:lstStyle/>
          <a:p>
            <a:r>
              <a:rPr lang="en-GB" sz="2800" b="1" i="1" dirty="0">
                <a:latin typeface="Baskerville SemiBold" panose="02020502070401020303" pitchFamily="18" charset="0"/>
                <a:ea typeface="Baskerville SemiBold" panose="02020502070401020303" pitchFamily="18" charset="0"/>
              </a:rPr>
              <a:t>FINAL RESULT PRESS PACK</a:t>
            </a:r>
          </a:p>
        </p:txBody>
      </p:sp>
    </p:spTree>
    <p:extLst>
      <p:ext uri="{BB962C8B-B14F-4D97-AF65-F5344CB8AC3E}">
        <p14:creationId xmlns:p14="http://schemas.microsoft.com/office/powerpoint/2010/main" val="145020065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CD9C8B"/>
        </a:solidFill>
        <a:effectLst/>
      </p:bgPr>
    </p:bg>
    <p:spTree>
      <p:nvGrpSpPr>
        <p:cNvPr id="1" name=""/>
        <p:cNvGrpSpPr/>
        <p:nvPr/>
      </p:nvGrpSpPr>
      <p:grpSpPr>
        <a:xfrm>
          <a:off x="0" y="0"/>
          <a:ext cx="0" cy="0"/>
          <a:chOff x="0" y="0"/>
          <a:chExt cx="0" cy="0"/>
        </a:xfrm>
      </p:grpSpPr>
      <p:pic>
        <p:nvPicPr>
          <p:cNvPr id="3" name="Picture 2" descr="A close up of a piece of paper&#10;&#10;Description automatically generated">
            <a:extLst>
              <a:ext uri="{FF2B5EF4-FFF2-40B4-BE49-F238E27FC236}">
                <a16:creationId xmlns:a16="http://schemas.microsoft.com/office/drawing/2014/main" id="{0ED654C1-3A81-FA48-9817-929919DEDC33}"/>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244026" y="0"/>
            <a:ext cx="9703948" cy="6858000"/>
          </a:xfrm>
          <a:prstGeom prst="rect">
            <a:avLst/>
          </a:prstGeom>
        </p:spPr>
      </p:pic>
      <p:sp>
        <p:nvSpPr>
          <p:cNvPr id="10" name="TextBox 9">
            <a:extLst>
              <a:ext uri="{FF2B5EF4-FFF2-40B4-BE49-F238E27FC236}">
                <a16:creationId xmlns:a16="http://schemas.microsoft.com/office/drawing/2014/main" id="{BB272EAC-D49D-0F40-9F4F-91656D7090B1}"/>
              </a:ext>
            </a:extLst>
          </p:cNvPr>
          <p:cNvSpPr txBox="1"/>
          <p:nvPr/>
        </p:nvSpPr>
        <p:spPr>
          <a:xfrm>
            <a:off x="135467" y="180622"/>
            <a:ext cx="2585155" cy="4031873"/>
          </a:xfrm>
          <a:prstGeom prst="rect">
            <a:avLst/>
          </a:prstGeom>
          <a:noFill/>
        </p:spPr>
        <p:txBody>
          <a:bodyPr wrap="square" rtlCol="0">
            <a:spAutoFit/>
          </a:bodyPr>
          <a:lstStyle/>
          <a:p>
            <a:r>
              <a:rPr lang="en-GB" sz="1600" dirty="0">
                <a:latin typeface="Baskerville" panose="02020502070401020303" pitchFamily="18" charset="0"/>
                <a:ea typeface="Baskerville" panose="02020502070401020303" pitchFamily="18" charset="0"/>
              </a:rPr>
              <a:t>I was overjoyed with the resulting press pack which I have come up with. I wanted something small, easy to post and hardwearing, I learnt from looking at the press packs which previous students had produced that boxes squish and paper often scuffs and ruins the appearance. This press pack is slim to contain only what it needs to and coated in silk to ensure durability and longevity on its journey to a receiver. </a:t>
            </a:r>
          </a:p>
        </p:txBody>
      </p:sp>
    </p:spTree>
    <p:extLst>
      <p:ext uri="{BB962C8B-B14F-4D97-AF65-F5344CB8AC3E}">
        <p14:creationId xmlns:p14="http://schemas.microsoft.com/office/powerpoint/2010/main" val="171704778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CD9C8B"/>
        </a:solidFill>
        <a:effectLst/>
      </p:bgPr>
    </p:bg>
    <p:spTree>
      <p:nvGrpSpPr>
        <p:cNvPr id="1" name=""/>
        <p:cNvGrpSpPr/>
        <p:nvPr/>
      </p:nvGrpSpPr>
      <p:grpSpPr>
        <a:xfrm>
          <a:off x="0" y="0"/>
          <a:ext cx="0" cy="0"/>
          <a:chOff x="0" y="0"/>
          <a:chExt cx="0" cy="0"/>
        </a:xfrm>
      </p:grpSpPr>
      <p:pic>
        <p:nvPicPr>
          <p:cNvPr id="2" name="Picture 1" descr="A close up of a piece of paper&#10;&#10;Description automatically generated">
            <a:extLst>
              <a:ext uri="{FF2B5EF4-FFF2-40B4-BE49-F238E27FC236}">
                <a16:creationId xmlns:a16="http://schemas.microsoft.com/office/drawing/2014/main" id="{65C83540-D00D-954C-BA69-DE91C318D446}"/>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244026" y="0"/>
            <a:ext cx="9703948" cy="6858000"/>
          </a:xfrm>
          <a:prstGeom prst="rect">
            <a:avLst/>
          </a:prstGeom>
        </p:spPr>
      </p:pic>
    </p:spTree>
    <p:extLst>
      <p:ext uri="{BB962C8B-B14F-4D97-AF65-F5344CB8AC3E}">
        <p14:creationId xmlns:p14="http://schemas.microsoft.com/office/powerpoint/2010/main" val="15457423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rgbClr val="CD9C8B"/>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A948253-F9BA-694D-B3FA-758D3F9E7BAB}"/>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244026" y="0"/>
            <a:ext cx="9703948" cy="6858000"/>
          </a:xfrm>
          <a:prstGeom prst="rect">
            <a:avLst/>
          </a:prstGeom>
        </p:spPr>
      </p:pic>
    </p:spTree>
    <p:extLst>
      <p:ext uri="{BB962C8B-B14F-4D97-AF65-F5344CB8AC3E}">
        <p14:creationId xmlns:p14="http://schemas.microsoft.com/office/powerpoint/2010/main" val="98672393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text on a white background&#10;&#10;Description automatically generated">
            <a:extLst>
              <a:ext uri="{FF2B5EF4-FFF2-40B4-BE49-F238E27FC236}">
                <a16:creationId xmlns:a16="http://schemas.microsoft.com/office/drawing/2014/main" id="{0D7A2A36-5C73-8348-B258-AA9BDCA60737}"/>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3151838" y="0"/>
            <a:ext cx="5888324" cy="6858000"/>
          </a:xfrm>
          <a:prstGeom prst="rect">
            <a:avLst/>
          </a:prstGeom>
        </p:spPr>
      </p:pic>
    </p:spTree>
    <p:extLst>
      <p:ext uri="{BB962C8B-B14F-4D97-AF65-F5344CB8AC3E}">
        <p14:creationId xmlns:p14="http://schemas.microsoft.com/office/powerpoint/2010/main" val="362610848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ell phone&#10;&#10;Description automatically generated">
            <a:extLst>
              <a:ext uri="{FF2B5EF4-FFF2-40B4-BE49-F238E27FC236}">
                <a16:creationId xmlns:a16="http://schemas.microsoft.com/office/drawing/2014/main" id="{325AA7B1-0D78-E144-80F7-B424805978D5}"/>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244026" y="0"/>
            <a:ext cx="9703948" cy="6858000"/>
          </a:xfrm>
          <a:prstGeom prst="rect">
            <a:avLst/>
          </a:prstGeom>
        </p:spPr>
      </p:pic>
      <p:sp>
        <p:nvSpPr>
          <p:cNvPr id="12" name="TextBox 11">
            <a:extLst>
              <a:ext uri="{FF2B5EF4-FFF2-40B4-BE49-F238E27FC236}">
                <a16:creationId xmlns:a16="http://schemas.microsoft.com/office/drawing/2014/main" id="{A852CB1F-1158-4E49-8533-5923A97A4DE7}"/>
              </a:ext>
            </a:extLst>
          </p:cNvPr>
          <p:cNvSpPr txBox="1"/>
          <p:nvPr/>
        </p:nvSpPr>
        <p:spPr>
          <a:xfrm>
            <a:off x="8929511" y="293511"/>
            <a:ext cx="3002845" cy="372533"/>
          </a:xfrm>
          <a:prstGeom prst="rect">
            <a:avLst/>
          </a:prstGeom>
          <a:noFill/>
        </p:spPr>
        <p:txBody>
          <a:bodyPr wrap="square" rtlCol="0">
            <a:spAutoFit/>
          </a:bodyPr>
          <a:lstStyle/>
          <a:p>
            <a:r>
              <a:rPr lang="en-GB" b="1" i="1" dirty="0">
                <a:latin typeface="Baskerville SemiBold" panose="02020502070401020303" pitchFamily="18" charset="0"/>
                <a:ea typeface="Baskerville SemiBold" panose="02020502070401020303" pitchFamily="18" charset="0"/>
              </a:rPr>
              <a:t>DIVINE SAVAGES</a:t>
            </a:r>
          </a:p>
        </p:txBody>
      </p:sp>
      <p:sp>
        <p:nvSpPr>
          <p:cNvPr id="13" name="TextBox 12">
            <a:extLst>
              <a:ext uri="{FF2B5EF4-FFF2-40B4-BE49-F238E27FC236}">
                <a16:creationId xmlns:a16="http://schemas.microsoft.com/office/drawing/2014/main" id="{136F4EBD-F2CF-1645-8C05-7A7EAFA38D8A}"/>
              </a:ext>
            </a:extLst>
          </p:cNvPr>
          <p:cNvSpPr txBox="1"/>
          <p:nvPr/>
        </p:nvSpPr>
        <p:spPr>
          <a:xfrm>
            <a:off x="8929511" y="666044"/>
            <a:ext cx="2901245" cy="2031325"/>
          </a:xfrm>
          <a:prstGeom prst="rect">
            <a:avLst/>
          </a:prstGeom>
          <a:noFill/>
        </p:spPr>
        <p:txBody>
          <a:bodyPr wrap="square" rtlCol="0">
            <a:spAutoFit/>
          </a:bodyPr>
          <a:lstStyle/>
          <a:p>
            <a:r>
              <a:rPr lang="en-GB" sz="1400" dirty="0">
                <a:latin typeface="Baskerville" panose="02020502070401020303" pitchFamily="18" charset="0"/>
                <a:ea typeface="Baskerville" panose="02020502070401020303" pitchFamily="18" charset="0"/>
              </a:rPr>
              <a:t>Divine Savages is a company who’s designs and palettes remain a constant source of inspiration to me. The drawing style and design aesthetic is one which I feel would be very well suited to my own and this is a company which I feel I could thrive within whilst gaining the experience I need within the design world. </a:t>
            </a:r>
          </a:p>
        </p:txBody>
      </p:sp>
    </p:spTree>
    <p:extLst>
      <p:ext uri="{BB962C8B-B14F-4D97-AF65-F5344CB8AC3E}">
        <p14:creationId xmlns:p14="http://schemas.microsoft.com/office/powerpoint/2010/main" val="225930040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icture containing table&#10;&#10;Description automatically generated">
            <a:extLst>
              <a:ext uri="{FF2B5EF4-FFF2-40B4-BE49-F238E27FC236}">
                <a16:creationId xmlns:a16="http://schemas.microsoft.com/office/drawing/2014/main" id="{D91E1F0D-B952-FD43-9888-44A38AC1EB2F}"/>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244026" y="0"/>
            <a:ext cx="9703948" cy="6858000"/>
          </a:xfrm>
          <a:prstGeom prst="rect">
            <a:avLst/>
          </a:prstGeom>
        </p:spPr>
      </p:pic>
      <p:sp>
        <p:nvSpPr>
          <p:cNvPr id="3" name="TextBox 2">
            <a:extLst>
              <a:ext uri="{FF2B5EF4-FFF2-40B4-BE49-F238E27FC236}">
                <a16:creationId xmlns:a16="http://schemas.microsoft.com/office/drawing/2014/main" id="{4AB57ECA-059C-2646-BD68-85F1C1D12B38}"/>
              </a:ext>
            </a:extLst>
          </p:cNvPr>
          <p:cNvSpPr txBox="1"/>
          <p:nvPr/>
        </p:nvSpPr>
        <p:spPr>
          <a:xfrm>
            <a:off x="304800" y="5903893"/>
            <a:ext cx="10893778" cy="954107"/>
          </a:xfrm>
          <a:prstGeom prst="rect">
            <a:avLst/>
          </a:prstGeom>
          <a:noFill/>
        </p:spPr>
        <p:txBody>
          <a:bodyPr wrap="square" rtlCol="0">
            <a:spAutoFit/>
          </a:bodyPr>
          <a:lstStyle/>
          <a:p>
            <a:r>
              <a:rPr lang="en-GB" sz="1400" dirty="0">
                <a:latin typeface="Baskerville" panose="02020502070401020303" pitchFamily="18" charset="0"/>
                <a:ea typeface="Baskerville" panose="02020502070401020303" pitchFamily="18" charset="0"/>
              </a:rPr>
              <a:t>Poodle &amp; Blonde is a company which I feel really matches my design aesthetic. I really love the style of design which they produce as a company and particularly how they use interior styling to market their products which is a real passion of mine and something which I would really like to have a go at in the future. I also feel that the design style of this company would potentially push me out of my boundaries and encourage me to think slower and pair everything back a bit more. </a:t>
            </a:r>
          </a:p>
        </p:txBody>
      </p:sp>
    </p:spTree>
    <p:extLst>
      <p:ext uri="{BB962C8B-B14F-4D97-AF65-F5344CB8AC3E}">
        <p14:creationId xmlns:p14="http://schemas.microsoft.com/office/powerpoint/2010/main" val="403920134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fabric surface&#10;&#10;Description automatically generated">
            <a:extLst>
              <a:ext uri="{FF2B5EF4-FFF2-40B4-BE49-F238E27FC236}">
                <a16:creationId xmlns:a16="http://schemas.microsoft.com/office/drawing/2014/main" id="{2E765A66-EC58-444E-8779-10A399D82961}"/>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244026" y="0"/>
            <a:ext cx="9703948" cy="6858000"/>
          </a:xfrm>
          <a:prstGeom prst="rect">
            <a:avLst/>
          </a:prstGeom>
        </p:spPr>
      </p:pic>
      <p:sp>
        <p:nvSpPr>
          <p:cNvPr id="6" name="TextBox 5">
            <a:extLst>
              <a:ext uri="{FF2B5EF4-FFF2-40B4-BE49-F238E27FC236}">
                <a16:creationId xmlns:a16="http://schemas.microsoft.com/office/drawing/2014/main" id="{9A886E18-F0FF-334B-9DB4-A324A8B3EF3D}"/>
              </a:ext>
            </a:extLst>
          </p:cNvPr>
          <p:cNvSpPr txBox="1"/>
          <p:nvPr/>
        </p:nvSpPr>
        <p:spPr>
          <a:xfrm>
            <a:off x="5357813" y="242888"/>
            <a:ext cx="6043612" cy="1169551"/>
          </a:xfrm>
          <a:prstGeom prst="rect">
            <a:avLst/>
          </a:prstGeom>
          <a:noFill/>
        </p:spPr>
        <p:txBody>
          <a:bodyPr wrap="square" rtlCol="0">
            <a:spAutoFit/>
          </a:bodyPr>
          <a:lstStyle/>
          <a:p>
            <a:r>
              <a:rPr lang="en-GB" sz="1400" dirty="0">
                <a:latin typeface="Baskerville" panose="02020502070401020303" pitchFamily="18" charset="0"/>
                <a:ea typeface="Baskerville" panose="02020502070401020303" pitchFamily="18" charset="0"/>
              </a:rPr>
              <a:t>I am really keen to approach high end design companies because this is the market which I aspire to work within. Hermes feature many beautifully illustrated designs within their collection of interiors and I can really see myself working well in this kind of way. It would be a real goal to be able to work for somewhere as high end as this, but still remains my target audience. </a:t>
            </a:r>
          </a:p>
        </p:txBody>
      </p:sp>
    </p:spTree>
    <p:extLst>
      <p:ext uri="{BB962C8B-B14F-4D97-AF65-F5344CB8AC3E}">
        <p14:creationId xmlns:p14="http://schemas.microsoft.com/office/powerpoint/2010/main" val="118990024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icture containing photo, white, sitting, table&#10;&#10;Description automatically generated">
            <a:extLst>
              <a:ext uri="{FF2B5EF4-FFF2-40B4-BE49-F238E27FC236}">
                <a16:creationId xmlns:a16="http://schemas.microsoft.com/office/drawing/2014/main" id="{B2095CCA-92AE-F744-8A37-13FAF83B4500}"/>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516648" y="0"/>
            <a:ext cx="9703948" cy="6858000"/>
          </a:xfrm>
          <a:prstGeom prst="rect">
            <a:avLst/>
          </a:prstGeom>
        </p:spPr>
      </p:pic>
      <p:sp>
        <p:nvSpPr>
          <p:cNvPr id="3" name="TextBox 2">
            <a:extLst>
              <a:ext uri="{FF2B5EF4-FFF2-40B4-BE49-F238E27FC236}">
                <a16:creationId xmlns:a16="http://schemas.microsoft.com/office/drawing/2014/main" id="{F26D2830-50FE-5849-808E-0E51362C24DA}"/>
              </a:ext>
            </a:extLst>
          </p:cNvPr>
          <p:cNvSpPr txBox="1"/>
          <p:nvPr/>
        </p:nvSpPr>
        <p:spPr>
          <a:xfrm>
            <a:off x="327378" y="2765778"/>
            <a:ext cx="3138311" cy="3693319"/>
          </a:xfrm>
          <a:prstGeom prst="rect">
            <a:avLst/>
          </a:prstGeom>
          <a:noFill/>
        </p:spPr>
        <p:txBody>
          <a:bodyPr wrap="square" rtlCol="0">
            <a:spAutoFit/>
          </a:bodyPr>
          <a:lstStyle/>
          <a:p>
            <a:pPr algn="r"/>
            <a:r>
              <a:rPr lang="en-GB" dirty="0">
                <a:latin typeface="Baskerville" panose="02020502070401020303" pitchFamily="18" charset="0"/>
                <a:ea typeface="Baskerville" panose="02020502070401020303" pitchFamily="18" charset="0"/>
              </a:rPr>
              <a:t>Cole &amp; son is a company who I always look up to. I love that they offer such a wide variety of designs and I feel that I would be able to exercise all areas of my design abilities effectively within a company such as this. I didn’t want to be working anywhere which has a really key style or motif, such as Cath Kidston for example, as I feel that I would find this boring and unfulfilling </a:t>
            </a:r>
          </a:p>
        </p:txBody>
      </p:sp>
    </p:spTree>
    <p:extLst>
      <p:ext uri="{BB962C8B-B14F-4D97-AF65-F5344CB8AC3E}">
        <p14:creationId xmlns:p14="http://schemas.microsoft.com/office/powerpoint/2010/main" val="339771237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A5430DA-B681-C944-89C5-59E13DC808FD}"/>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244026" y="0"/>
            <a:ext cx="9703948" cy="6858000"/>
          </a:xfrm>
          <a:prstGeom prst="rect">
            <a:avLst/>
          </a:prstGeom>
        </p:spPr>
      </p:pic>
      <p:sp>
        <p:nvSpPr>
          <p:cNvPr id="3" name="TextBox 2">
            <a:extLst>
              <a:ext uri="{FF2B5EF4-FFF2-40B4-BE49-F238E27FC236}">
                <a16:creationId xmlns:a16="http://schemas.microsoft.com/office/drawing/2014/main" id="{FC6B8EE9-7CA1-6249-9FF2-C366BE34005C}"/>
              </a:ext>
            </a:extLst>
          </p:cNvPr>
          <p:cNvSpPr txBox="1"/>
          <p:nvPr/>
        </p:nvSpPr>
        <p:spPr>
          <a:xfrm>
            <a:off x="135467" y="3612444"/>
            <a:ext cx="2968977" cy="2677656"/>
          </a:xfrm>
          <a:prstGeom prst="rect">
            <a:avLst/>
          </a:prstGeom>
          <a:noFill/>
        </p:spPr>
        <p:txBody>
          <a:bodyPr wrap="square" rtlCol="0">
            <a:spAutoFit/>
          </a:bodyPr>
          <a:lstStyle/>
          <a:p>
            <a:pPr algn="r"/>
            <a:r>
              <a:rPr lang="en-GB" sz="1400" dirty="0">
                <a:latin typeface="Baskerville" panose="02020502070401020303" pitchFamily="18" charset="0"/>
                <a:ea typeface="Baskerville" panose="02020502070401020303" pitchFamily="18" charset="0"/>
              </a:rPr>
              <a:t>House of Hackney really is my dream company to work for. The colours and imagery which they use are so appealing to me as a designer I feel that I could really improve and expand my artistic abilities here. The style of illustration is something which I really aspire to in my own design work and the quirky themes which they introduce to their collections would keep me on my toes and allow me to remain creative </a:t>
            </a:r>
          </a:p>
        </p:txBody>
      </p:sp>
    </p:spTree>
    <p:extLst>
      <p:ext uri="{BB962C8B-B14F-4D97-AF65-F5344CB8AC3E}">
        <p14:creationId xmlns:p14="http://schemas.microsoft.com/office/powerpoint/2010/main" val="76379077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indoor, photo, different, table&#10;&#10;Description automatically generated">
            <a:extLst>
              <a:ext uri="{FF2B5EF4-FFF2-40B4-BE49-F238E27FC236}">
                <a16:creationId xmlns:a16="http://schemas.microsoft.com/office/drawing/2014/main" id="{DA9A68B9-E8D5-AB44-9E99-77B4B4E5CE45}"/>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718159" y="0"/>
            <a:ext cx="9703948" cy="6858000"/>
          </a:xfrm>
          <a:prstGeom prst="rect">
            <a:avLst/>
          </a:prstGeom>
        </p:spPr>
      </p:pic>
      <p:sp>
        <p:nvSpPr>
          <p:cNvPr id="6" name="TextBox 5">
            <a:extLst>
              <a:ext uri="{FF2B5EF4-FFF2-40B4-BE49-F238E27FC236}">
                <a16:creationId xmlns:a16="http://schemas.microsoft.com/office/drawing/2014/main" id="{176C64C1-C678-8741-9DEB-7D96A5AAAC31}"/>
              </a:ext>
            </a:extLst>
          </p:cNvPr>
          <p:cNvSpPr txBox="1"/>
          <p:nvPr/>
        </p:nvSpPr>
        <p:spPr>
          <a:xfrm>
            <a:off x="485422" y="722489"/>
            <a:ext cx="4459111" cy="2862322"/>
          </a:xfrm>
          <a:prstGeom prst="rect">
            <a:avLst/>
          </a:prstGeom>
          <a:noFill/>
        </p:spPr>
        <p:txBody>
          <a:bodyPr wrap="square" rtlCol="0">
            <a:spAutoFit/>
          </a:bodyPr>
          <a:lstStyle/>
          <a:p>
            <a:pPr algn="r"/>
            <a:r>
              <a:rPr lang="en-GB" dirty="0">
                <a:latin typeface="Baskerville" panose="02020502070401020303" pitchFamily="18" charset="0"/>
                <a:ea typeface="Baskerville" panose="02020502070401020303" pitchFamily="18" charset="0"/>
              </a:rPr>
              <a:t>I have chosen Osborne &amp; Little for a similar reason to Cole &amp; Son. I feel that the brand really offers a wide variety of designs which are suited to all customers whilst still having a more luxury feel. I like the versatility which I feel a could achieve in my designs within this company and feel that the illustrative drawing style which they demonstrate across their various designs is one which I could very quickly adapt to. </a:t>
            </a:r>
          </a:p>
        </p:txBody>
      </p:sp>
    </p:spTree>
    <p:extLst>
      <p:ext uri="{BB962C8B-B14F-4D97-AF65-F5344CB8AC3E}">
        <p14:creationId xmlns:p14="http://schemas.microsoft.com/office/powerpoint/2010/main" val="249460933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fabric surface&#10;&#10;Description automatically generated">
            <a:extLst>
              <a:ext uri="{FF2B5EF4-FFF2-40B4-BE49-F238E27FC236}">
                <a16:creationId xmlns:a16="http://schemas.microsoft.com/office/drawing/2014/main" id="{29BB3FA9-4A20-624A-81DA-5018C22AF137}"/>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244026" y="0"/>
            <a:ext cx="9703948" cy="6858000"/>
          </a:xfrm>
          <a:prstGeom prst="rect">
            <a:avLst/>
          </a:prstGeom>
        </p:spPr>
      </p:pic>
      <p:sp>
        <p:nvSpPr>
          <p:cNvPr id="3" name="TextBox 2">
            <a:extLst>
              <a:ext uri="{FF2B5EF4-FFF2-40B4-BE49-F238E27FC236}">
                <a16:creationId xmlns:a16="http://schemas.microsoft.com/office/drawing/2014/main" id="{1724479F-99BD-0C44-8B55-FCF833E2BB15}"/>
              </a:ext>
            </a:extLst>
          </p:cNvPr>
          <p:cNvSpPr txBox="1"/>
          <p:nvPr/>
        </p:nvSpPr>
        <p:spPr>
          <a:xfrm>
            <a:off x="2032000" y="237067"/>
            <a:ext cx="4944533" cy="1815882"/>
          </a:xfrm>
          <a:prstGeom prst="rect">
            <a:avLst/>
          </a:prstGeom>
          <a:noFill/>
        </p:spPr>
        <p:txBody>
          <a:bodyPr wrap="square" rtlCol="0">
            <a:spAutoFit/>
          </a:bodyPr>
          <a:lstStyle/>
          <a:p>
            <a:pPr algn="r"/>
            <a:r>
              <a:rPr lang="en-GB" sz="1600" dirty="0">
                <a:latin typeface="Baskerville" panose="02020502070401020303" pitchFamily="18" charset="0"/>
                <a:ea typeface="Baskerville" panose="02020502070401020303" pitchFamily="18" charset="0"/>
              </a:rPr>
              <a:t>Timorous Beasties really offers that whimsical expressive side to design which I love and enjoy. The designs contain an exquisite amount of detail and depth whilst having some fun and quirkiness throughout. I love the idea of working within a company such as this as I feel that I could really push my creativity and also my drawing skills to achieve new and improved standards for myself. </a:t>
            </a:r>
          </a:p>
        </p:txBody>
      </p:sp>
    </p:spTree>
    <p:extLst>
      <p:ext uri="{BB962C8B-B14F-4D97-AF65-F5344CB8AC3E}">
        <p14:creationId xmlns:p14="http://schemas.microsoft.com/office/powerpoint/2010/main" val="13165173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378</TotalTime>
  <Words>3180</Words>
  <Application>Microsoft Macintosh PowerPoint</Application>
  <PresentationFormat>Widescreen</PresentationFormat>
  <Paragraphs>52</Paragraphs>
  <Slides>48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48</vt:i4>
      </vt:variant>
    </vt:vector>
  </HeadingPairs>
  <TitlesOfParts>
    <vt:vector size="54" baseType="lpstr">
      <vt:lpstr>Arial</vt:lpstr>
      <vt:lpstr>Baskerville</vt:lpstr>
      <vt:lpstr>Baskerville SemiBold</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heatherkelman1@gmail.com</dc:creator>
  <cp:lastModifiedBy>heatherkelman1@gmail.com</cp:lastModifiedBy>
  <cp:revision>18</cp:revision>
  <dcterms:created xsi:type="dcterms:W3CDTF">2020-05-15T08:27:03Z</dcterms:created>
  <dcterms:modified xsi:type="dcterms:W3CDTF">2020-05-15T14:45:16Z</dcterms:modified>
</cp:coreProperties>
</file>