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7"/>
  </p:notesMasterIdLst>
  <p:sldIdLst>
    <p:sldId id="257" r:id="rId2"/>
    <p:sldId id="256"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111" autoAdjust="0"/>
    <p:restoredTop sz="94630"/>
  </p:normalViewPr>
  <p:slideViewPr>
    <p:cSldViewPr snapToGrid="0">
      <p:cViewPr>
        <p:scale>
          <a:sx n="86" d="100"/>
          <a:sy n="86" d="100"/>
        </p:scale>
        <p:origin x="944" y="88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52DC79-5D20-7348-AEA3-7234D62BC241}" type="datetimeFigureOut">
              <a:rPr lang="en-US" smtClean="0"/>
              <a:t>3/7/26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35069E-D8C5-DF48-BC33-89E4EFF4098B}" type="slidenum">
              <a:rPr lang="en-US" smtClean="0"/>
              <a:t>‹#›</a:t>
            </a:fld>
            <a:endParaRPr lang="en-US"/>
          </a:p>
        </p:txBody>
      </p:sp>
    </p:spTree>
    <p:extLst>
      <p:ext uri="{BB962C8B-B14F-4D97-AF65-F5344CB8AC3E}">
        <p14:creationId xmlns:p14="http://schemas.microsoft.com/office/powerpoint/2010/main" val="2415765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pP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Schizophrenia and Primary Psychotic Disorders: Historical Evolution, Social Influences, and Contemporary Perspectives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Introduction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Most people agree that schizophrenia is one of the most complicated and severe mental health problems. It changes the way a person thinks, sees the world, shows their feelings, and acts in everyday situations (Schmitt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2011). People with schizophrenia may have hallucinations (seeing or hearing things that are not there), delusions (strongly held beliefs that aren't true), disorganised thinking, and less emotional expression (Schmitt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2011). These symptoms can make it very hard for someone to live their life normally, including their relationships, work, and social life (Schmitt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2011). Schizophrenia affects about 1% of the world's population, making it a rare but very serious mental health problem (Schmitt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2011).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It has taken a long time to learn about schizophrenia. For hundreds of years, people have gone from believing in supernatural causes of psychotic experiences to understanding them in terms of psychology and biology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Siever</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2004). In the past, strange thoughts, hallucinations, or delusions were often seen as spiritual or supernatural events instead of medical problems. These changes have been influenced by advancements in medical science as well as broader social, cultural, and political factors. As knowledge about mental health grew, professionals started to study schizophrenia in a more structured way, which led to new ways to diagnose and explain the disease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Siever</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2004). The current diagnosis, comprehension, and treatment of schizophrenia are the results of a multifaceted historical evolution, indicative of both research progress and shifting societal perceptions regarding mental illness and the lived experiences of individuals with psychotic disorders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Siever</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2004).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This report conducts a literature review that explores how schizophrenia and other primary psychotic disorders have been understood throughout history and how contemporary research explains the condition today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Siever</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2004). Particular attention is given to how social, cultural, and political contexts shape both the understanding of the disorder and the treatment that individuals receive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Siever</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2004). By examining these influences, the report highlights the importance of understanding schizophrenia not only as a medical condition but also as a human experience shaped by wider societal attitudes and influences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Siever</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2004).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In addition, this report identifies key themes that could be used in an academic poster presentation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Siever</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2004). These include the historical development of schizophrenia as a diagnosis, the impact of social and cultural factors on treatment, and current debates within mental health research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Siever</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2004). The aim is to summarise existing research while also presenting clear arguments and recommendations that support a more holistic and culturally informed approach to mental health care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Siever</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2004).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Literature Review</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Historical Evolution of Schizophrenia</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The understanding of schizophrenia has changed significantly throughout history. In earlier periods, unusual behaviours or experiences such as hearing voices or having unusual beliefs were often interpreted through religious or supernatural explanations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Jablensky</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2010).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Many societies believed that individuals experiencing psychosis were possessed by spirits, cursed, or spiritually gifted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Jablensky</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2010).</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Because of these beliefs, treatment often involved religious rituals, spiritual healing, or social isolation rather than medical intervention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Jablensky</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2010).</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The scientific study of schizophrenia began to develop during the late nineteenth century with the work of the German psychiatrist Emil Kraepelin (</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Wolf</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1976). Kraepelin introduced the concept of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dementia praecox</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which he used to describe a group of symptoms that included hallucinations, delusions, and cognitive decline that typically began in early adulthood (</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Wolf</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1976). He believed that the disorder followed a deteriorating course and distinguished it from other mental illnesses, such as mood disorders. Kraepelin’s classification system played a major role in shaping early psychiatric diagnosis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Jablensky</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2010).</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Eugen Bleuler, a Swiss psychiatrist, came up with the word "schizophrenia" in the early 1900s (</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Wolf</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1976). Bleuler elucidated that the disorder did not invariably lead to inevitable deterioration and proposed that it entailed a fragmentation of mental processes rather than mere cognitive decline (</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Wolf</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1976). He pinpointed several fundamental symptoms of the disorder, encompassing disturbances in cognition, emotional responses, and the perception of reality (</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Wolf</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1976). Bleuler's research expanded the comprehension of schizophrenia and underscored the intricacy of the disorder (</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Wolf</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1976).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In the middle of the 20th century, psychological explanations for schizophrenia became more widely recognised (</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Lavretsky, 2008).</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Some theories focused particularly on family relationships and early childhood experiences (</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Lavretsky, 2008).</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For instance, some clinicians believed that unhealthy parenting styles might play a role in the development of schizophrenia. During this period, ideas such as the "schizophrenogenic mother" were frequently discussed (</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Lavretsky, 2008).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However, these theories were later criticised for lacking strong scientific evidence and for unfairly placing blame on families for the development of the disorder (</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Lavretsky, 2008).</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The introduction of antipsychotic drugs, especially chlorpromazine, in the 1950s marked a major turning point. These medications were able to reduce symptoms such as hallucinations and delusions, which significantly changed the treatment of schizophrenia (</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Lavretsky, 2008).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Before this, many people with severe psychotic disorders were placed in long-term psychiatric hospitals (</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Lavretsky, 2008).</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The development of effective medications made it possible for many patients to live within their own communities instead of hospitals. This also supported the movement toward deinstitutionalisation in many countries (</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Lavretsky, 2008).</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The Diagnostic and Statistical Manual of Mental Disorders (DSM) and the International Classification of Diseases (ICD) are two systems that have helped diagnostic frameworks grow. These classification systems have helped to make the definition of schizophrenia and related psychotic disorders more precise (</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Lavretsky, 2008).</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However, there is still disagreement about whether schizophrenia should be thought of as a single disorder or as part of a larger group of psychotic disorders (</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Lavretsky, 2008).</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Social, Cultural, and Political Influences on Diagnosis and Treatment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Although schizophrenia is often discussed primarily as a biological or medical disorder, research consistently shows that social, cultural, and political factors strongly influence how the condition is understood and treated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Bhui</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2008).</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Cultural influences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Culture significantly influences the interpretation and response of individuals to psychotic experiences. In certain cultures, auditory hallucinations may be perceived as a spiritual phenomenon or a means of communication with ancestors, rather than as an indication of mental illness. Because of this, people may go to religious or spiritual leaders for help before going to mental health professionals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Bhui</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2008).</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Additionally, a person's cultural background can influence how they feel and discuss their symptoms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Bhui</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2008). Research suggests that people from different cultural backgrounds may interpret hallucinations differently. For example, some claim to hear voices that are guiding or helpful, while others report hearing voices that are frightening or menacing. These variations show how cultural expectations and beliefs can affect how psychotic experiences are understood and interpreted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Bhui</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2008).</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Research has also shown that recovery outcomes vary between cultures. Some international studies indicate that individuals with schizophrenia in developing countries may achieve superior long-term outcomes compared to those in highly industrialised societies (</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Brekke</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1997). One reason is that in some cultures, stronger family networks and community support systems may help people keep their social roles and relationships while they are recovering (</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Brekke</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1997).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Social factors and stigma</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Stigma remains one of the most significant social challenges faced by people living with schizophrenia (</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HAN</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2002). Individuals with psychotic disorders are often viewed as dangerous, unpredictable, or incapable of leading productive lives because of negative stereotypes. These misconceptions can lead to discrimination in important areas such as employment, housing, and social relationships with others (</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HAN</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2002).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Stigma can also discourage individuals from seeking help or adhering to treatment (</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HAN</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2002). Fear of being labelled or judged may cause people to delay seeking professional support, which can worsen symptoms and reduce the chances of recovery (</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HAN</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2002). Addressing stigma is therefore an important aspect of improving mental health care (</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HAN</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2002).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Socioeconomic factors also affect how schizophrenia develops and how it is treated. People who are poor or live in unstable housing often have a lot of stress and may not be able to get mental health care (</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Valery</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2020). Social inequality can make people more likely to get mental illness and make it harder for them to get the help they need (</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Valery</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2020).</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Political influences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Political systems and historical contexts have also shaped psychiatric practice. In certain cases, psychiatric diagnoses have been used for political purposes. For example, historical research has documented the use of psychiatric institutions in the Soviet Union to detain political dissidents who were labelled as mentally ill. Such practices highlight the potential misuse of psychiatric authority in contexts where professional independence is limited (</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Warner, 2013).</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Political and social movements have also changed how people think about schizophrenia (</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Warner, 2013).</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In the 1960s in the United States, some researchers have contended that the diagnosis of schizophrenia became associated with racial and political tensions, especially regarding African American men engaged in civil rights activism (</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Warner, 2013).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These historical instances illustrate that psychiatric diagnoses are not isolated from broader social and political factors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Feiring</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2000).</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In general, the literature shows that schizophrenia should be looked at in a larger social context. Biological explanations alone cannot comprehensively elucidate the experience, diagnosis, and treatment of the disorder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Feiring</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2000).</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Contemporary Understanding of Schizophrenia</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Modern research generally approaches schizophrenia using a biopsychosocial framework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Steggles</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2024).</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This model recognises that the disorder develops through the interaction of biological, psychological, and social influences rather than through a single cause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Trepper</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2013).</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Biological research</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Scientific research has made important progress in identifying biological factors linked to schizophrenia (</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Toru, 1998).</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Genetic studies show that individuals with a family history of the disorder have a higher risk of developing it themselves (</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Toru, 1998).</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However, no single gene is responsible; instead, schizophrenia appears to involve the combined influence of multiple genetic variations (</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Toru, 1998).</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Environmental influences may also interact with genetic vulnerability. Factors such as prenatal complications, exposure to infections during pregnancy, early childhood trauma, and high levels of stress have all been identified as potential contributors to the development of psychosis (</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Toru, 1998).</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Environmental factors may also influence genetic susceptibility. Prenatal complications, exposure to infections during gestation, early childhood trauma, and heightened stress levels have been identified as potential factors contributing to the onset of psychosis (</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Toru, 1998).</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Brain imaging studies have enhanced comprehension of the neurological underpinnings of schizophrenia (</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Toru, 1998).</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Studies have uncovered structural and functional differences in certain brain regions linked to cognition, emotion, and perception (</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Toru, 1998).</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Psychological and psychosocial approaches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Although medication remains a central part of treatment, contemporary mental health care increasingly emphasises the importance of psychological and social interventions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Mueser</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2000). Cognitive Behavioural Therapy for psychosis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CBTp</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has been shown to help individuals manage distressing thoughts and hallucinations by developing coping strategies and challenging unhelpful beliefs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Mueser</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2000).</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Family-based interventions are also widely used, particularly in helping relatives understand the condition and develop supportive communication strategies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Mueser</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2000).</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Research shows that family support can significantly reduce relapse rates and improve long-term outcomes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Mueser</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2000).</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Community-based rehabilitation programmes aim to support individuals in developing practical life skills, finding employment, and maintaining social connections. These programmes reflect a broader shift in mental health care toward recovery-oriented approaches that focus on improving quality of life rather than simply reducing symptoms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Mueser</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2000).</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Technological developments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Recent technological advances are also beginning to influence the field of mental health.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Chivilgina</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2021). Digital health tools, smartphone monitoring systems, and artificial intelligence technologies are being explored as ways to detect early signs of psychosis and support ongoing treatment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Chivilgina</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2021). For example, machine learning methods are being used to analyse brain imaging and behavioural data to identify patterns that may predict the development of schizophrenia. While these technologies are still emerging, they demonstrate the growing integration of neuroscience, data science, and mental health care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Nielssen</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2017).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Recommendations for Future Policy and Practice (Schizophrenia)</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Supporting people living with schizophrenia requires policies and practices that look beyond medication and recognise the whole person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Nielssen</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2017). One of the most important steps is </a:t>
            </a: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early intervention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Identifying psychosis early and providing timely support can dramatically improve recovery, reduce symptom severity, and help individuals stay connected with their communities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Nielssen</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2017).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Community-based care</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should be strengthened so that treatment is not confined to hospitals. Services such as outpatient therapy, vocational training, supported housing, and social programs can give people the chance to live independently and maintain meaningful relationships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Nielssen</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2017).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Medication is still important, but combining it with psychological and social support, such as cognitive-behavioural therapy, family therapy, and skills training, can help people cope more effectively, reduce the risk of relapse, and improve daily functioning. It is also very important to address discrimination and stigma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Nielssen</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2017).  Public awareness campaigns, workplace initiatives, and inclusive policies can help challenge stereotypes and make people feel more comfortable and supported when seeking help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Nielssen</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2017).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Finally, mental health services must be </a:t>
            </a: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culturally sensitive</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and inclusive. Understanding patients’ backgrounds, beliefs, and values fosters trust and ensures care feels relevant and supportive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Nielssen</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2017). Continued research and responsible use of technology can further improve early detection and personalised care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Nielssen</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 et al., </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2017).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1B35069E-D8C5-DF48-BC33-89E4EFF4098B}" type="slidenum">
              <a:rPr lang="en-US" smtClean="0"/>
              <a:t>2</a:t>
            </a:fld>
            <a:endParaRPr lang="en-US"/>
          </a:p>
        </p:txBody>
      </p:sp>
    </p:spTree>
    <p:extLst>
      <p:ext uri="{BB962C8B-B14F-4D97-AF65-F5344CB8AC3E}">
        <p14:creationId xmlns:p14="http://schemas.microsoft.com/office/powerpoint/2010/main" val="5141498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Brekke, J.S. and Barrio, C., 1997. Cross-ethnic symptom differences in schizophrenia: the influence of culture and minority status. </a:t>
            </a:r>
            <a:r>
              <a:rPr lang="en-GB" sz="1800" i="1"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Schizophrenia Bulletin</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23</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(2), p.305.</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Bhui</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K. and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Tsangarides</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N., 2008. Culture and schizophrenia. </a:t>
            </a:r>
            <a:r>
              <a:rPr lang="en-GB" sz="1800" i="1"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Psychiatry</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7</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(11), pp.454-457.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Chivilgina</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O.,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Elger</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B.S. and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Jotterand</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F., 2021. Digital technologies for schizophrenia management: A descriptive review. </a:t>
            </a:r>
            <a:r>
              <a:rPr lang="en-GB" sz="1800" i="1"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Science and engineering ethics</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27</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(2), p.25.</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Feiring</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B., 2000. Schizophrenia in Development: Balancing epistemological, moral and political concerns. </a:t>
            </a:r>
            <a:r>
              <a:rPr lang="en-GB" sz="1800" i="1"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Development</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43</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(4), pp.26-31.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HAN, K.L., KIM, S.W. and LEE, M.S., 2002. Factors affecting stigma of schizophrenic patient. </a:t>
            </a:r>
            <a:r>
              <a:rPr lang="en-GB" sz="1800" i="1"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Journal of Korean Neuropsychiatric Association</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pp.1185-1196.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Jablensky</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A., 2010. The diagnostic concept of schizophrenia: its history, evolution, and future prospects. </a:t>
            </a:r>
            <a:r>
              <a:rPr lang="en-GB" sz="1800" i="1"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Dialogues in clinical neuroscience</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12</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(3), pp.271-287.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Lavretsky, H., 2008. History of schizophrenia as a psychiatric disorder.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Clinical handbook of schizophrenia</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1</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Mueser</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K.T. and Bond, G.R., 2000. Psychosocial treatment approaches for schizophrenia. </a:t>
            </a:r>
            <a:r>
              <a:rPr lang="en-GB" sz="1800" i="1"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Current Opinion in Psychiatry</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13</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(1), pp.27-35.</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1B35069E-D8C5-DF48-BC33-89E4EFF4098B}" type="slidenum">
              <a:rPr lang="en-US" smtClean="0"/>
              <a:t>3</a:t>
            </a:fld>
            <a:endParaRPr lang="en-US"/>
          </a:p>
        </p:txBody>
      </p:sp>
    </p:spTree>
    <p:extLst>
      <p:ext uri="{BB962C8B-B14F-4D97-AF65-F5344CB8AC3E}">
        <p14:creationId xmlns:p14="http://schemas.microsoft.com/office/powerpoint/2010/main" val="33877494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Nielssen</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O.,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McGorry</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P., Castle, D. and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Galletly</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C., 2017. The RANZCP guidelines for Schizophrenia: Why is our practice so far short of our recommendations, and what can we do about it?. </a:t>
            </a:r>
            <a:r>
              <a:rPr lang="en-GB" sz="1800" i="1"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Australian &amp; New Zealand Journal of Psychiatry</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51</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(7), pp.670-674.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Siever</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L.J. and Davis, K.L., 2004. The pathophysiology of schizophrenia disorders: perspectives from the spectrum.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American Journal of Psychiatry</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161</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(3), pp.398-413.</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Schmitt, A., Hasan, A., Gruber, O. and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Falkai</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P., 2011. Schizophrenia as a disorder of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disconnectivity</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European archives of psychiatry and clinical neuroscience</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261</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Suppl</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2), p.150.</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Steggles</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G., 2024. </a:t>
            </a:r>
            <a:r>
              <a:rPr lang="en-GB" sz="1800" i="1"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Schizophrenia: a contemporary introduction</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Routledge.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Toru, M., 1998. Biological research on schizophrenia. </a:t>
            </a:r>
            <a:r>
              <a:rPr lang="en-GB" sz="1800" i="1"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Psychiatry and clinical neurosciences</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52</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(S6), pp.S170-S172.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solidFill>
                  <a:srgbClr val="FF0000"/>
                </a:solidFill>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Trepper</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T.S. and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Shean</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G.D., 2013. </a:t>
            </a:r>
            <a:r>
              <a:rPr lang="en-GB" sz="1800" i="1"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Understanding and treating schizophrenia: Contemporary research, theory, and practice</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Routledge.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1B35069E-D8C5-DF48-BC33-89E4EFF4098B}" type="slidenum">
              <a:rPr lang="en-US" smtClean="0"/>
              <a:t>4</a:t>
            </a:fld>
            <a:endParaRPr lang="en-US"/>
          </a:p>
        </p:txBody>
      </p:sp>
    </p:spTree>
    <p:extLst>
      <p:ext uri="{BB962C8B-B14F-4D97-AF65-F5344CB8AC3E}">
        <p14:creationId xmlns:p14="http://schemas.microsoft.com/office/powerpoint/2010/main" val="2112615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Valery, K.M. and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Prouteau</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A., 2020. Schizophrenia stigma in mental health professionals and associated factors: A systematic review. </a:t>
            </a:r>
            <a:r>
              <a:rPr lang="en-GB" sz="1800" i="1"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Psychiatry research</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290</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p.113068.</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Wolf, S. and </a:t>
            </a:r>
            <a:r>
              <a:rPr lang="en-GB" sz="1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Berle</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B.B., 1976. Historical perspective—evolution of the concept of schizophrenia. In </a:t>
            </a:r>
            <a:r>
              <a:rPr lang="en-GB" sz="1800" i="1"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The biology of the schizophrenic process</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(pp. 1-15). Boston, MA: Springer US.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Warner, R., 2013. </a:t>
            </a:r>
            <a:r>
              <a:rPr lang="en-GB" sz="1800" i="1"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Recovery from schizophrenia: Psychiatry and political economy</a:t>
            </a:r>
            <a:r>
              <a:rPr lang="en-GB" sz="1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Routledge.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1B35069E-D8C5-DF48-BC33-89E4EFF4098B}" type="slidenum">
              <a:rPr lang="en-US" smtClean="0"/>
              <a:t>5</a:t>
            </a:fld>
            <a:endParaRPr lang="en-US"/>
          </a:p>
        </p:txBody>
      </p:sp>
    </p:spTree>
    <p:extLst>
      <p:ext uri="{BB962C8B-B14F-4D97-AF65-F5344CB8AC3E}">
        <p14:creationId xmlns:p14="http://schemas.microsoft.com/office/powerpoint/2010/main" val="6660441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5F277553-F296-4DFB-BD15-770B47FF2CCF}" type="datetimeFigureOut">
              <a:rPr lang="en-GB" smtClean="0"/>
              <a:t>07/03/2026</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8466625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8105156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3818025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F277553-F296-4DFB-BD15-770B47FF2CCF}"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456089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277553-F296-4DFB-BD15-770B47FF2CCF}" type="datetimeFigureOut">
              <a:rPr lang="en-GB" smtClean="0"/>
              <a:t>07/03/2026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653293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F277553-F296-4DFB-BD15-770B47FF2CCF}" type="datetimeFigureOut">
              <a:rPr lang="en-GB" smtClean="0"/>
              <a:t>07/03/2026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7154192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277553-F296-4DFB-BD15-770B47FF2CCF}" type="datetimeFigureOut">
              <a:rPr lang="en-GB" smtClean="0"/>
              <a:t>07/03/2026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9065539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68140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979418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7981987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8534133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996568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5626137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5F277553-F296-4DFB-BD15-770B47FF2CCF}" type="datetimeFigureOut">
              <a:rPr lang="en-GB" smtClean="0"/>
              <a:t>07/03/2026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751124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5F277553-F296-4DFB-BD15-770B47FF2CCF}" type="datetimeFigureOut">
              <a:rPr lang="en-GB" smtClean="0"/>
              <a:t>07/03/2026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41763317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1675084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249008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F277553-F296-4DFB-BD15-770B47FF2CCF}" type="datetimeFigureOut">
              <a:rPr lang="en-GB" smtClean="0"/>
              <a:t>07/03/2026</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F1F8E63-D4E6-420C-B763-C5977E96A00A}" type="slidenum">
              <a:rPr lang="en-GB" smtClean="0"/>
              <a:t>‹#›</a:t>
            </a:fld>
            <a:endParaRPr lang="en-GB"/>
          </a:p>
        </p:txBody>
      </p:sp>
    </p:spTree>
    <p:extLst>
      <p:ext uri="{BB962C8B-B14F-4D97-AF65-F5344CB8AC3E}">
        <p14:creationId xmlns:p14="http://schemas.microsoft.com/office/powerpoint/2010/main" val="2890756890"/>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F47C0C98-9DB3-D0C5-DF62-1C5B7F625AEF}"/>
              </a:ext>
            </a:extLst>
          </p:cNvPr>
          <p:cNvSpPr/>
          <p:nvPr/>
        </p:nvSpPr>
        <p:spPr>
          <a:xfrm>
            <a:off x="438912" y="466344"/>
            <a:ext cx="11210544"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Student Name: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Alina-Elena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Adavidoaie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solidFill>
                <a:schemeClr val="tx1"/>
              </a:solidFill>
              <a:latin typeface="Arial" panose="020B0604020202020204" pitchFamily="34" charset="0"/>
              <a:cs typeface="Arial" panose="020B0604020202020204" pitchFamily="34" charset="0"/>
            </a:endParaRPr>
          </a:p>
        </p:txBody>
      </p:sp>
      <p:sp>
        <p:nvSpPr>
          <p:cNvPr id="7" name="Rectangle: Rounded Corners 6">
            <a:extLst>
              <a:ext uri="{FF2B5EF4-FFF2-40B4-BE49-F238E27FC236}">
                <a16:creationId xmlns:a16="http://schemas.microsoft.com/office/drawing/2014/main" id="{FAC94C40-FC58-11D3-B784-2D610CF944DB}"/>
              </a:ext>
            </a:extLst>
          </p:cNvPr>
          <p:cNvSpPr/>
          <p:nvPr/>
        </p:nvSpPr>
        <p:spPr>
          <a:xfrm>
            <a:off x="438912" y="1395984"/>
            <a:ext cx="11210544"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Student Number:  </a:t>
            </a:r>
            <a:r>
              <a:rPr lang="en-GB" sz="1800" dirty="0">
                <a:effectLst/>
                <a:latin typeface="Arial" panose="020B0604020202020204" pitchFamily="34" charset="0"/>
                <a:ea typeface="Aptos" panose="020B0004020202020204" pitchFamily="34" charset="0"/>
                <a:cs typeface="Arial" panose="020B0604020202020204" pitchFamily="34" charset="0"/>
              </a:rPr>
              <a:t>2324349</a:t>
            </a:r>
            <a:r>
              <a:rPr lang="en-GB" dirty="0">
                <a:effectLst/>
              </a:rPr>
              <a:t> </a:t>
            </a:r>
            <a:endParaRPr lang="en-GB" dirty="0">
              <a:solidFill>
                <a:schemeClr val="tx1"/>
              </a:solidFill>
            </a:endParaRPr>
          </a:p>
        </p:txBody>
      </p:sp>
      <p:sp>
        <p:nvSpPr>
          <p:cNvPr id="8" name="Rectangle: Rounded Corners 7">
            <a:extLst>
              <a:ext uri="{FF2B5EF4-FFF2-40B4-BE49-F238E27FC236}">
                <a16:creationId xmlns:a16="http://schemas.microsoft.com/office/drawing/2014/main" id="{7688054F-F214-F309-B403-27096C412965}"/>
              </a:ext>
            </a:extLst>
          </p:cNvPr>
          <p:cNvSpPr/>
          <p:nvPr/>
        </p:nvSpPr>
        <p:spPr>
          <a:xfrm>
            <a:off x="438912" y="2325624"/>
            <a:ext cx="11210544"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BMHP6029_</a:t>
            </a:r>
            <a:r>
              <a:rPr lang="en-GB" dirty="0">
                <a:solidFill>
                  <a:schemeClr val="tx1"/>
                </a:solidFill>
                <a:latin typeface="Arial" panose="020B0604020202020204" pitchFamily="34" charset="0"/>
                <a:cs typeface="Arial" panose="020B0604020202020204" pitchFamily="34" charset="0"/>
              </a:rPr>
              <a:t>BIRM</a:t>
            </a:r>
            <a:r>
              <a:rPr lang="en-GB" dirty="0">
                <a:solidFill>
                  <a:schemeClr val="tx1"/>
                </a:solidFill>
              </a:rPr>
              <a:t> – Component 1 – Poster Presentation  </a:t>
            </a:r>
          </a:p>
        </p:txBody>
      </p:sp>
      <p:sp>
        <p:nvSpPr>
          <p:cNvPr id="9" name="Rectangle: Rounded Corners 8">
            <a:extLst>
              <a:ext uri="{FF2B5EF4-FFF2-40B4-BE49-F238E27FC236}">
                <a16:creationId xmlns:a16="http://schemas.microsoft.com/office/drawing/2014/main" id="{6E88BE97-5180-972C-808D-40C2D1F954DA}"/>
              </a:ext>
            </a:extLst>
          </p:cNvPr>
          <p:cNvSpPr/>
          <p:nvPr/>
        </p:nvSpPr>
        <p:spPr>
          <a:xfrm>
            <a:off x="438912" y="3255264"/>
            <a:ext cx="11210544"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Title of Poster:   </a:t>
            </a:r>
            <a:r>
              <a:rPr lang="en-GB" sz="1800" b="1" dirty="0">
                <a:effectLst/>
                <a:latin typeface="Arial" panose="020B0604020202020204" pitchFamily="34" charset="0"/>
                <a:ea typeface="Times New Roman" panose="02020603050405020304" pitchFamily="18" charset="0"/>
              </a:rPr>
              <a:t>Psychological Classifications and Provisions</a:t>
            </a:r>
            <a:r>
              <a:rPr lang="en-GB" dirty="0">
                <a:effectLst/>
              </a:rPr>
              <a:t> </a:t>
            </a:r>
            <a:endParaRPr lang="en-GB" dirty="0">
              <a:solidFill>
                <a:schemeClr val="tx1"/>
              </a:solidFill>
            </a:endParaRPr>
          </a:p>
        </p:txBody>
      </p:sp>
    </p:spTree>
    <p:extLst>
      <p:ext uri="{BB962C8B-B14F-4D97-AF65-F5344CB8AC3E}">
        <p14:creationId xmlns:p14="http://schemas.microsoft.com/office/powerpoint/2010/main" val="1479464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87A82CBD-E1FD-8F05-1113-8709B7B4DD70}"/>
              </a:ext>
            </a:extLst>
          </p:cNvPr>
          <p:cNvPicPr>
            <a:picLocks noChangeAspect="1"/>
          </p:cNvPicPr>
          <p:nvPr/>
        </p:nvPicPr>
        <p:blipFill>
          <a:blip r:embed="rId3"/>
          <a:stretch>
            <a:fillRect/>
          </a:stretch>
        </p:blipFill>
        <p:spPr>
          <a:xfrm>
            <a:off x="0" y="0"/>
            <a:ext cx="1790700" cy="2705100"/>
          </a:xfrm>
          <a:prstGeom prst="rect">
            <a:avLst/>
          </a:prstGeom>
        </p:spPr>
      </p:pic>
      <p:pic>
        <p:nvPicPr>
          <p:cNvPr id="34" name="Picture 33">
            <a:extLst>
              <a:ext uri="{FF2B5EF4-FFF2-40B4-BE49-F238E27FC236}">
                <a16:creationId xmlns:a16="http://schemas.microsoft.com/office/drawing/2014/main" id="{F91FB363-C516-F45F-3F4E-5D6DAEEC8EF7}"/>
              </a:ext>
            </a:extLst>
          </p:cNvPr>
          <p:cNvPicPr>
            <a:picLocks noChangeAspect="1"/>
          </p:cNvPicPr>
          <p:nvPr/>
        </p:nvPicPr>
        <p:blipFill>
          <a:blip r:embed="rId4"/>
          <a:stretch>
            <a:fillRect/>
          </a:stretch>
        </p:blipFill>
        <p:spPr>
          <a:xfrm>
            <a:off x="2573416" y="-736600"/>
            <a:ext cx="6235700" cy="736600"/>
          </a:xfrm>
          <a:prstGeom prst="rect">
            <a:avLst/>
          </a:prstGeom>
        </p:spPr>
      </p:pic>
      <p:pic>
        <p:nvPicPr>
          <p:cNvPr id="37" name="Picture 36">
            <a:extLst>
              <a:ext uri="{FF2B5EF4-FFF2-40B4-BE49-F238E27FC236}">
                <a16:creationId xmlns:a16="http://schemas.microsoft.com/office/drawing/2014/main" id="{4B3DD23C-3B0D-F631-E486-28D7503FBD2A}"/>
              </a:ext>
            </a:extLst>
          </p:cNvPr>
          <p:cNvPicPr>
            <a:picLocks noChangeAspect="1"/>
          </p:cNvPicPr>
          <p:nvPr/>
        </p:nvPicPr>
        <p:blipFill>
          <a:blip r:embed="rId5"/>
          <a:stretch>
            <a:fillRect/>
          </a:stretch>
        </p:blipFill>
        <p:spPr>
          <a:xfrm>
            <a:off x="1" y="2705098"/>
            <a:ext cx="7060992" cy="2410606"/>
          </a:xfrm>
          <a:prstGeom prst="rect">
            <a:avLst/>
          </a:prstGeom>
        </p:spPr>
      </p:pic>
      <p:pic>
        <p:nvPicPr>
          <p:cNvPr id="38" name="Picture 37">
            <a:extLst>
              <a:ext uri="{FF2B5EF4-FFF2-40B4-BE49-F238E27FC236}">
                <a16:creationId xmlns:a16="http://schemas.microsoft.com/office/drawing/2014/main" id="{29553877-44A1-E3C8-E004-CB8FBF6C786B}"/>
              </a:ext>
            </a:extLst>
          </p:cNvPr>
          <p:cNvPicPr>
            <a:picLocks noChangeAspect="1"/>
          </p:cNvPicPr>
          <p:nvPr/>
        </p:nvPicPr>
        <p:blipFill>
          <a:blip r:embed="rId6"/>
          <a:stretch>
            <a:fillRect/>
          </a:stretch>
        </p:blipFill>
        <p:spPr>
          <a:xfrm>
            <a:off x="7060992" y="2672998"/>
            <a:ext cx="5131007" cy="2442705"/>
          </a:xfrm>
          <a:prstGeom prst="rect">
            <a:avLst/>
          </a:prstGeom>
        </p:spPr>
      </p:pic>
      <p:pic>
        <p:nvPicPr>
          <p:cNvPr id="39" name="Picture 38">
            <a:extLst>
              <a:ext uri="{FF2B5EF4-FFF2-40B4-BE49-F238E27FC236}">
                <a16:creationId xmlns:a16="http://schemas.microsoft.com/office/drawing/2014/main" id="{D04545DA-79ED-5A52-CFD2-4BBC5402C518}"/>
              </a:ext>
            </a:extLst>
          </p:cNvPr>
          <p:cNvPicPr>
            <a:picLocks noChangeAspect="1"/>
          </p:cNvPicPr>
          <p:nvPr/>
        </p:nvPicPr>
        <p:blipFill>
          <a:blip r:embed="rId7"/>
          <a:stretch>
            <a:fillRect/>
          </a:stretch>
        </p:blipFill>
        <p:spPr>
          <a:xfrm>
            <a:off x="1790700" y="0"/>
            <a:ext cx="10401300" cy="2705098"/>
          </a:xfrm>
          <a:prstGeom prst="rect">
            <a:avLst/>
          </a:prstGeom>
        </p:spPr>
      </p:pic>
      <p:pic>
        <p:nvPicPr>
          <p:cNvPr id="40" name="Picture 39">
            <a:extLst>
              <a:ext uri="{FF2B5EF4-FFF2-40B4-BE49-F238E27FC236}">
                <a16:creationId xmlns:a16="http://schemas.microsoft.com/office/drawing/2014/main" id="{C2B7CC15-417E-DACF-EAB0-80B7FEC3C115}"/>
              </a:ext>
            </a:extLst>
          </p:cNvPr>
          <p:cNvPicPr>
            <a:picLocks noChangeAspect="1"/>
          </p:cNvPicPr>
          <p:nvPr/>
        </p:nvPicPr>
        <p:blipFill>
          <a:blip r:embed="rId8"/>
          <a:stretch>
            <a:fillRect/>
          </a:stretch>
        </p:blipFill>
        <p:spPr>
          <a:xfrm>
            <a:off x="0" y="4954208"/>
            <a:ext cx="4573110" cy="1906394"/>
          </a:xfrm>
          <a:prstGeom prst="rect">
            <a:avLst/>
          </a:prstGeom>
        </p:spPr>
      </p:pic>
      <p:pic>
        <p:nvPicPr>
          <p:cNvPr id="41" name="Picture 40">
            <a:extLst>
              <a:ext uri="{FF2B5EF4-FFF2-40B4-BE49-F238E27FC236}">
                <a16:creationId xmlns:a16="http://schemas.microsoft.com/office/drawing/2014/main" id="{4048DA79-D226-69CC-91F3-3AE24CF47E86}"/>
              </a:ext>
            </a:extLst>
          </p:cNvPr>
          <p:cNvPicPr>
            <a:picLocks noChangeAspect="1"/>
          </p:cNvPicPr>
          <p:nvPr/>
        </p:nvPicPr>
        <p:blipFill>
          <a:blip r:embed="rId9"/>
          <a:stretch>
            <a:fillRect/>
          </a:stretch>
        </p:blipFill>
        <p:spPr>
          <a:xfrm>
            <a:off x="4573109" y="4954205"/>
            <a:ext cx="7618889" cy="1903795"/>
          </a:xfrm>
          <a:prstGeom prst="rect">
            <a:avLst/>
          </a:prstGeom>
        </p:spPr>
      </p:pic>
    </p:spTree>
    <p:extLst>
      <p:ext uri="{BB962C8B-B14F-4D97-AF65-F5344CB8AC3E}">
        <p14:creationId xmlns:p14="http://schemas.microsoft.com/office/powerpoint/2010/main" val="251621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8D49D-1F6E-F0FD-FCD7-89051D655141}"/>
              </a:ext>
            </a:extLst>
          </p:cNvPr>
          <p:cNvSpPr>
            <a:spLocks noGrp="1"/>
          </p:cNvSpPr>
          <p:nvPr>
            <p:ph type="title"/>
          </p:nvPr>
        </p:nvSpPr>
        <p:spPr>
          <a:xfrm>
            <a:off x="1141413" y="0"/>
            <a:ext cx="9905998" cy="764498"/>
          </a:xfrm>
        </p:spPr>
        <p:txBody>
          <a:bodyPr/>
          <a:lstStyle/>
          <a:p>
            <a:r>
              <a:rPr lang="en-GB" dirty="0"/>
              <a:t>Reference List </a:t>
            </a:r>
          </a:p>
        </p:txBody>
      </p:sp>
      <p:sp>
        <p:nvSpPr>
          <p:cNvPr id="4" name="TextBox 3">
            <a:extLst>
              <a:ext uri="{FF2B5EF4-FFF2-40B4-BE49-F238E27FC236}">
                <a16:creationId xmlns:a16="http://schemas.microsoft.com/office/drawing/2014/main" id="{3F92951F-37B7-BC60-CA80-36FCC41E9EFE}"/>
              </a:ext>
            </a:extLst>
          </p:cNvPr>
          <p:cNvSpPr txBox="1"/>
          <p:nvPr/>
        </p:nvSpPr>
        <p:spPr>
          <a:xfrm>
            <a:off x="389744" y="764498"/>
            <a:ext cx="10295742" cy="6463308"/>
          </a:xfrm>
          <a:prstGeom prst="rect">
            <a:avLst/>
          </a:prstGeom>
          <a:noFill/>
        </p:spPr>
        <p:txBody>
          <a:bodyPr wrap="square" rtlCol="0">
            <a:spAutoFit/>
          </a:bodyPr>
          <a:lstStyle/>
          <a:p>
            <a:pPr algn="just"/>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Brekke, J.S. and Barrio, C., 1997. Cross-ethnic symptom differences in schizophrenia: the influence of culture and minority status.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Schizophrenia Bulletin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23</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 p.305.</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Bhui</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K. and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Tsangarides</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N., 2008. Culture and schizophrenia.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Psychiatry</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7</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(11), pp.454-457.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Chivilgina</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O.,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Elger</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B.S. and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Jotterand</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F., 2021. Digital technologies for schizophrenia management: A descriptive review.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Science and engineering ethics</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27</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(2), p.25.</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Feiring</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B., 2000. Schizophrenia in Development: Balancing epistemological, moral and political concerns.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Development</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43</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(4), pp.26-31.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a:p>
            <a:pPr algn="just"/>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HAN, K.L., KIM, S.W. and LEE, M.S., 2002. Factors affecting stigma of schizophrenic patient.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Journal of Korean Neuropsychiatric Association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pp.1185-1196.</a:t>
            </a:r>
            <a:endParaRPr lang="en-GB" kern="100" dirty="0">
              <a:latin typeface="Aptos" panose="020B0004020202020204" pitchFamily="34" charset="0"/>
              <a:ea typeface="Aptos" panose="020B0004020202020204" pitchFamily="34" charset="0"/>
              <a:cs typeface="Times New Roman" panose="02020603050405020304" pitchFamily="18" charset="0"/>
            </a:endParaRPr>
          </a:p>
          <a:p>
            <a:pPr algn="just"/>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Jablensky</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 2010. The diagnostic concept of schizophrenia: its history, evolution, and future prospects.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Dialogues in clinical neuroscience</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12</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(3), pp.271-287.</a:t>
            </a:r>
          </a:p>
          <a:p>
            <a:pPr algn="just"/>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Lavretsky, H., 2008. History of schizophrenia as a psychiatric disorder.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Clinical handbook of schizophrenia</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1</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Mueser</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K.T. and Bond, G.R., 2000. Psychosocial treatment approaches for schizophrenia.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Current Opinion in Psychiatry</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13</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(1), pp.27-35.</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245730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0E5DB6-82A8-E51B-E71E-ABCC67A3D2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75EC54-6137-D07F-F33F-5A775444D916}"/>
              </a:ext>
            </a:extLst>
          </p:cNvPr>
          <p:cNvSpPr>
            <a:spLocks noGrp="1"/>
          </p:cNvSpPr>
          <p:nvPr>
            <p:ph type="title"/>
          </p:nvPr>
        </p:nvSpPr>
        <p:spPr>
          <a:xfrm>
            <a:off x="571787" y="-250911"/>
            <a:ext cx="9905998" cy="1478570"/>
          </a:xfrm>
        </p:spPr>
        <p:txBody>
          <a:bodyPr/>
          <a:lstStyle/>
          <a:p>
            <a:r>
              <a:rPr lang="en-GB" dirty="0"/>
              <a:t>Reference List </a:t>
            </a:r>
          </a:p>
        </p:txBody>
      </p:sp>
      <p:sp>
        <p:nvSpPr>
          <p:cNvPr id="5" name="Content Placeholder 4">
            <a:extLst>
              <a:ext uri="{FF2B5EF4-FFF2-40B4-BE49-F238E27FC236}">
                <a16:creationId xmlns:a16="http://schemas.microsoft.com/office/drawing/2014/main" id="{F24C350E-7BA4-B65F-AE06-5FB24C114A88}"/>
              </a:ext>
            </a:extLst>
          </p:cNvPr>
          <p:cNvSpPr>
            <a:spLocks noGrp="1"/>
          </p:cNvSpPr>
          <p:nvPr>
            <p:ph idx="1"/>
          </p:nvPr>
        </p:nvSpPr>
        <p:spPr>
          <a:xfrm>
            <a:off x="225763" y="765460"/>
            <a:ext cx="10598045" cy="6092539"/>
          </a:xfrm>
        </p:spPr>
        <p:txBody>
          <a:bodyPr>
            <a:normAutofit/>
          </a:bodyPr>
          <a:lstStyle/>
          <a:p>
            <a:pPr marL="0" indent="0" algn="just">
              <a:lnSpc>
                <a:spcPct val="150000"/>
              </a:lnSpc>
              <a:buNone/>
            </a:pP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Nielssen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O.,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McGorry</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P., Castle, D. and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Galletly</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C., 2017. The RANZCP guidelines for Schizophrenia: Why is our practice so far short of our recommendations, and what can we do about it?.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Australian &amp; New Zealand Journal of Psychiatry</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51</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(7), pp.670-674.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gn="just">
              <a:lnSpc>
                <a:spcPct val="150000"/>
              </a:lnSpc>
              <a:buNone/>
            </a:pP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Siever</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L.J. and Davis, K.L., 2004. The pathophysiology of schizophrenia disorders: perspectives from the spectrum.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American Journal of Psychiatry</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161</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(3), pp.398-413.</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gn="just">
              <a:lnSpc>
                <a:spcPct val="150000"/>
              </a:lnSpc>
              <a:buNone/>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Schmitt, A., Hasan, A., Gruber, O. and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Falkai</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P., 2011. Schizophrenia as a disorder of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disconnectivity</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European archives of psychiatry and clinical neuroscience</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261</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Suppl</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2), p.150.</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gn="just">
              <a:lnSpc>
                <a:spcPct val="150000"/>
              </a:lnSpc>
              <a:buNone/>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Steggles</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G., 2024.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Schizophrenia: a contemporary introduction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Routledge.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gn="just">
              <a:lnSpc>
                <a:spcPct val="150000"/>
              </a:lnSpc>
              <a:buNone/>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Toru, M., 1998. Biological research on schizophrenia.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Psychiatry and clinical neurosciences</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52</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(S6), pp.S170-S172.</a:t>
            </a:r>
          </a:p>
          <a:p>
            <a:pPr marL="0" indent="0" algn="just">
              <a:lnSpc>
                <a:spcPct val="150000"/>
              </a:lnSpc>
              <a:buNone/>
            </a:pP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Trepper</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T.S. and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Shean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G.D., 2013.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Understanding and treating schizophrenia: Contemporary research, theory, and practice</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Routledge.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endParaRPr lang="en-GB" sz="1800" kern="100" dirty="0">
              <a:solidFill>
                <a:srgbClr val="000000"/>
              </a:solidFill>
              <a:latin typeface="Times New Roman" panose="02020603050405020304" pitchFamily="18" charset="0"/>
              <a:ea typeface="Aptos" panose="020B0004020202020204" pitchFamily="34" charset="0"/>
              <a:cs typeface="Times New Roman" panose="02020603050405020304" pitchFamily="18" charset="0"/>
            </a:endParaRPr>
          </a:p>
          <a:p>
            <a:pPr algn="just">
              <a:lnSpc>
                <a:spcPct val="150000"/>
              </a:lnSpc>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9551682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BAEF4-F20E-B344-1CCD-CE48E122F0DF}"/>
              </a:ext>
            </a:extLst>
          </p:cNvPr>
          <p:cNvSpPr>
            <a:spLocks noGrp="1"/>
          </p:cNvSpPr>
          <p:nvPr>
            <p:ph type="title"/>
          </p:nvPr>
        </p:nvSpPr>
        <p:spPr>
          <a:xfrm>
            <a:off x="509666" y="-209863"/>
            <a:ext cx="10537745" cy="1478570"/>
          </a:xfrm>
        </p:spPr>
        <p:txBody>
          <a:bodyPr/>
          <a:lstStyle/>
          <a:p>
            <a:r>
              <a:rPr lang="en-US" dirty="0"/>
              <a:t>Reference list</a:t>
            </a:r>
          </a:p>
        </p:txBody>
      </p:sp>
      <p:sp>
        <p:nvSpPr>
          <p:cNvPr id="5" name="TextBox 4">
            <a:extLst>
              <a:ext uri="{FF2B5EF4-FFF2-40B4-BE49-F238E27FC236}">
                <a16:creationId xmlns:a16="http://schemas.microsoft.com/office/drawing/2014/main" id="{C2BBE055-3E68-0594-774C-AA050795EF3C}"/>
              </a:ext>
            </a:extLst>
          </p:cNvPr>
          <p:cNvSpPr txBox="1"/>
          <p:nvPr/>
        </p:nvSpPr>
        <p:spPr>
          <a:xfrm>
            <a:off x="509666" y="1268707"/>
            <a:ext cx="10111722" cy="3277820"/>
          </a:xfrm>
          <a:prstGeom prst="rect">
            <a:avLst/>
          </a:prstGeom>
          <a:noFill/>
        </p:spPr>
        <p:txBody>
          <a:bodyPr wrap="square" rtlCol="0">
            <a:spAutoFit/>
          </a:bodyPr>
          <a:lstStyle/>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Valery, K.M. and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Prouteau</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 2020. Schizophrenia stigma in mental health professionals and associated factors: A systematic review.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Psychiatry research</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290</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p.113068.</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Wolf, S. and </a:t>
            </a:r>
            <a:r>
              <a:rPr lang="en-GB" sz="1800" kern="100" dirty="0" err="1">
                <a:effectLst/>
                <a:latin typeface="Times New Roman" panose="02020603050405020304" pitchFamily="18" charset="0"/>
                <a:ea typeface="Aptos" panose="020B0004020202020204" pitchFamily="34" charset="0"/>
                <a:cs typeface="Times New Roman" panose="02020603050405020304" pitchFamily="18" charset="0"/>
              </a:rPr>
              <a:t>Berle</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B.B., 1976. Historical perspective—evolution of the concept of schizophrenia. In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The biology of the schizophrenic process</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(pp. 1-15). Boston, MA: Springer US.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Warner, R., 2013.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Recovery from schizophrenia: Psychiatry and political economy</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Routledge.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1702595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Circuit</Template>
  <TotalTime>1305</TotalTime>
  <Words>3826</Words>
  <Application>Microsoft Macintosh PowerPoint</Application>
  <PresentationFormat>Widescreen</PresentationFormat>
  <Paragraphs>155</Paragraphs>
  <Slides>5</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Aptos</vt:lpstr>
      <vt:lpstr>Arial</vt:lpstr>
      <vt:lpstr>Times New Roman</vt:lpstr>
      <vt:lpstr>Tw Cen MT</vt:lpstr>
      <vt:lpstr>Circuit</vt:lpstr>
      <vt:lpstr>PowerPoint Presentation</vt:lpstr>
      <vt:lpstr>PowerPoint Presentation</vt:lpstr>
      <vt:lpstr>Reference List </vt:lpstr>
      <vt:lpstr>Reference List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Beau Academic</dc:creator>
  <cp:lastModifiedBy>Sanaz Rostamifard</cp:lastModifiedBy>
  <cp:revision>5</cp:revision>
  <dcterms:created xsi:type="dcterms:W3CDTF">2024-12-04T18:07:56Z</dcterms:created>
  <dcterms:modified xsi:type="dcterms:W3CDTF">2026-03-07T23:16:43Z</dcterms:modified>
</cp:coreProperties>
</file>