
<file path=[Content_Types].xml><?xml version="1.0" encoding="utf-8"?>
<Types xmlns="http://schemas.openxmlformats.org/package/2006/content-types">
  <Default Extension="xml" ContentType="application/xml"/>
  <Default Extension="svg" ContentType="image/svg+xml"/>
  <Default Extension="jpeg" ContentType="image/jpeg"/>
  <Default Extension="jpg" ContentType="image/jpeg"/>
  <Default Extension="rels" ContentType="application/vnd.openxmlformats-package.relationships+xml"/>
  <Default Extension="tmp" ContentType="image/png"/>
  <Default Extension="gif" ContentType="image/gif"/>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ink/ink1.xml" ContentType="application/inkml+xml"/>
  <Override PartName="/ppt/ink/ink2.xml" ContentType="application/inkml+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16"/>
  </p:notesMasterIdLst>
  <p:sldIdLst>
    <p:sldId id="256" r:id="rId2"/>
    <p:sldId id="259" r:id="rId3"/>
    <p:sldId id="257" r:id="rId4"/>
    <p:sldId id="258" r:id="rId5"/>
    <p:sldId id="261" r:id="rId6"/>
    <p:sldId id="263" r:id="rId7"/>
    <p:sldId id="262" r:id="rId8"/>
    <p:sldId id="267" r:id="rId9"/>
    <p:sldId id="265" r:id="rId10"/>
    <p:sldId id="260" r:id="rId11"/>
    <p:sldId id="264" r:id="rId12"/>
    <p:sldId id="269" r:id="rId13"/>
    <p:sldId id="268" r:id="rId14"/>
    <p:sldId id="270" r:id="rId15"/>
  </p:sldIdLst>
  <p:sldSz cx="12192000" cy="6858000"/>
  <p:notesSz cx="6858000" cy="17811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100" autoAdjust="0"/>
    <p:restoredTop sz="89199" autoAdjust="0"/>
  </p:normalViewPr>
  <p:slideViewPr>
    <p:cSldViewPr snapToGrid="0">
      <p:cViewPr varScale="1">
        <p:scale>
          <a:sx n="86" d="100"/>
          <a:sy n="86" d="100"/>
        </p:scale>
        <p:origin x="63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7.svg"/><Relationship Id="rId5" Type="http://schemas.openxmlformats.org/officeDocument/2006/relationships/image" Target="../media/image14.png"/><Relationship Id="rId6" Type="http://schemas.openxmlformats.org/officeDocument/2006/relationships/image" Target="../media/image19.svg"/><Relationship Id="rId1" Type="http://schemas.openxmlformats.org/officeDocument/2006/relationships/image" Target="../media/image12.png"/><Relationship Id="rId2"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7.svg"/><Relationship Id="rId5" Type="http://schemas.openxmlformats.org/officeDocument/2006/relationships/image" Target="../media/image14.png"/><Relationship Id="rId6" Type="http://schemas.openxmlformats.org/officeDocument/2006/relationships/image" Target="../media/image19.svg"/><Relationship Id="rId1" Type="http://schemas.openxmlformats.org/officeDocument/2006/relationships/image" Target="../media/image12.png"/><Relationship Id="rId2"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D6886A-4521-4424-A8F0-BCAE5689A467}" type="doc">
      <dgm:prSet loTypeId="urn:microsoft.com/office/officeart/2016/7/layout/BasicLinearProcessNumbered" loCatId="process" qsTypeId="urn:microsoft.com/office/officeart/2005/8/quickstyle/simple2" qsCatId="simple" csTypeId="urn:microsoft.com/office/officeart/2005/8/colors/colorful2" csCatId="colorful" phldr="1"/>
      <dgm:spPr/>
      <dgm:t>
        <a:bodyPr/>
        <a:lstStyle/>
        <a:p>
          <a:endParaRPr lang="en-US"/>
        </a:p>
      </dgm:t>
    </dgm:pt>
    <dgm:pt modelId="{98BC57ED-8FA4-4344-89DC-49F04B0FB5C3}">
      <dgm:prSet/>
      <dgm:spPr/>
      <dgm:t>
        <a:bodyPr/>
        <a:lstStyle/>
        <a:p>
          <a:r>
            <a:rPr lang="en-US"/>
            <a:t>Sure start is a Government program.</a:t>
          </a:r>
        </a:p>
      </dgm:t>
    </dgm:pt>
    <dgm:pt modelId="{7C30F22F-F7C6-40E8-B730-2FA4634EC02B}" type="parTrans" cxnId="{D7D57D94-EFBB-4B4A-9153-B4F4A6DDC3BD}">
      <dgm:prSet/>
      <dgm:spPr/>
      <dgm:t>
        <a:bodyPr/>
        <a:lstStyle/>
        <a:p>
          <a:endParaRPr lang="en-US"/>
        </a:p>
      </dgm:t>
    </dgm:pt>
    <dgm:pt modelId="{32D25276-584F-4B8D-8649-9C33B5F4FA74}" type="sibTrans" cxnId="{D7D57D94-EFBB-4B4A-9153-B4F4A6DDC3BD}">
      <dgm:prSet phldrT="1" phldr="0"/>
      <dgm:spPr/>
      <dgm:t>
        <a:bodyPr/>
        <a:lstStyle/>
        <a:p>
          <a:r>
            <a:rPr lang="en-US"/>
            <a:t>1</a:t>
          </a:r>
        </a:p>
      </dgm:t>
    </dgm:pt>
    <dgm:pt modelId="{9B8D3E10-6FB0-49F1-A820-BA7CB8A14C0D}">
      <dgm:prSet/>
      <dgm:spPr/>
      <dgm:t>
        <a:bodyPr/>
        <a:lstStyle/>
        <a:p>
          <a:r>
            <a:rPr lang="en-US"/>
            <a:t>Aimed at parents and children aged 4 and below.</a:t>
          </a:r>
        </a:p>
      </dgm:t>
    </dgm:pt>
    <dgm:pt modelId="{ECB6A79A-ED8A-4C24-ABE4-DCAB9F71E1E3}" type="parTrans" cxnId="{1B1FD3DD-EC57-4C76-BC6B-3149F147AA99}">
      <dgm:prSet/>
      <dgm:spPr/>
      <dgm:t>
        <a:bodyPr/>
        <a:lstStyle/>
        <a:p>
          <a:endParaRPr lang="en-US"/>
        </a:p>
      </dgm:t>
    </dgm:pt>
    <dgm:pt modelId="{5216A390-54AA-4834-8086-F555362F8079}" type="sibTrans" cxnId="{1B1FD3DD-EC57-4C76-BC6B-3149F147AA99}">
      <dgm:prSet phldrT="2" phldr="0"/>
      <dgm:spPr/>
      <dgm:t>
        <a:bodyPr/>
        <a:lstStyle/>
        <a:p>
          <a:r>
            <a:rPr lang="en-US"/>
            <a:t>2</a:t>
          </a:r>
        </a:p>
      </dgm:t>
    </dgm:pt>
    <dgm:pt modelId="{B785A9B5-0356-432A-8D16-FC0C49A9B985}">
      <dgm:prSet/>
      <dgm:spPr/>
      <dgm:t>
        <a:bodyPr/>
        <a:lstStyle/>
        <a:p>
          <a:r>
            <a:rPr lang="en-US"/>
            <a:t>Initially only trialed in disadvantaged areas.</a:t>
          </a:r>
        </a:p>
      </dgm:t>
    </dgm:pt>
    <dgm:pt modelId="{8AFEAE6B-D47B-4496-9037-0EE3A535F0CF}" type="parTrans" cxnId="{9005FEF2-6C98-4338-B086-21411FAFE3F0}">
      <dgm:prSet/>
      <dgm:spPr/>
      <dgm:t>
        <a:bodyPr/>
        <a:lstStyle/>
        <a:p>
          <a:endParaRPr lang="en-US"/>
        </a:p>
      </dgm:t>
    </dgm:pt>
    <dgm:pt modelId="{A682727E-81D4-4B85-8629-98C5560F32AF}" type="sibTrans" cxnId="{9005FEF2-6C98-4338-B086-21411FAFE3F0}">
      <dgm:prSet phldrT="3" phldr="0"/>
      <dgm:spPr/>
      <dgm:t>
        <a:bodyPr/>
        <a:lstStyle/>
        <a:p>
          <a:r>
            <a:rPr lang="en-US"/>
            <a:t>3</a:t>
          </a:r>
        </a:p>
      </dgm:t>
    </dgm:pt>
    <dgm:pt modelId="{DB13B2A5-3B73-E940-B889-D2B91C3559C3}" type="pres">
      <dgm:prSet presAssocID="{C3D6886A-4521-4424-A8F0-BCAE5689A467}" presName="Name0" presStyleCnt="0">
        <dgm:presLayoutVars>
          <dgm:animLvl val="lvl"/>
          <dgm:resizeHandles val="exact"/>
        </dgm:presLayoutVars>
      </dgm:prSet>
      <dgm:spPr/>
      <dgm:t>
        <a:bodyPr/>
        <a:lstStyle/>
        <a:p>
          <a:endParaRPr lang="en-US"/>
        </a:p>
      </dgm:t>
    </dgm:pt>
    <dgm:pt modelId="{8020A026-5913-A847-88AF-E77D4A603960}" type="pres">
      <dgm:prSet presAssocID="{98BC57ED-8FA4-4344-89DC-49F04B0FB5C3}" presName="compositeNode" presStyleCnt="0">
        <dgm:presLayoutVars>
          <dgm:bulletEnabled val="1"/>
        </dgm:presLayoutVars>
      </dgm:prSet>
      <dgm:spPr/>
    </dgm:pt>
    <dgm:pt modelId="{7B2D8331-9A24-0C47-88C9-B01B834AB0F8}" type="pres">
      <dgm:prSet presAssocID="{98BC57ED-8FA4-4344-89DC-49F04B0FB5C3}" presName="bgRect" presStyleLbl="bgAccFollowNode1" presStyleIdx="0" presStyleCnt="3"/>
      <dgm:spPr/>
      <dgm:t>
        <a:bodyPr/>
        <a:lstStyle/>
        <a:p>
          <a:endParaRPr lang="en-US"/>
        </a:p>
      </dgm:t>
    </dgm:pt>
    <dgm:pt modelId="{5380F9BB-58C8-C849-B0B9-B0095F79112C}" type="pres">
      <dgm:prSet presAssocID="{32D25276-584F-4B8D-8649-9C33B5F4FA74}" presName="sibTransNodeCircle" presStyleLbl="alignNode1" presStyleIdx="0" presStyleCnt="6">
        <dgm:presLayoutVars>
          <dgm:chMax val="0"/>
          <dgm:bulletEnabled/>
        </dgm:presLayoutVars>
      </dgm:prSet>
      <dgm:spPr/>
      <dgm:t>
        <a:bodyPr/>
        <a:lstStyle/>
        <a:p>
          <a:endParaRPr lang="en-US"/>
        </a:p>
      </dgm:t>
    </dgm:pt>
    <dgm:pt modelId="{53B3587F-B0D6-A84E-98FD-5A8B5AC70A7F}" type="pres">
      <dgm:prSet presAssocID="{98BC57ED-8FA4-4344-89DC-49F04B0FB5C3}" presName="bottomLine" presStyleLbl="alignNode1" presStyleIdx="1" presStyleCnt="6">
        <dgm:presLayoutVars/>
      </dgm:prSet>
      <dgm:spPr/>
    </dgm:pt>
    <dgm:pt modelId="{58BCA8F4-A449-5847-860A-8E18933C1A75}" type="pres">
      <dgm:prSet presAssocID="{98BC57ED-8FA4-4344-89DC-49F04B0FB5C3}" presName="nodeText" presStyleLbl="bgAccFollowNode1" presStyleIdx="0" presStyleCnt="3">
        <dgm:presLayoutVars>
          <dgm:bulletEnabled val="1"/>
        </dgm:presLayoutVars>
      </dgm:prSet>
      <dgm:spPr/>
      <dgm:t>
        <a:bodyPr/>
        <a:lstStyle/>
        <a:p>
          <a:endParaRPr lang="en-US"/>
        </a:p>
      </dgm:t>
    </dgm:pt>
    <dgm:pt modelId="{0B3F7D6F-893E-C549-B8AD-2563BC9E9534}" type="pres">
      <dgm:prSet presAssocID="{32D25276-584F-4B8D-8649-9C33B5F4FA74}" presName="sibTrans" presStyleCnt="0"/>
      <dgm:spPr/>
    </dgm:pt>
    <dgm:pt modelId="{A302F36F-2AC0-D94F-894F-CA765CBAE024}" type="pres">
      <dgm:prSet presAssocID="{9B8D3E10-6FB0-49F1-A820-BA7CB8A14C0D}" presName="compositeNode" presStyleCnt="0">
        <dgm:presLayoutVars>
          <dgm:bulletEnabled val="1"/>
        </dgm:presLayoutVars>
      </dgm:prSet>
      <dgm:spPr/>
    </dgm:pt>
    <dgm:pt modelId="{BE53168B-3EB9-2C48-9953-A590616CB696}" type="pres">
      <dgm:prSet presAssocID="{9B8D3E10-6FB0-49F1-A820-BA7CB8A14C0D}" presName="bgRect" presStyleLbl="bgAccFollowNode1" presStyleIdx="1" presStyleCnt="3"/>
      <dgm:spPr/>
      <dgm:t>
        <a:bodyPr/>
        <a:lstStyle/>
        <a:p>
          <a:endParaRPr lang="en-US"/>
        </a:p>
      </dgm:t>
    </dgm:pt>
    <dgm:pt modelId="{0F730726-11CE-3E40-BC1D-99BDD9151360}" type="pres">
      <dgm:prSet presAssocID="{5216A390-54AA-4834-8086-F555362F8079}" presName="sibTransNodeCircle" presStyleLbl="alignNode1" presStyleIdx="2" presStyleCnt="6">
        <dgm:presLayoutVars>
          <dgm:chMax val="0"/>
          <dgm:bulletEnabled/>
        </dgm:presLayoutVars>
      </dgm:prSet>
      <dgm:spPr/>
      <dgm:t>
        <a:bodyPr/>
        <a:lstStyle/>
        <a:p>
          <a:endParaRPr lang="en-US"/>
        </a:p>
      </dgm:t>
    </dgm:pt>
    <dgm:pt modelId="{B129E06A-B9B2-CB40-B62D-AA0973E12F85}" type="pres">
      <dgm:prSet presAssocID="{9B8D3E10-6FB0-49F1-A820-BA7CB8A14C0D}" presName="bottomLine" presStyleLbl="alignNode1" presStyleIdx="3" presStyleCnt="6">
        <dgm:presLayoutVars/>
      </dgm:prSet>
      <dgm:spPr/>
    </dgm:pt>
    <dgm:pt modelId="{667768DF-0C53-8D49-BD4D-0CF4DB78559C}" type="pres">
      <dgm:prSet presAssocID="{9B8D3E10-6FB0-49F1-A820-BA7CB8A14C0D}" presName="nodeText" presStyleLbl="bgAccFollowNode1" presStyleIdx="1" presStyleCnt="3">
        <dgm:presLayoutVars>
          <dgm:bulletEnabled val="1"/>
        </dgm:presLayoutVars>
      </dgm:prSet>
      <dgm:spPr/>
      <dgm:t>
        <a:bodyPr/>
        <a:lstStyle/>
        <a:p>
          <a:endParaRPr lang="en-US"/>
        </a:p>
      </dgm:t>
    </dgm:pt>
    <dgm:pt modelId="{6280FA8E-7CC8-E74E-9401-5FAA6AE9174D}" type="pres">
      <dgm:prSet presAssocID="{5216A390-54AA-4834-8086-F555362F8079}" presName="sibTrans" presStyleCnt="0"/>
      <dgm:spPr/>
    </dgm:pt>
    <dgm:pt modelId="{88377C88-40BC-1F45-A39A-5AC1354AC963}" type="pres">
      <dgm:prSet presAssocID="{B785A9B5-0356-432A-8D16-FC0C49A9B985}" presName="compositeNode" presStyleCnt="0">
        <dgm:presLayoutVars>
          <dgm:bulletEnabled val="1"/>
        </dgm:presLayoutVars>
      </dgm:prSet>
      <dgm:spPr/>
    </dgm:pt>
    <dgm:pt modelId="{F1DB9291-69DC-C54F-8678-E116DFA60E33}" type="pres">
      <dgm:prSet presAssocID="{B785A9B5-0356-432A-8D16-FC0C49A9B985}" presName="bgRect" presStyleLbl="bgAccFollowNode1" presStyleIdx="2" presStyleCnt="3"/>
      <dgm:spPr/>
      <dgm:t>
        <a:bodyPr/>
        <a:lstStyle/>
        <a:p>
          <a:endParaRPr lang="en-US"/>
        </a:p>
      </dgm:t>
    </dgm:pt>
    <dgm:pt modelId="{90AB0C2C-3CE5-6F42-8A2B-841303EF2740}" type="pres">
      <dgm:prSet presAssocID="{A682727E-81D4-4B85-8629-98C5560F32AF}" presName="sibTransNodeCircle" presStyleLbl="alignNode1" presStyleIdx="4" presStyleCnt="6">
        <dgm:presLayoutVars>
          <dgm:chMax val="0"/>
          <dgm:bulletEnabled/>
        </dgm:presLayoutVars>
      </dgm:prSet>
      <dgm:spPr/>
      <dgm:t>
        <a:bodyPr/>
        <a:lstStyle/>
        <a:p>
          <a:endParaRPr lang="en-US"/>
        </a:p>
      </dgm:t>
    </dgm:pt>
    <dgm:pt modelId="{3E026CCA-A22A-A249-991B-F01861DF6F3C}" type="pres">
      <dgm:prSet presAssocID="{B785A9B5-0356-432A-8D16-FC0C49A9B985}" presName="bottomLine" presStyleLbl="alignNode1" presStyleIdx="5" presStyleCnt="6">
        <dgm:presLayoutVars/>
      </dgm:prSet>
      <dgm:spPr/>
    </dgm:pt>
    <dgm:pt modelId="{A2E44906-B275-A44C-BE47-FE88A744F937}" type="pres">
      <dgm:prSet presAssocID="{B785A9B5-0356-432A-8D16-FC0C49A9B985}" presName="nodeText" presStyleLbl="bgAccFollowNode1" presStyleIdx="2" presStyleCnt="3">
        <dgm:presLayoutVars>
          <dgm:bulletEnabled val="1"/>
        </dgm:presLayoutVars>
      </dgm:prSet>
      <dgm:spPr/>
      <dgm:t>
        <a:bodyPr/>
        <a:lstStyle/>
        <a:p>
          <a:endParaRPr lang="en-US"/>
        </a:p>
      </dgm:t>
    </dgm:pt>
  </dgm:ptLst>
  <dgm:cxnLst>
    <dgm:cxn modelId="{46AA6EE5-908E-4A48-B79E-366E04D5399A}" type="presOf" srcId="{5216A390-54AA-4834-8086-F555362F8079}" destId="{0F730726-11CE-3E40-BC1D-99BDD9151360}" srcOrd="0" destOrd="0" presId="urn:microsoft.com/office/officeart/2016/7/layout/BasicLinearProcessNumbered"/>
    <dgm:cxn modelId="{340EB9AB-FBCC-DA4F-B46D-20E897DC69EA}" type="presOf" srcId="{B785A9B5-0356-432A-8D16-FC0C49A9B985}" destId="{A2E44906-B275-A44C-BE47-FE88A744F937}" srcOrd="1" destOrd="0" presId="urn:microsoft.com/office/officeart/2016/7/layout/BasicLinearProcessNumbered"/>
    <dgm:cxn modelId="{795E82A7-38E0-DC42-A4CA-37FB1CEA2387}" type="presOf" srcId="{9B8D3E10-6FB0-49F1-A820-BA7CB8A14C0D}" destId="{BE53168B-3EB9-2C48-9953-A590616CB696}" srcOrd="0" destOrd="0" presId="urn:microsoft.com/office/officeart/2016/7/layout/BasicLinearProcessNumbered"/>
    <dgm:cxn modelId="{4B973C4D-7EB1-A849-8F29-BBEA0197C974}" type="presOf" srcId="{98BC57ED-8FA4-4344-89DC-49F04B0FB5C3}" destId="{58BCA8F4-A449-5847-860A-8E18933C1A75}" srcOrd="1" destOrd="0" presId="urn:microsoft.com/office/officeart/2016/7/layout/BasicLinearProcessNumbered"/>
    <dgm:cxn modelId="{CD2EC78C-C33D-2A41-8951-5854D9D750D8}" type="presOf" srcId="{9B8D3E10-6FB0-49F1-A820-BA7CB8A14C0D}" destId="{667768DF-0C53-8D49-BD4D-0CF4DB78559C}" srcOrd="1" destOrd="0" presId="urn:microsoft.com/office/officeart/2016/7/layout/BasicLinearProcessNumbered"/>
    <dgm:cxn modelId="{1B1FD3DD-EC57-4C76-BC6B-3149F147AA99}" srcId="{C3D6886A-4521-4424-A8F0-BCAE5689A467}" destId="{9B8D3E10-6FB0-49F1-A820-BA7CB8A14C0D}" srcOrd="1" destOrd="0" parTransId="{ECB6A79A-ED8A-4C24-ABE4-DCAB9F71E1E3}" sibTransId="{5216A390-54AA-4834-8086-F555362F8079}"/>
    <dgm:cxn modelId="{48474D74-2F10-3647-9C0B-6C4E3E681328}" type="presOf" srcId="{98BC57ED-8FA4-4344-89DC-49F04B0FB5C3}" destId="{7B2D8331-9A24-0C47-88C9-B01B834AB0F8}" srcOrd="0" destOrd="0" presId="urn:microsoft.com/office/officeart/2016/7/layout/BasicLinearProcessNumbered"/>
    <dgm:cxn modelId="{91DC2F03-31B0-2A4B-8A73-394245096327}" type="presOf" srcId="{A682727E-81D4-4B85-8629-98C5560F32AF}" destId="{90AB0C2C-3CE5-6F42-8A2B-841303EF2740}" srcOrd="0" destOrd="0" presId="urn:microsoft.com/office/officeart/2016/7/layout/BasicLinearProcessNumbered"/>
    <dgm:cxn modelId="{D7D57D94-EFBB-4B4A-9153-B4F4A6DDC3BD}" srcId="{C3D6886A-4521-4424-A8F0-BCAE5689A467}" destId="{98BC57ED-8FA4-4344-89DC-49F04B0FB5C3}" srcOrd="0" destOrd="0" parTransId="{7C30F22F-F7C6-40E8-B730-2FA4634EC02B}" sibTransId="{32D25276-584F-4B8D-8649-9C33B5F4FA74}"/>
    <dgm:cxn modelId="{9005FEF2-6C98-4338-B086-21411FAFE3F0}" srcId="{C3D6886A-4521-4424-A8F0-BCAE5689A467}" destId="{B785A9B5-0356-432A-8D16-FC0C49A9B985}" srcOrd="2" destOrd="0" parTransId="{8AFEAE6B-D47B-4496-9037-0EE3A535F0CF}" sibTransId="{A682727E-81D4-4B85-8629-98C5560F32AF}"/>
    <dgm:cxn modelId="{38FA14A0-F1DE-7647-9E3B-9F8388257E5B}" type="presOf" srcId="{C3D6886A-4521-4424-A8F0-BCAE5689A467}" destId="{DB13B2A5-3B73-E940-B889-D2B91C3559C3}" srcOrd="0" destOrd="0" presId="urn:microsoft.com/office/officeart/2016/7/layout/BasicLinearProcessNumbered"/>
    <dgm:cxn modelId="{376DA13C-B61A-3440-93C6-9C7A74A654F1}" type="presOf" srcId="{B785A9B5-0356-432A-8D16-FC0C49A9B985}" destId="{F1DB9291-69DC-C54F-8678-E116DFA60E33}" srcOrd="0" destOrd="0" presId="urn:microsoft.com/office/officeart/2016/7/layout/BasicLinearProcessNumbered"/>
    <dgm:cxn modelId="{BEDBE543-42B0-D144-AB71-58837E464591}" type="presOf" srcId="{32D25276-584F-4B8D-8649-9C33B5F4FA74}" destId="{5380F9BB-58C8-C849-B0B9-B0095F79112C}" srcOrd="0" destOrd="0" presId="urn:microsoft.com/office/officeart/2016/7/layout/BasicLinearProcessNumbered"/>
    <dgm:cxn modelId="{2B6BFCA4-E8D0-1743-88B3-E0077E8DD0BF}" type="presParOf" srcId="{DB13B2A5-3B73-E940-B889-D2B91C3559C3}" destId="{8020A026-5913-A847-88AF-E77D4A603960}" srcOrd="0" destOrd="0" presId="urn:microsoft.com/office/officeart/2016/7/layout/BasicLinearProcessNumbered"/>
    <dgm:cxn modelId="{493329C0-D4E7-734F-B9EA-14BBBA1E6A4C}" type="presParOf" srcId="{8020A026-5913-A847-88AF-E77D4A603960}" destId="{7B2D8331-9A24-0C47-88C9-B01B834AB0F8}" srcOrd="0" destOrd="0" presId="urn:microsoft.com/office/officeart/2016/7/layout/BasicLinearProcessNumbered"/>
    <dgm:cxn modelId="{56B8BA2D-D1BA-F341-9DF7-43F8C9DC8163}" type="presParOf" srcId="{8020A026-5913-A847-88AF-E77D4A603960}" destId="{5380F9BB-58C8-C849-B0B9-B0095F79112C}" srcOrd="1" destOrd="0" presId="urn:microsoft.com/office/officeart/2016/7/layout/BasicLinearProcessNumbered"/>
    <dgm:cxn modelId="{0B08A049-EE31-6543-9557-2AD256F064B3}" type="presParOf" srcId="{8020A026-5913-A847-88AF-E77D4A603960}" destId="{53B3587F-B0D6-A84E-98FD-5A8B5AC70A7F}" srcOrd="2" destOrd="0" presId="urn:microsoft.com/office/officeart/2016/7/layout/BasicLinearProcessNumbered"/>
    <dgm:cxn modelId="{8B36F49F-3F2C-064E-A545-B156AE717562}" type="presParOf" srcId="{8020A026-5913-A847-88AF-E77D4A603960}" destId="{58BCA8F4-A449-5847-860A-8E18933C1A75}" srcOrd="3" destOrd="0" presId="urn:microsoft.com/office/officeart/2016/7/layout/BasicLinearProcessNumbered"/>
    <dgm:cxn modelId="{795EA8AC-BBEC-DD40-8FF2-02F2F9A1B942}" type="presParOf" srcId="{DB13B2A5-3B73-E940-B889-D2B91C3559C3}" destId="{0B3F7D6F-893E-C549-B8AD-2563BC9E9534}" srcOrd="1" destOrd="0" presId="urn:microsoft.com/office/officeart/2016/7/layout/BasicLinearProcessNumbered"/>
    <dgm:cxn modelId="{05A8FCBC-9933-4A43-A6C7-46EBC15D56C2}" type="presParOf" srcId="{DB13B2A5-3B73-E940-B889-D2B91C3559C3}" destId="{A302F36F-2AC0-D94F-894F-CA765CBAE024}" srcOrd="2" destOrd="0" presId="urn:microsoft.com/office/officeart/2016/7/layout/BasicLinearProcessNumbered"/>
    <dgm:cxn modelId="{7FF16302-11C8-2A47-833D-C84885F4F756}" type="presParOf" srcId="{A302F36F-2AC0-D94F-894F-CA765CBAE024}" destId="{BE53168B-3EB9-2C48-9953-A590616CB696}" srcOrd="0" destOrd="0" presId="urn:microsoft.com/office/officeart/2016/7/layout/BasicLinearProcessNumbered"/>
    <dgm:cxn modelId="{4DD72DB8-1940-9F4A-9A3F-0BAA3C541494}" type="presParOf" srcId="{A302F36F-2AC0-D94F-894F-CA765CBAE024}" destId="{0F730726-11CE-3E40-BC1D-99BDD9151360}" srcOrd="1" destOrd="0" presId="urn:microsoft.com/office/officeart/2016/7/layout/BasicLinearProcessNumbered"/>
    <dgm:cxn modelId="{64269B02-E17C-4E4D-9C7A-B13A0A97DA41}" type="presParOf" srcId="{A302F36F-2AC0-D94F-894F-CA765CBAE024}" destId="{B129E06A-B9B2-CB40-B62D-AA0973E12F85}" srcOrd="2" destOrd="0" presId="urn:microsoft.com/office/officeart/2016/7/layout/BasicLinearProcessNumbered"/>
    <dgm:cxn modelId="{9ED9BB3B-DFE3-6241-B7E0-9E4415693030}" type="presParOf" srcId="{A302F36F-2AC0-D94F-894F-CA765CBAE024}" destId="{667768DF-0C53-8D49-BD4D-0CF4DB78559C}" srcOrd="3" destOrd="0" presId="urn:microsoft.com/office/officeart/2016/7/layout/BasicLinearProcessNumbered"/>
    <dgm:cxn modelId="{01FC0B05-CB91-1D44-B7EF-45A32B89621E}" type="presParOf" srcId="{DB13B2A5-3B73-E940-B889-D2B91C3559C3}" destId="{6280FA8E-7CC8-E74E-9401-5FAA6AE9174D}" srcOrd="3" destOrd="0" presId="urn:microsoft.com/office/officeart/2016/7/layout/BasicLinearProcessNumbered"/>
    <dgm:cxn modelId="{2CF80D69-6558-5446-B31B-6A412B76477F}" type="presParOf" srcId="{DB13B2A5-3B73-E940-B889-D2B91C3559C3}" destId="{88377C88-40BC-1F45-A39A-5AC1354AC963}" srcOrd="4" destOrd="0" presId="urn:microsoft.com/office/officeart/2016/7/layout/BasicLinearProcessNumbered"/>
    <dgm:cxn modelId="{CBD7B0B6-106B-A74F-8D12-C3BA62A5D027}" type="presParOf" srcId="{88377C88-40BC-1F45-A39A-5AC1354AC963}" destId="{F1DB9291-69DC-C54F-8678-E116DFA60E33}" srcOrd="0" destOrd="0" presId="urn:microsoft.com/office/officeart/2016/7/layout/BasicLinearProcessNumbered"/>
    <dgm:cxn modelId="{2C582A2D-9534-6643-B112-6DA6480AB229}" type="presParOf" srcId="{88377C88-40BC-1F45-A39A-5AC1354AC963}" destId="{90AB0C2C-3CE5-6F42-8A2B-841303EF2740}" srcOrd="1" destOrd="0" presId="urn:microsoft.com/office/officeart/2016/7/layout/BasicLinearProcessNumbered"/>
    <dgm:cxn modelId="{B5C9054D-BBF6-2347-8F49-DCB4C9031440}" type="presParOf" srcId="{88377C88-40BC-1F45-A39A-5AC1354AC963}" destId="{3E026CCA-A22A-A249-991B-F01861DF6F3C}" srcOrd="2" destOrd="0" presId="urn:microsoft.com/office/officeart/2016/7/layout/BasicLinearProcessNumbered"/>
    <dgm:cxn modelId="{C64CE53C-8A9B-2444-9EE3-5373D3C26D1E}" type="presParOf" srcId="{88377C88-40BC-1F45-A39A-5AC1354AC963}" destId="{A2E44906-B275-A44C-BE47-FE88A744F93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144CF2-A223-4735-995C-CC39467EB03F}"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GB"/>
        </a:p>
      </dgm:t>
    </dgm:pt>
    <dgm:pt modelId="{382C8A1C-21F9-4040-A6EF-625F883DE9E7}">
      <dgm:prSet phldrT="[Text]"/>
      <dgm:spPr/>
      <dgm:t>
        <a:bodyPr/>
        <a:lstStyle/>
        <a:p>
          <a:pPr>
            <a:lnSpc>
              <a:spcPct val="100000"/>
            </a:lnSpc>
          </a:pPr>
          <a:r>
            <a:rPr lang="en-GB">
              <a:latin typeface="Century Gothic"/>
            </a:rPr>
            <a:t>Funding</a:t>
          </a:r>
        </a:p>
        <a:p>
          <a:endParaRPr lang="en-GB">
            <a:latin typeface="Century Gothic"/>
          </a:endParaRPr>
        </a:p>
      </dgm:t>
    </dgm:pt>
    <dgm:pt modelId="{97769B69-65EF-4C3B-9313-B64CBFA626AD}" type="parTrans" cxnId="{578C3858-FD4C-487A-BA81-24E01BE4C870}">
      <dgm:prSet/>
      <dgm:spPr/>
      <dgm:t>
        <a:bodyPr/>
        <a:lstStyle/>
        <a:p>
          <a:endParaRPr lang="en-GB"/>
        </a:p>
      </dgm:t>
    </dgm:pt>
    <dgm:pt modelId="{031AAFC2-01B6-428A-AAC8-CCCB7088A6BE}" type="sibTrans" cxnId="{578C3858-FD4C-487A-BA81-24E01BE4C870}">
      <dgm:prSet/>
      <dgm:spPr/>
      <dgm:t>
        <a:bodyPr/>
        <a:lstStyle/>
        <a:p>
          <a:endParaRPr lang="en-GB"/>
        </a:p>
      </dgm:t>
    </dgm:pt>
    <dgm:pt modelId="{0CE7E874-3D43-4FDE-BABB-8ABA56B71510}">
      <dgm:prSet phldrT="[Text]"/>
      <dgm:spPr/>
      <dgm:t>
        <a:bodyPr/>
        <a:lstStyle/>
        <a:p>
          <a:pPr>
            <a:lnSpc>
              <a:spcPct val="100000"/>
            </a:lnSpc>
          </a:pPr>
          <a:r>
            <a:rPr lang="en-GB"/>
            <a:t>Decrease in Poverty</a:t>
          </a:r>
        </a:p>
      </dgm:t>
    </dgm:pt>
    <dgm:pt modelId="{2539B119-7702-4309-89EA-F442D28934D7}" type="parTrans" cxnId="{B719240C-957A-43CC-B9DB-8943D5FC6816}">
      <dgm:prSet/>
      <dgm:spPr/>
      <dgm:t>
        <a:bodyPr/>
        <a:lstStyle/>
        <a:p>
          <a:endParaRPr lang="en-GB"/>
        </a:p>
      </dgm:t>
    </dgm:pt>
    <dgm:pt modelId="{961318B5-8439-40AA-9847-C48558809674}" type="sibTrans" cxnId="{B719240C-957A-43CC-B9DB-8943D5FC6816}">
      <dgm:prSet/>
      <dgm:spPr/>
      <dgm:t>
        <a:bodyPr/>
        <a:lstStyle/>
        <a:p>
          <a:endParaRPr lang="en-GB"/>
        </a:p>
      </dgm:t>
    </dgm:pt>
    <dgm:pt modelId="{FC60031B-21F8-4D6B-93B2-BE8A3E2E4CCD}">
      <dgm:prSet phldrT="[Text]"/>
      <dgm:spPr/>
      <dgm:t>
        <a:bodyPr/>
        <a:lstStyle/>
        <a:p>
          <a:pPr>
            <a:lnSpc>
              <a:spcPct val="100000"/>
            </a:lnSpc>
          </a:pPr>
          <a:r>
            <a:rPr lang="en-GB"/>
            <a:t>Statementing</a:t>
          </a:r>
        </a:p>
      </dgm:t>
    </dgm:pt>
    <dgm:pt modelId="{E8BBC1D8-6C91-40BF-83BA-12E6DCC2C91D}" type="parTrans" cxnId="{C675EA4E-F287-45B4-9067-C537F5310D04}">
      <dgm:prSet/>
      <dgm:spPr/>
      <dgm:t>
        <a:bodyPr/>
        <a:lstStyle/>
        <a:p>
          <a:endParaRPr lang="en-GB"/>
        </a:p>
      </dgm:t>
    </dgm:pt>
    <dgm:pt modelId="{5F1DC353-F34B-42B8-BA4D-B009854D3840}" type="sibTrans" cxnId="{C675EA4E-F287-45B4-9067-C537F5310D04}">
      <dgm:prSet/>
      <dgm:spPr/>
      <dgm:t>
        <a:bodyPr/>
        <a:lstStyle/>
        <a:p>
          <a:endParaRPr lang="en-GB"/>
        </a:p>
      </dgm:t>
    </dgm:pt>
    <dgm:pt modelId="{2998EBA9-0372-4FEE-AD18-2BBD36FB6219}" type="pres">
      <dgm:prSet presAssocID="{72144CF2-A223-4735-995C-CC39467EB03F}" presName="root" presStyleCnt="0">
        <dgm:presLayoutVars>
          <dgm:dir/>
          <dgm:resizeHandles val="exact"/>
        </dgm:presLayoutVars>
      </dgm:prSet>
      <dgm:spPr/>
      <dgm:t>
        <a:bodyPr/>
        <a:lstStyle/>
        <a:p>
          <a:endParaRPr lang="en-US"/>
        </a:p>
      </dgm:t>
    </dgm:pt>
    <dgm:pt modelId="{35415922-02F7-4025-9853-1101368E2C5C}" type="pres">
      <dgm:prSet presAssocID="{382C8A1C-21F9-4040-A6EF-625F883DE9E7}" presName="compNode" presStyleCnt="0"/>
      <dgm:spPr/>
    </dgm:pt>
    <dgm:pt modelId="{9F8193EC-69B2-40A2-93FF-BA12A1C77381}" type="pres">
      <dgm:prSet presAssocID="{382C8A1C-21F9-4040-A6EF-625F883DE9E7}" presName="bgRect" presStyleLbl="bgShp" presStyleIdx="0" presStyleCnt="3"/>
      <dgm:spPr/>
    </dgm:pt>
    <dgm:pt modelId="{CA0CF495-C0DA-40D6-A66E-B9F2FF6BF203}" type="pres">
      <dgm:prSet presAssocID="{382C8A1C-21F9-4040-A6EF-625F883DE9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AFA244C9-43B6-4E61-85C3-245C9EAA6988}" type="pres">
      <dgm:prSet presAssocID="{382C8A1C-21F9-4040-A6EF-625F883DE9E7}" presName="spaceRect" presStyleCnt="0"/>
      <dgm:spPr/>
    </dgm:pt>
    <dgm:pt modelId="{B2EC3635-A7BB-48DA-BB30-806A87521950}" type="pres">
      <dgm:prSet presAssocID="{382C8A1C-21F9-4040-A6EF-625F883DE9E7}" presName="parTx" presStyleLbl="revTx" presStyleIdx="0" presStyleCnt="3">
        <dgm:presLayoutVars>
          <dgm:chMax val="0"/>
          <dgm:chPref val="0"/>
        </dgm:presLayoutVars>
      </dgm:prSet>
      <dgm:spPr/>
      <dgm:t>
        <a:bodyPr/>
        <a:lstStyle/>
        <a:p>
          <a:endParaRPr lang="en-US"/>
        </a:p>
      </dgm:t>
    </dgm:pt>
    <dgm:pt modelId="{595FDEE0-097C-4A34-9628-AC56BD2C4319}" type="pres">
      <dgm:prSet presAssocID="{031AAFC2-01B6-428A-AAC8-CCCB7088A6BE}" presName="sibTrans" presStyleCnt="0"/>
      <dgm:spPr/>
    </dgm:pt>
    <dgm:pt modelId="{E9B24732-7D37-4ADF-AB52-C9FC775CCA16}" type="pres">
      <dgm:prSet presAssocID="{0CE7E874-3D43-4FDE-BABB-8ABA56B71510}" presName="compNode" presStyleCnt="0"/>
      <dgm:spPr/>
    </dgm:pt>
    <dgm:pt modelId="{649FF957-2C2F-4B82-962F-DCA822D50A7D}" type="pres">
      <dgm:prSet presAssocID="{0CE7E874-3D43-4FDE-BABB-8ABA56B71510}" presName="bgRect" presStyleLbl="bgShp" presStyleIdx="1" presStyleCnt="3"/>
      <dgm:spPr/>
    </dgm:pt>
    <dgm:pt modelId="{3DCA15C7-BD18-4FDD-923A-8E6928112A52}" type="pres">
      <dgm:prSet presAssocID="{0CE7E874-3D43-4FDE-BABB-8ABA56B7151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C363B3ED-C144-44A2-BA83-7A7F0C8EF9E7}" type="pres">
      <dgm:prSet presAssocID="{0CE7E874-3D43-4FDE-BABB-8ABA56B71510}" presName="spaceRect" presStyleCnt="0"/>
      <dgm:spPr/>
    </dgm:pt>
    <dgm:pt modelId="{C70248E6-717D-4DE5-AF66-B0603925874A}" type="pres">
      <dgm:prSet presAssocID="{0CE7E874-3D43-4FDE-BABB-8ABA56B71510}" presName="parTx" presStyleLbl="revTx" presStyleIdx="1" presStyleCnt="3">
        <dgm:presLayoutVars>
          <dgm:chMax val="0"/>
          <dgm:chPref val="0"/>
        </dgm:presLayoutVars>
      </dgm:prSet>
      <dgm:spPr/>
      <dgm:t>
        <a:bodyPr/>
        <a:lstStyle/>
        <a:p>
          <a:endParaRPr lang="en-US"/>
        </a:p>
      </dgm:t>
    </dgm:pt>
    <dgm:pt modelId="{B44E8C31-2E30-4874-B8A3-E9434AABDFAF}" type="pres">
      <dgm:prSet presAssocID="{961318B5-8439-40AA-9847-C48558809674}" presName="sibTrans" presStyleCnt="0"/>
      <dgm:spPr/>
    </dgm:pt>
    <dgm:pt modelId="{89EB3CEA-6FE8-4D8B-97DC-CEB6CA7490F1}" type="pres">
      <dgm:prSet presAssocID="{FC60031B-21F8-4D6B-93B2-BE8A3E2E4CCD}" presName="compNode" presStyleCnt="0"/>
      <dgm:spPr/>
    </dgm:pt>
    <dgm:pt modelId="{55EDA657-8862-43AA-9482-132C575E3935}" type="pres">
      <dgm:prSet presAssocID="{FC60031B-21F8-4D6B-93B2-BE8A3E2E4CCD}" presName="bgRect" presStyleLbl="bgShp" presStyleIdx="2" presStyleCnt="3"/>
      <dgm:spPr/>
    </dgm:pt>
    <dgm:pt modelId="{AA943E3D-CD7C-4344-8887-F9F5148355EF}" type="pres">
      <dgm:prSet presAssocID="{FC60031B-21F8-4D6B-93B2-BE8A3E2E4CC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6F39C435-58EE-446A-9A78-3B90D4535585}" type="pres">
      <dgm:prSet presAssocID="{FC60031B-21F8-4D6B-93B2-BE8A3E2E4CCD}" presName="spaceRect" presStyleCnt="0"/>
      <dgm:spPr/>
    </dgm:pt>
    <dgm:pt modelId="{D42FD324-CB0E-467A-8D7B-1A93988EF0C6}" type="pres">
      <dgm:prSet presAssocID="{FC60031B-21F8-4D6B-93B2-BE8A3E2E4CCD}" presName="parTx" presStyleLbl="revTx" presStyleIdx="2" presStyleCnt="3">
        <dgm:presLayoutVars>
          <dgm:chMax val="0"/>
          <dgm:chPref val="0"/>
        </dgm:presLayoutVars>
      </dgm:prSet>
      <dgm:spPr/>
      <dgm:t>
        <a:bodyPr/>
        <a:lstStyle/>
        <a:p>
          <a:endParaRPr lang="en-US"/>
        </a:p>
      </dgm:t>
    </dgm:pt>
  </dgm:ptLst>
  <dgm:cxnLst>
    <dgm:cxn modelId="{AEB4F080-6890-2C42-BAA5-815C45873A75}" type="presOf" srcId="{72144CF2-A223-4735-995C-CC39467EB03F}" destId="{2998EBA9-0372-4FEE-AD18-2BBD36FB6219}" srcOrd="0" destOrd="0" presId="urn:microsoft.com/office/officeart/2018/2/layout/IconVerticalSolidList"/>
    <dgm:cxn modelId="{578C3858-FD4C-487A-BA81-24E01BE4C870}" srcId="{72144CF2-A223-4735-995C-CC39467EB03F}" destId="{382C8A1C-21F9-4040-A6EF-625F883DE9E7}" srcOrd="0" destOrd="0" parTransId="{97769B69-65EF-4C3B-9313-B64CBFA626AD}" sibTransId="{031AAFC2-01B6-428A-AAC8-CCCB7088A6BE}"/>
    <dgm:cxn modelId="{3F62F69B-18A3-0242-A64C-4575B9272F24}" type="presOf" srcId="{FC60031B-21F8-4D6B-93B2-BE8A3E2E4CCD}" destId="{D42FD324-CB0E-467A-8D7B-1A93988EF0C6}" srcOrd="0" destOrd="0" presId="urn:microsoft.com/office/officeart/2018/2/layout/IconVerticalSolidList"/>
    <dgm:cxn modelId="{F1EC2DF9-7BB4-A14B-BD64-A766B7294BB4}" type="presOf" srcId="{382C8A1C-21F9-4040-A6EF-625F883DE9E7}" destId="{B2EC3635-A7BB-48DA-BB30-806A87521950}" srcOrd="0" destOrd="0" presId="urn:microsoft.com/office/officeart/2018/2/layout/IconVerticalSolidList"/>
    <dgm:cxn modelId="{B719240C-957A-43CC-B9DB-8943D5FC6816}" srcId="{72144CF2-A223-4735-995C-CC39467EB03F}" destId="{0CE7E874-3D43-4FDE-BABB-8ABA56B71510}" srcOrd="1" destOrd="0" parTransId="{2539B119-7702-4309-89EA-F442D28934D7}" sibTransId="{961318B5-8439-40AA-9847-C48558809674}"/>
    <dgm:cxn modelId="{55DB163D-70CC-B849-8AEB-F06452713FCB}" type="presOf" srcId="{0CE7E874-3D43-4FDE-BABB-8ABA56B71510}" destId="{C70248E6-717D-4DE5-AF66-B0603925874A}" srcOrd="0" destOrd="0" presId="urn:microsoft.com/office/officeart/2018/2/layout/IconVerticalSolidList"/>
    <dgm:cxn modelId="{C675EA4E-F287-45B4-9067-C537F5310D04}" srcId="{72144CF2-A223-4735-995C-CC39467EB03F}" destId="{FC60031B-21F8-4D6B-93B2-BE8A3E2E4CCD}" srcOrd="2" destOrd="0" parTransId="{E8BBC1D8-6C91-40BF-83BA-12E6DCC2C91D}" sibTransId="{5F1DC353-F34B-42B8-BA4D-B009854D3840}"/>
    <dgm:cxn modelId="{B1D0CBA0-7CA7-E343-BA7F-2ECD6167C458}" type="presParOf" srcId="{2998EBA9-0372-4FEE-AD18-2BBD36FB6219}" destId="{35415922-02F7-4025-9853-1101368E2C5C}" srcOrd="0" destOrd="0" presId="urn:microsoft.com/office/officeart/2018/2/layout/IconVerticalSolidList"/>
    <dgm:cxn modelId="{AA899FE1-6611-7049-9EA7-F9273BCE82C5}" type="presParOf" srcId="{35415922-02F7-4025-9853-1101368E2C5C}" destId="{9F8193EC-69B2-40A2-93FF-BA12A1C77381}" srcOrd="0" destOrd="0" presId="urn:microsoft.com/office/officeart/2018/2/layout/IconVerticalSolidList"/>
    <dgm:cxn modelId="{1DFC9245-E377-C24B-B657-352B94B17B1E}" type="presParOf" srcId="{35415922-02F7-4025-9853-1101368E2C5C}" destId="{CA0CF495-C0DA-40D6-A66E-B9F2FF6BF203}" srcOrd="1" destOrd="0" presId="urn:microsoft.com/office/officeart/2018/2/layout/IconVerticalSolidList"/>
    <dgm:cxn modelId="{051865C1-2160-FD42-9609-6746943D37EE}" type="presParOf" srcId="{35415922-02F7-4025-9853-1101368E2C5C}" destId="{AFA244C9-43B6-4E61-85C3-245C9EAA6988}" srcOrd="2" destOrd="0" presId="urn:microsoft.com/office/officeart/2018/2/layout/IconVerticalSolidList"/>
    <dgm:cxn modelId="{5663BC56-BFB9-D24C-AA54-5242686813B3}" type="presParOf" srcId="{35415922-02F7-4025-9853-1101368E2C5C}" destId="{B2EC3635-A7BB-48DA-BB30-806A87521950}" srcOrd="3" destOrd="0" presId="urn:microsoft.com/office/officeart/2018/2/layout/IconVerticalSolidList"/>
    <dgm:cxn modelId="{03CF81B7-DE6F-844B-8285-79EFB656B11D}" type="presParOf" srcId="{2998EBA9-0372-4FEE-AD18-2BBD36FB6219}" destId="{595FDEE0-097C-4A34-9628-AC56BD2C4319}" srcOrd="1" destOrd="0" presId="urn:microsoft.com/office/officeart/2018/2/layout/IconVerticalSolidList"/>
    <dgm:cxn modelId="{D4EF2322-D76E-6747-A07A-1940B36CC1F8}" type="presParOf" srcId="{2998EBA9-0372-4FEE-AD18-2BBD36FB6219}" destId="{E9B24732-7D37-4ADF-AB52-C9FC775CCA16}" srcOrd="2" destOrd="0" presId="urn:microsoft.com/office/officeart/2018/2/layout/IconVerticalSolidList"/>
    <dgm:cxn modelId="{76F75DC8-6A99-6746-ACD1-6C1934183C02}" type="presParOf" srcId="{E9B24732-7D37-4ADF-AB52-C9FC775CCA16}" destId="{649FF957-2C2F-4B82-962F-DCA822D50A7D}" srcOrd="0" destOrd="0" presId="urn:microsoft.com/office/officeart/2018/2/layout/IconVerticalSolidList"/>
    <dgm:cxn modelId="{B6CA1ECE-680D-354E-93F0-059D05B4D71A}" type="presParOf" srcId="{E9B24732-7D37-4ADF-AB52-C9FC775CCA16}" destId="{3DCA15C7-BD18-4FDD-923A-8E6928112A52}" srcOrd="1" destOrd="0" presId="urn:microsoft.com/office/officeart/2018/2/layout/IconVerticalSolidList"/>
    <dgm:cxn modelId="{990F4352-0F20-D647-9D36-A99A56118D68}" type="presParOf" srcId="{E9B24732-7D37-4ADF-AB52-C9FC775CCA16}" destId="{C363B3ED-C144-44A2-BA83-7A7F0C8EF9E7}" srcOrd="2" destOrd="0" presId="urn:microsoft.com/office/officeart/2018/2/layout/IconVerticalSolidList"/>
    <dgm:cxn modelId="{A7F0E447-6AB1-5F4E-BD03-F94B6D0C4629}" type="presParOf" srcId="{E9B24732-7D37-4ADF-AB52-C9FC775CCA16}" destId="{C70248E6-717D-4DE5-AF66-B0603925874A}" srcOrd="3" destOrd="0" presId="urn:microsoft.com/office/officeart/2018/2/layout/IconVerticalSolidList"/>
    <dgm:cxn modelId="{7B8144AC-BFB9-AA40-AA57-CB4CFD67D5F7}" type="presParOf" srcId="{2998EBA9-0372-4FEE-AD18-2BBD36FB6219}" destId="{B44E8C31-2E30-4874-B8A3-E9434AABDFAF}" srcOrd="3" destOrd="0" presId="urn:microsoft.com/office/officeart/2018/2/layout/IconVerticalSolidList"/>
    <dgm:cxn modelId="{1A3CB5CC-0904-3240-8ED1-E67B25EDEA7A}" type="presParOf" srcId="{2998EBA9-0372-4FEE-AD18-2BBD36FB6219}" destId="{89EB3CEA-6FE8-4D8B-97DC-CEB6CA7490F1}" srcOrd="4" destOrd="0" presId="urn:microsoft.com/office/officeart/2018/2/layout/IconVerticalSolidList"/>
    <dgm:cxn modelId="{62067AEB-1A72-444F-8E8B-1A3783912DE7}" type="presParOf" srcId="{89EB3CEA-6FE8-4D8B-97DC-CEB6CA7490F1}" destId="{55EDA657-8862-43AA-9482-132C575E3935}" srcOrd="0" destOrd="0" presId="urn:microsoft.com/office/officeart/2018/2/layout/IconVerticalSolidList"/>
    <dgm:cxn modelId="{F63C4FD7-C5A7-CB44-83B6-0FB3E3476DEB}" type="presParOf" srcId="{89EB3CEA-6FE8-4D8B-97DC-CEB6CA7490F1}" destId="{AA943E3D-CD7C-4344-8887-F9F5148355EF}" srcOrd="1" destOrd="0" presId="urn:microsoft.com/office/officeart/2018/2/layout/IconVerticalSolidList"/>
    <dgm:cxn modelId="{12291886-468D-5542-ACF2-6573B904B0D1}" type="presParOf" srcId="{89EB3CEA-6FE8-4D8B-97DC-CEB6CA7490F1}" destId="{6F39C435-58EE-446A-9A78-3B90D4535585}" srcOrd="2" destOrd="0" presId="urn:microsoft.com/office/officeart/2018/2/layout/IconVerticalSolidList"/>
    <dgm:cxn modelId="{86E112D2-C9F3-1A47-9C5A-D5FAAD874381}" type="presParOf" srcId="{89EB3CEA-6FE8-4D8B-97DC-CEB6CA7490F1}" destId="{D42FD324-CB0E-467A-8D7B-1A93988EF0C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D8331-9A24-0C47-88C9-B01B834AB0F8}">
      <dsp:nvSpPr>
        <dsp:cNvPr id="0" name=""/>
        <dsp:cNvSpPr/>
      </dsp:nvSpPr>
      <dsp:spPr>
        <a:xfrm>
          <a:off x="0" y="0"/>
          <a:ext cx="3298031" cy="3364741"/>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7127" tIns="330200" rIns="257127" bIns="330200" numCol="1" spcCol="1270" anchor="t" anchorCtr="0">
          <a:noAutofit/>
        </a:bodyPr>
        <a:lstStyle/>
        <a:p>
          <a:pPr lvl="0" algn="l" defTabSz="1066800">
            <a:lnSpc>
              <a:spcPct val="90000"/>
            </a:lnSpc>
            <a:spcBef>
              <a:spcPct val="0"/>
            </a:spcBef>
            <a:spcAft>
              <a:spcPct val="35000"/>
            </a:spcAft>
          </a:pPr>
          <a:r>
            <a:rPr lang="en-US" sz="2400" kern="1200"/>
            <a:t>Sure start is a Government program.</a:t>
          </a:r>
        </a:p>
      </dsp:txBody>
      <dsp:txXfrm>
        <a:off x="0" y="1278601"/>
        <a:ext cx="3298031" cy="2018844"/>
      </dsp:txXfrm>
    </dsp:sp>
    <dsp:sp modelId="{5380F9BB-58C8-C849-B0B9-B0095F79112C}">
      <dsp:nvSpPr>
        <dsp:cNvPr id="0" name=""/>
        <dsp:cNvSpPr/>
      </dsp:nvSpPr>
      <dsp:spPr>
        <a:xfrm>
          <a:off x="1144304" y="336474"/>
          <a:ext cx="1009422" cy="1009422"/>
        </a:xfrm>
        <a:prstGeom prst="ellips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8698" tIns="12700" rIns="78698" bIns="12700" numCol="1" spcCol="1270" anchor="ctr" anchorCtr="0">
          <a:noAutofit/>
        </a:bodyPr>
        <a:lstStyle/>
        <a:p>
          <a:pPr lvl="0" algn="ctr" defTabSz="2133600">
            <a:lnSpc>
              <a:spcPct val="90000"/>
            </a:lnSpc>
            <a:spcBef>
              <a:spcPct val="0"/>
            </a:spcBef>
            <a:spcAft>
              <a:spcPct val="35000"/>
            </a:spcAft>
          </a:pPr>
          <a:r>
            <a:rPr lang="en-US" sz="4800" kern="1200"/>
            <a:t>1</a:t>
          </a:r>
        </a:p>
      </dsp:txBody>
      <dsp:txXfrm>
        <a:off x="1292130" y="484300"/>
        <a:ext cx="713770" cy="713770"/>
      </dsp:txXfrm>
    </dsp:sp>
    <dsp:sp modelId="{53B3587F-B0D6-A84E-98FD-5A8B5AC70A7F}">
      <dsp:nvSpPr>
        <dsp:cNvPr id="0" name=""/>
        <dsp:cNvSpPr/>
      </dsp:nvSpPr>
      <dsp:spPr>
        <a:xfrm>
          <a:off x="0" y="3364669"/>
          <a:ext cx="3298031" cy="72"/>
        </a:xfrm>
        <a:prstGeom prst="rect">
          <a:avLst/>
        </a:prstGeom>
        <a:solidFill>
          <a:schemeClr val="accent2">
            <a:hueOff val="-1027293"/>
            <a:satOff val="1639"/>
            <a:lumOff val="-353"/>
            <a:alphaOff val="0"/>
          </a:schemeClr>
        </a:solidFill>
        <a:ln w="15875" cap="rnd" cmpd="sng" algn="ctr">
          <a:solidFill>
            <a:schemeClr val="accent2">
              <a:hueOff val="-1027293"/>
              <a:satOff val="1639"/>
              <a:lumOff val="-35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E53168B-3EB9-2C48-9953-A590616CB696}">
      <dsp:nvSpPr>
        <dsp:cNvPr id="0" name=""/>
        <dsp:cNvSpPr/>
      </dsp:nvSpPr>
      <dsp:spPr>
        <a:xfrm>
          <a:off x="3627834" y="0"/>
          <a:ext cx="3298031" cy="3364741"/>
        </a:xfrm>
        <a:prstGeom prst="rect">
          <a:avLst/>
        </a:prstGeom>
        <a:solidFill>
          <a:schemeClr val="accent2">
            <a:tint val="40000"/>
            <a:alpha val="90000"/>
            <a:hueOff val="-2303022"/>
            <a:satOff val="4614"/>
            <a:lumOff val="-13"/>
            <a:alphaOff val="0"/>
          </a:schemeClr>
        </a:solidFill>
        <a:ln w="15875" cap="rnd" cmpd="sng" algn="ctr">
          <a:solidFill>
            <a:schemeClr val="accent2">
              <a:tint val="40000"/>
              <a:alpha val="90000"/>
              <a:hueOff val="-2303022"/>
              <a:satOff val="4614"/>
              <a:lumOff val="-1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7127" tIns="330200" rIns="257127" bIns="330200" numCol="1" spcCol="1270" anchor="t" anchorCtr="0">
          <a:noAutofit/>
        </a:bodyPr>
        <a:lstStyle/>
        <a:p>
          <a:pPr lvl="0" algn="l" defTabSz="1066800">
            <a:lnSpc>
              <a:spcPct val="90000"/>
            </a:lnSpc>
            <a:spcBef>
              <a:spcPct val="0"/>
            </a:spcBef>
            <a:spcAft>
              <a:spcPct val="35000"/>
            </a:spcAft>
          </a:pPr>
          <a:r>
            <a:rPr lang="en-US" sz="2400" kern="1200"/>
            <a:t>Aimed at parents and children aged 4 and below.</a:t>
          </a:r>
        </a:p>
      </dsp:txBody>
      <dsp:txXfrm>
        <a:off x="3627834" y="1278601"/>
        <a:ext cx="3298031" cy="2018844"/>
      </dsp:txXfrm>
    </dsp:sp>
    <dsp:sp modelId="{0F730726-11CE-3E40-BC1D-99BDD9151360}">
      <dsp:nvSpPr>
        <dsp:cNvPr id="0" name=""/>
        <dsp:cNvSpPr/>
      </dsp:nvSpPr>
      <dsp:spPr>
        <a:xfrm>
          <a:off x="4772138" y="336474"/>
          <a:ext cx="1009422" cy="1009422"/>
        </a:xfrm>
        <a:prstGeom prst="ellipse">
          <a:avLst/>
        </a:prstGeom>
        <a:solidFill>
          <a:schemeClr val="accent2">
            <a:hueOff val="-2054587"/>
            <a:satOff val="3278"/>
            <a:lumOff val="-706"/>
            <a:alphaOff val="0"/>
          </a:schemeClr>
        </a:solidFill>
        <a:ln w="15875" cap="rnd" cmpd="sng" algn="ctr">
          <a:solidFill>
            <a:schemeClr val="accent2">
              <a:hueOff val="-2054587"/>
              <a:satOff val="3278"/>
              <a:lumOff val="-706"/>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8698" tIns="12700" rIns="78698" bIns="12700" numCol="1" spcCol="1270" anchor="ctr" anchorCtr="0">
          <a:noAutofit/>
        </a:bodyPr>
        <a:lstStyle/>
        <a:p>
          <a:pPr lvl="0" algn="ctr" defTabSz="2133600">
            <a:lnSpc>
              <a:spcPct val="90000"/>
            </a:lnSpc>
            <a:spcBef>
              <a:spcPct val="0"/>
            </a:spcBef>
            <a:spcAft>
              <a:spcPct val="35000"/>
            </a:spcAft>
          </a:pPr>
          <a:r>
            <a:rPr lang="en-US" sz="4800" kern="1200"/>
            <a:t>2</a:t>
          </a:r>
        </a:p>
      </dsp:txBody>
      <dsp:txXfrm>
        <a:off x="4919964" y="484300"/>
        <a:ext cx="713770" cy="713770"/>
      </dsp:txXfrm>
    </dsp:sp>
    <dsp:sp modelId="{B129E06A-B9B2-CB40-B62D-AA0973E12F85}">
      <dsp:nvSpPr>
        <dsp:cNvPr id="0" name=""/>
        <dsp:cNvSpPr/>
      </dsp:nvSpPr>
      <dsp:spPr>
        <a:xfrm>
          <a:off x="3627834" y="3364669"/>
          <a:ext cx="3298031" cy="72"/>
        </a:xfrm>
        <a:prstGeom prst="rect">
          <a:avLst/>
        </a:prstGeom>
        <a:solidFill>
          <a:schemeClr val="accent2">
            <a:hueOff val="-3081880"/>
            <a:satOff val="4918"/>
            <a:lumOff val="-1059"/>
            <a:alphaOff val="0"/>
          </a:schemeClr>
        </a:solidFill>
        <a:ln w="15875" cap="rnd" cmpd="sng" algn="ctr">
          <a:solidFill>
            <a:schemeClr val="accent2">
              <a:hueOff val="-3081880"/>
              <a:satOff val="4918"/>
              <a:lumOff val="-1059"/>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1DB9291-69DC-C54F-8678-E116DFA60E33}">
      <dsp:nvSpPr>
        <dsp:cNvPr id="0" name=""/>
        <dsp:cNvSpPr/>
      </dsp:nvSpPr>
      <dsp:spPr>
        <a:xfrm>
          <a:off x="7255668" y="0"/>
          <a:ext cx="3298031" cy="3364741"/>
        </a:xfrm>
        <a:prstGeom prst="rect">
          <a:avLst/>
        </a:prstGeom>
        <a:solidFill>
          <a:schemeClr val="accent2">
            <a:tint val="40000"/>
            <a:alpha val="90000"/>
            <a:hueOff val="-4606044"/>
            <a:satOff val="9228"/>
            <a:lumOff val="-26"/>
            <a:alphaOff val="0"/>
          </a:schemeClr>
        </a:solidFill>
        <a:ln w="15875" cap="rnd" cmpd="sng" algn="ctr">
          <a:solidFill>
            <a:schemeClr val="accent2">
              <a:tint val="40000"/>
              <a:alpha val="90000"/>
              <a:hueOff val="-4606044"/>
              <a:satOff val="9228"/>
              <a:lumOff val="-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7127" tIns="330200" rIns="257127" bIns="330200" numCol="1" spcCol="1270" anchor="t" anchorCtr="0">
          <a:noAutofit/>
        </a:bodyPr>
        <a:lstStyle/>
        <a:p>
          <a:pPr lvl="0" algn="l" defTabSz="1066800">
            <a:lnSpc>
              <a:spcPct val="90000"/>
            </a:lnSpc>
            <a:spcBef>
              <a:spcPct val="0"/>
            </a:spcBef>
            <a:spcAft>
              <a:spcPct val="35000"/>
            </a:spcAft>
          </a:pPr>
          <a:r>
            <a:rPr lang="en-US" sz="2400" kern="1200"/>
            <a:t>Initially only trialed in disadvantaged areas.</a:t>
          </a:r>
        </a:p>
      </dsp:txBody>
      <dsp:txXfrm>
        <a:off x="7255668" y="1278601"/>
        <a:ext cx="3298031" cy="2018844"/>
      </dsp:txXfrm>
    </dsp:sp>
    <dsp:sp modelId="{90AB0C2C-3CE5-6F42-8A2B-841303EF2740}">
      <dsp:nvSpPr>
        <dsp:cNvPr id="0" name=""/>
        <dsp:cNvSpPr/>
      </dsp:nvSpPr>
      <dsp:spPr>
        <a:xfrm>
          <a:off x="8399973" y="336474"/>
          <a:ext cx="1009422" cy="1009422"/>
        </a:xfrm>
        <a:prstGeom prst="ellipse">
          <a:avLst/>
        </a:prstGeom>
        <a:solidFill>
          <a:schemeClr val="accent2">
            <a:hueOff val="-4109173"/>
            <a:satOff val="6557"/>
            <a:lumOff val="-1412"/>
            <a:alphaOff val="0"/>
          </a:schemeClr>
        </a:solidFill>
        <a:ln w="15875" cap="rnd" cmpd="sng" algn="ctr">
          <a:solidFill>
            <a:schemeClr val="accent2">
              <a:hueOff val="-4109173"/>
              <a:satOff val="6557"/>
              <a:lumOff val="-1412"/>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8698" tIns="12700" rIns="78698" bIns="12700" numCol="1" spcCol="1270" anchor="ctr" anchorCtr="0">
          <a:noAutofit/>
        </a:bodyPr>
        <a:lstStyle/>
        <a:p>
          <a:pPr lvl="0" algn="ctr" defTabSz="2133600">
            <a:lnSpc>
              <a:spcPct val="90000"/>
            </a:lnSpc>
            <a:spcBef>
              <a:spcPct val="0"/>
            </a:spcBef>
            <a:spcAft>
              <a:spcPct val="35000"/>
            </a:spcAft>
          </a:pPr>
          <a:r>
            <a:rPr lang="en-US" sz="4800" kern="1200"/>
            <a:t>3</a:t>
          </a:r>
        </a:p>
      </dsp:txBody>
      <dsp:txXfrm>
        <a:off x="8547799" y="484300"/>
        <a:ext cx="713770" cy="713770"/>
      </dsp:txXfrm>
    </dsp:sp>
    <dsp:sp modelId="{3E026CCA-A22A-A249-991B-F01861DF6F3C}">
      <dsp:nvSpPr>
        <dsp:cNvPr id="0" name=""/>
        <dsp:cNvSpPr/>
      </dsp:nvSpPr>
      <dsp:spPr>
        <a:xfrm>
          <a:off x="7255668" y="3364669"/>
          <a:ext cx="3298031" cy="72"/>
        </a:xfrm>
        <a:prstGeom prst="rect">
          <a:avLst/>
        </a:prstGeom>
        <a:solidFill>
          <a:schemeClr val="accent2">
            <a:hueOff val="-5136466"/>
            <a:satOff val="8196"/>
            <a:lumOff val="-1765"/>
            <a:alphaOff val="0"/>
          </a:schemeClr>
        </a:solidFill>
        <a:ln w="15875" cap="rnd" cmpd="sng" algn="ctr">
          <a:solidFill>
            <a:schemeClr val="accent2">
              <a:hueOff val="-5136466"/>
              <a:satOff val="8196"/>
              <a:lumOff val="-176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193EC-69B2-40A2-93FF-BA12A1C77381}">
      <dsp:nvSpPr>
        <dsp:cNvPr id="0" name=""/>
        <dsp:cNvSpPr/>
      </dsp:nvSpPr>
      <dsp:spPr>
        <a:xfrm>
          <a:off x="0" y="598"/>
          <a:ext cx="5728344" cy="140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A0CF495-C0DA-40D6-A66E-B9F2FF6BF203}">
      <dsp:nvSpPr>
        <dsp:cNvPr id="0" name=""/>
        <dsp:cNvSpPr/>
      </dsp:nvSpPr>
      <dsp:spPr>
        <a:xfrm>
          <a:off x="423654" y="315713"/>
          <a:ext cx="770281" cy="77028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2EC3635-A7BB-48DA-BB30-806A87521950}">
      <dsp:nvSpPr>
        <dsp:cNvPr id="0" name=""/>
        <dsp:cNvSpPr/>
      </dsp:nvSpPr>
      <dsp:spPr>
        <a:xfrm>
          <a:off x="1617591" y="598"/>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lvl="0" algn="l" defTabSz="1111250">
            <a:lnSpc>
              <a:spcPct val="100000"/>
            </a:lnSpc>
            <a:spcBef>
              <a:spcPct val="0"/>
            </a:spcBef>
            <a:spcAft>
              <a:spcPct val="35000"/>
            </a:spcAft>
          </a:pPr>
          <a:r>
            <a:rPr lang="en-GB" sz="2500" kern="1200">
              <a:latin typeface="Century Gothic"/>
            </a:rPr>
            <a:t>Funding</a:t>
          </a:r>
        </a:p>
        <a:p>
          <a:pPr lvl="0" algn="l" defTabSz="1111250">
            <a:spcBef>
              <a:spcPct val="0"/>
            </a:spcBef>
            <a:spcAft>
              <a:spcPct val="35000"/>
            </a:spcAft>
          </a:pPr>
          <a:endParaRPr lang="en-GB" sz="2500" kern="1200">
            <a:latin typeface="Century Gothic"/>
          </a:endParaRPr>
        </a:p>
      </dsp:txBody>
      <dsp:txXfrm>
        <a:off x="1617591" y="598"/>
        <a:ext cx="4110752" cy="1400512"/>
      </dsp:txXfrm>
    </dsp:sp>
    <dsp:sp modelId="{649FF957-2C2F-4B82-962F-DCA822D50A7D}">
      <dsp:nvSpPr>
        <dsp:cNvPr id="0" name=""/>
        <dsp:cNvSpPr/>
      </dsp:nvSpPr>
      <dsp:spPr>
        <a:xfrm>
          <a:off x="0" y="1751238"/>
          <a:ext cx="5728344" cy="140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DCA15C7-BD18-4FDD-923A-8E6928112A52}">
      <dsp:nvSpPr>
        <dsp:cNvPr id="0" name=""/>
        <dsp:cNvSpPr/>
      </dsp:nvSpPr>
      <dsp:spPr>
        <a:xfrm>
          <a:off x="423654" y="2066354"/>
          <a:ext cx="770281" cy="770281"/>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70248E6-717D-4DE5-AF66-B0603925874A}">
      <dsp:nvSpPr>
        <dsp:cNvPr id="0" name=""/>
        <dsp:cNvSpPr/>
      </dsp:nvSpPr>
      <dsp:spPr>
        <a:xfrm>
          <a:off x="1617591" y="1751238"/>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lvl="0" algn="l" defTabSz="1111250">
            <a:lnSpc>
              <a:spcPct val="100000"/>
            </a:lnSpc>
            <a:spcBef>
              <a:spcPct val="0"/>
            </a:spcBef>
            <a:spcAft>
              <a:spcPct val="35000"/>
            </a:spcAft>
          </a:pPr>
          <a:r>
            <a:rPr lang="en-GB" sz="2500" kern="1200"/>
            <a:t>Decrease in Poverty</a:t>
          </a:r>
        </a:p>
      </dsp:txBody>
      <dsp:txXfrm>
        <a:off x="1617591" y="1751238"/>
        <a:ext cx="4110752" cy="1400512"/>
      </dsp:txXfrm>
    </dsp:sp>
    <dsp:sp modelId="{55EDA657-8862-43AA-9482-132C575E3935}">
      <dsp:nvSpPr>
        <dsp:cNvPr id="0" name=""/>
        <dsp:cNvSpPr/>
      </dsp:nvSpPr>
      <dsp:spPr>
        <a:xfrm>
          <a:off x="0" y="3501879"/>
          <a:ext cx="5728344" cy="140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A943E3D-CD7C-4344-8887-F9F5148355EF}">
      <dsp:nvSpPr>
        <dsp:cNvPr id="0" name=""/>
        <dsp:cNvSpPr/>
      </dsp:nvSpPr>
      <dsp:spPr>
        <a:xfrm>
          <a:off x="423654" y="3816994"/>
          <a:ext cx="770281" cy="770281"/>
        </a:xfrm>
        <a:prstGeom prst="rect">
          <a:avLst/>
        </a:prstGeom>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42FD324-CB0E-467A-8D7B-1A93988EF0C6}">
      <dsp:nvSpPr>
        <dsp:cNvPr id="0" name=""/>
        <dsp:cNvSpPr/>
      </dsp:nvSpPr>
      <dsp:spPr>
        <a:xfrm>
          <a:off x="1617591" y="3501879"/>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lvl="0" algn="l" defTabSz="1111250">
            <a:lnSpc>
              <a:spcPct val="100000"/>
            </a:lnSpc>
            <a:spcBef>
              <a:spcPct val="0"/>
            </a:spcBef>
            <a:spcAft>
              <a:spcPct val="35000"/>
            </a:spcAft>
          </a:pPr>
          <a:r>
            <a:rPr lang="en-GB" sz="2500" kern="1200"/>
            <a:t>Statementing</a:t>
          </a:r>
        </a:p>
      </dsp:txBody>
      <dsp:txXfrm>
        <a:off x="1617591" y="3501879"/>
        <a:ext cx="4110752" cy="1400512"/>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8-12-06T11:16:05.494"/>
    </inkml:context>
    <inkml:brush xml:id="br0">
      <inkml:brushProperty name="width" value="0.1" units="cm"/>
      <inkml:brushProperty name="height" value="0.1" units="cm"/>
      <inkml:brushProperty name="color" value="#AE198D"/>
      <inkml:brushProperty name="inkEffects" value="galaxy"/>
      <inkml:brushProperty name="anchorX" value="-20266"/>
      <inkml:brushProperty name="anchorY" value="-26879.01172"/>
      <inkml:brushProperty name="scaleFactor" value="0.5"/>
    </inkml:brush>
  </inkml:definitions>
  <inkml:trace contextRef="#ctx0" brushRef="#br0">1 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8-12-06T11:16:10.803"/>
    </inkml:context>
    <inkml:brush xml:id="br0">
      <inkml:brushProperty name="width" value="0.1" units="cm"/>
      <inkml:brushProperty name="height" value="0.1" units="cm"/>
      <inkml:brushProperty name="color" value="#AE198D"/>
      <inkml:brushProperty name="inkEffects" value="galaxy"/>
      <inkml:brushProperty name="anchorX" value="-34527.80078"/>
      <inkml:brushProperty name="anchorY" value="-42470.34375"/>
      <inkml:brushProperty name="scaleFactor" value="0.5"/>
    </inkml:brush>
    <inkml:brush xml:id="br1">
      <inkml:brushProperty name="width" value="0.1" units="cm"/>
      <inkml:brushProperty name="height" value="0.1" units="cm"/>
      <inkml:brushProperty name="color" value="#AE198D"/>
      <inkml:brushProperty name="inkEffects" value="galaxy"/>
      <inkml:brushProperty name="anchorX" value="-53265.83203"/>
      <inkml:brushProperty name="anchorY" value="-44921.21094"/>
      <inkml:brushProperty name="scaleFactor" value="0.5"/>
    </inkml:brush>
    <inkml:brush xml:id="br2">
      <inkml:brushProperty name="width" value="0.1" units="cm"/>
      <inkml:brushProperty name="height" value="0.1" units="cm"/>
      <inkml:brushProperty name="color" value="#AE198D"/>
      <inkml:brushProperty name="inkEffects" value="galaxy"/>
      <inkml:brushProperty name="anchorX" value="-72003.85938"/>
      <inkml:brushProperty name="anchorY" value="-47372.07813"/>
      <inkml:brushProperty name="scaleFactor" value="0.5"/>
    </inkml:brush>
  </inkml:definitions>
  <inkml:trace contextRef="#ctx0" brushRef="#br0">0 1 24575,'0'0'0</inkml:trace>
  <inkml:trace contextRef="#ctx0" brushRef="#br1" timeOffset="177">0 1 24575,'0'0'0</inkml:trace>
  <inkml:trace contextRef="#ctx0" brushRef="#br2" timeOffset="344">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ECF34B-4259-489B-922C-759F82BFC117}" type="datetimeFigureOut">
              <a:rPr lang="en-GB"/>
              <a:t>06/12/2018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4E9FC8-14B5-4D81-BC85-7C22E7F38FB8}" type="slidenum">
              <a:rPr lang="en-GB"/>
              <a:t>‹#›</a:t>
            </a:fld>
            <a:endParaRPr lang="en-GB" dirty="0"/>
          </a:p>
        </p:txBody>
      </p:sp>
    </p:spTree>
    <p:extLst>
      <p:ext uri="{BB962C8B-B14F-4D97-AF65-F5344CB8AC3E}">
        <p14:creationId xmlns:p14="http://schemas.microsoft.com/office/powerpoint/2010/main" val="1351569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Hi guys today we will be talking about the early intervention initiative. Josie , Elena, Rachel, Alyson</a:t>
            </a:r>
          </a:p>
        </p:txBody>
      </p:sp>
      <p:sp>
        <p:nvSpPr>
          <p:cNvPr id="4" name="Slide Number Placeholder 3"/>
          <p:cNvSpPr>
            <a:spLocks noGrp="1"/>
          </p:cNvSpPr>
          <p:nvPr>
            <p:ph type="sldNum" sz="quarter" idx="5"/>
          </p:nvPr>
        </p:nvSpPr>
        <p:spPr/>
        <p:txBody>
          <a:bodyPr/>
          <a:lstStyle/>
          <a:p>
            <a:fld id="{904E9FC8-14B5-4D81-BC85-7C22E7F38FB8}" type="slidenum">
              <a:rPr lang="en-GB"/>
              <a:t>1</a:t>
            </a:fld>
            <a:endParaRPr lang="en-GB" dirty="0"/>
          </a:p>
        </p:txBody>
      </p:sp>
    </p:spTree>
    <p:extLst>
      <p:ext uri="{BB962C8B-B14F-4D97-AF65-F5344CB8AC3E}">
        <p14:creationId xmlns:p14="http://schemas.microsoft.com/office/powerpoint/2010/main" val="8442755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 simplified definition for social policy would be to describe it as a tree which is the government which feeds water in to the roots which would be the needs of the citizens. The needs of the citizens are health care , Education , housing , employment and income support.</a:t>
            </a:r>
          </a:p>
        </p:txBody>
      </p:sp>
      <p:sp>
        <p:nvSpPr>
          <p:cNvPr id="4" name="Slide Number Placeholder 3"/>
          <p:cNvSpPr>
            <a:spLocks noGrp="1"/>
          </p:cNvSpPr>
          <p:nvPr>
            <p:ph type="sldNum" sz="quarter" idx="5"/>
          </p:nvPr>
        </p:nvSpPr>
        <p:spPr/>
        <p:txBody>
          <a:bodyPr/>
          <a:lstStyle/>
          <a:p>
            <a:fld id="{904E9FC8-14B5-4D81-BC85-7C22E7F38FB8}" type="slidenum">
              <a:rPr lang="en-GB"/>
              <a:t>3</a:t>
            </a:fld>
            <a:endParaRPr lang="en-GB"/>
          </a:p>
        </p:txBody>
      </p:sp>
    </p:spTree>
    <p:extLst>
      <p:ext uri="{BB962C8B-B14F-4D97-AF65-F5344CB8AC3E}">
        <p14:creationId xmlns:p14="http://schemas.microsoft.com/office/powerpoint/2010/main" val="752784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order for a child to prosper it is essential for their childhood to be fully supported and to have a strong influence around them</a:t>
            </a:r>
          </a:p>
          <a:p>
            <a:endParaRPr lang="en-US">
              <a:cs typeface="Calibri"/>
            </a:endParaRPr>
          </a:p>
          <a:p>
            <a:r>
              <a:rPr lang="en-US">
                <a:cs typeface="Calibri"/>
              </a:rPr>
              <a:t>For the children who are vulnerable to a poor childhood the early intervention initiative is in place to influence them towards the write path and teach the parents of the missing needs.</a:t>
            </a:r>
          </a:p>
          <a:p>
            <a:endParaRPr lang="en-US">
              <a:cs typeface="Calibri"/>
            </a:endParaRPr>
          </a:p>
          <a:p>
            <a:r>
              <a:rPr lang="en-US">
                <a:cs typeface="Calibri"/>
              </a:rPr>
              <a:t>The definition is to reduce the risk of a </a:t>
            </a:r>
            <a:r>
              <a:rPr lang="en-US" err="1">
                <a:cs typeface="Calibri"/>
              </a:rPr>
              <a:t>childs</a:t>
            </a:r>
            <a:r>
              <a:rPr lang="en-US">
                <a:cs typeface="Calibri"/>
              </a:rPr>
              <a:t> future becoming dark and filled with crime to </a:t>
            </a:r>
            <a:r>
              <a:rPr lang="en-US" err="1">
                <a:cs typeface="Calibri"/>
              </a:rPr>
              <a:t>equiping</a:t>
            </a:r>
            <a:r>
              <a:rPr lang="en-US">
                <a:cs typeface="Calibri"/>
              </a:rPr>
              <a:t> the child with skills and prosperity for the future.</a:t>
            </a: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04E9FC8-14B5-4D81-BC85-7C22E7F38FB8}" type="slidenum">
              <a:rPr lang="en-GB"/>
              <a:t>4</a:t>
            </a:fld>
            <a:endParaRPr lang="en-GB"/>
          </a:p>
        </p:txBody>
      </p:sp>
    </p:spTree>
    <p:extLst>
      <p:ext uri="{BB962C8B-B14F-4D97-AF65-F5344CB8AC3E}">
        <p14:creationId xmlns:p14="http://schemas.microsoft.com/office/powerpoint/2010/main" val="4111936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04E9FC8-14B5-4D81-BC85-7C22E7F38FB8}" type="slidenum">
              <a:rPr lang="en-GB" smtClean="0"/>
              <a:t>8</a:t>
            </a:fld>
            <a:endParaRPr lang="en-GB"/>
          </a:p>
        </p:txBody>
      </p:sp>
    </p:spTree>
    <p:extLst>
      <p:ext uri="{BB962C8B-B14F-4D97-AF65-F5344CB8AC3E}">
        <p14:creationId xmlns:p14="http://schemas.microsoft.com/office/powerpoint/2010/main" val="4261257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smtClean="0"/>
              <a:pPr/>
              <a:t>12/6/18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2087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12/6/18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2615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12/6/18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7627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12/6/18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00834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12/6/18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8133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12/6/18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649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12/6/18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04826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12/6/18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5239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dirty="0"/>
              <a:t>Click icon to add picture</a:t>
            </a:r>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smtClean="0"/>
              <a:pPr/>
              <a:t>12/6/18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4528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dirty="0"/>
              <a:t>Click icon to add picture</a:t>
            </a:r>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smtClean="0"/>
              <a:pPr/>
              <a:t>12/6/18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359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12/6/18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36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smtClean="0"/>
              <a:pPr/>
              <a:t>12/6/18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46353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12/6/18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69987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12/6/18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79118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smtClean="0"/>
              <a:pPr/>
              <a:t>12/6/18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04255503"/>
      </p:ext>
    </p:extLst>
  </p:cSld>
  <p:clrMap bg1="dk1" tx1="lt1" bg2="dk2" tx2="lt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 id="214748369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4" Type="http://schemas.openxmlformats.org/officeDocument/2006/relationships/image" Target="../media/image4.png"/><Relationship Id="rId5" Type="http://schemas.openxmlformats.org/officeDocument/2006/relationships/image" Target="../media/image6.svg"/><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gi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tmp"/><Relationship Id="rId3" Type="http://schemas.openxmlformats.org/officeDocument/2006/relationships/image" Target="../media/image9.tmp"/></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22.svg"/><Relationship Id="rId4" Type="http://schemas.openxmlformats.org/officeDocument/2006/relationships/customXml" Target="../ink/ink1.xml"/><Relationship Id="rId5" Type="http://schemas.openxmlformats.org/officeDocument/2006/relationships/image" Target="../media/image17.png"/><Relationship Id="rId6" Type="http://schemas.openxmlformats.org/officeDocument/2006/relationships/customXml" Target="../ink/ink2.xml"/><Relationship Id="rId7" Type="http://schemas.openxmlformats.org/officeDocument/2006/relationships/image" Target="../media/image18.png"/><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hyperlink" Target="https://researchbriefings.parliament.uk/ResearchBriefing/Summary/CBP-7647#fullreport" TargetMode="External"/><Relationship Id="rId4" Type="http://schemas.openxmlformats.org/officeDocument/2006/relationships/hyperlink" Target="https://contact.org.uk/advice-and-support/education-learning/the-statementing-process-(wales)/all-about-the-statement-of-special-educational-needs/" TargetMode="External"/><Relationship Id="rId5" Type="http://schemas.openxmlformats.org/officeDocument/2006/relationships/hyperlink" Target="https://www.eif.org.uk/why-it-matters/what-is-early-intervention/" TargetMode="External"/><Relationship Id="rId1" Type="http://schemas.openxmlformats.org/officeDocument/2006/relationships/slideLayout" Target="../slideLayouts/slideLayout2.xml"/><Relationship Id="rId2" Type="http://schemas.openxmlformats.org/officeDocument/2006/relationships/hyperlink" Target="https://assets.publishing.service.gov.uk/government/uploads/system/uploads/attachment_data/file/284086/early-intervention-next-steps2.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s/early-intervention-youth-fund" TargetMode="External"/><Relationship Id="rId4" Type="http://schemas.openxmlformats.org/officeDocument/2006/relationships/hyperlink" Target="https://www.nurseryworld.co.uk/nursery-world/news/1159687/early-years-funding-minimum-rate-still-not-enough" TargetMode="External"/><Relationship Id="rId1" Type="http://schemas.openxmlformats.org/officeDocument/2006/relationships/slideLayout" Target="../slideLayouts/slideLayout2.xml"/><Relationship Id="rId2" Type="http://schemas.openxmlformats.org/officeDocument/2006/relationships/hyperlink" Target="https://webarchive.nationalarchives.gov.uk/20110120090141/http:/povertyreview.independent.gov.uk/media/20254/poverty-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ounded Rectangle 16">
            <a:extLst>
              <a:ext uri="{FF2B5EF4-FFF2-40B4-BE49-F238E27FC236}">
                <a16:creationId xmlns="" xmlns:a16="http://schemas.microsoft.com/office/drawing/2014/main" id="{D7674AF9-5BCA-4A5C-A610-CF203E8BB54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002" y="564808"/>
            <a:ext cx="8884604" cy="3599352"/>
          </a:xfrm>
          <a:prstGeom prst="roundRect">
            <a:avLst>
              <a:gd name="adj" fmla="val 3513"/>
            </a:avLst>
          </a:prstGeom>
          <a:solidFill>
            <a:schemeClr val="tx1"/>
          </a:solidFill>
          <a:ln>
            <a:solidFill>
              <a:schemeClr val="accent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8">
            <a:extLst>
              <a:ext uri="{FF2B5EF4-FFF2-40B4-BE49-F238E27FC236}">
                <a16:creationId xmlns="" xmlns:a16="http://schemas.microsoft.com/office/drawing/2014/main" id="{7A273C15-69CC-4E34-A5DC-B1BCD0A62C6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EF04E6F3-294F-4A49-B103-1C43F23445CD}"/>
              </a:ext>
            </a:extLst>
          </p:cNvPr>
          <p:cNvSpPr>
            <a:spLocks noGrp="1"/>
          </p:cNvSpPr>
          <p:nvPr>
            <p:ph type="ctrTitle"/>
          </p:nvPr>
        </p:nvSpPr>
        <p:spPr>
          <a:xfrm>
            <a:off x="666227" y="5493269"/>
            <a:ext cx="10572000" cy="779529"/>
          </a:xfrm>
        </p:spPr>
        <p:txBody>
          <a:bodyPr>
            <a:noAutofit/>
          </a:bodyPr>
          <a:lstStyle/>
          <a:p>
            <a:r>
              <a:rPr lang="en-GB" sz="3200" dirty="0"/>
              <a:t>Early Intervention Initiative</a:t>
            </a:r>
            <a:br>
              <a:rPr lang="en-GB" sz="3200" dirty="0"/>
            </a:br>
            <a:r>
              <a:rPr lang="en-GB" sz="2000" dirty="0"/>
              <a:t>by Josie, Alyson, Elena, Rachel</a:t>
            </a:r>
          </a:p>
        </p:txBody>
      </p:sp>
      <p:pic>
        <p:nvPicPr>
          <p:cNvPr id="5" name="Picture 4" descr="A dirt path in a forest&#10;&#10;Description generated with very high confidence">
            <a:extLst>
              <a:ext uri="{FF2B5EF4-FFF2-40B4-BE49-F238E27FC236}">
                <a16:creationId xmlns="" xmlns:a16="http://schemas.microsoft.com/office/drawing/2014/main" id="{83439138-50D3-4050-8FA4-BC673F8F65C5}"/>
              </a:ext>
            </a:extLst>
          </p:cNvPr>
          <p:cNvPicPr>
            <a:picLocks noChangeAspect="1"/>
          </p:cNvPicPr>
          <p:nvPr/>
        </p:nvPicPr>
        <p:blipFill rotWithShape="1">
          <a:blip r:embed="rId3"/>
          <a:srcRect t="16933" r="-2" b="17787"/>
          <a:stretch/>
        </p:blipFill>
        <p:spPr>
          <a:xfrm>
            <a:off x="1150011" y="891628"/>
            <a:ext cx="8204586" cy="2945712"/>
          </a:xfrm>
          <a:prstGeom prst="rect">
            <a:avLst/>
          </a:prstGeom>
        </p:spPr>
      </p:pic>
    </p:spTree>
    <p:extLst>
      <p:ext uri="{BB962C8B-B14F-4D97-AF65-F5344CB8AC3E}">
        <p14:creationId xmlns:p14="http://schemas.microsoft.com/office/powerpoint/2010/main" val="641054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3" descr="Atom">
            <a:extLst>
              <a:ext uri="{FF2B5EF4-FFF2-40B4-BE49-F238E27FC236}">
                <a16:creationId xmlns="" xmlns:a16="http://schemas.microsoft.com/office/drawing/2014/main" id="{CD872B74-85DE-499E-B1F0-A1AFCA1C85C0}"/>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2876" y="3848819"/>
            <a:ext cx="3128513" cy="3085381"/>
          </a:xfrm>
          <a:prstGeom prst="rect">
            <a:avLst/>
          </a:prstGeom>
        </p:spPr>
      </p:pic>
      <p:sp>
        <p:nvSpPr>
          <p:cNvPr id="5" name="TextBox 4">
            <a:extLst>
              <a:ext uri="{FF2B5EF4-FFF2-40B4-BE49-F238E27FC236}">
                <a16:creationId xmlns="" xmlns:a16="http://schemas.microsoft.com/office/drawing/2014/main" id="{0D84EB3E-1096-4109-96B0-EE41296B3234}"/>
              </a:ext>
            </a:extLst>
          </p:cNvPr>
          <p:cNvSpPr txBox="1"/>
          <p:nvPr/>
        </p:nvSpPr>
        <p:spPr>
          <a:xfrm>
            <a:off x="770626" y="332116"/>
            <a:ext cx="3950898"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t>Introduction</a:t>
            </a:r>
          </a:p>
        </p:txBody>
      </p:sp>
      <p:sp>
        <p:nvSpPr>
          <p:cNvPr id="6" name="TextBox 5">
            <a:extLst>
              <a:ext uri="{FF2B5EF4-FFF2-40B4-BE49-F238E27FC236}">
                <a16:creationId xmlns="" xmlns:a16="http://schemas.microsoft.com/office/drawing/2014/main" id="{181D891F-01B4-4600-9C2A-8D6A39BC697C}"/>
              </a:ext>
            </a:extLst>
          </p:cNvPr>
          <p:cNvSpPr txBox="1"/>
          <p:nvPr/>
        </p:nvSpPr>
        <p:spPr>
          <a:xfrm>
            <a:off x="3574211" y="1640457"/>
            <a:ext cx="8752935" cy="403187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Our Topic Early intervention</a:t>
            </a:r>
          </a:p>
          <a:p>
            <a:endParaRPr lang="en-GB" sz="3200" dirty="0"/>
          </a:p>
          <a:p>
            <a:r>
              <a:rPr lang="en-GB" sz="3200" dirty="0"/>
              <a:t>We will cover:</a:t>
            </a:r>
          </a:p>
          <a:p>
            <a:pPr marL="457200" indent="-457200">
              <a:buFont typeface="Arial"/>
              <a:buChar char="•"/>
            </a:pPr>
            <a:r>
              <a:rPr lang="en-GB" sz="3200" dirty="0"/>
              <a:t>Definitions</a:t>
            </a:r>
          </a:p>
          <a:p>
            <a:pPr marL="457200" indent="-457200">
              <a:buFont typeface="Arial"/>
              <a:buChar char="•"/>
            </a:pPr>
            <a:r>
              <a:rPr lang="en-GB" sz="3200" dirty="0"/>
              <a:t>Origins</a:t>
            </a:r>
          </a:p>
          <a:p>
            <a:pPr marL="457200" indent="-457200">
              <a:buFont typeface="Arial"/>
              <a:buChar char="•"/>
            </a:pPr>
            <a:r>
              <a:rPr lang="en-GB" sz="3200" dirty="0"/>
              <a:t>Overview</a:t>
            </a:r>
          </a:p>
          <a:p>
            <a:pPr marL="457200" indent="-457200">
              <a:buFont typeface="Arial"/>
              <a:buChar char="•"/>
            </a:pPr>
            <a:r>
              <a:rPr lang="en-GB" sz="3200" dirty="0"/>
              <a:t>Case studies</a:t>
            </a:r>
          </a:p>
          <a:p>
            <a:pPr marL="457200" indent="-457200">
              <a:buFont typeface="Arial"/>
              <a:buChar char="•"/>
            </a:pPr>
            <a:r>
              <a:rPr lang="en-GB" sz="3200" dirty="0"/>
              <a:t>Suggestions</a:t>
            </a:r>
          </a:p>
        </p:txBody>
      </p:sp>
      <p:pic>
        <p:nvPicPr>
          <p:cNvPr id="7" name="Graphic 7" descr="Brain in head">
            <a:extLst>
              <a:ext uri="{FF2B5EF4-FFF2-40B4-BE49-F238E27FC236}">
                <a16:creationId xmlns="" xmlns:a16="http://schemas.microsoft.com/office/drawing/2014/main" id="{DBCE8A60-6936-4343-A285-574ADD7EC387}"/>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9089366" y="3848819"/>
            <a:ext cx="2855343" cy="2826588"/>
          </a:xfrm>
          <a:prstGeom prst="rect">
            <a:avLst/>
          </a:prstGeom>
        </p:spPr>
      </p:pic>
    </p:spTree>
    <p:extLst>
      <p:ext uri="{BB962C8B-B14F-4D97-AF65-F5344CB8AC3E}">
        <p14:creationId xmlns:p14="http://schemas.microsoft.com/office/powerpoint/2010/main" val="3571607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Freeform 6">
            <a:extLst>
              <a:ext uri="{FF2B5EF4-FFF2-40B4-BE49-F238E27FC236}">
                <a16:creationId xmlns="" xmlns:a16="http://schemas.microsoft.com/office/drawing/2014/main" id="{85B3A411-39CB-4453-9F3D-FA48206632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0" name="Rounded Rectangle 16">
            <a:extLst>
              <a:ext uri="{FF2B5EF4-FFF2-40B4-BE49-F238E27FC236}">
                <a16:creationId xmlns="" xmlns:a16="http://schemas.microsoft.com/office/drawing/2014/main" id="{AE854B98-3E4E-4300-AEA3-53968D2E4A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306" y="643464"/>
            <a:ext cx="10927614" cy="3599352"/>
          </a:xfrm>
          <a:prstGeom prst="roundRect">
            <a:avLst>
              <a:gd name="adj" fmla="val 3513"/>
            </a:avLst>
          </a:prstGeom>
          <a:solidFill>
            <a:schemeClr val="tx1"/>
          </a:solidFill>
          <a:ln>
            <a:solidFill>
              <a:schemeClr val="accent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13">
            <a:extLst>
              <a:ext uri="{FF2B5EF4-FFF2-40B4-BE49-F238E27FC236}">
                <a16:creationId xmlns="" xmlns:a16="http://schemas.microsoft.com/office/drawing/2014/main" id="{AE226B90-6214-4AF6-8738-A12EDDA15642}"/>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bwMode="white">
          <a:xfrm>
            <a:off x="0" y="4525094"/>
            <a:ext cx="12203151" cy="2344057"/>
            <a:chOff x="0" y="4525094"/>
            <a:chExt cx="12203151" cy="2344057"/>
          </a:xfrm>
        </p:grpSpPr>
        <p:sp>
          <p:nvSpPr>
            <p:cNvPr id="15" name="Freeform 9">
              <a:extLst>
                <a:ext uri="{FF2B5EF4-FFF2-40B4-BE49-F238E27FC236}">
                  <a16:creationId xmlns="" xmlns:a16="http://schemas.microsoft.com/office/drawing/2014/main" id="{A66D3544-8C03-40BC-83AA-A5B7260BA1E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Isosceles Triangle 15">
              <a:extLst>
                <a:ext uri="{FF2B5EF4-FFF2-40B4-BE49-F238E27FC236}">
                  <a16:creationId xmlns="" xmlns:a16="http://schemas.microsoft.com/office/drawing/2014/main" id="{1179090C-82BE-46C3-8EB8-CEEFC586CAF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white">
            <a:xfrm flipH="1">
              <a:off x="3820" y="4536245"/>
              <a:ext cx="5660999"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Isosceles Triangle 16">
              <a:extLst>
                <a:ext uri="{FF2B5EF4-FFF2-40B4-BE49-F238E27FC236}">
                  <a16:creationId xmlns="" xmlns:a16="http://schemas.microsoft.com/office/drawing/2014/main" id="{5000E7CE-C5BB-4495-B0BD-B9AF5562C5F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4813714" y="4536245"/>
              <a:ext cx="7389437"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 xmlns:a16="http://schemas.microsoft.com/office/drawing/2014/main" id="{14672E8F-4DA9-490C-BA17-0A5A3E10C0BF}"/>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dirty="0"/>
              <a:t>What is Social Policy?</a:t>
            </a:r>
          </a:p>
        </p:txBody>
      </p:sp>
      <p:pic>
        <p:nvPicPr>
          <p:cNvPr id="5" name="Picture 4" descr="A close up of a plant&#10;&#10;Description generated with very high confidence">
            <a:extLst>
              <a:ext uri="{FF2B5EF4-FFF2-40B4-BE49-F238E27FC236}">
                <a16:creationId xmlns="" xmlns:a16="http://schemas.microsoft.com/office/drawing/2014/main" id="{B146AD0C-EDCA-40F8-8709-116EB495F07D}"/>
              </a:ext>
            </a:extLst>
          </p:cNvPr>
          <p:cNvPicPr>
            <a:picLocks noChangeAspect="1"/>
          </p:cNvPicPr>
          <p:nvPr/>
        </p:nvPicPr>
        <p:blipFill>
          <a:blip r:embed="rId3">
            <a:extLst/>
          </a:blip>
          <a:stretch>
            <a:fillRect/>
          </a:stretch>
        </p:blipFill>
        <p:spPr>
          <a:xfrm>
            <a:off x="810001" y="694475"/>
            <a:ext cx="3508781" cy="3508781"/>
          </a:xfrm>
          <a:prstGeom prst="rect">
            <a:avLst/>
          </a:prstGeom>
        </p:spPr>
      </p:pic>
      <p:sp>
        <p:nvSpPr>
          <p:cNvPr id="6" name="TextBox 5">
            <a:extLst>
              <a:ext uri="{FF2B5EF4-FFF2-40B4-BE49-F238E27FC236}">
                <a16:creationId xmlns="" xmlns:a16="http://schemas.microsoft.com/office/drawing/2014/main" id="{22A21184-61A6-49FB-AB0F-BDA363733A6E}"/>
              </a:ext>
            </a:extLst>
          </p:cNvPr>
          <p:cNvSpPr txBox="1"/>
          <p:nvPr/>
        </p:nvSpPr>
        <p:spPr>
          <a:xfrm>
            <a:off x="4462500" y="1277596"/>
            <a:ext cx="6821440" cy="2123658"/>
          </a:xfrm>
          <a:prstGeom prst="rect">
            <a:avLst/>
          </a:prstGeom>
          <a:noFill/>
        </p:spPr>
        <p:txBody>
          <a:bodyPr wrap="square" rtlCol="0">
            <a:spAutoFit/>
          </a:bodyPr>
          <a:lstStyle/>
          <a:p>
            <a:pPr marL="285750" indent="-285750">
              <a:buFont typeface="Arial" panose="020B0604020202020204" pitchFamily="34" charset="0"/>
              <a:buChar char="•"/>
            </a:pPr>
            <a:r>
              <a:rPr lang="it-IT" sz="2400" dirty="0">
                <a:solidFill>
                  <a:schemeClr val="bg1"/>
                </a:solidFill>
              </a:rPr>
              <a:t>Michael. </a:t>
            </a:r>
            <a:r>
              <a:rPr lang="it-IT" sz="2400" dirty="0" err="1">
                <a:solidFill>
                  <a:schemeClr val="bg1"/>
                </a:solidFill>
              </a:rPr>
              <a:t>Lavalette</a:t>
            </a:r>
            <a:r>
              <a:rPr lang="it-IT" sz="2400" dirty="0">
                <a:solidFill>
                  <a:schemeClr val="bg1"/>
                </a:solidFill>
              </a:rPr>
              <a:t> and Allan </a:t>
            </a:r>
            <a:r>
              <a:rPr lang="it-IT" sz="2400" dirty="0" err="1">
                <a:solidFill>
                  <a:schemeClr val="bg1"/>
                </a:solidFill>
              </a:rPr>
              <a:t>Pratt</a:t>
            </a:r>
            <a:r>
              <a:rPr lang="it-IT" sz="2400" dirty="0">
                <a:solidFill>
                  <a:schemeClr val="bg1"/>
                </a:solidFill>
              </a:rPr>
              <a:t> (2006)</a:t>
            </a: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Needs</a:t>
            </a:r>
          </a:p>
          <a:p>
            <a:pPr marL="285750" indent="-285750">
              <a:buFont typeface="Arial" panose="020B0604020202020204" pitchFamily="34" charset="0"/>
              <a:buChar char="•"/>
            </a:pPr>
            <a:r>
              <a:rPr lang="en-GB" sz="2400" dirty="0">
                <a:solidFill>
                  <a:schemeClr val="bg1"/>
                </a:solidFill>
              </a:rPr>
              <a:t>There for the people</a:t>
            </a:r>
          </a:p>
          <a:p>
            <a:pPr marL="285750" indent="-285750">
              <a:buFont typeface="Arial" panose="020B0604020202020204" pitchFamily="34" charset="0"/>
              <a:buChar char="•"/>
            </a:pPr>
            <a:r>
              <a:rPr lang="en-GB" sz="2400" dirty="0">
                <a:solidFill>
                  <a:schemeClr val="bg1"/>
                </a:solidFill>
              </a:rPr>
              <a:t>Early Intervention initiative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771686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 xmlns:a16="http://schemas.microsoft.com/office/drawing/2014/main" id="{E5A10C92-5805-4C39-9BF6-507F3B9661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 xmlns:a16="http://schemas.microsoft.com/office/drawing/2014/main" id="{54047A07-72EC-41BC-A55F-C264F639FB2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FEFB10E3-7587-4F23-82B7-08140E6ECC94}"/>
              </a:ext>
            </a:extLst>
          </p:cNvPr>
          <p:cNvPicPr>
            <a:picLocks noChangeAspect="1"/>
          </p:cNvPicPr>
          <p:nvPr/>
        </p:nvPicPr>
        <p:blipFill rotWithShape="1">
          <a:blip r:embed="rId3">
            <a:alphaModFix amt="40000"/>
            <a:extLst/>
          </a:blip>
          <a:srcRect t="3846"/>
          <a:stretch/>
        </p:blipFill>
        <p:spPr>
          <a:xfrm>
            <a:off x="20" y="10"/>
            <a:ext cx="12191980" cy="6857990"/>
          </a:xfrm>
          <a:prstGeom prst="rect">
            <a:avLst/>
          </a:prstGeom>
        </p:spPr>
      </p:pic>
      <p:sp>
        <p:nvSpPr>
          <p:cNvPr id="2" name="Title 1">
            <a:extLst>
              <a:ext uri="{FF2B5EF4-FFF2-40B4-BE49-F238E27FC236}">
                <a16:creationId xmlns="" xmlns:a16="http://schemas.microsoft.com/office/drawing/2014/main" id="{E3AF2F03-E272-4674-B925-E72F5DAADC00}"/>
              </a:ext>
            </a:extLst>
          </p:cNvPr>
          <p:cNvSpPr>
            <a:spLocks noGrp="1"/>
          </p:cNvSpPr>
          <p:nvPr>
            <p:ph type="title"/>
          </p:nvPr>
        </p:nvSpPr>
        <p:spPr>
          <a:xfrm>
            <a:off x="810001" y="1449147"/>
            <a:ext cx="10572000" cy="3732453"/>
          </a:xfrm>
        </p:spPr>
        <p:txBody>
          <a:bodyPr vert="horz" lIns="91440" tIns="45720" rIns="91440" bIns="45720" rtlCol="0" anchor="b">
            <a:normAutofit/>
          </a:bodyPr>
          <a:lstStyle/>
          <a:p>
            <a:r>
              <a:rPr lang="en-US" sz="5400"/>
              <a:t>Early Intervention</a:t>
            </a:r>
          </a:p>
        </p:txBody>
      </p:sp>
      <p:sp>
        <p:nvSpPr>
          <p:cNvPr id="3" name="TextBox 2">
            <a:extLst>
              <a:ext uri="{FF2B5EF4-FFF2-40B4-BE49-F238E27FC236}">
                <a16:creationId xmlns="" xmlns:a16="http://schemas.microsoft.com/office/drawing/2014/main" id="{42E0D2D2-961A-4367-87C1-774654C8DFBD}"/>
              </a:ext>
            </a:extLst>
          </p:cNvPr>
          <p:cNvSpPr txBox="1"/>
          <p:nvPr/>
        </p:nvSpPr>
        <p:spPr>
          <a:xfrm>
            <a:off x="-5751" y="6313098"/>
            <a:ext cx="11915954"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(Oliveira , et al 2015)</a:t>
            </a:r>
            <a:endParaRPr lang="en-US" b="1"/>
          </a:p>
          <a:p>
            <a:pPr algn="l"/>
            <a:endParaRPr lang="en-GB"/>
          </a:p>
        </p:txBody>
      </p:sp>
    </p:spTree>
    <p:extLst>
      <p:ext uri="{BB962C8B-B14F-4D97-AF65-F5344CB8AC3E}">
        <p14:creationId xmlns:p14="http://schemas.microsoft.com/office/powerpoint/2010/main" val="531422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 xmlns:a16="http://schemas.microsoft.com/office/drawing/2014/main" id="{BAD21EC9-9707-4723-8447-0D7FA381BA7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3">
            <a:extLst>
              <a:ext uri="{FF2B5EF4-FFF2-40B4-BE49-F238E27FC236}">
                <a16:creationId xmlns="" xmlns:a16="http://schemas.microsoft.com/office/drawing/2014/main" id="{AABA95AA-8869-4123-BB01-8C85EFDF54F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10001" y="447188"/>
            <a:ext cx="3413084" cy="1559412"/>
          </a:xfrm>
        </p:spPr>
        <p:txBody>
          <a:bodyPr>
            <a:normAutofit/>
          </a:bodyPr>
          <a:lstStyle/>
          <a:p>
            <a:r>
              <a:rPr lang="en-GB" sz="3200"/>
              <a:t>Origins </a:t>
            </a:r>
          </a:p>
        </p:txBody>
      </p:sp>
      <p:sp>
        <p:nvSpPr>
          <p:cNvPr id="3" name="Content Placeholder 2"/>
          <p:cNvSpPr>
            <a:spLocks noGrp="1"/>
          </p:cNvSpPr>
          <p:nvPr>
            <p:ph idx="1"/>
          </p:nvPr>
        </p:nvSpPr>
        <p:spPr>
          <a:xfrm>
            <a:off x="643464" y="2113197"/>
            <a:ext cx="3404372" cy="3632200"/>
          </a:xfrm>
        </p:spPr>
        <p:txBody>
          <a:bodyPr>
            <a:normAutofit/>
          </a:bodyPr>
          <a:lstStyle/>
          <a:p>
            <a:pPr marL="0" indent="0">
              <a:buNone/>
            </a:pPr>
            <a:r>
              <a:rPr lang="en-GB" sz="1500" dirty="0"/>
              <a:t>Chidrens Act 1989</a:t>
            </a:r>
          </a:p>
          <a:p>
            <a:r>
              <a:rPr lang="en-GB" sz="1500" dirty="0"/>
              <a:t>The root of early intervention  and prevention related to child care services can be found in  the children’s Act 1989.</a:t>
            </a:r>
          </a:p>
          <a:p>
            <a:r>
              <a:rPr lang="en-GB" sz="1500" dirty="0"/>
              <a:t>Welfare of children it is a priority </a:t>
            </a:r>
          </a:p>
          <a:p>
            <a:r>
              <a:rPr lang="en-GB" sz="1500" dirty="0"/>
              <a:t>Wherever possible the level of public intervention to be low </a:t>
            </a:r>
          </a:p>
          <a:p>
            <a:pPr marL="0" indent="0">
              <a:buNone/>
            </a:pPr>
            <a:endParaRPr lang="en-GB" sz="1500" dirty="0"/>
          </a:p>
        </p:txBody>
      </p:sp>
      <p:sp>
        <p:nvSpPr>
          <p:cNvPr id="17" name="Rounded Rectangle 17">
            <a:extLst>
              <a:ext uri="{FF2B5EF4-FFF2-40B4-BE49-F238E27FC236}">
                <a16:creationId xmlns="" xmlns:a16="http://schemas.microsoft.com/office/drawing/2014/main" id="{68102155-1621-4AE4-8DD3-7730E2FFD7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79903" y="1258529"/>
            <a:ext cx="5286458" cy="4330205"/>
          </a:xfrm>
          <a:prstGeom prst="rect">
            <a:avLst/>
          </a:prstGeom>
        </p:spPr>
      </p:pic>
      <p:sp>
        <p:nvSpPr>
          <p:cNvPr id="5" name="TextBox 4">
            <a:extLst>
              <a:ext uri="{FF2B5EF4-FFF2-40B4-BE49-F238E27FC236}">
                <a16:creationId xmlns="" xmlns:a16="http://schemas.microsoft.com/office/drawing/2014/main" id="{64FDD73E-9CDA-F342-B4CA-452CC18F9CC2}"/>
              </a:ext>
            </a:extLst>
          </p:cNvPr>
          <p:cNvSpPr txBox="1"/>
          <p:nvPr/>
        </p:nvSpPr>
        <p:spPr>
          <a:xfrm>
            <a:off x="-20776" y="6410812"/>
            <a:ext cx="5022818" cy="369332"/>
          </a:xfrm>
          <a:prstGeom prst="rect">
            <a:avLst/>
          </a:prstGeom>
          <a:noFill/>
        </p:spPr>
        <p:txBody>
          <a:bodyPr wrap="square" rtlCol="0">
            <a:spAutoFit/>
          </a:bodyPr>
          <a:lstStyle/>
          <a:p>
            <a:r>
              <a:rPr lang="en-US" dirty="0"/>
              <a:t>(Hill , 2003) , (Parton , 2006) </a:t>
            </a:r>
            <a:r>
              <a:rPr lang="en-US" dirty="0" smtClean="0"/>
              <a:t>,(Allen , </a:t>
            </a:r>
            <a:r>
              <a:rPr lang="en-US" dirty="0"/>
              <a:t>2011) </a:t>
            </a:r>
          </a:p>
        </p:txBody>
      </p:sp>
    </p:spTree>
    <p:extLst>
      <p:ext uri="{BB962C8B-B14F-4D97-AF65-F5344CB8AC3E}">
        <p14:creationId xmlns:p14="http://schemas.microsoft.com/office/powerpoint/2010/main" val="2994041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Responsibilities</a:t>
            </a:r>
          </a:p>
        </p:txBody>
      </p:sp>
      <p:sp>
        <p:nvSpPr>
          <p:cNvPr id="3" name="Content Placeholder 2"/>
          <p:cNvSpPr>
            <a:spLocks noGrp="1"/>
          </p:cNvSpPr>
          <p:nvPr>
            <p:ph idx="1"/>
          </p:nvPr>
        </p:nvSpPr>
        <p:spPr>
          <a:xfrm>
            <a:off x="0" y="1971189"/>
            <a:ext cx="10554574" cy="3636511"/>
          </a:xfrm>
        </p:spPr>
        <p:txBody>
          <a:bodyPr/>
          <a:lstStyle/>
          <a:p>
            <a:r>
              <a:rPr lang="en-GB" dirty="0"/>
              <a:t>Rebalancing family and protecting children </a:t>
            </a:r>
          </a:p>
          <a:p>
            <a:r>
              <a:rPr lang="en-GB" dirty="0"/>
              <a:t>Local authorities, health , education and non government agencies </a:t>
            </a:r>
          </a:p>
          <a:p>
            <a:r>
              <a:rPr lang="en-GB" dirty="0"/>
              <a:t>Support to families </a:t>
            </a:r>
          </a:p>
          <a:p>
            <a:r>
              <a:rPr lang="en-GB" dirty="0"/>
              <a:t>Protection for children </a:t>
            </a:r>
          </a:p>
          <a:p>
            <a:r>
              <a:rPr lang="en-GB" dirty="0"/>
              <a:t>Prevent criminal violent behaviours ,drugs and teenage pregnancy </a:t>
            </a:r>
          </a:p>
          <a:p>
            <a:r>
              <a:rPr lang="en-GB" dirty="0"/>
              <a:t>Offer children safe, secure and loving welfare to grow up </a:t>
            </a:r>
          </a:p>
        </p:txBody>
      </p:sp>
      <p:sp>
        <p:nvSpPr>
          <p:cNvPr id="4" name="AutoShape 2" descr="Image result for childrens act"/>
          <p:cNvSpPr>
            <a:spLocks noChangeAspect="1" noChangeArrowheads="1"/>
          </p:cNvSpPr>
          <p:nvPr/>
        </p:nvSpPr>
        <p:spPr bwMode="auto">
          <a:xfrm>
            <a:off x="63500" y="-731838"/>
            <a:ext cx="1790700"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 name="Picture 6"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2184" y="3409947"/>
            <a:ext cx="47632" cy="38105"/>
          </a:xfrm>
          <a:prstGeom prst="rect">
            <a:avLst/>
          </a:prstGeom>
        </p:spPr>
      </p:pic>
      <p:pic>
        <p:nvPicPr>
          <p:cNvPr id="8" name="Picture 7"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2895" y="2152430"/>
            <a:ext cx="2596736" cy="3158075"/>
          </a:xfrm>
          <a:prstGeom prst="rect">
            <a:avLst/>
          </a:prstGeom>
        </p:spPr>
      </p:pic>
      <p:sp>
        <p:nvSpPr>
          <p:cNvPr id="5" name="TextBox 4">
            <a:extLst>
              <a:ext uri="{FF2B5EF4-FFF2-40B4-BE49-F238E27FC236}">
                <a16:creationId xmlns="" xmlns:a16="http://schemas.microsoft.com/office/drawing/2014/main" id="{2BAE4F45-42FF-084D-9EB6-7A80FDB531F0}"/>
              </a:ext>
            </a:extLst>
          </p:cNvPr>
          <p:cNvSpPr txBox="1"/>
          <p:nvPr/>
        </p:nvSpPr>
        <p:spPr>
          <a:xfrm>
            <a:off x="0" y="6410812"/>
            <a:ext cx="5469767" cy="369332"/>
          </a:xfrm>
          <a:prstGeom prst="rect">
            <a:avLst/>
          </a:prstGeom>
          <a:noFill/>
        </p:spPr>
        <p:txBody>
          <a:bodyPr wrap="none" rtlCol="0">
            <a:spAutoFit/>
          </a:bodyPr>
          <a:lstStyle/>
          <a:p>
            <a:r>
              <a:rPr lang="en-US" dirty="0"/>
              <a:t>(Parton , 2006) ,  (Baggott , 2011) , (Penn , 2000)</a:t>
            </a:r>
          </a:p>
        </p:txBody>
      </p:sp>
    </p:spTree>
    <p:extLst>
      <p:ext uri="{BB962C8B-B14F-4D97-AF65-F5344CB8AC3E}">
        <p14:creationId xmlns:p14="http://schemas.microsoft.com/office/powerpoint/2010/main" val="3474555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5359921" cy="970450"/>
          </a:xfrm>
        </p:spPr>
        <p:txBody>
          <a:bodyPr>
            <a:normAutofit/>
          </a:bodyPr>
          <a:lstStyle/>
          <a:p>
            <a:pPr>
              <a:lnSpc>
                <a:spcPct val="90000"/>
              </a:lnSpc>
            </a:pPr>
            <a:r>
              <a:rPr lang="en-GB" sz="3100" dirty="0"/>
              <a:t>Four key Aspects of a Childs Development</a:t>
            </a:r>
          </a:p>
        </p:txBody>
      </p:sp>
      <p:sp>
        <p:nvSpPr>
          <p:cNvPr id="3" name="Content Placeholder 2"/>
          <p:cNvSpPr>
            <a:spLocks noGrp="1"/>
          </p:cNvSpPr>
          <p:nvPr>
            <p:ph idx="1"/>
          </p:nvPr>
        </p:nvSpPr>
        <p:spPr>
          <a:xfrm>
            <a:off x="165678" y="2264491"/>
            <a:ext cx="6004243" cy="3941438"/>
          </a:xfrm>
        </p:spPr>
        <p:txBody>
          <a:bodyPr>
            <a:normAutofit fontScale="85000" lnSpcReduction="20000"/>
          </a:bodyPr>
          <a:lstStyle/>
          <a:p>
            <a:pPr>
              <a:lnSpc>
                <a:spcPct val="90000"/>
              </a:lnSpc>
            </a:pPr>
            <a:r>
              <a:rPr lang="en-GB" sz="2100" dirty="0"/>
              <a:t>Physical and cognitive behaviour.</a:t>
            </a:r>
          </a:p>
          <a:p>
            <a:pPr>
              <a:lnSpc>
                <a:spcPct val="90000"/>
              </a:lnSpc>
            </a:pPr>
            <a:endParaRPr lang="en-GB" sz="2100" dirty="0"/>
          </a:p>
          <a:p>
            <a:pPr>
              <a:lnSpc>
                <a:spcPct val="90000"/>
              </a:lnSpc>
            </a:pPr>
            <a:r>
              <a:rPr lang="en-GB" sz="2100" dirty="0"/>
              <a:t>Emotional and social development.</a:t>
            </a:r>
          </a:p>
          <a:p>
            <a:pPr>
              <a:lnSpc>
                <a:spcPct val="90000"/>
              </a:lnSpc>
            </a:pPr>
            <a:endParaRPr lang="en-GB" sz="2100" dirty="0"/>
          </a:p>
          <a:p>
            <a:pPr>
              <a:lnSpc>
                <a:spcPct val="90000"/>
              </a:lnSpc>
            </a:pPr>
            <a:r>
              <a:rPr lang="en-GB" sz="2100" dirty="0"/>
              <a:t>These four aspects are the most important to be able to make a difference throughout a child's life.</a:t>
            </a:r>
          </a:p>
          <a:p>
            <a:pPr>
              <a:lnSpc>
                <a:spcPct val="90000"/>
              </a:lnSpc>
            </a:pPr>
            <a:endParaRPr lang="en-GB" sz="2100" dirty="0"/>
          </a:p>
          <a:p>
            <a:pPr>
              <a:lnSpc>
                <a:spcPct val="90000"/>
              </a:lnSpc>
            </a:pPr>
            <a:r>
              <a:rPr lang="en-GB" sz="2100" dirty="0"/>
              <a:t>John </a:t>
            </a:r>
            <a:r>
              <a:rPr lang="en-GB" sz="2100" dirty="0" err="1"/>
              <a:t>Cornachon</a:t>
            </a:r>
            <a:r>
              <a:rPr lang="en-GB" sz="2100" dirty="0"/>
              <a:t> (2011) when a child is set on the right path for the beginning by nourishing and nurturing they will grow up to take an interest in life and learning and will learn to treat their friends well and in later adulthood contribute to society both financially and socially.</a:t>
            </a:r>
          </a:p>
          <a:p>
            <a:pPr marL="0" indent="0">
              <a:lnSpc>
                <a:spcPct val="90000"/>
              </a:lnSpc>
              <a:buNone/>
            </a:pPr>
            <a:endParaRPr lang="en-GB" dirty="0"/>
          </a:p>
        </p:txBody>
      </p:sp>
      <p:sp>
        <p:nvSpPr>
          <p:cNvPr id="23" name="Rectangle 16">
            <a:extLst>
              <a:ext uri="{FF2B5EF4-FFF2-40B4-BE49-F238E27FC236}">
                <a16:creationId xmlns="" xmlns:a16="http://schemas.microsoft.com/office/drawing/2014/main" id="{29D6AF62-D958-4235-B1F5-7CE0E655698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75898" y="0"/>
            <a:ext cx="571305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17">
            <a:extLst>
              <a:ext uri="{FF2B5EF4-FFF2-40B4-BE49-F238E27FC236}">
                <a16:creationId xmlns="" xmlns:a16="http://schemas.microsoft.com/office/drawing/2014/main" id="{5E87C0A4-8E75-4942-A5BE-28699422A97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8932" y="958640"/>
            <a:ext cx="4419604"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9933" r="10247"/>
          <a:stretch/>
        </p:blipFill>
        <p:spPr>
          <a:xfrm>
            <a:off x="7410517" y="1258529"/>
            <a:ext cx="3832042" cy="4330205"/>
          </a:xfrm>
          <a:prstGeom prst="rect">
            <a:avLst/>
          </a:prstGeom>
        </p:spPr>
      </p:pic>
      <p:sp>
        <p:nvSpPr>
          <p:cNvPr id="4" name="AutoShape 2" descr="Image result for childrens act"/>
          <p:cNvSpPr>
            <a:spLocks noChangeAspect="1" noChangeArrowheads="1"/>
          </p:cNvSpPr>
          <p:nvPr/>
        </p:nvSpPr>
        <p:spPr bwMode="auto">
          <a:xfrm>
            <a:off x="63500" y="-738188"/>
            <a:ext cx="1714500" cy="15430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p:cNvSpPr txBox="1"/>
          <p:nvPr/>
        </p:nvSpPr>
        <p:spPr>
          <a:xfrm>
            <a:off x="312045" y="6205929"/>
            <a:ext cx="3177915" cy="369332"/>
          </a:xfrm>
          <a:prstGeom prst="rect">
            <a:avLst/>
          </a:prstGeom>
          <a:noFill/>
        </p:spPr>
        <p:txBody>
          <a:bodyPr wrap="square" rtlCol="0">
            <a:spAutoFit/>
          </a:bodyPr>
          <a:lstStyle/>
          <a:p>
            <a:r>
              <a:rPr lang="en-US" dirty="0" smtClean="0"/>
              <a:t>Clark and Waddell (2018)</a:t>
            </a:r>
            <a:endParaRPr lang="en-US" dirty="0"/>
          </a:p>
        </p:txBody>
      </p:sp>
    </p:spTree>
    <p:extLst>
      <p:ext uri="{BB962C8B-B14F-4D97-AF65-F5344CB8AC3E}">
        <p14:creationId xmlns:p14="http://schemas.microsoft.com/office/powerpoint/2010/main" val="1886758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E5A1E034-CC17-452F-809B-CC41F8EE25A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 xmlns:a16="http://schemas.microsoft.com/office/drawing/2014/main" id="{0C156B51-4216-4B0E-9607-88592572425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2F83DB88-A60B-164E-93B6-AF1B77C7F39D}"/>
              </a:ext>
            </a:extLst>
          </p:cNvPr>
          <p:cNvSpPr>
            <a:spLocks noGrp="1"/>
          </p:cNvSpPr>
          <p:nvPr>
            <p:ph type="title"/>
          </p:nvPr>
        </p:nvSpPr>
        <p:spPr>
          <a:xfrm>
            <a:off x="810000" y="447188"/>
            <a:ext cx="10571998" cy="970450"/>
          </a:xfrm>
        </p:spPr>
        <p:txBody>
          <a:bodyPr>
            <a:normAutofit/>
          </a:bodyPr>
          <a:lstStyle/>
          <a:p>
            <a:r>
              <a:rPr lang="en-US"/>
              <a:t>Sure Start </a:t>
            </a:r>
          </a:p>
        </p:txBody>
      </p:sp>
      <p:graphicFrame>
        <p:nvGraphicFramePr>
          <p:cNvPr id="5" name="Content Placeholder 2">
            <a:extLst>
              <a:ext uri="{FF2B5EF4-FFF2-40B4-BE49-F238E27FC236}">
                <a16:creationId xmlns="" xmlns:a16="http://schemas.microsoft.com/office/drawing/2014/main" id="{5840BB12-4E46-4BC4-A02B-467C4A991550}"/>
              </a:ext>
            </a:extLst>
          </p:cNvPr>
          <p:cNvGraphicFramePr>
            <a:graphicFrameLocks noGrp="1"/>
          </p:cNvGraphicFramePr>
          <p:nvPr>
            <p:ph idx="1"/>
            <p:extLst>
              <p:ext uri="{D42A27DB-BD31-4B8C-83A1-F6EECF244321}">
                <p14:modId xmlns:p14="http://schemas.microsoft.com/office/powerpoint/2010/main" val="814620165"/>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67751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AD21EC9-9707-4723-8447-0D7FA381BA7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 xmlns:a16="http://schemas.microsoft.com/office/drawing/2014/main" id="{AABA95AA-8869-4123-BB01-8C85EFDF54F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10001" y="447188"/>
            <a:ext cx="3413084" cy="1559412"/>
          </a:xfrm>
        </p:spPr>
        <p:txBody>
          <a:bodyPr>
            <a:normAutofit/>
          </a:bodyPr>
          <a:lstStyle/>
          <a:p>
            <a:r>
              <a:rPr lang="en-GB" sz="3200"/>
              <a:t>Fundings and statistics </a:t>
            </a:r>
          </a:p>
        </p:txBody>
      </p:sp>
      <p:sp>
        <p:nvSpPr>
          <p:cNvPr id="3" name="Content Placeholder 2"/>
          <p:cNvSpPr>
            <a:spLocks noGrp="1"/>
          </p:cNvSpPr>
          <p:nvPr>
            <p:ph idx="1"/>
          </p:nvPr>
        </p:nvSpPr>
        <p:spPr>
          <a:xfrm>
            <a:off x="818713" y="2413000"/>
            <a:ext cx="3404372" cy="3632200"/>
          </a:xfrm>
        </p:spPr>
        <p:txBody>
          <a:bodyPr>
            <a:normAutofit/>
          </a:bodyPr>
          <a:lstStyle/>
          <a:p>
            <a:r>
              <a:rPr lang="en-GB" sz="1600"/>
              <a:t>1998-1999 no funding was allocated </a:t>
            </a:r>
          </a:p>
          <a:p>
            <a:r>
              <a:rPr lang="en-GB" sz="1600"/>
              <a:t>1999-2000 £84 millions was allocated </a:t>
            </a:r>
          </a:p>
          <a:p>
            <a:r>
              <a:rPr lang="en-GB" sz="1600"/>
              <a:t>2000-2001 £184 million was allocated </a:t>
            </a:r>
          </a:p>
          <a:p>
            <a:pPr marL="0" indent="0">
              <a:buNone/>
            </a:pPr>
            <a:r>
              <a:rPr lang="en-GB" sz="1600"/>
              <a:t>( Comprehensive spending review plans 1999/00 H.M.Treasury)</a:t>
            </a:r>
          </a:p>
        </p:txBody>
      </p:sp>
      <p:sp>
        <p:nvSpPr>
          <p:cNvPr id="13" name="Rounded Rectangle 17">
            <a:extLst>
              <a:ext uri="{FF2B5EF4-FFF2-40B4-BE49-F238E27FC236}">
                <a16:creationId xmlns="" xmlns:a16="http://schemas.microsoft.com/office/drawing/2014/main" id="{68102155-1621-4AE4-8DD3-7730E2FFD7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descr="Caring for Children Is Caring for the Economy | EconProph"/>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8030" y="1258529"/>
            <a:ext cx="4330205" cy="4330205"/>
          </a:xfrm>
          <a:prstGeom prst="rect">
            <a:avLst/>
          </a:prstGeom>
        </p:spPr>
      </p:pic>
    </p:spTree>
    <p:extLst>
      <p:ext uri="{BB962C8B-B14F-4D97-AF65-F5344CB8AC3E}">
        <p14:creationId xmlns:p14="http://schemas.microsoft.com/office/powerpoint/2010/main" val="124984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 xmlns:a16="http://schemas.microsoft.com/office/drawing/2014/main" id="{2CA11A6D-EE76-467D-BF5C-22DEB4E3BA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3">
            <a:extLst>
              <a:ext uri="{FF2B5EF4-FFF2-40B4-BE49-F238E27FC236}">
                <a16:creationId xmlns="" xmlns:a16="http://schemas.microsoft.com/office/drawing/2014/main" id="{76BD6D39-47C9-4B0A-BB01-EA963F4ED9B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9DD06ABD-4E14-4F86-BFEC-52BE8A253F99}"/>
              </a:ext>
            </a:extLst>
          </p:cNvPr>
          <p:cNvSpPr>
            <a:spLocks noGrp="1"/>
          </p:cNvSpPr>
          <p:nvPr>
            <p:ph type="title"/>
          </p:nvPr>
        </p:nvSpPr>
        <p:spPr>
          <a:xfrm>
            <a:off x="641754" y="1687286"/>
            <a:ext cx="3269463" cy="3978017"/>
          </a:xfrm>
        </p:spPr>
        <p:txBody>
          <a:bodyPr anchor="t">
            <a:normAutofit/>
          </a:bodyPr>
          <a:lstStyle/>
          <a:p>
            <a:r>
              <a:rPr lang="en-GB" sz="4100"/>
              <a:t>Suggestions</a:t>
            </a:r>
          </a:p>
        </p:txBody>
      </p:sp>
      <p:graphicFrame>
        <p:nvGraphicFramePr>
          <p:cNvPr id="12" name="Diagram 12">
            <a:extLst>
              <a:ext uri="{FF2B5EF4-FFF2-40B4-BE49-F238E27FC236}">
                <a16:creationId xmlns="" xmlns:a16="http://schemas.microsoft.com/office/drawing/2014/main" id="{73780455-7A76-4D7B-B87A-2562F8384A71}"/>
              </a:ext>
            </a:extLst>
          </p:cNvPr>
          <p:cNvGraphicFramePr/>
          <p:nvPr>
            <p:extLst>
              <p:ext uri="{D42A27DB-BD31-4B8C-83A1-F6EECF244321}">
                <p14:modId xmlns:p14="http://schemas.microsoft.com/office/powerpoint/2010/main" val="2923681348"/>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 xmlns:a16="http://schemas.microsoft.com/office/drawing/2014/main" id="{7090ABBF-8788-6D40-BB0F-7059C9A6081A}"/>
              </a:ext>
            </a:extLst>
          </p:cNvPr>
          <p:cNvSpPr txBox="1"/>
          <p:nvPr/>
        </p:nvSpPr>
        <p:spPr>
          <a:xfrm>
            <a:off x="65727" y="6464058"/>
            <a:ext cx="6225435" cy="369332"/>
          </a:xfrm>
          <a:prstGeom prst="rect">
            <a:avLst/>
          </a:prstGeom>
          <a:noFill/>
        </p:spPr>
        <p:txBody>
          <a:bodyPr wrap="square" rtlCol="0">
            <a:spAutoFit/>
          </a:bodyPr>
          <a:lstStyle/>
          <a:p>
            <a:r>
              <a:rPr lang="en-GB"/>
              <a:t>(Department of Education, 2018) , (Contact, 2012)  </a:t>
            </a:r>
            <a:endParaRPr lang="en-US"/>
          </a:p>
        </p:txBody>
      </p:sp>
    </p:spTree>
    <p:extLst>
      <p:ext uri="{BB962C8B-B14F-4D97-AF65-F5344CB8AC3E}">
        <p14:creationId xmlns:p14="http://schemas.microsoft.com/office/powerpoint/2010/main" val="2106729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 xmlns:a16="http://schemas.microsoft.com/office/drawing/2014/main" id="{007BDBEC-EC36-4734-B516-663EEBCD52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23">
            <a:extLst>
              <a:ext uri="{FF2B5EF4-FFF2-40B4-BE49-F238E27FC236}">
                <a16:creationId xmlns="" xmlns:a16="http://schemas.microsoft.com/office/drawing/2014/main" id="{888B4357-0429-4651-AF18-8561664DCA6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10001" y="447188"/>
            <a:ext cx="3413084" cy="1559412"/>
          </a:xfrm>
        </p:spPr>
        <p:txBody>
          <a:bodyPr>
            <a:normAutofit/>
          </a:bodyPr>
          <a:lstStyle/>
          <a:p>
            <a:r>
              <a:rPr lang="en-GB" sz="3200"/>
              <a:t>Conclusion </a:t>
            </a:r>
          </a:p>
        </p:txBody>
      </p:sp>
      <p:sp>
        <p:nvSpPr>
          <p:cNvPr id="9" name="Content Placeholder 8">
            <a:extLst>
              <a:ext uri="{FF2B5EF4-FFF2-40B4-BE49-F238E27FC236}">
                <a16:creationId xmlns="" xmlns:a16="http://schemas.microsoft.com/office/drawing/2014/main" id="{56CB6537-116D-40A4-BDC2-F5DD8D879EC1}"/>
              </a:ext>
            </a:extLst>
          </p:cNvPr>
          <p:cNvSpPr>
            <a:spLocks noGrp="1"/>
          </p:cNvSpPr>
          <p:nvPr>
            <p:ph idx="1"/>
          </p:nvPr>
        </p:nvSpPr>
        <p:spPr>
          <a:xfrm>
            <a:off x="818713" y="2413000"/>
            <a:ext cx="3404372" cy="3632200"/>
          </a:xfrm>
        </p:spPr>
        <p:txBody>
          <a:bodyPr>
            <a:normAutofit/>
          </a:bodyPr>
          <a:lstStyle/>
          <a:p>
            <a:r>
              <a:rPr lang="en-US" sz="1600" dirty="0"/>
              <a:t>Significant impact on society</a:t>
            </a:r>
          </a:p>
          <a:p>
            <a:r>
              <a:rPr lang="en-US" sz="1600" dirty="0"/>
              <a:t>Multi-agency’s work together</a:t>
            </a:r>
          </a:p>
          <a:p>
            <a:r>
              <a:rPr lang="en-US" sz="1600" dirty="0"/>
              <a:t>Community works together for positive results</a:t>
            </a:r>
          </a:p>
          <a:p>
            <a:r>
              <a:rPr lang="en-US" sz="1600" dirty="0"/>
              <a:t>More funding to be allocated overall</a:t>
            </a:r>
          </a:p>
          <a:p>
            <a:r>
              <a:rPr lang="en-US" sz="1600" dirty="0" err="1"/>
              <a:t>Recognising</a:t>
            </a:r>
            <a:r>
              <a:rPr lang="en-US" sz="1600" dirty="0"/>
              <a:t> </a:t>
            </a:r>
            <a:r>
              <a:rPr lang="en-US" sz="1600" dirty="0" err="1" smtClean="0"/>
              <a:t>childrens</a:t>
            </a:r>
            <a:r>
              <a:rPr lang="en-US" sz="1600" smtClean="0"/>
              <a:t>’ </a:t>
            </a:r>
            <a:r>
              <a:rPr lang="en-US" sz="1600" dirty="0" smtClean="0"/>
              <a:t>needs</a:t>
            </a:r>
          </a:p>
          <a:p>
            <a:r>
              <a:rPr lang="en-US" sz="1600" dirty="0" smtClean="0"/>
              <a:t>Development within children </a:t>
            </a:r>
            <a:endParaRPr lang="en-US" sz="1600" dirty="0"/>
          </a:p>
        </p:txBody>
      </p:sp>
      <p:sp>
        <p:nvSpPr>
          <p:cNvPr id="36" name="Rounded Rectangle 17">
            <a:extLst>
              <a:ext uri="{FF2B5EF4-FFF2-40B4-BE49-F238E27FC236}">
                <a16:creationId xmlns="" xmlns:a16="http://schemas.microsoft.com/office/drawing/2014/main" id="{86558211-00D9-48F0-AE94-B95B152827F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3"/>
          <p:cNvPicPr>
            <a:picLocks noChangeAspect="1"/>
          </p:cNvPicPr>
          <p:nvPr/>
        </p:nvPicPr>
        <p:blipFill rotWithShape="1">
          <a:blip r:embed="rId2">
            <a:extLst>
              <a:ext uri="{28A0092B-C50C-407E-A947-70E740481C1C}">
                <a14:useLocalDpi xmlns:a14="http://schemas.microsoft.com/office/drawing/2010/main" val="0"/>
              </a:ext>
            </a:extLst>
          </a:blip>
          <a:srcRect l="17309"/>
          <a:stretch/>
        </p:blipFill>
        <p:spPr>
          <a:xfrm>
            <a:off x="5603706" y="1258529"/>
            <a:ext cx="5638853" cy="4330205"/>
          </a:xfrm>
          <a:prstGeom prst="rect">
            <a:avLst/>
          </a:prstGeom>
        </p:spPr>
      </p:pic>
    </p:spTree>
    <p:extLst>
      <p:ext uri="{BB962C8B-B14F-4D97-AF65-F5344CB8AC3E}">
        <p14:creationId xmlns:p14="http://schemas.microsoft.com/office/powerpoint/2010/main" val="2697114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 xmlns:a16="http://schemas.microsoft.com/office/drawing/2014/main" id="{85B3A411-39CB-4453-9F3D-FA48206632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70D083DC-BC9A-384E-82AC-70D3245CB7AF}"/>
              </a:ext>
            </a:extLst>
          </p:cNvPr>
          <p:cNvSpPr>
            <a:spLocks noGrp="1"/>
          </p:cNvSpPr>
          <p:nvPr>
            <p:ph type="title"/>
          </p:nvPr>
        </p:nvSpPr>
        <p:spPr>
          <a:xfrm>
            <a:off x="810002" y="639097"/>
            <a:ext cx="4961534" cy="3781101"/>
          </a:xfrm>
        </p:spPr>
        <p:txBody>
          <a:bodyPr vert="horz" lIns="91440" tIns="45720" rIns="91440" bIns="45720" rtlCol="0" anchor="b">
            <a:normAutofit/>
          </a:bodyPr>
          <a:lstStyle/>
          <a:p>
            <a:r>
              <a:rPr lang="en-US" sz="5400" dirty="0"/>
              <a:t>Thank you</a:t>
            </a:r>
          </a:p>
        </p:txBody>
      </p:sp>
      <p:sp>
        <p:nvSpPr>
          <p:cNvPr id="11" name="Rectangle 10">
            <a:extLst>
              <a:ext uri="{FF2B5EF4-FFF2-40B4-BE49-F238E27FC236}">
                <a16:creationId xmlns="" xmlns:a16="http://schemas.microsoft.com/office/drawing/2014/main" id="{B8189D25-ECC4-4697-ACF4-87D607598BA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0916" y="0"/>
            <a:ext cx="609108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ounded Rectangle 14">
            <a:extLst>
              <a:ext uri="{FF2B5EF4-FFF2-40B4-BE49-F238E27FC236}">
                <a16:creationId xmlns="" xmlns:a16="http://schemas.microsoft.com/office/drawing/2014/main" id="{A5CE81EE-EB4C-463D-8657-F0BF5FDF58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6326" y="958640"/>
            <a:ext cx="4792210"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 xmlns:a16="http://schemas.microsoft.com/office/drawing/2014/main" id="{51F66D3F-8F3C-4F5D-AA26-BD02F30EFC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7068226" y="1326979"/>
            <a:ext cx="4174333" cy="4174333"/>
          </a:xfrm>
          <a:prstGeom prst="rect">
            <a:avLst/>
          </a:prstGeom>
        </p:spPr>
      </p:pic>
      <mc:AlternateContent xmlns:mc="http://schemas.openxmlformats.org/markup-compatibility/2006">
        <mc:Choice xmlns="" xmlns:p14="http://schemas.microsoft.com/office/powerpoint/2010/main" xmlns:aink="http://schemas.microsoft.com/office/drawing/2016/ink" Requires="p14 aink">
          <p:contentPart p14:bwMode="auto" r:id="rId4">
            <p14:nvContentPartPr>
              <p14:cNvPr id="7" name="Ink 6">
                <a:extLst>
                  <a:ext uri="{FF2B5EF4-FFF2-40B4-BE49-F238E27FC236}">
                    <a16:creationId xmlns:a16="http://schemas.microsoft.com/office/drawing/2014/main" id="{91E54E72-FDAB-1B40-A630-AF01BB10B12E}"/>
                  </a:ext>
                </a:extLst>
              </p14:cNvPr>
              <p14:cNvContentPartPr/>
              <p14:nvPr/>
            </p14:nvContentPartPr>
            <p14:xfrm>
              <a:off x="4316996" y="4136229"/>
              <a:ext cx="360" cy="360"/>
            </p14:xfrm>
          </p:contentPart>
        </mc:Choice>
        <mc:Fallback>
          <p:pic>
            <p:nvPicPr>
              <p:cNvPr id="7" name="Ink 6">
                <a:extLst>
                  <a:ext uri="{FF2B5EF4-FFF2-40B4-BE49-F238E27FC236}">
                    <a16:creationId xmlns="" xmlns:a16="http://schemas.microsoft.com/office/drawing/2014/main" id="{91E54E72-FDAB-1B40-A630-AF01BB10B12E}"/>
                  </a:ext>
                </a:extLst>
              </p:cNvPr>
              <p:cNvPicPr/>
              <p:nvPr/>
            </p:nvPicPr>
            <p:blipFill>
              <a:blip r:embed="rId5"/>
              <a:stretch>
                <a:fillRect/>
              </a:stretch>
            </p:blipFill>
            <p:spPr>
              <a:xfrm>
                <a:off x="4299356" y="4118229"/>
                <a:ext cx="36000" cy="36000"/>
              </a:xfrm>
              <a:prstGeom prst="rect">
                <a:avLst/>
              </a:prstGeom>
            </p:spPr>
          </p:pic>
        </mc:Fallback>
      </mc:AlternateContent>
      <mc:AlternateContent xmlns:mc="http://schemas.openxmlformats.org/markup-compatibility/2006">
        <mc:Choice xmlns="" xmlns:p14="http://schemas.microsoft.com/office/powerpoint/2010/main" xmlns:aink="http://schemas.microsoft.com/office/drawing/2016/ink" Requires="p14 aink">
          <p:contentPart p14:bwMode="auto" r:id="rId6">
            <p14:nvContentPartPr>
              <p14:cNvPr id="28" name="Ink 27">
                <a:extLst>
                  <a:ext uri="{FF2B5EF4-FFF2-40B4-BE49-F238E27FC236}">
                    <a16:creationId xmlns:a16="http://schemas.microsoft.com/office/drawing/2014/main" id="{03738E88-FC10-F047-AED6-E0EE478B150E}"/>
                  </a:ext>
                </a:extLst>
              </p14:cNvPr>
              <p14:cNvContentPartPr/>
              <p14:nvPr/>
            </p14:nvContentPartPr>
            <p14:xfrm>
              <a:off x="5928716" y="-594531"/>
              <a:ext cx="360" cy="360"/>
            </p14:xfrm>
          </p:contentPart>
        </mc:Choice>
        <mc:Fallback>
          <p:pic>
            <p:nvPicPr>
              <p:cNvPr id="28" name="Ink 27">
                <a:extLst>
                  <a:ext uri="{FF2B5EF4-FFF2-40B4-BE49-F238E27FC236}">
                    <a16:creationId xmlns="" xmlns:a16="http://schemas.microsoft.com/office/drawing/2014/main" id="{03738E88-FC10-F047-AED6-E0EE478B150E}"/>
                  </a:ext>
                </a:extLst>
              </p:cNvPr>
              <p:cNvPicPr/>
              <p:nvPr/>
            </p:nvPicPr>
            <p:blipFill>
              <a:blip r:embed="rId7"/>
              <a:stretch>
                <a:fillRect/>
              </a:stretch>
            </p:blipFill>
            <p:spPr>
              <a:xfrm>
                <a:off x="5910716" y="-612171"/>
                <a:ext cx="36000" cy="36000"/>
              </a:xfrm>
              <a:prstGeom prst="rect">
                <a:avLst/>
              </a:prstGeom>
            </p:spPr>
          </p:pic>
        </mc:Fallback>
      </mc:AlternateContent>
    </p:spTree>
    <p:extLst>
      <p:ext uri="{BB962C8B-B14F-4D97-AF65-F5344CB8AC3E}">
        <p14:creationId xmlns:p14="http://schemas.microsoft.com/office/powerpoint/2010/main" val="2985444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438F9FD-00FF-474F-870D-6CC02D37BEC0}"/>
              </a:ext>
            </a:extLst>
          </p:cNvPr>
          <p:cNvSpPr>
            <a:spLocks noGrp="1"/>
          </p:cNvSpPr>
          <p:nvPr>
            <p:ph type="title"/>
          </p:nvPr>
        </p:nvSpPr>
        <p:spPr>
          <a:xfrm>
            <a:off x="465021" y="486945"/>
            <a:ext cx="10571998" cy="970450"/>
          </a:xfrm>
        </p:spPr>
        <p:txBody>
          <a:bodyPr/>
          <a:lstStyle/>
          <a:p>
            <a:r>
              <a:rPr lang="en-US" dirty="0" smtClean="0"/>
              <a:t>Reference list</a:t>
            </a:r>
            <a:endParaRPr lang="en-US" dirty="0"/>
          </a:p>
        </p:txBody>
      </p:sp>
      <p:sp>
        <p:nvSpPr>
          <p:cNvPr id="6" name="TextBox 5"/>
          <p:cNvSpPr txBox="1"/>
          <p:nvPr/>
        </p:nvSpPr>
        <p:spPr>
          <a:xfrm>
            <a:off x="465021" y="1779687"/>
            <a:ext cx="10358203" cy="5078313"/>
          </a:xfrm>
          <a:prstGeom prst="rect">
            <a:avLst/>
          </a:prstGeom>
          <a:noFill/>
        </p:spPr>
        <p:txBody>
          <a:bodyPr wrap="square" rtlCol="0">
            <a:spAutoFit/>
          </a:bodyPr>
          <a:lstStyle/>
          <a:p>
            <a:r>
              <a:rPr lang="en-GB" dirty="0"/>
              <a:t>Allen, G. (2011) </a:t>
            </a:r>
            <a:r>
              <a:rPr lang="en-GB" i="1" dirty="0"/>
              <a:t>Early Intervention: The Next Steps </a:t>
            </a:r>
            <a:r>
              <a:rPr lang="en-GB" dirty="0"/>
              <a:t>cabinet office and Department for Work and Pensions</a:t>
            </a:r>
            <a:r>
              <a:rPr lang="en-GB" i="1" dirty="0"/>
              <a:t>. </a:t>
            </a:r>
            <a:r>
              <a:rPr lang="en-GB" dirty="0"/>
              <a:t>Available at: </a:t>
            </a:r>
            <a:r>
              <a:rPr lang="en-GB" u="sng" dirty="0">
                <a:hlinkClick r:id="rId2"/>
              </a:rPr>
              <a:t>https://assets.publishing.service.gov.uk/government/uploads/system/uploads/attachment_data/file/284086/early-intervention-next-steps2.pdf</a:t>
            </a:r>
            <a:r>
              <a:rPr lang="en-GB" dirty="0"/>
              <a:t>  [Accessed 31 October 2018]</a:t>
            </a:r>
          </a:p>
          <a:p>
            <a:r>
              <a:rPr lang="en-GB" dirty="0" err="1"/>
              <a:t>Baggott</a:t>
            </a:r>
            <a:r>
              <a:rPr lang="en-GB" dirty="0"/>
              <a:t>, R. (2011) </a:t>
            </a:r>
            <a:r>
              <a:rPr lang="en-GB" i="1" dirty="0"/>
              <a:t>Public Health: Policy &amp; Politics. </a:t>
            </a:r>
            <a:r>
              <a:rPr lang="en-GB" dirty="0"/>
              <a:t>2</a:t>
            </a:r>
            <a:r>
              <a:rPr lang="en-GB" baseline="30000" dirty="0"/>
              <a:t>nd </a:t>
            </a:r>
            <a:r>
              <a:rPr lang="en-GB" dirty="0"/>
              <a:t>Edition, Hampshire: Palgrave Macmillan</a:t>
            </a:r>
          </a:p>
          <a:p>
            <a:r>
              <a:rPr lang="en-GB" dirty="0" err="1"/>
              <a:t>Bate,A</a:t>
            </a:r>
            <a:r>
              <a:rPr lang="en-GB" dirty="0"/>
              <a:t>.(2017) </a:t>
            </a:r>
            <a:r>
              <a:rPr lang="en-GB" i="1" dirty="0"/>
              <a:t>Briefing Paper  number 7647: early intervention </a:t>
            </a:r>
            <a:r>
              <a:rPr lang="en-GB" dirty="0"/>
              <a:t>House Of Commons. Available at:  </a:t>
            </a:r>
            <a:r>
              <a:rPr lang="en-GB" u="sng" dirty="0">
                <a:hlinkClick r:id="rId3"/>
              </a:rPr>
              <a:t>https://researchbriefings.parliament.uk/ResearchBriefing/Summary/CBP-7647#fullreport</a:t>
            </a:r>
            <a:r>
              <a:rPr lang="en-GB" dirty="0"/>
              <a:t> [Accessed 29 October, 13.39]</a:t>
            </a:r>
          </a:p>
          <a:p>
            <a:r>
              <a:rPr lang="en-GB" dirty="0"/>
              <a:t>Butler, P. (2018). </a:t>
            </a:r>
            <a:r>
              <a:rPr lang="en-GB" i="1" dirty="0"/>
              <a:t>English councils warn 'worst is yet to come' on cuts.</a:t>
            </a:r>
            <a:r>
              <a:rPr lang="en-GB" dirty="0"/>
              <a:t> Guardian.</a:t>
            </a:r>
          </a:p>
          <a:p>
            <a:r>
              <a:rPr lang="en-GB" dirty="0"/>
              <a:t>Contact  (2012). </a:t>
            </a:r>
            <a:r>
              <a:rPr lang="en-GB" i="1" dirty="0"/>
              <a:t>The statement of special educational needs</a:t>
            </a:r>
            <a:r>
              <a:rPr lang="en-GB" dirty="0"/>
              <a:t>. Retrieved 2018, from Contact </a:t>
            </a:r>
            <a:r>
              <a:rPr lang="en-GB" i="1" dirty="0"/>
              <a:t>for Families with Disabled Children. Available at</a:t>
            </a:r>
            <a:r>
              <a:rPr lang="en-GB" dirty="0"/>
              <a:t>: </a:t>
            </a:r>
            <a:r>
              <a:rPr lang="en-GB" u="sng" dirty="0">
                <a:hlinkClick r:id="rId4"/>
              </a:rPr>
              <a:t>https://contact.org.uk/advice-and-support/education-learning/the-statementing-process-(wales)/all-about-the-statement-of-special-educational-needs/</a:t>
            </a:r>
            <a:r>
              <a:rPr lang="en-GB" u="sng" dirty="0"/>
              <a:t>  </a:t>
            </a:r>
            <a:r>
              <a:rPr lang="en-GB" dirty="0"/>
              <a:t>[accessed at: 18</a:t>
            </a:r>
            <a:r>
              <a:rPr lang="en-GB" baseline="30000" dirty="0"/>
              <a:t>th</a:t>
            </a:r>
            <a:r>
              <a:rPr lang="en-GB" dirty="0"/>
              <a:t> November 2018].</a:t>
            </a:r>
          </a:p>
          <a:p>
            <a:r>
              <a:rPr lang="en-GB" dirty="0"/>
              <a:t>Department of Education (2018). Special educational needs in England: January 2018. </a:t>
            </a:r>
            <a:r>
              <a:rPr lang="en-GB" i="1" dirty="0"/>
              <a:t>Pupils with special education needs in England.</a:t>
            </a:r>
            <a:endParaRPr lang="en-GB" dirty="0"/>
          </a:p>
          <a:p>
            <a:r>
              <a:rPr lang="en-GB" dirty="0"/>
              <a:t>Early Intervention Foundation (2018) </a:t>
            </a:r>
            <a:r>
              <a:rPr lang="en-GB" i="1" dirty="0"/>
              <a:t>What Is Early Intervention?</a:t>
            </a:r>
            <a:r>
              <a:rPr lang="en-GB" dirty="0"/>
              <a:t> Available at  </a:t>
            </a:r>
            <a:r>
              <a:rPr lang="en-GB" u="sng" dirty="0">
                <a:hlinkClick r:id="rId5"/>
              </a:rPr>
              <a:t>https://www.eif.org.uk/why-it-matters/what-is-early-intervention/</a:t>
            </a:r>
            <a:r>
              <a:rPr lang="en-GB" dirty="0"/>
              <a:t> Accessed at 11</a:t>
            </a:r>
            <a:r>
              <a:rPr lang="en-GB" baseline="30000" dirty="0"/>
              <a:t>th</a:t>
            </a:r>
            <a:r>
              <a:rPr lang="en-GB" dirty="0"/>
              <a:t> October 2018. </a:t>
            </a:r>
          </a:p>
        </p:txBody>
      </p:sp>
    </p:spTree>
    <p:extLst>
      <p:ext uri="{BB962C8B-B14F-4D97-AF65-F5344CB8AC3E}">
        <p14:creationId xmlns:p14="http://schemas.microsoft.com/office/powerpoint/2010/main" val="3246631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4793" y="389136"/>
            <a:ext cx="11287593" cy="6045501"/>
          </a:xfrm>
          <a:prstGeom prst="rect">
            <a:avLst/>
          </a:prstGeom>
        </p:spPr>
        <p:txBody>
          <a:bodyPr wrap="square">
            <a:spAutoFit/>
          </a:bodyPr>
          <a:lstStyle/>
          <a:p>
            <a:pPr>
              <a:lnSpc>
                <a:spcPct val="150000"/>
              </a:lnSpc>
              <a:spcAft>
                <a:spcPts val="800"/>
              </a:spcAft>
            </a:pPr>
            <a:r>
              <a:rPr lang="en-GB" sz="1100" dirty="0">
                <a:latin typeface="Calibri" charset="0"/>
                <a:ea typeface="Helvetica Neue" charset="0"/>
                <a:cs typeface="Calibri" charset="0"/>
              </a:rPr>
              <a:t> </a:t>
            </a:r>
            <a:r>
              <a:rPr lang="en-GB" sz="1600" dirty="0" err="1">
                <a:latin typeface="Calibri" charset="0"/>
                <a:ea typeface="Calibri" charset="0"/>
                <a:cs typeface="Calibri" charset="0"/>
              </a:rPr>
              <a:t>Field,F</a:t>
            </a:r>
            <a:r>
              <a:rPr lang="en-GB" sz="1600" dirty="0">
                <a:latin typeface="Calibri" charset="0"/>
                <a:ea typeface="Calibri" charset="0"/>
                <a:cs typeface="Calibri" charset="0"/>
              </a:rPr>
              <a:t>(2010) </a:t>
            </a:r>
            <a:r>
              <a:rPr lang="en-GB" sz="1600" i="1" dirty="0">
                <a:latin typeface="Calibri" charset="0"/>
                <a:ea typeface="Calibri" charset="0"/>
                <a:cs typeface="Calibri" charset="0"/>
              </a:rPr>
              <a:t>The </a:t>
            </a:r>
            <a:r>
              <a:rPr lang="en-GB" sz="1600" i="1" dirty="0" err="1">
                <a:latin typeface="Calibri" charset="0"/>
                <a:ea typeface="Calibri" charset="0"/>
                <a:cs typeface="Calibri" charset="0"/>
              </a:rPr>
              <a:t>Fundation</a:t>
            </a:r>
            <a:r>
              <a:rPr lang="en-GB" sz="1600" i="1" dirty="0">
                <a:latin typeface="Calibri" charset="0"/>
                <a:ea typeface="Calibri" charset="0"/>
                <a:cs typeface="Calibri" charset="0"/>
              </a:rPr>
              <a:t> Years: preventing poor of children becoming poor adults</a:t>
            </a:r>
            <a:r>
              <a:rPr lang="en-GB" sz="1600" dirty="0">
                <a:latin typeface="Calibri" charset="0"/>
                <a:ea typeface="Calibri" charset="0"/>
                <a:cs typeface="Calibri" charset="0"/>
              </a:rPr>
              <a:t> HM Government.  Available at </a:t>
            </a:r>
            <a:r>
              <a:rPr lang="en-GB" sz="1600" u="sng" dirty="0">
                <a:solidFill>
                  <a:srgbClr val="0563C1"/>
                </a:solidFill>
                <a:latin typeface="Calibri" charset="0"/>
                <a:ea typeface="Calibri" charset="0"/>
                <a:cs typeface="Calibri" charset="0"/>
                <a:hlinkClick r:id="rId2"/>
              </a:rPr>
              <a:t>https://webarchive.nationalarchives.gov.uk/20110120090141/http://povertyreview.independent.gov.uk/media/20254/poverty-report.pdf</a:t>
            </a:r>
            <a:r>
              <a:rPr lang="en-GB" sz="1600" dirty="0">
                <a:latin typeface="Calibri" charset="0"/>
                <a:ea typeface="Calibri" charset="0"/>
                <a:cs typeface="Calibri" charset="0"/>
              </a:rPr>
              <a:t>. Accessed at 30 :30th November 2018)</a:t>
            </a:r>
            <a:endParaRPr lang="en-GB" sz="1600" dirty="0">
              <a:latin typeface="Calibri" charset="0"/>
              <a:ea typeface="Calibri" charset="0"/>
              <a:cs typeface="Times New Roman" charset="0"/>
            </a:endParaRPr>
          </a:p>
          <a:p>
            <a:pPr>
              <a:lnSpc>
                <a:spcPct val="150000"/>
              </a:lnSpc>
              <a:spcAft>
                <a:spcPts val="800"/>
              </a:spcAft>
            </a:pPr>
            <a:r>
              <a:rPr lang="en-GB" sz="1600" dirty="0">
                <a:latin typeface="Calibri" charset="0"/>
                <a:ea typeface="Calibri" charset="0"/>
                <a:cs typeface="Calibri" charset="0"/>
              </a:rPr>
              <a:t>Hill, M. (2003) </a:t>
            </a:r>
            <a:r>
              <a:rPr lang="en-GB" sz="1600" i="1" dirty="0">
                <a:latin typeface="Calibri" charset="0"/>
                <a:ea typeface="Calibri" charset="0"/>
                <a:cs typeface="Calibri" charset="0"/>
              </a:rPr>
              <a:t>Understanding social policy. </a:t>
            </a:r>
            <a:r>
              <a:rPr lang="en-GB" sz="1600" dirty="0">
                <a:latin typeface="Calibri" charset="0"/>
                <a:ea typeface="Calibri" charset="0"/>
                <a:cs typeface="Calibri" charset="0"/>
              </a:rPr>
              <a:t>(7</a:t>
            </a:r>
            <a:r>
              <a:rPr lang="en-GB" sz="1600" baseline="30000" dirty="0">
                <a:latin typeface="Calibri" charset="0"/>
                <a:ea typeface="Calibri" charset="0"/>
                <a:cs typeface="Calibri" charset="0"/>
              </a:rPr>
              <a:t>th</a:t>
            </a:r>
            <a:r>
              <a:rPr lang="en-GB" sz="1600" dirty="0">
                <a:latin typeface="Calibri" charset="0"/>
                <a:ea typeface="Calibri" charset="0"/>
                <a:cs typeface="Calibri" charset="0"/>
              </a:rPr>
              <a:t> </a:t>
            </a:r>
            <a:r>
              <a:rPr lang="en-GB" sz="1600" dirty="0" err="1">
                <a:latin typeface="Calibri" charset="0"/>
                <a:ea typeface="Calibri" charset="0"/>
                <a:cs typeface="Calibri" charset="0"/>
              </a:rPr>
              <a:t>ed</a:t>
            </a:r>
            <a:r>
              <a:rPr lang="en-GB" sz="1600" dirty="0">
                <a:latin typeface="Calibri" charset="0"/>
                <a:ea typeface="Calibri" charset="0"/>
                <a:cs typeface="Calibri" charset="0"/>
              </a:rPr>
              <a:t>).  Cornwall: Blackwell Publishing</a:t>
            </a:r>
            <a:endParaRPr lang="en-GB" sz="1600" dirty="0">
              <a:latin typeface="Calibri" charset="0"/>
              <a:ea typeface="Calibri" charset="0"/>
              <a:cs typeface="Times New Roman" charset="0"/>
            </a:endParaRPr>
          </a:p>
          <a:p>
            <a:pPr>
              <a:lnSpc>
                <a:spcPct val="150000"/>
              </a:lnSpc>
              <a:spcAft>
                <a:spcPts val="800"/>
              </a:spcAft>
            </a:pPr>
            <a:r>
              <a:rPr lang="en-GB" sz="1600" dirty="0">
                <a:latin typeface="Calibri" charset="0"/>
                <a:ea typeface="Helvetica Neue" charset="0"/>
                <a:cs typeface="Calibri" charset="0"/>
              </a:rPr>
              <a:t> </a:t>
            </a:r>
            <a:endParaRPr lang="en-GB" sz="1600" dirty="0">
              <a:latin typeface="Calibri" charset="0"/>
              <a:ea typeface="Calibri" charset="0"/>
              <a:cs typeface="Times New Roman" charset="0"/>
            </a:endParaRPr>
          </a:p>
          <a:p>
            <a:pPr>
              <a:lnSpc>
                <a:spcPct val="150000"/>
              </a:lnSpc>
              <a:spcAft>
                <a:spcPts val="800"/>
              </a:spcAft>
            </a:pPr>
            <a:r>
              <a:rPr lang="en-GB" sz="1600" dirty="0">
                <a:latin typeface="Calibri" charset="0"/>
                <a:ea typeface="Helvetica Neue" charset="0"/>
                <a:cs typeface="Calibri" charset="0"/>
              </a:rPr>
              <a:t>Home Office (2018) </a:t>
            </a:r>
            <a:r>
              <a:rPr lang="en-GB" sz="1600" i="1" dirty="0">
                <a:latin typeface="Calibri" charset="0"/>
                <a:ea typeface="Helvetica Neue" charset="0"/>
                <a:cs typeface="Calibri" charset="0"/>
              </a:rPr>
              <a:t>Early Intervention Youth Fund. </a:t>
            </a:r>
            <a:r>
              <a:rPr lang="en-GB" sz="1600" dirty="0">
                <a:latin typeface="Calibri" charset="0"/>
                <a:ea typeface="Helvetica Neue" charset="0"/>
                <a:cs typeface="Calibri" charset="0"/>
              </a:rPr>
              <a:t>Available at </a:t>
            </a:r>
            <a:r>
              <a:rPr lang="en-GB" sz="1600" u="sng" dirty="0">
                <a:solidFill>
                  <a:srgbClr val="0563C1"/>
                </a:solidFill>
                <a:latin typeface="Calibri" charset="0"/>
                <a:ea typeface="Helvetica Neue" charset="0"/>
                <a:cs typeface="Calibri" charset="0"/>
                <a:hlinkClick r:id="rId3"/>
              </a:rPr>
              <a:t>https://www.gov.uk/government/publications/early-intervention-youth-fund</a:t>
            </a:r>
            <a:r>
              <a:rPr lang="en-GB" sz="1600" dirty="0">
                <a:latin typeface="Calibri" charset="0"/>
                <a:ea typeface="Helvetica Neue" charset="0"/>
                <a:cs typeface="Calibri" charset="0"/>
              </a:rPr>
              <a:t> Accessed at 11th October 2018. </a:t>
            </a:r>
            <a:endParaRPr lang="en-GB" sz="1600" dirty="0">
              <a:latin typeface="Calibri" charset="0"/>
              <a:ea typeface="Calibri" charset="0"/>
              <a:cs typeface="Times New Roman" charset="0"/>
            </a:endParaRPr>
          </a:p>
          <a:p>
            <a:pPr>
              <a:lnSpc>
                <a:spcPct val="150000"/>
              </a:lnSpc>
              <a:spcAft>
                <a:spcPts val="800"/>
              </a:spcAft>
            </a:pPr>
            <a:r>
              <a:rPr lang="en-GB" sz="1600" dirty="0">
                <a:latin typeface="Calibri" charset="0"/>
                <a:ea typeface="Helvetica Neue" charset="0"/>
                <a:cs typeface="Calibri" charset="0"/>
              </a:rPr>
              <a:t>Lavallette, M and Pratt, A (2006) </a:t>
            </a:r>
            <a:r>
              <a:rPr lang="en-GB" sz="1600" i="1" dirty="0">
                <a:latin typeface="Calibri" charset="0"/>
                <a:ea typeface="Helvetica Neue" charset="0"/>
                <a:cs typeface="Calibri" charset="0"/>
              </a:rPr>
              <a:t>Social Policy’s Theories, Concepts and issues. </a:t>
            </a:r>
            <a:r>
              <a:rPr lang="en-GB" sz="1600" dirty="0">
                <a:latin typeface="Calibri" charset="0"/>
                <a:ea typeface="Helvetica Neue" charset="0"/>
                <a:cs typeface="Calibri" charset="0"/>
              </a:rPr>
              <a:t>3</a:t>
            </a:r>
            <a:r>
              <a:rPr lang="en-GB" sz="1600" baseline="30000" dirty="0">
                <a:latin typeface="Calibri" charset="0"/>
                <a:ea typeface="Helvetica Neue" charset="0"/>
                <a:cs typeface="Calibri" charset="0"/>
              </a:rPr>
              <a:t>rd</a:t>
            </a:r>
            <a:r>
              <a:rPr lang="en-GB" sz="1600" dirty="0">
                <a:latin typeface="Calibri" charset="0"/>
                <a:ea typeface="Helvetica Neue" charset="0"/>
                <a:cs typeface="Calibri" charset="0"/>
              </a:rPr>
              <a:t> ed. London Sage </a:t>
            </a:r>
            <a:endParaRPr lang="en-GB" sz="1600" dirty="0">
              <a:latin typeface="Calibri" charset="0"/>
              <a:ea typeface="Calibri" charset="0"/>
              <a:cs typeface="Times New Roman" charset="0"/>
            </a:endParaRPr>
          </a:p>
          <a:p>
            <a:pPr>
              <a:lnSpc>
                <a:spcPct val="150000"/>
              </a:lnSpc>
              <a:spcAft>
                <a:spcPts val="800"/>
              </a:spcAft>
            </a:pPr>
            <a:r>
              <a:rPr lang="en-GB" sz="1600" dirty="0">
                <a:latin typeface="Calibri" charset="0"/>
                <a:ea typeface="Helvetica Neue" charset="0"/>
                <a:cs typeface="Calibri" charset="0"/>
              </a:rPr>
              <a:t>Morton, K. (2016) </a:t>
            </a:r>
            <a:r>
              <a:rPr lang="en-GB" sz="1600" i="1" dirty="0">
                <a:latin typeface="Calibri" charset="0"/>
                <a:ea typeface="Helvetica Neue" charset="0"/>
                <a:cs typeface="Calibri" charset="0"/>
              </a:rPr>
              <a:t>Early years funding: minimum rate 'still not enough' . </a:t>
            </a:r>
            <a:r>
              <a:rPr lang="en-GB" sz="1600" dirty="0">
                <a:latin typeface="Calibri" charset="0"/>
                <a:ea typeface="Helvetica Neue" charset="0"/>
                <a:cs typeface="Calibri" charset="0"/>
              </a:rPr>
              <a:t>Available at </a:t>
            </a:r>
            <a:r>
              <a:rPr lang="en-GB" sz="1600" u="sng" dirty="0">
                <a:solidFill>
                  <a:srgbClr val="0563C1"/>
                </a:solidFill>
                <a:latin typeface="Calibri" charset="0"/>
                <a:ea typeface="Helvetica Neue" charset="0"/>
                <a:cs typeface="Calibri" charset="0"/>
                <a:hlinkClick r:id="rId4"/>
              </a:rPr>
              <a:t>https://www.nurseryworld.co.uk/nursery-world/news/1159687/early-years-funding-minimum-rate-still-not-enough</a:t>
            </a:r>
            <a:r>
              <a:rPr lang="en-GB" sz="1600" dirty="0">
                <a:latin typeface="Calibri" charset="0"/>
                <a:ea typeface="Helvetica Neue" charset="0"/>
                <a:cs typeface="Calibri" charset="0"/>
              </a:rPr>
              <a:t> Accessed at 15th November 2018</a:t>
            </a:r>
            <a:endParaRPr lang="en-GB" sz="1600" dirty="0">
              <a:latin typeface="Calibri" charset="0"/>
              <a:ea typeface="Calibri" charset="0"/>
              <a:cs typeface="Times New Roman" charset="0"/>
            </a:endParaRPr>
          </a:p>
          <a:p>
            <a:pPr>
              <a:lnSpc>
                <a:spcPct val="150000"/>
              </a:lnSpc>
              <a:spcAft>
                <a:spcPts val="800"/>
              </a:spcAft>
            </a:pPr>
            <a:r>
              <a:rPr lang="en-GB" sz="1600" dirty="0">
                <a:latin typeface="Calibri" charset="0"/>
                <a:ea typeface="Helvetica Neue" charset="0"/>
                <a:cs typeface="Calibri" charset="0"/>
              </a:rPr>
              <a:t> Oliveira, M , Iris, M and </a:t>
            </a:r>
            <a:r>
              <a:rPr lang="en-GB" sz="1600" dirty="0" err="1">
                <a:latin typeface="Calibri" charset="0"/>
                <a:ea typeface="Helvetica Neue" charset="0"/>
                <a:cs typeface="Calibri" charset="0"/>
              </a:rPr>
              <a:t>Porfeli</a:t>
            </a:r>
            <a:r>
              <a:rPr lang="en-GB" sz="1600" dirty="0">
                <a:latin typeface="Calibri" charset="0"/>
                <a:ea typeface="Helvetica Neue" charset="0"/>
                <a:cs typeface="Calibri" charset="0"/>
              </a:rPr>
              <a:t>, E(2015) </a:t>
            </a:r>
            <a:r>
              <a:rPr lang="en-GB" sz="1600" i="1" dirty="0">
                <a:latin typeface="Calibri" charset="0"/>
                <a:ea typeface="Helvetica Neue" charset="0"/>
                <a:cs typeface="Calibri" charset="0"/>
              </a:rPr>
              <a:t>Emotional aspects of a childhood career development: Importance and Future Agenda. </a:t>
            </a:r>
            <a:r>
              <a:rPr lang="en-GB" sz="1600" dirty="0">
                <a:latin typeface="Calibri" charset="0"/>
                <a:ea typeface="Helvetica Neue" charset="0"/>
                <a:cs typeface="Calibri" charset="0"/>
              </a:rPr>
              <a:t>15(2), pp.163-174.</a:t>
            </a:r>
            <a:endParaRPr lang="en-GB" sz="1600" dirty="0">
              <a:latin typeface="Calibri" charset="0"/>
              <a:ea typeface="Calibri" charset="0"/>
              <a:cs typeface="Times New Roman" charset="0"/>
            </a:endParaRPr>
          </a:p>
          <a:p>
            <a:pPr>
              <a:lnSpc>
                <a:spcPct val="150000"/>
              </a:lnSpc>
              <a:spcAft>
                <a:spcPts val="800"/>
              </a:spcAft>
            </a:pPr>
            <a:r>
              <a:rPr lang="en-GB" sz="1600" dirty="0">
                <a:latin typeface="Calibri" charset="0"/>
                <a:ea typeface="Calibri" charset="0"/>
                <a:cs typeface="Calibri" charset="0"/>
              </a:rPr>
              <a:t>Parton, N. (2006) </a:t>
            </a:r>
            <a:r>
              <a:rPr lang="en-GB" sz="1600" i="1" dirty="0">
                <a:latin typeface="Calibri" charset="0"/>
                <a:ea typeface="Calibri" charset="0"/>
                <a:cs typeface="Calibri" charset="0"/>
              </a:rPr>
              <a:t>Safeguarding childhood: early intervention and surveillance in a late modern society. </a:t>
            </a:r>
            <a:r>
              <a:rPr lang="en-GB" sz="1600" dirty="0">
                <a:latin typeface="Calibri" charset="0"/>
                <a:ea typeface="Calibri" charset="0"/>
                <a:cs typeface="Calibri" charset="0"/>
              </a:rPr>
              <a:t>Hampshire: Palgrave Macmillan</a:t>
            </a:r>
            <a:endParaRPr lang="en-GB" sz="1600" dirty="0">
              <a:latin typeface="Calibri" charset="0"/>
              <a:ea typeface="Calibri" charset="0"/>
              <a:cs typeface="Times New Roman" charset="0"/>
            </a:endParaRPr>
          </a:p>
          <a:p>
            <a:pPr>
              <a:lnSpc>
                <a:spcPct val="150000"/>
              </a:lnSpc>
              <a:spcAft>
                <a:spcPts val="800"/>
              </a:spcAft>
            </a:pPr>
            <a:r>
              <a:rPr lang="en-GB" sz="1600" dirty="0">
                <a:latin typeface="Calibri" charset="0"/>
                <a:ea typeface="Calibri" charset="0"/>
                <a:cs typeface="Calibri" charset="0"/>
              </a:rPr>
              <a:t>Penn, E. ( 2000) </a:t>
            </a:r>
            <a:r>
              <a:rPr lang="en-GB" sz="1600" i="1" dirty="0">
                <a:latin typeface="Calibri" charset="0"/>
                <a:ea typeface="Calibri" charset="0"/>
                <a:cs typeface="Calibri" charset="0"/>
              </a:rPr>
              <a:t>Early childhood services: Theory , policy and practice</a:t>
            </a:r>
            <a:r>
              <a:rPr lang="en-GB" sz="1600" dirty="0">
                <a:latin typeface="Calibri" charset="0"/>
                <a:ea typeface="Calibri" charset="0"/>
                <a:cs typeface="Calibri" charset="0"/>
              </a:rPr>
              <a:t>s. Buckingham-Philadelphia: Open University Press </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7444545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775</Words>
  <Application>Microsoft Macintosh PowerPoint</Application>
  <PresentationFormat>Widescreen</PresentationFormat>
  <Paragraphs>95</Paragraphs>
  <Slides>14</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Calibri</vt:lpstr>
      <vt:lpstr>Century Gothic</vt:lpstr>
      <vt:lpstr>Helvetica Neue</vt:lpstr>
      <vt:lpstr>Times New Roman</vt:lpstr>
      <vt:lpstr>Wingdings 2</vt:lpstr>
      <vt:lpstr>Arial</vt:lpstr>
      <vt:lpstr>Quotable</vt:lpstr>
      <vt:lpstr>Early Intervention Initiative by Josie, Alyson, Elena, Rachel</vt:lpstr>
      <vt:lpstr>PowerPoint Presentation</vt:lpstr>
      <vt:lpstr>What is Social Policy?</vt:lpstr>
      <vt:lpstr>Early Intervention</vt:lpstr>
      <vt:lpstr>Origins </vt:lpstr>
      <vt:lpstr>Key Responsibilities</vt:lpstr>
      <vt:lpstr>Four key Aspects of a Childs Development</vt:lpstr>
      <vt:lpstr>Sure Start </vt:lpstr>
      <vt:lpstr>Fundings and statistics </vt:lpstr>
      <vt:lpstr>Suggestions</vt:lpstr>
      <vt:lpstr>Conclusion </vt:lpstr>
      <vt:lpstr>Thank you</vt:lpstr>
      <vt:lpstr>Reference list</vt:lpstr>
      <vt:lpstr>PowerPoint Presentation</vt:lpstr>
    </vt:vector>
  </TitlesOfParts>
  <Company/>
  <LinksUpToDate>false</LinksUpToDate>
  <SharedDoc>false</SharedDoc>
  <HyperlinksChanged>false</HyperlinksChanged>
  <AppVersion>15.0028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Early Intervention Initiative by Josie, Alyson, Elena, Rachel</dc:title>
  <dc:creator>Josie Chitzoy (1807825)</dc:creator>
  <cp:lastModifiedBy>Microsoft Office User</cp:lastModifiedBy>
  <cp:revision>5</cp:revision>
  <dcterms:created xsi:type="dcterms:W3CDTF">2018-12-06T11:15:14Z</dcterms:created>
  <dcterms:modified xsi:type="dcterms:W3CDTF">2018-12-06T12:02:17Z</dcterms:modified>
</cp:coreProperties>
</file>