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84" r:id="rId2"/>
  </p:sldMasterIdLst>
  <p:notesMasterIdLst>
    <p:notesMasterId r:id="rId42"/>
  </p:notesMasterIdLst>
  <p:handoutMasterIdLst>
    <p:handoutMasterId r:id="rId43"/>
  </p:handoutMasterIdLst>
  <p:sldIdLst>
    <p:sldId id="265" r:id="rId3"/>
    <p:sldId id="266" r:id="rId4"/>
    <p:sldId id="270" r:id="rId5"/>
    <p:sldId id="284" r:id="rId6"/>
    <p:sldId id="285" r:id="rId7"/>
    <p:sldId id="286" r:id="rId8"/>
    <p:sldId id="288" r:id="rId9"/>
    <p:sldId id="289" r:id="rId10"/>
    <p:sldId id="297" r:id="rId11"/>
    <p:sldId id="298" r:id="rId12"/>
    <p:sldId id="299" r:id="rId13"/>
    <p:sldId id="300" r:id="rId14"/>
    <p:sldId id="301" r:id="rId15"/>
    <p:sldId id="313" r:id="rId16"/>
    <p:sldId id="311" r:id="rId17"/>
    <p:sldId id="314" r:id="rId18"/>
    <p:sldId id="315" r:id="rId19"/>
    <p:sldId id="308" r:id="rId20"/>
    <p:sldId id="309" r:id="rId21"/>
    <p:sldId id="317" r:id="rId22"/>
    <p:sldId id="316" r:id="rId23"/>
    <p:sldId id="290" r:id="rId24"/>
    <p:sldId id="293" r:id="rId25"/>
    <p:sldId id="287" r:id="rId26"/>
    <p:sldId id="294" r:id="rId27"/>
    <p:sldId id="291" r:id="rId28"/>
    <p:sldId id="292" r:id="rId29"/>
    <p:sldId id="310" r:id="rId30"/>
    <p:sldId id="307" r:id="rId31"/>
    <p:sldId id="302" r:id="rId32"/>
    <p:sldId id="303" r:id="rId33"/>
    <p:sldId id="304" r:id="rId34"/>
    <p:sldId id="305" r:id="rId35"/>
    <p:sldId id="306" r:id="rId36"/>
    <p:sldId id="319" r:id="rId37"/>
    <p:sldId id="320" r:id="rId38"/>
    <p:sldId id="295" r:id="rId39"/>
    <p:sldId id="296" r:id="rId40"/>
    <p:sldId id="283" r:id="rId4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2" autoAdjust="0"/>
    <p:restoredTop sz="94660"/>
  </p:normalViewPr>
  <p:slideViewPr>
    <p:cSldViewPr snapToGrid="0" showGuides="1">
      <p:cViewPr varScale="1">
        <p:scale>
          <a:sx n="105" d="100"/>
          <a:sy n="105" d="100"/>
        </p:scale>
        <p:origin x="620" y="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6" d="100"/>
          <a:sy n="76" d="100"/>
        </p:scale>
        <p:origin x="241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handoutMaster" Target="handoutMasters/handoutMaster1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theme" Target="theme/theme1.xml"/><Relationship Id="rId20" Type="http://schemas.openxmlformats.org/officeDocument/2006/relationships/slide" Target="slides/slide18.xml"/><Relationship Id="rId41" Type="http://schemas.openxmlformats.org/officeDocument/2006/relationships/slide" Target="slides/slide3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658A34-83F4-4B2E-BC5A-DE51EE8822F9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FE58C-C1A6-4C4C-90C2-B7F5B0504B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6050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2E1917-0BAF-4687-978A-82FFF05559C3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0E1E9A-E921-4174-A0FC-51868D7AC5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86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accent3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041400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6705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98793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1244" y="4589464"/>
            <a:ext cx="7579343" cy="1500187"/>
          </a:xfrm>
        </p:spPr>
        <p:txBody>
          <a:bodyPr/>
          <a:lstStyle>
            <a:lvl1pPr marL="0" indent="0">
              <a:buNone/>
              <a:defRPr sz="1800"/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244" y="1709738"/>
            <a:ext cx="7579343" cy="286226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67686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994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7275" y="1825625"/>
            <a:ext cx="3566160" cy="4351338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63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49190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190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1575" y="2193926"/>
            <a:ext cx="3566160" cy="397827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489075"/>
            <a:ext cx="3566160" cy="641350"/>
          </a:xfrm>
          <a:noFill/>
          <a:ln>
            <a:noFill/>
          </a:ln>
        </p:spPr>
        <p:txBody>
          <a:bodyPr anchor="b"/>
          <a:lstStyle>
            <a:lvl1pPr marL="0" indent="0">
              <a:buNone/>
              <a:defRPr sz="1800" b="0">
                <a:solidFill>
                  <a:schemeClr val="accent3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3075" y="274638"/>
            <a:ext cx="676751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31661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10586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141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59179" y="987426"/>
            <a:ext cx="4257362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98712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19359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1825625"/>
            <a:ext cx="7343775" cy="43513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21885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1575" y="365125"/>
            <a:ext cx="52578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8830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AB7D7-3608-4730-B2E2-670834DF882C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59178" y="987426"/>
            <a:ext cx="4258818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1575" y="2101850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71575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13888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71575" y="6356351"/>
            <a:ext cx="19145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EAB7D7-3608-4730-B2E2-670834DF882C}" type="datetimeFigureOut">
              <a:rPr lang="en-US" smtClean="0"/>
              <a:pPr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6150" y="6356351"/>
            <a:ext cx="21717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57900" y="6356351"/>
            <a:ext cx="24574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B7BAC7-FE87-40F6-AA24-4F4685D1B022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1575" y="1825625"/>
            <a:ext cx="734377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43075" y="365126"/>
            <a:ext cx="677227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9367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81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685800" rtl="0" eaLnBrk="1" latinLnBrk="0" hangingPunct="1">
        <a:spcBef>
          <a:spcPct val="0"/>
        </a:spcBef>
        <a:buNone/>
        <a:defRPr sz="33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accent3"/>
        </a:buClr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2880" userDrawn="1">
          <p15:clr>
            <a:srgbClr val="F26B43"/>
          </p15:clr>
        </p15:guide>
        <p15:guide id="2" pos="1098" userDrawn="1">
          <p15:clr>
            <a:srgbClr val="F26B43"/>
          </p15:clr>
        </p15:guide>
        <p15:guide id="3" pos="5364" userDrawn="1">
          <p15:clr>
            <a:srgbClr val="F26B43"/>
          </p15:clr>
        </p15:guide>
        <p15:guide id="4" pos="738" userDrawn="1">
          <p15:clr>
            <a:srgbClr val="F26B43"/>
          </p15:clr>
        </p15:guide>
        <p15:guide id="5" orient="horz" pos="388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tionalgeographic.com/environment/global-warming/solar-power/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LO9w963Aj0" TargetMode="Externa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i6LKz0ajfI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O5rUqeCFY4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g"/><Relationship Id="rId5" Type="http://schemas.openxmlformats.org/officeDocument/2006/relationships/image" Target="../media/image36.jpg"/><Relationship Id="rId4" Type="http://schemas.openxmlformats.org/officeDocument/2006/relationships/image" Target="../media/image35.jp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9.gi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aGHD6F-idc" TargetMode="Externa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em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musingplanet.com/" TargetMode="External"/><Relationship Id="rId3" Type="http://schemas.openxmlformats.org/officeDocument/2006/relationships/hyperlink" Target="http://www.nrel.gov/" TargetMode="External"/><Relationship Id="rId7" Type="http://schemas.openxmlformats.org/officeDocument/2006/relationships/hyperlink" Target="http://www.ucsusa.org/" TargetMode="External"/><Relationship Id="rId2" Type="http://schemas.openxmlformats.org/officeDocument/2006/relationships/hyperlink" Target="http://www.nationalgeographic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pva.org.uk/" TargetMode="External"/><Relationship Id="rId5" Type="http://schemas.openxmlformats.org/officeDocument/2006/relationships/hyperlink" Target="http://www.solar-trade.org.uk/" TargetMode="External"/><Relationship Id="rId10" Type="http://schemas.openxmlformats.org/officeDocument/2006/relationships/hyperlink" Target="http://www.esa.int/Enabling_Support/Preparing_for_the_Future/Discovery_and_Preparation/Space-based_solar_power_seeking_ideas_to_make_it_a_reality" TargetMode="External"/><Relationship Id="rId4" Type="http://schemas.openxmlformats.org/officeDocument/2006/relationships/hyperlink" Target="http://www.energy.gov/" TargetMode="External"/><Relationship Id="rId9" Type="http://schemas.openxmlformats.org/officeDocument/2006/relationships/hyperlink" Target="http://www.bbc.com/future/article/20180822-why-china-is-transforming-the-worlds-solar-energ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Lara Hopkinson</a:t>
            </a:r>
          </a:p>
          <a:p>
            <a:r>
              <a:rPr lang="en-US" dirty="0"/>
              <a:t>Senior Lecturer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Low Carbon Technologies</a:t>
            </a:r>
          </a:p>
        </p:txBody>
      </p:sp>
    </p:spTree>
    <p:extLst>
      <p:ext uri="{BB962C8B-B14F-4D97-AF65-F5344CB8AC3E}">
        <p14:creationId xmlns:p14="http://schemas.microsoft.com/office/powerpoint/2010/main" val="923078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Solar Energy</a:t>
            </a:r>
          </a:p>
          <a:p>
            <a:pPr lvl="0"/>
            <a:endParaRPr lang="en-US" dirty="0"/>
          </a:p>
          <a:p>
            <a:pPr lvl="1"/>
            <a:r>
              <a:rPr lang="en-US" dirty="0"/>
              <a:t>What is solar energy?</a:t>
            </a:r>
          </a:p>
          <a:p>
            <a:pPr lvl="1"/>
            <a:r>
              <a:rPr lang="en-US" dirty="0"/>
              <a:t>Why is it useful?</a:t>
            </a:r>
          </a:p>
          <a:p>
            <a:pPr lvl="1"/>
            <a:r>
              <a:rPr lang="en-US" dirty="0"/>
              <a:t>Technology types</a:t>
            </a:r>
          </a:p>
          <a:p>
            <a:pPr lvl="2"/>
            <a:r>
              <a:rPr lang="en-US" dirty="0"/>
              <a:t>Details per type</a:t>
            </a:r>
          </a:p>
          <a:p>
            <a:pPr lvl="2"/>
            <a:r>
              <a:rPr lang="en-US" dirty="0"/>
              <a:t>Including case studies</a:t>
            </a:r>
          </a:p>
          <a:p>
            <a:pPr lvl="1"/>
            <a:r>
              <a:rPr lang="en-US" dirty="0"/>
              <a:t>Future developments?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Todays Topic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6548472"/>
            <a:ext cx="214796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Creative Commons</a:t>
            </a:r>
          </a:p>
        </p:txBody>
      </p:sp>
      <p:pic>
        <p:nvPicPr>
          <p:cNvPr id="3" name="Picture 2" descr="A picture containing sky, grass, outdoor, solar cell&#10;&#10;Description generated with very high confidence">
            <a:extLst>
              <a:ext uri="{FF2B5EF4-FFF2-40B4-BE49-F238E27FC236}">
                <a16:creationId xmlns:a16="http://schemas.microsoft.com/office/drawing/2014/main" id="{265E8984-B49D-4BE4-B326-EE04D62D3D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5789" y="4404946"/>
            <a:ext cx="3340968" cy="2220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93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https://www.nationalgeographic.com/environment/global-warming/solar-power/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Solar Energy?</a:t>
            </a:r>
          </a:p>
        </p:txBody>
      </p:sp>
      <p:pic>
        <p:nvPicPr>
          <p:cNvPr id="4" name="NLO9w963Aj0">
            <a:hlinkClick r:id="" action="ppaction://media"/>
            <a:extLst>
              <a:ext uri="{FF2B5EF4-FFF2-40B4-BE49-F238E27FC236}">
                <a16:creationId xmlns:a16="http://schemas.microsoft.com/office/drawing/2014/main" id="{34138ED9-71DC-46D1-BB7F-F8707598317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71575" y="1690689"/>
            <a:ext cx="6776671" cy="5082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733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view of a city at night&#10;&#10;Description generated with high confidence">
            <a:extLst>
              <a:ext uri="{FF2B5EF4-FFF2-40B4-BE49-F238E27FC236}">
                <a16:creationId xmlns:a16="http://schemas.microsoft.com/office/drawing/2014/main" id="{8AF08255-64AB-454E-A57B-99BBC91266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8636" y="869646"/>
            <a:ext cx="5807236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47431C3-24B5-4229-8E6C-62F91D13A88B}"/>
              </a:ext>
            </a:extLst>
          </p:cNvPr>
          <p:cNvSpPr txBox="1"/>
          <p:nvPr/>
        </p:nvSpPr>
        <p:spPr>
          <a:xfrm>
            <a:off x="859712" y="5502031"/>
            <a:ext cx="7655638" cy="1200329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 anchor="ctr" anchorCtr="1">
            <a:spAutoFit/>
          </a:bodyPr>
          <a:lstStyle/>
          <a:p>
            <a:r>
              <a:rPr lang="en-GB" dirty="0"/>
              <a:t>The sun has produced energy for billions of years. Every hour the sun beams more energy onto Earth than it needs to satisfy global energy needs for an entire year.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733C47E-6EA9-4A68-85BD-BDAD13FADE11}"/>
              </a:ext>
            </a:extLst>
          </p:cNvPr>
          <p:cNvSpPr txBox="1"/>
          <p:nvPr/>
        </p:nvSpPr>
        <p:spPr>
          <a:xfrm>
            <a:off x="0" y="6548472"/>
            <a:ext cx="226382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National Geographic</a:t>
            </a:r>
          </a:p>
        </p:txBody>
      </p:sp>
    </p:spTree>
    <p:extLst>
      <p:ext uri="{BB962C8B-B14F-4D97-AF65-F5344CB8AC3E}">
        <p14:creationId xmlns:p14="http://schemas.microsoft.com/office/powerpoint/2010/main" val="892290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69A65E7-EFE4-44C9-A829-86EE7E236C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49B09AA-E9E3-46E1-A613-A2672A61F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F91A7CF-9EC2-489F-A7A2-FDA721ECE5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856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D8E71EB-BFFB-4A8A-B701-9B8DF672396D}"/>
              </a:ext>
            </a:extLst>
          </p:cNvPr>
          <p:cNvSpPr txBox="1"/>
          <p:nvPr/>
        </p:nvSpPr>
        <p:spPr>
          <a:xfrm>
            <a:off x="0" y="6645378"/>
            <a:ext cx="16383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JOM Energy</a:t>
            </a:r>
          </a:p>
        </p:txBody>
      </p:sp>
    </p:spTree>
    <p:extLst>
      <p:ext uri="{BB962C8B-B14F-4D97-AF65-F5344CB8AC3E}">
        <p14:creationId xmlns:p14="http://schemas.microsoft.com/office/powerpoint/2010/main" val="2951885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09BD5BC-7375-442B-B41E-6531D65F48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Photovoltaic Cells</a:t>
            </a:r>
          </a:p>
          <a:p>
            <a:r>
              <a:rPr lang="en-GB" dirty="0"/>
              <a:t>Concentrating Solar Power / Thermal / CSP</a:t>
            </a:r>
          </a:p>
          <a:p>
            <a:r>
              <a:rPr lang="en-GB" dirty="0"/>
              <a:t>Solar Furnace (linked to above)</a:t>
            </a:r>
          </a:p>
          <a:p>
            <a:r>
              <a:rPr lang="en-GB" dirty="0"/>
              <a:t>Solar Thermal</a:t>
            </a:r>
          </a:p>
          <a:p>
            <a:r>
              <a:rPr lang="en-GB" dirty="0"/>
              <a:t>Passive solar design</a:t>
            </a:r>
          </a:p>
          <a:p>
            <a:endParaRPr lang="en-GB" dirty="0"/>
          </a:p>
          <a:p>
            <a:r>
              <a:rPr lang="en-GB" dirty="0"/>
              <a:t>What is the key difference of the above technologies?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AAB8BE7-3861-4D91-8907-170C9408B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Technologies</a:t>
            </a:r>
          </a:p>
        </p:txBody>
      </p:sp>
    </p:spTree>
    <p:extLst>
      <p:ext uri="{BB962C8B-B14F-4D97-AF65-F5344CB8AC3E}">
        <p14:creationId xmlns:p14="http://schemas.microsoft.com/office/powerpoint/2010/main" val="1921372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63D3883-60B7-4016-A5FF-FDEC750121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Convert sunlight directly to electricity</a:t>
            </a:r>
          </a:p>
          <a:p>
            <a:r>
              <a:rPr lang="en-GB" dirty="0"/>
              <a:t>Converts light (Photons) to electricity (Voltage) = PV effect</a:t>
            </a:r>
          </a:p>
          <a:p>
            <a:r>
              <a:rPr lang="en-GB" dirty="0"/>
              <a:t>PV effect discovered in 1839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362BC6C-CF1D-4CCC-B3FF-8CFBC8B96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Photovoltaic cells (Solar PV)</a:t>
            </a:r>
          </a:p>
        </p:txBody>
      </p:sp>
      <p:pic>
        <p:nvPicPr>
          <p:cNvPr id="1026" name="Picture 2" descr="Photo of a large silicon solar array on a roof with a blue sky and trees in background.">
            <a:extLst>
              <a:ext uri="{FF2B5EF4-FFF2-40B4-BE49-F238E27FC236}">
                <a16:creationId xmlns:a16="http://schemas.microsoft.com/office/drawing/2014/main" id="{DC6AEA94-56DE-4F9A-8AAF-FDA2B9B9FD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7638" y="3106895"/>
            <a:ext cx="6515100" cy="348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6A252F9-1D0F-4812-9B81-2B67699AC9DD}"/>
              </a:ext>
            </a:extLst>
          </p:cNvPr>
          <p:cNvSpPr txBox="1"/>
          <p:nvPr/>
        </p:nvSpPr>
        <p:spPr>
          <a:xfrm>
            <a:off x="0" y="6548666"/>
            <a:ext cx="114544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NREL</a:t>
            </a:r>
          </a:p>
        </p:txBody>
      </p:sp>
    </p:spTree>
    <p:extLst>
      <p:ext uri="{BB962C8B-B14F-4D97-AF65-F5344CB8AC3E}">
        <p14:creationId xmlns:p14="http://schemas.microsoft.com/office/powerpoint/2010/main" val="2055229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2B2FB51-70BB-4A08-A4CF-40E8D1497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solar PV cells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AE449C1-4B9D-4FEB-A6AE-E22A3A27B0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Traditional (flat-plate)</a:t>
            </a:r>
          </a:p>
          <a:p>
            <a:r>
              <a:rPr lang="en-GB" dirty="0"/>
              <a:t>Second generation (thin-film)</a:t>
            </a:r>
          </a:p>
          <a:p>
            <a:r>
              <a:rPr lang="en-GB" dirty="0"/>
              <a:t>Building Integrated PV (BIPV)</a:t>
            </a:r>
          </a:p>
          <a:p>
            <a:r>
              <a:rPr lang="en-GB" dirty="0"/>
              <a:t>Third generation (differing materials e.g. solar paint)</a:t>
            </a:r>
          </a:p>
          <a:p>
            <a:endParaRPr lang="en-GB" dirty="0"/>
          </a:p>
        </p:txBody>
      </p:sp>
      <p:pic>
        <p:nvPicPr>
          <p:cNvPr id="9" name="Picture 8" descr="The roof of a building&#10;&#10;Description generated with very high confidence">
            <a:extLst>
              <a:ext uri="{FF2B5EF4-FFF2-40B4-BE49-F238E27FC236}">
                <a16:creationId xmlns:a16="http://schemas.microsoft.com/office/drawing/2014/main" id="{612BAF41-EB2A-47A8-9027-CF299EB4A3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364" y="4375273"/>
            <a:ext cx="2135283" cy="156832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890BFC3-7BC6-484F-B5F7-ADBE6C1D5E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4967" y="4375272"/>
            <a:ext cx="2017381" cy="156832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0C217C4-EEE3-466D-8181-0763E31BC6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9668" y="4375273"/>
            <a:ext cx="2217322" cy="156771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141B870-BB74-4BF9-A27F-A57A69125B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2517" y="4375272"/>
            <a:ext cx="2350168" cy="1567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4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Uptake in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Provisional figures for 2020:</a:t>
            </a:r>
          </a:p>
          <a:p>
            <a:pPr lvl="1"/>
            <a:r>
              <a:rPr lang="en-GB" dirty="0"/>
              <a:t>13,467MW installed capacity (195MW in 2019)</a:t>
            </a:r>
          </a:p>
          <a:p>
            <a:pPr lvl="1"/>
            <a:r>
              <a:rPr lang="en-GB" dirty="0"/>
              <a:t>Over 1 million installations</a:t>
            </a:r>
          </a:p>
          <a:p>
            <a:pPr lvl="1"/>
            <a:r>
              <a:rPr lang="en-GB" dirty="0"/>
              <a:t>1.5% increase since 2019 – affected by pandemic</a:t>
            </a:r>
          </a:p>
          <a:p>
            <a:pPr marL="114300" indent="0">
              <a:buNone/>
            </a:pPr>
            <a:endParaRPr lang="en-GB" dirty="0"/>
          </a:p>
          <a:p>
            <a:r>
              <a:rPr lang="en-GB" dirty="0"/>
              <a:t>Eligible for Feed In Tariff (FIT)</a:t>
            </a:r>
          </a:p>
          <a:p>
            <a:pPr lvl="1"/>
            <a:r>
              <a:rPr lang="en-GB" dirty="0"/>
              <a:t>Generation tariff – rate varies (average 0.15p/kWh – 3.87p/kWh)</a:t>
            </a:r>
          </a:p>
          <a:p>
            <a:pPr lvl="1"/>
            <a:r>
              <a:rPr lang="en-GB" dirty="0"/>
              <a:t>Export tariff (5.5p/kWh)</a:t>
            </a:r>
          </a:p>
          <a:p>
            <a:pPr lvl="1"/>
            <a:r>
              <a:rPr lang="en-GB" dirty="0"/>
              <a:t>Closed to new applications April 2019</a:t>
            </a:r>
          </a:p>
        </p:txBody>
      </p:sp>
    </p:spTree>
    <p:extLst>
      <p:ext uri="{BB962C8B-B14F-4D97-AF65-F5344CB8AC3E}">
        <p14:creationId xmlns:p14="http://schemas.microsoft.com/office/powerpoint/2010/main" val="1798482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Clark’s Village outlet shopping, Somerset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381" y="2766951"/>
            <a:ext cx="7974785" cy="299851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0201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Solarsense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245612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Building Integrated Photovoltaics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7322" y="1752600"/>
            <a:ext cx="6189355" cy="4373563"/>
          </a:xfr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2060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Sapa Group</a:t>
            </a:r>
          </a:p>
        </p:txBody>
      </p:sp>
    </p:spTree>
    <p:extLst>
      <p:ext uri="{BB962C8B-B14F-4D97-AF65-F5344CB8AC3E}">
        <p14:creationId xmlns:p14="http://schemas.microsoft.com/office/powerpoint/2010/main" val="968455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Montgomery Primary School, Exeter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330391"/>
            <a:ext cx="5760640" cy="413120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0201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</a:t>
            </a:r>
            <a:r>
              <a:rPr lang="en-GB" sz="1600" dirty="0" err="1"/>
              <a:t>Solarsense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017999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62780C2-15DA-4A5E-92C9-3AC78E269E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Still in concept phase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8DE3B79-CA11-4C8B-85A4-E91EAE1690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Third generation PV – solar paint</a:t>
            </a:r>
          </a:p>
        </p:txBody>
      </p:sp>
      <p:pic>
        <p:nvPicPr>
          <p:cNvPr id="5" name="Picture 4" descr="A picture containing building, outdoor, ground, sky&#10;&#10;Description generated with very high confidence">
            <a:extLst>
              <a:ext uri="{FF2B5EF4-FFF2-40B4-BE49-F238E27FC236}">
                <a16:creationId xmlns:a16="http://schemas.microsoft.com/office/drawing/2014/main" id="{C75F1877-F3B6-410A-834C-AB67543887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1938" y="2329350"/>
            <a:ext cx="6101862" cy="407034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E011B0E-A197-4013-8C45-62B4AA483D57}"/>
              </a:ext>
            </a:extLst>
          </p:cNvPr>
          <p:cNvSpPr txBox="1"/>
          <p:nvPr/>
        </p:nvSpPr>
        <p:spPr>
          <a:xfrm>
            <a:off x="0" y="6519446"/>
            <a:ext cx="235314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Cosmos Magazine</a:t>
            </a:r>
          </a:p>
        </p:txBody>
      </p:sp>
    </p:spTree>
    <p:extLst>
      <p:ext uri="{BB962C8B-B14F-4D97-AF65-F5344CB8AC3E}">
        <p14:creationId xmlns:p14="http://schemas.microsoft.com/office/powerpoint/2010/main" val="1574692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Solar paint – concept to market</a:t>
            </a:r>
          </a:p>
        </p:txBody>
      </p:sp>
      <p:pic>
        <p:nvPicPr>
          <p:cNvPr id="4" name="Ci6LKz0ajfI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92348" y="1810987"/>
            <a:ext cx="7496629" cy="421685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14696" y="6092041"/>
            <a:ext cx="85383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https://www.rmit.edu.au/news/all-news/2017/jun/solar-paint-offers-endless-energy-from-water-vapour</a:t>
            </a:r>
          </a:p>
        </p:txBody>
      </p:sp>
    </p:spTree>
    <p:extLst>
      <p:ext uri="{BB962C8B-B14F-4D97-AF65-F5344CB8AC3E}">
        <p14:creationId xmlns:p14="http://schemas.microsoft.com/office/powerpoint/2010/main" val="1291363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F94822C-3B6E-4E68-A732-271F584440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73671" y="1825625"/>
            <a:ext cx="6539583" cy="4351338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C8E3776C-FAC3-48A3-885B-645736F9F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Solar landfill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B5AE20-52DB-463A-BC55-A8B7B82F0E6B}"/>
              </a:ext>
            </a:extLst>
          </p:cNvPr>
          <p:cNvSpPr txBox="1"/>
          <p:nvPr/>
        </p:nvSpPr>
        <p:spPr>
          <a:xfrm>
            <a:off x="0" y="6519446"/>
            <a:ext cx="24414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Scientific American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A376AE-5722-4D2C-840B-45BE5CDDB5BD}"/>
              </a:ext>
            </a:extLst>
          </p:cNvPr>
          <p:cNvSpPr txBox="1"/>
          <p:nvPr/>
        </p:nvSpPr>
        <p:spPr>
          <a:xfrm>
            <a:off x="1573671" y="1816833"/>
            <a:ext cx="3150478" cy="369332"/>
          </a:xfrm>
          <a:prstGeom prst="rect">
            <a:avLst/>
          </a:prstGeom>
          <a:noFill/>
          <a:ln>
            <a:noFill/>
          </a:ln>
        </p:spPr>
        <p:txBody>
          <a:bodyPr wrap="none" rtlCol="0" anchor="ctr" anchorCtr="1">
            <a:spAutoFit/>
          </a:bodyPr>
          <a:lstStyle/>
          <a:p>
            <a:r>
              <a:rPr lang="en-GB" b="1" dirty="0"/>
              <a:t>Hickory Ridge, Atlanta, Georgia</a:t>
            </a:r>
          </a:p>
        </p:txBody>
      </p:sp>
    </p:spTree>
    <p:extLst>
      <p:ext uri="{BB962C8B-B14F-4D97-AF65-F5344CB8AC3E}">
        <p14:creationId xmlns:p14="http://schemas.microsoft.com/office/powerpoint/2010/main" val="3277601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Solar farms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777" y="1825625"/>
            <a:ext cx="8251482" cy="46414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7B5AE20-52DB-463A-BC55-A8B7B82F0E6B}"/>
              </a:ext>
            </a:extLst>
          </p:cNvPr>
          <p:cNvSpPr txBox="1"/>
          <p:nvPr/>
        </p:nvSpPr>
        <p:spPr>
          <a:xfrm>
            <a:off x="0" y="6519446"/>
            <a:ext cx="17851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BBC Future</a:t>
            </a:r>
          </a:p>
        </p:txBody>
      </p:sp>
    </p:spTree>
    <p:extLst>
      <p:ext uri="{BB962C8B-B14F-4D97-AF65-F5344CB8AC3E}">
        <p14:creationId xmlns:p14="http://schemas.microsoft.com/office/powerpoint/2010/main" val="78533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Solar farm in Qinghai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056" y="1705184"/>
            <a:ext cx="8558688" cy="481426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7B5AE20-52DB-463A-BC55-A8B7B82F0E6B}"/>
              </a:ext>
            </a:extLst>
          </p:cNvPr>
          <p:cNvSpPr txBox="1"/>
          <p:nvPr/>
        </p:nvSpPr>
        <p:spPr>
          <a:xfrm>
            <a:off x="0" y="6519446"/>
            <a:ext cx="17851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BBC Future</a:t>
            </a:r>
          </a:p>
        </p:txBody>
      </p:sp>
    </p:spTree>
    <p:extLst>
      <p:ext uri="{BB962C8B-B14F-4D97-AF65-F5344CB8AC3E}">
        <p14:creationId xmlns:p14="http://schemas.microsoft.com/office/powerpoint/2010/main" val="1477835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71AB2C3-98BD-4A29-821F-1FCA638BE2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Fit &amp; forget technology</a:t>
            </a:r>
          </a:p>
          <a:p>
            <a:r>
              <a:rPr lang="en-GB" dirty="0"/>
              <a:t>Directly utilises solar energy – conversion rates vary; newer technologies are increasing conversion rates</a:t>
            </a:r>
          </a:p>
          <a:p>
            <a:r>
              <a:rPr lang="en-GB" dirty="0"/>
              <a:t>Prices of technology now affordable</a:t>
            </a:r>
          </a:p>
          <a:p>
            <a:r>
              <a:rPr lang="en-GB" dirty="0"/>
              <a:t>Proven safety &amp; reliability</a:t>
            </a:r>
          </a:p>
          <a:p>
            <a:r>
              <a:rPr lang="en-GB" dirty="0"/>
              <a:t>Cells last for 25 years (average)</a:t>
            </a:r>
          </a:p>
          <a:p>
            <a:r>
              <a:rPr lang="en-GB" dirty="0"/>
              <a:t>Can then be recycled</a:t>
            </a:r>
          </a:p>
          <a:p>
            <a:r>
              <a:rPr lang="en-GB" dirty="0"/>
              <a:t>Very useful for off-grid areas</a:t>
            </a:r>
          </a:p>
          <a:p>
            <a:r>
              <a:rPr lang="en-GB" dirty="0"/>
              <a:t>Incorporation into building design</a:t>
            </a:r>
          </a:p>
          <a:p>
            <a:r>
              <a:rPr lang="en-GB" dirty="0"/>
              <a:t>Secure, especially where sunshine is plentiful</a:t>
            </a:r>
          </a:p>
          <a:p>
            <a:r>
              <a:rPr lang="en-GB" dirty="0"/>
              <a:t>Could be wall-mounted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087390F-B1F7-492F-A6D6-FC569A550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PV</a:t>
            </a:r>
          </a:p>
        </p:txBody>
      </p:sp>
    </p:spTree>
    <p:extLst>
      <p:ext uri="{BB962C8B-B14F-4D97-AF65-F5344CB8AC3E}">
        <p14:creationId xmlns:p14="http://schemas.microsoft.com/office/powerpoint/2010/main" val="2250868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21B9D26-03BE-4777-B35C-075E39060E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Generates only whilst sun / light is available</a:t>
            </a:r>
          </a:p>
          <a:p>
            <a:r>
              <a:rPr lang="en-GB" dirty="0"/>
              <a:t>Requires storage technology outside these times</a:t>
            </a:r>
          </a:p>
          <a:p>
            <a:r>
              <a:rPr lang="en-GB" dirty="0"/>
              <a:t>Conversion rates (5-17%)</a:t>
            </a:r>
          </a:p>
          <a:p>
            <a:r>
              <a:rPr lang="en-GB" dirty="0"/>
              <a:t>Cost of technology </a:t>
            </a:r>
          </a:p>
          <a:p>
            <a:pPr lvl="1"/>
            <a:r>
              <a:rPr lang="en-GB" dirty="0"/>
              <a:t>Purchased or leased?</a:t>
            </a:r>
          </a:p>
          <a:p>
            <a:r>
              <a:rPr lang="en-GB" dirty="0"/>
              <a:t>Materials used within technology</a:t>
            </a:r>
          </a:p>
          <a:p>
            <a:r>
              <a:rPr lang="en-GB" dirty="0"/>
              <a:t>Damage to roofing material</a:t>
            </a:r>
          </a:p>
          <a:p>
            <a:r>
              <a:rPr lang="en-GB" dirty="0"/>
              <a:t>Return on investment via </a:t>
            </a:r>
            <a:r>
              <a:rPr lang="en-GB" dirty="0" err="1"/>
              <a:t>FiT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37DDAE2-BF13-4CBE-8A5F-3DC9120DC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Issues with PV</a:t>
            </a:r>
          </a:p>
        </p:txBody>
      </p:sp>
    </p:spTree>
    <p:extLst>
      <p:ext uri="{BB962C8B-B14F-4D97-AF65-F5344CB8AC3E}">
        <p14:creationId xmlns:p14="http://schemas.microsoft.com/office/powerpoint/2010/main" val="784654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4099" y="172516"/>
            <a:ext cx="7013575" cy="6425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749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1061" t="16612" r="38398" b="8272"/>
          <a:stretch/>
        </p:blipFill>
        <p:spPr>
          <a:xfrm>
            <a:off x="1312224" y="208799"/>
            <a:ext cx="6578930" cy="6518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918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O5rUqeCFY4">
            <a:hlinkClick r:id="" action="ppaction://media"/>
            <a:extLst>
              <a:ext uri="{FF2B5EF4-FFF2-40B4-BE49-F238E27FC236}">
                <a16:creationId xmlns:a16="http://schemas.microsoft.com/office/drawing/2014/main" id="{80BA177D-6A64-4BAE-8AC1-2E04C8E6A1B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03484" y="1550012"/>
            <a:ext cx="6330462" cy="4747847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3102AE0E-3478-4496-BB2E-665DA72D5F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Concentrating Solar Power (CSP)</a:t>
            </a:r>
          </a:p>
        </p:txBody>
      </p:sp>
    </p:spTree>
    <p:extLst>
      <p:ext uri="{BB962C8B-B14F-4D97-AF65-F5344CB8AC3E}">
        <p14:creationId xmlns:p14="http://schemas.microsoft.com/office/powerpoint/2010/main" val="698506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CSP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Linear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Dish / engine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Power tower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5842" y="1740592"/>
            <a:ext cx="2395128" cy="159675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3998" y="1740592"/>
            <a:ext cx="2424386" cy="16081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8837"/>
            <a:ext cx="46554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SEIA / US </a:t>
            </a:r>
            <a:r>
              <a:rPr lang="en-GB" sz="1600" dirty="0" err="1"/>
              <a:t>Dept</a:t>
            </a:r>
            <a:r>
              <a:rPr lang="en-GB" sz="1600" dirty="0"/>
              <a:t> of Energy / </a:t>
            </a:r>
            <a:r>
              <a:rPr lang="en-GB" sz="1600" dirty="0" err="1"/>
              <a:t>Helio</a:t>
            </a:r>
            <a:r>
              <a:rPr lang="en-GB" sz="1600" dirty="0"/>
              <a:t> CSP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2796" y="3429000"/>
            <a:ext cx="3485642" cy="161586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168" y="4754697"/>
            <a:ext cx="2889895" cy="1929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262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7984E68-6A11-4460-A0BC-7483040883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9661" y="2207486"/>
            <a:ext cx="8542116" cy="4173033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45C9A51-9551-460E-A72F-BA7484185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CSP – United States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BF3331-7E7B-4274-B61B-502AAF90E925}"/>
              </a:ext>
            </a:extLst>
          </p:cNvPr>
          <p:cNvSpPr txBox="1"/>
          <p:nvPr/>
        </p:nvSpPr>
        <p:spPr>
          <a:xfrm>
            <a:off x="0" y="6548666"/>
            <a:ext cx="163833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JOM Energy</a:t>
            </a:r>
          </a:p>
        </p:txBody>
      </p:sp>
    </p:spTree>
    <p:extLst>
      <p:ext uri="{BB962C8B-B14F-4D97-AF65-F5344CB8AC3E}">
        <p14:creationId xmlns:p14="http://schemas.microsoft.com/office/powerpoint/2010/main" val="1049904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– </a:t>
            </a:r>
            <a:r>
              <a:rPr lang="en-GB" dirty="0" err="1"/>
              <a:t>Ivanpah</a:t>
            </a:r>
            <a:r>
              <a:rPr lang="en-GB" dirty="0"/>
              <a:t> solar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1478823"/>
            <a:ext cx="7559940" cy="50424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8837"/>
            <a:ext cx="22621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Business Wire</a:t>
            </a:r>
          </a:p>
        </p:txBody>
      </p:sp>
    </p:spTree>
    <p:extLst>
      <p:ext uri="{BB962C8B-B14F-4D97-AF65-F5344CB8AC3E}">
        <p14:creationId xmlns:p14="http://schemas.microsoft.com/office/powerpoint/2010/main" val="1619074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39A3226-C066-45F9-BBB5-454326F6B9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23193" y="1535531"/>
            <a:ext cx="7499838" cy="5003182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EA5E7A0B-2174-4E82-871F-35301D9F5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075" y="209968"/>
            <a:ext cx="6772275" cy="1325563"/>
          </a:xfrm>
        </p:spPr>
        <p:txBody>
          <a:bodyPr/>
          <a:lstStyle/>
          <a:p>
            <a:r>
              <a:rPr lang="en-GB" dirty="0"/>
              <a:t>CSP case study: Crescent Dunes, Nevada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61A338-AC97-4738-8F68-4A3853FE42E3}"/>
              </a:ext>
            </a:extLst>
          </p:cNvPr>
          <p:cNvSpPr txBox="1"/>
          <p:nvPr/>
        </p:nvSpPr>
        <p:spPr>
          <a:xfrm>
            <a:off x="0" y="6548666"/>
            <a:ext cx="42080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Office of Energy Efficiency &amp; Renewable Energy</a:t>
            </a:r>
          </a:p>
        </p:txBody>
      </p:sp>
    </p:spTree>
    <p:extLst>
      <p:ext uri="{BB962C8B-B14F-4D97-AF65-F5344CB8AC3E}">
        <p14:creationId xmlns:p14="http://schemas.microsoft.com/office/powerpoint/2010/main" val="1017647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6F7F07D-AC5E-40E6-8E1F-09B6DDD5A2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86853" y="1825625"/>
            <a:ext cx="6513219" cy="4351338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1A2A953-DD31-4D7B-B675-DA1B195DA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Crescent Dunes, Nevada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577397-145E-4E30-906C-53DD49B7F01A}"/>
              </a:ext>
            </a:extLst>
          </p:cNvPr>
          <p:cNvSpPr txBox="1"/>
          <p:nvPr/>
        </p:nvSpPr>
        <p:spPr>
          <a:xfrm>
            <a:off x="0" y="6548666"/>
            <a:ext cx="42080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Office of Energy Efficiency &amp; Renewable Energy</a:t>
            </a:r>
          </a:p>
        </p:txBody>
      </p:sp>
    </p:spTree>
    <p:extLst>
      <p:ext uri="{BB962C8B-B14F-4D97-AF65-F5344CB8AC3E}">
        <p14:creationId xmlns:p14="http://schemas.microsoft.com/office/powerpoint/2010/main" val="1441352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D495A7A-BE6B-4721-9FB8-0A906AAE7D2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/>
              <a:t>Issues</a:t>
            </a:r>
          </a:p>
          <a:p>
            <a:endParaRPr lang="en-GB" dirty="0"/>
          </a:p>
          <a:p>
            <a:r>
              <a:rPr lang="en-GB" dirty="0"/>
              <a:t>Intermittent</a:t>
            </a:r>
          </a:p>
          <a:p>
            <a:r>
              <a:rPr lang="en-GB" dirty="0"/>
              <a:t>Land use requirement</a:t>
            </a:r>
          </a:p>
          <a:p>
            <a:r>
              <a:rPr lang="en-GB" dirty="0"/>
              <a:t>Higher cost than PV</a:t>
            </a:r>
          </a:p>
          <a:p>
            <a:r>
              <a:rPr lang="en-GB" dirty="0"/>
              <a:t>Technology not fully proven</a:t>
            </a:r>
          </a:p>
          <a:p>
            <a:r>
              <a:rPr lang="en-GB" dirty="0"/>
              <a:t>Location dependent</a:t>
            </a:r>
          </a:p>
          <a:p>
            <a:r>
              <a:rPr lang="en-GB" dirty="0"/>
              <a:t>High transmission requirements / losses</a:t>
            </a:r>
          </a:p>
          <a:p>
            <a:r>
              <a:rPr lang="en-GB" dirty="0"/>
              <a:t>Danger to local wildlife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9D8739-4FC9-4E98-9968-DFA94424EB8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/>
              <a:t>Benefits</a:t>
            </a:r>
          </a:p>
          <a:p>
            <a:endParaRPr lang="en-GB" dirty="0"/>
          </a:p>
          <a:p>
            <a:r>
              <a:rPr lang="en-GB" dirty="0"/>
              <a:t>Renewable</a:t>
            </a:r>
          </a:p>
          <a:p>
            <a:r>
              <a:rPr lang="en-GB" dirty="0"/>
              <a:t>Non-polluting</a:t>
            </a:r>
          </a:p>
          <a:p>
            <a:r>
              <a:rPr lang="en-GB" dirty="0"/>
              <a:t>Steam generating</a:t>
            </a:r>
          </a:p>
          <a:p>
            <a:r>
              <a:rPr lang="en-GB" dirty="0"/>
              <a:t>Low operating costs</a:t>
            </a:r>
          </a:p>
          <a:p>
            <a:r>
              <a:rPr lang="en-GB" dirty="0"/>
              <a:t>High efficiency</a:t>
            </a:r>
          </a:p>
          <a:p>
            <a:r>
              <a:rPr lang="en-GB" dirty="0"/>
              <a:t>Scalable to 100MW+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67A6063-A0BC-4705-AEFE-FA34B579F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/ Issues of CSP</a:t>
            </a:r>
          </a:p>
        </p:txBody>
      </p:sp>
    </p:spTree>
    <p:extLst>
      <p:ext uri="{BB962C8B-B14F-4D97-AF65-F5344CB8AC3E}">
        <p14:creationId xmlns:p14="http://schemas.microsoft.com/office/powerpoint/2010/main" val="2516445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B3A677D-D61A-447F-989A-18B45772D3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Solar Furnace</a:t>
            </a:r>
          </a:p>
        </p:txBody>
      </p:sp>
      <p:pic>
        <p:nvPicPr>
          <p:cNvPr id="14" name="Picture 13" descr="A picture containing sky, outdoor, building&#10;&#10;Description generated with very high confidence">
            <a:extLst>
              <a:ext uri="{FF2B5EF4-FFF2-40B4-BE49-F238E27FC236}">
                <a16:creationId xmlns:a16="http://schemas.microsoft.com/office/drawing/2014/main" id="{2DD362EC-0F42-4056-9DB4-2DBD3D2217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8354" y="2162908"/>
            <a:ext cx="6096000" cy="4572000"/>
          </a:xfrm>
          <a:prstGeom prst="rect">
            <a:avLst/>
          </a:prstGeom>
        </p:spPr>
      </p:pic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1867C03E-F39A-40D7-B872-F129180ABE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53914" y="1470686"/>
            <a:ext cx="3078193" cy="1949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161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Solar thermal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Active solar heating</a:t>
            </a:r>
          </a:p>
          <a:p>
            <a:pPr lvl="1"/>
            <a:r>
              <a:rPr lang="en-GB" dirty="0"/>
              <a:t>Solar collector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Evacuated tubes</a:t>
            </a:r>
          </a:p>
          <a:p>
            <a:pPr lvl="1"/>
            <a:r>
              <a:rPr lang="en-GB" dirty="0"/>
              <a:t>Flat plate collector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Requires:</a:t>
            </a:r>
          </a:p>
          <a:p>
            <a:pPr lvl="2"/>
            <a:r>
              <a:rPr lang="en-GB" dirty="0"/>
              <a:t>Sunny aspect</a:t>
            </a:r>
          </a:p>
          <a:p>
            <a:pPr lvl="2"/>
            <a:r>
              <a:rPr lang="en-GB" dirty="0"/>
              <a:t>Cylinder</a:t>
            </a:r>
          </a:p>
          <a:p>
            <a:pPr lvl="2"/>
            <a:r>
              <a:rPr lang="en-GB" dirty="0"/>
              <a:t>Compatible boiler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2813" y="2359267"/>
            <a:ext cx="4248472" cy="410638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2095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weatherenergy.co.uk</a:t>
            </a:r>
          </a:p>
        </p:txBody>
      </p:sp>
    </p:spTree>
    <p:extLst>
      <p:ext uri="{BB962C8B-B14F-4D97-AF65-F5344CB8AC3E}">
        <p14:creationId xmlns:p14="http://schemas.microsoft.com/office/powerpoint/2010/main" val="765543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Uptake in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According to Government statistics (2020):</a:t>
            </a:r>
          </a:p>
          <a:p>
            <a:pPr lvl="1"/>
            <a:r>
              <a:rPr lang="en-GB" dirty="0"/>
              <a:t>Nearly 9,000 installations (domestic scale)</a:t>
            </a:r>
          </a:p>
          <a:p>
            <a:pPr lvl="1"/>
            <a:r>
              <a:rPr lang="en-GB" dirty="0"/>
              <a:t>Provides only 3% heat energy</a:t>
            </a:r>
          </a:p>
          <a:p>
            <a:pPr lvl="1"/>
            <a:endParaRPr lang="en-GB" dirty="0"/>
          </a:p>
          <a:p>
            <a:r>
              <a:rPr lang="en-GB" dirty="0"/>
              <a:t>Eligible for RHI</a:t>
            </a:r>
          </a:p>
          <a:p>
            <a:pPr lvl="1"/>
            <a:r>
              <a:rPr lang="en-GB" dirty="0"/>
              <a:t>Current tariff 21.36p/kWh</a:t>
            </a:r>
          </a:p>
          <a:p>
            <a:pPr lvl="1"/>
            <a:r>
              <a:rPr lang="en-GB" dirty="0"/>
              <a:t>Highest tariff in RHI</a:t>
            </a:r>
          </a:p>
          <a:p>
            <a:pPr lvl="1"/>
            <a:r>
              <a:rPr lang="en-GB" dirty="0"/>
              <a:t>Scheme will close 31 March 2021 (non domestic) and 31 March 2022 (domestic)</a:t>
            </a:r>
          </a:p>
          <a:p>
            <a:pPr lvl="1"/>
            <a:r>
              <a:rPr lang="en-GB" dirty="0"/>
              <a:t>Domestic scheme will be replaced by Clean Heat Grant (£4000 max)</a:t>
            </a:r>
          </a:p>
        </p:txBody>
      </p:sp>
    </p:spTree>
    <p:extLst>
      <p:ext uri="{BB962C8B-B14F-4D97-AF65-F5344CB8AC3E}">
        <p14:creationId xmlns:p14="http://schemas.microsoft.com/office/powerpoint/2010/main" val="2196672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Clifton Lido, Bristol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4449098"/>
            <a:ext cx="2543395" cy="198186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5651" y="4454222"/>
            <a:ext cx="2961411" cy="197674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2272083"/>
            <a:ext cx="2419799" cy="181484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3443" y="2244480"/>
            <a:ext cx="2400828" cy="180062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486" y="2283645"/>
            <a:ext cx="2619266" cy="1761456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6519446"/>
            <a:ext cx="37208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The Lido Bristol / </a:t>
            </a:r>
            <a:r>
              <a:rPr lang="en-GB" sz="1600" dirty="0" err="1"/>
              <a:t>Solarsense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887316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Passive solar heating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Strategies including:</a:t>
            </a:r>
          </a:p>
          <a:p>
            <a:pPr lvl="1"/>
            <a:r>
              <a:rPr lang="en-GB" dirty="0"/>
              <a:t>Orientation of windows</a:t>
            </a:r>
          </a:p>
          <a:p>
            <a:pPr lvl="1"/>
            <a:r>
              <a:rPr lang="en-GB" dirty="0"/>
              <a:t>Storage of energy</a:t>
            </a:r>
          </a:p>
          <a:p>
            <a:pPr lvl="1"/>
            <a:r>
              <a:rPr lang="en-GB" dirty="0"/>
              <a:t>Distribution of heat</a:t>
            </a:r>
          </a:p>
          <a:p>
            <a:pPr lvl="1"/>
            <a:r>
              <a:rPr lang="en-GB" dirty="0"/>
              <a:t>Maintaining the heat within the building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909670"/>
            <a:ext cx="5040560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90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Superinsultation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060848"/>
            <a:ext cx="4113837" cy="396044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864" y="1844824"/>
            <a:ext cx="3233936" cy="462452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9446"/>
            <a:ext cx="330731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Low Energy House.com</a:t>
            </a:r>
          </a:p>
        </p:txBody>
      </p:sp>
    </p:spTree>
    <p:extLst>
      <p:ext uri="{BB962C8B-B14F-4D97-AF65-F5344CB8AC3E}">
        <p14:creationId xmlns:p14="http://schemas.microsoft.com/office/powerpoint/2010/main" val="224029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naGHD6F-idc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79046" y="1564189"/>
            <a:ext cx="8461193" cy="4759421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Riding Sunbeams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828800" y="6394264"/>
            <a:ext cx="4892493" cy="369332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none" rtlCol="0" anchor="ctr" anchorCtr="1">
            <a:spAutoFit/>
          </a:bodyPr>
          <a:lstStyle/>
          <a:p>
            <a:r>
              <a:rPr lang="en-GB" dirty="0"/>
              <a:t>https://www.youtube.com/watch?v=naGHD6F-idc</a:t>
            </a:r>
          </a:p>
        </p:txBody>
      </p:sp>
    </p:spTree>
    <p:extLst>
      <p:ext uri="{BB962C8B-B14F-4D97-AF65-F5344CB8AC3E}">
        <p14:creationId xmlns:p14="http://schemas.microsoft.com/office/powerpoint/2010/main" val="2973489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Electrifying Valley lines trains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028" y="1489060"/>
            <a:ext cx="7291565" cy="5155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247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Space-based solar power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5165" y="1742433"/>
            <a:ext cx="3728922" cy="234389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742433"/>
            <a:ext cx="3865258" cy="284424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8837"/>
            <a:ext cx="407355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NSS / US </a:t>
            </a:r>
            <a:r>
              <a:rPr lang="en-GB" sz="1600" dirty="0" err="1"/>
              <a:t>Dept</a:t>
            </a:r>
            <a:r>
              <a:rPr lang="en-GB" sz="1600" dirty="0"/>
              <a:t> of Energy / LLNL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7984" y="4149080"/>
            <a:ext cx="3572245" cy="2594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100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Fact or fiction?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267" y="1700808"/>
            <a:ext cx="4246753" cy="49145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032" y="1723303"/>
            <a:ext cx="3885079" cy="327411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6016" y="5445224"/>
            <a:ext cx="4201086" cy="874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22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61901" y="1825624"/>
            <a:ext cx="7553449" cy="468205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National Geographic (</a:t>
            </a:r>
            <a:r>
              <a:rPr lang="en-GB" dirty="0">
                <a:hlinkClick r:id="rId2"/>
              </a:rPr>
              <a:t>www.nationalgeographic.com</a:t>
            </a:r>
            <a:r>
              <a:rPr lang="en-GB" dirty="0"/>
              <a:t>)</a:t>
            </a:r>
          </a:p>
          <a:p>
            <a:r>
              <a:rPr lang="en-GB" dirty="0"/>
              <a:t>National Renewable Energy Laboratory (</a:t>
            </a:r>
            <a:r>
              <a:rPr lang="en-GB" dirty="0">
                <a:hlinkClick r:id="rId3"/>
              </a:rPr>
              <a:t>www.nrel.gov</a:t>
            </a:r>
            <a:r>
              <a:rPr lang="en-GB" dirty="0"/>
              <a:t>)</a:t>
            </a:r>
          </a:p>
          <a:p>
            <a:r>
              <a:rPr lang="en-GB" dirty="0"/>
              <a:t>Office of Energy Efficiency &amp; Renewable Energy (US) (</a:t>
            </a:r>
            <a:r>
              <a:rPr lang="en-GB" dirty="0">
                <a:hlinkClick r:id="rId4"/>
              </a:rPr>
              <a:t>www.energy.gov</a:t>
            </a:r>
            <a:r>
              <a:rPr lang="en-GB" dirty="0"/>
              <a:t>)  </a:t>
            </a:r>
          </a:p>
          <a:p>
            <a:r>
              <a:rPr lang="en-GB" dirty="0"/>
              <a:t>Solar Trade Association (</a:t>
            </a:r>
            <a:r>
              <a:rPr lang="en-GB" dirty="0">
                <a:hlinkClick r:id="rId5"/>
              </a:rPr>
              <a:t>www.solar-trade.org.uk</a:t>
            </a:r>
            <a:r>
              <a:rPr lang="en-GB" dirty="0"/>
              <a:t>)</a:t>
            </a:r>
          </a:p>
          <a:p>
            <a:r>
              <a:rPr lang="en-GB" dirty="0"/>
              <a:t>British Photovoltaic Association (</a:t>
            </a:r>
            <a:r>
              <a:rPr lang="en-GB" dirty="0">
                <a:hlinkClick r:id="rId6"/>
              </a:rPr>
              <a:t>www.bpva.org.uk</a:t>
            </a:r>
            <a:r>
              <a:rPr lang="en-GB" dirty="0"/>
              <a:t>)</a:t>
            </a:r>
          </a:p>
          <a:p>
            <a:r>
              <a:rPr lang="en-GB" dirty="0"/>
              <a:t>Union of Concerned Scientists (</a:t>
            </a:r>
            <a:r>
              <a:rPr lang="en-GB" dirty="0">
                <a:hlinkClick r:id="rId7"/>
              </a:rPr>
              <a:t>www.ucsusa.org</a:t>
            </a:r>
            <a:r>
              <a:rPr lang="en-GB" dirty="0"/>
              <a:t>)</a:t>
            </a:r>
          </a:p>
          <a:p>
            <a:r>
              <a:rPr lang="en-GB" dirty="0"/>
              <a:t>Amusing Planet (</a:t>
            </a:r>
            <a:r>
              <a:rPr lang="en-GB" dirty="0">
                <a:hlinkClick r:id="rId8"/>
              </a:rPr>
              <a:t>www.amusingplanet.com</a:t>
            </a:r>
            <a:r>
              <a:rPr lang="en-GB" dirty="0"/>
              <a:t>) </a:t>
            </a:r>
          </a:p>
          <a:p>
            <a:r>
              <a:rPr lang="en-GB" dirty="0"/>
              <a:t>BBC Future (</a:t>
            </a:r>
            <a:r>
              <a:rPr lang="en-GB" dirty="0">
                <a:hlinkClick r:id="rId9"/>
              </a:rPr>
              <a:t>www.bbc.com/future/article/20180822-why-china-is-transforming-the-worlds-solar-energy</a:t>
            </a:r>
            <a:r>
              <a:rPr lang="en-GB" dirty="0"/>
              <a:t>) </a:t>
            </a:r>
          </a:p>
          <a:p>
            <a:r>
              <a:rPr lang="en-GB" dirty="0"/>
              <a:t>European Space Agency (</a:t>
            </a:r>
            <a:r>
              <a:rPr lang="en-GB" dirty="0">
                <a:hlinkClick r:id="rId10"/>
              </a:rPr>
              <a:t>www.esa.int/Enabling_Support/Preparing_for_the_Future/Discovery_and_Preparation/Space-based_solar_power_seeking_ideas_to_make_it_a_reality</a:t>
            </a:r>
            <a:r>
              <a:rPr lang="en-GB" dirty="0"/>
              <a:t>)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sources</a:t>
            </a:r>
          </a:p>
        </p:txBody>
      </p:sp>
    </p:spTree>
    <p:extLst>
      <p:ext uri="{BB962C8B-B14F-4D97-AF65-F5344CB8AC3E}">
        <p14:creationId xmlns:p14="http://schemas.microsoft.com/office/powerpoint/2010/main" val="1704799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loud skipper design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2"/>
        </a:lnRef>
        <a:fillRef idx="0">
          <a:schemeClr val="accent2"/>
        </a:fillRef>
        <a:effectRef idx="0">
          <a:schemeClr val="accent2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/>
        </a:defPPr>
      </a:lstStyle>
    </a:txDef>
  </a:objectDefaults>
  <a:extraClrSchemeLst/>
  <a:extLst>
    <a:ext uri="{05A4C25C-085E-4340-85A3-A5531E510DB2}">
      <thm15:themeFamily xmlns:thm15="http://schemas.microsoft.com/office/thememl/2012/main" name="Cloud skipper design template" id="{30DBBF30-EDA2-4408-9702-3B0A8AED6F12}" vid="{0F128B79-39D4-4007-9EC6-E245A2CC91E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9TopShadow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3975" dist="41275" dir="14700000" algn="t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AA1AFEDE-5CAF-4D05-AC35-0F55C5366E1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Cloud skipper design slides</Template>
  <TotalTime>0</TotalTime>
  <Words>885</Words>
  <Application>Microsoft Office PowerPoint</Application>
  <PresentationFormat>On-screen Show (4:3)</PresentationFormat>
  <Paragraphs>178</Paragraphs>
  <Slides>39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3" baseType="lpstr">
      <vt:lpstr>Arial</vt:lpstr>
      <vt:lpstr>Calibri</vt:lpstr>
      <vt:lpstr>Cambria</vt:lpstr>
      <vt:lpstr>Cloud skipper design template</vt:lpstr>
      <vt:lpstr>Low Carbon Technologies</vt:lpstr>
      <vt:lpstr>Todays Topic</vt:lpstr>
      <vt:lpstr>What is Solar Energy?</vt:lpstr>
      <vt:lpstr>PowerPoint Presentation</vt:lpstr>
      <vt:lpstr>PowerPoint Presentation</vt:lpstr>
      <vt:lpstr>Technologies</vt:lpstr>
      <vt:lpstr>Photovoltaic cells (Solar PV)</vt:lpstr>
      <vt:lpstr>Types of solar PV cells</vt:lpstr>
      <vt:lpstr>Uptake in UK</vt:lpstr>
      <vt:lpstr>Case study</vt:lpstr>
      <vt:lpstr>Building Integrated Photovoltaics</vt:lpstr>
      <vt:lpstr>Case study</vt:lpstr>
      <vt:lpstr>Third generation PV – solar paint</vt:lpstr>
      <vt:lpstr>Solar paint – concept to market</vt:lpstr>
      <vt:lpstr>Solar landfill</vt:lpstr>
      <vt:lpstr>Solar farms</vt:lpstr>
      <vt:lpstr>Solar farm in Qinghai</vt:lpstr>
      <vt:lpstr>Benefits of PV</vt:lpstr>
      <vt:lpstr>Issues with PV</vt:lpstr>
      <vt:lpstr>PowerPoint Presentation</vt:lpstr>
      <vt:lpstr>PowerPoint Presentation</vt:lpstr>
      <vt:lpstr>Concentrating Solar Power (CSP)</vt:lpstr>
      <vt:lpstr>CSP systems</vt:lpstr>
      <vt:lpstr>CSP – United States</vt:lpstr>
      <vt:lpstr>Case study – Ivanpah solar</vt:lpstr>
      <vt:lpstr>CSP case study: Crescent Dunes, Nevada </vt:lpstr>
      <vt:lpstr>Crescent Dunes, Nevada</vt:lpstr>
      <vt:lpstr>Benefits / Issues of CSP</vt:lpstr>
      <vt:lpstr>Solar Furnace</vt:lpstr>
      <vt:lpstr>Solar thermal</vt:lpstr>
      <vt:lpstr>Uptake in UK</vt:lpstr>
      <vt:lpstr>Case study</vt:lpstr>
      <vt:lpstr>Passive solar heating</vt:lpstr>
      <vt:lpstr>Superinsultation</vt:lpstr>
      <vt:lpstr>Riding Sunbeams</vt:lpstr>
      <vt:lpstr>Electrifying Valley lines trains</vt:lpstr>
      <vt:lpstr>Space-based solar power</vt:lpstr>
      <vt:lpstr>Fact or fiction?</vt:lpstr>
      <vt:lpstr>Useful sources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2017-01-04T09:10:00Z</dcterms:created>
  <dcterms:modified xsi:type="dcterms:W3CDTF">2023-02-14T14:36:18Z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TC034605089991</vt:lpwstr>
  </property>
</Properties>
</file>