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71"/>
  </p:notesMasterIdLst>
  <p:sldIdLst>
    <p:sldId id="552" r:id="rId2"/>
    <p:sldId id="393" r:id="rId3"/>
    <p:sldId id="394" r:id="rId4"/>
    <p:sldId id="554" r:id="rId5"/>
    <p:sldId id="555" r:id="rId6"/>
    <p:sldId id="556" r:id="rId7"/>
    <p:sldId id="557" r:id="rId8"/>
    <p:sldId id="398" r:id="rId9"/>
    <p:sldId id="399" r:id="rId10"/>
    <p:sldId id="400" r:id="rId11"/>
    <p:sldId id="401" r:id="rId12"/>
    <p:sldId id="402" r:id="rId13"/>
    <p:sldId id="403" r:id="rId14"/>
    <p:sldId id="404" r:id="rId15"/>
    <p:sldId id="405" r:id="rId16"/>
    <p:sldId id="406" r:id="rId17"/>
    <p:sldId id="407" r:id="rId18"/>
    <p:sldId id="408" r:id="rId19"/>
    <p:sldId id="409" r:id="rId20"/>
    <p:sldId id="410" r:id="rId21"/>
    <p:sldId id="411" r:id="rId22"/>
    <p:sldId id="412" r:id="rId23"/>
    <p:sldId id="577" r:id="rId24"/>
    <p:sldId id="578" r:id="rId25"/>
    <p:sldId id="413" r:id="rId26"/>
    <p:sldId id="414" r:id="rId27"/>
    <p:sldId id="415" r:id="rId28"/>
    <p:sldId id="416" r:id="rId29"/>
    <p:sldId id="417" r:id="rId30"/>
    <p:sldId id="418" r:id="rId31"/>
    <p:sldId id="419" r:id="rId32"/>
    <p:sldId id="420" r:id="rId33"/>
    <p:sldId id="421" r:id="rId34"/>
    <p:sldId id="422" r:id="rId35"/>
    <p:sldId id="423" r:id="rId36"/>
    <p:sldId id="424" r:id="rId37"/>
    <p:sldId id="425" r:id="rId38"/>
    <p:sldId id="426" r:id="rId39"/>
    <p:sldId id="427" r:id="rId40"/>
    <p:sldId id="428" r:id="rId41"/>
    <p:sldId id="429" r:id="rId42"/>
    <p:sldId id="430" r:id="rId43"/>
    <p:sldId id="431" r:id="rId44"/>
    <p:sldId id="432" r:id="rId45"/>
    <p:sldId id="433" r:id="rId46"/>
    <p:sldId id="434" r:id="rId47"/>
    <p:sldId id="440" r:id="rId48"/>
    <p:sldId id="441" r:id="rId49"/>
    <p:sldId id="442" r:id="rId50"/>
    <p:sldId id="443" r:id="rId51"/>
    <p:sldId id="444" r:id="rId52"/>
    <p:sldId id="445" r:id="rId53"/>
    <p:sldId id="446" r:id="rId54"/>
    <p:sldId id="447" r:id="rId55"/>
    <p:sldId id="448" r:id="rId56"/>
    <p:sldId id="449" r:id="rId57"/>
    <p:sldId id="450" r:id="rId58"/>
    <p:sldId id="451" r:id="rId59"/>
    <p:sldId id="452" r:id="rId60"/>
    <p:sldId id="453" r:id="rId61"/>
    <p:sldId id="454" r:id="rId62"/>
    <p:sldId id="455" r:id="rId63"/>
    <p:sldId id="456" r:id="rId64"/>
    <p:sldId id="457" r:id="rId65"/>
    <p:sldId id="458" r:id="rId66"/>
    <p:sldId id="459" r:id="rId67"/>
    <p:sldId id="460" r:id="rId68"/>
    <p:sldId id="461" r:id="rId69"/>
    <p:sldId id="462" r:id="rId70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8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ia" initials="M" lastIdx="1" clrIdx="0">
    <p:extLst>
      <p:ext uri="{19B8F6BF-5375-455C-9EA6-DF929625EA0E}">
        <p15:presenceInfo xmlns:p15="http://schemas.microsoft.com/office/powerpoint/2012/main" userId="Ji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6E6EA6"/>
    <a:srgbClr val="007A31"/>
    <a:srgbClr val="006666"/>
    <a:srgbClr val="CC3300"/>
    <a:srgbClr val="363660"/>
    <a:srgbClr val="363654"/>
    <a:srgbClr val="646B8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32787"/>
    <p:restoredTop sz="90929"/>
  </p:normalViewPr>
  <p:slideViewPr>
    <p:cSldViewPr snapToGrid="0">
      <p:cViewPr varScale="1">
        <p:scale>
          <a:sx n="113" d="100"/>
          <a:sy n="113" d="100"/>
        </p:scale>
        <p:origin x="214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  <p:sld r:id="rId2" collapse="1"/>
      <p:sld r:id="rId3" collapse="1"/>
      <p:sld r:id="rId4" collapse="1"/>
      <p:sld r:id="rId5" collapse="1"/>
      <p:sld r:id="rId6" collapse="1"/>
      <p:sld r:id="rId7" collapse="1"/>
      <p:sld r:id="rId8" collapse="1"/>
      <p:sld r:id="rId9" collapse="1"/>
      <p:sld r:id="rId10" collapse="1"/>
      <p:sld r:id="rId11" collapse="1"/>
    </p:sldLst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viewProps" Target="view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commentAuthors" Target="commentAuthor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ableStyles" Target="tableStyles.xml"/><Relationship Id="rId7" Type="http://schemas.openxmlformats.org/officeDocument/2006/relationships/slide" Target="slides/slide6.xml"/><Relationship Id="rId71" Type="http://schemas.openxmlformats.org/officeDocument/2006/relationships/notesMaster" Target="notesMasters/notesMaster1.xml"/></Relationships>
</file>

<file path=ppt/_rels/viewProps.xml.rels><?xml version="1.0" encoding="UTF-8" standalone="yes"?>
<Relationships xmlns="http://schemas.openxmlformats.org/package/2006/relationships"><Relationship Id="rId8" Type="http://schemas.openxmlformats.org/officeDocument/2006/relationships/slide" Target="slides/slide57.xml"/><Relationship Id="rId3" Type="http://schemas.openxmlformats.org/officeDocument/2006/relationships/slide" Target="slides/slide27.xml"/><Relationship Id="rId7" Type="http://schemas.openxmlformats.org/officeDocument/2006/relationships/slide" Target="slides/slide56.xml"/><Relationship Id="rId2" Type="http://schemas.openxmlformats.org/officeDocument/2006/relationships/slide" Target="slides/slide26.xml"/><Relationship Id="rId1" Type="http://schemas.openxmlformats.org/officeDocument/2006/relationships/slide" Target="slides/slide15.xml"/><Relationship Id="rId6" Type="http://schemas.openxmlformats.org/officeDocument/2006/relationships/slide" Target="slides/slide54.xml"/><Relationship Id="rId11" Type="http://schemas.openxmlformats.org/officeDocument/2006/relationships/slide" Target="slides/slide69.xml"/><Relationship Id="rId5" Type="http://schemas.openxmlformats.org/officeDocument/2006/relationships/slide" Target="slides/slide53.xml"/><Relationship Id="rId10" Type="http://schemas.openxmlformats.org/officeDocument/2006/relationships/slide" Target="slides/slide59.xml"/><Relationship Id="rId4" Type="http://schemas.openxmlformats.org/officeDocument/2006/relationships/slide" Target="slides/slide52.xml"/><Relationship Id="rId9" Type="http://schemas.openxmlformats.org/officeDocument/2006/relationships/slide" Target="slides/slide5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 altLang="en-US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512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 altLang="en-US"/>
          </a:p>
        </p:txBody>
      </p:sp>
      <p:sp>
        <p:nvSpPr>
          <p:cNvPr id="512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D9E5A959-6291-403F-A52C-D116D91731C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9730550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7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9088EC-99FE-479C-9DA4-E2F9B72F7F2D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881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3B3DD5B-C4F7-43D5-94AE-931E8CDAB236}" type="slidenum">
              <a:rPr lang="en-GB" altLang="en-US" sz="1200"/>
              <a:pPr algn="r"/>
              <a:t>1</a:t>
            </a:fld>
            <a:endParaRPr lang="en-GB" altLang="en-US" sz="1200"/>
          </a:p>
        </p:txBody>
      </p:sp>
      <p:sp>
        <p:nvSpPr>
          <p:cNvPr id="68813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8813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96727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5C4122-82F9-4562-AB98-067D49FCD06E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9699959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E1231F-191C-45D3-B0BD-F44653371224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6454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CBC1C42-3CEE-4E6A-AB53-984041B1BD42}" type="slidenum">
              <a:rPr lang="en-GB" altLang="en-US" sz="1200"/>
              <a:pPr algn="r"/>
              <a:t>3</a:t>
            </a:fld>
            <a:endParaRPr lang="en-GB" altLang="en-US" sz="1200"/>
          </a:p>
        </p:txBody>
      </p:sp>
      <p:sp>
        <p:nvSpPr>
          <p:cNvPr id="36454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4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6454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5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455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6455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8917832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E0B776-F7CE-4AE4-AC96-D627DD6BC04B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6922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22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9190470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73C9A43-9730-4797-85EB-0EB4CF4439B8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69427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42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85915636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CEA7AF-F0F7-46EF-B0AE-CB508168AE1A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6963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6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9509738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786CE66-41A7-4EEB-B677-262AD1C69F4E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6983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6983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3262159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4D0B709-8ABD-4EB5-B96C-E0538FB7948C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37273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441A5D8-4561-4EA0-B7BB-A329D60FAF95}" type="slidenum">
              <a:rPr lang="en-GB" altLang="en-US" sz="1200"/>
              <a:pPr algn="r"/>
              <a:t>8</a:t>
            </a:fld>
            <a:endParaRPr lang="en-GB" altLang="en-US" sz="1200"/>
          </a:p>
        </p:txBody>
      </p:sp>
      <p:sp>
        <p:nvSpPr>
          <p:cNvPr id="37273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8</a:t>
            </a:r>
          </a:p>
        </p:txBody>
      </p:sp>
      <p:sp>
        <p:nvSpPr>
          <p:cNvPr id="37274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2743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2744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200475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2A4862E-A14B-48FB-B4CB-984260018E9D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37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1918862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BB5BB44-D22E-44C7-B869-78F73AEF77D1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3768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41F7507-F3E6-4E6E-B6AF-A6E9BB2474AC}" type="slidenum">
              <a:rPr lang="en-GB" altLang="en-US" sz="1200"/>
              <a:pPr algn="r"/>
              <a:t>10</a:t>
            </a:fld>
            <a:endParaRPr lang="en-GB" altLang="en-US" sz="1200"/>
          </a:p>
        </p:txBody>
      </p:sp>
      <p:sp>
        <p:nvSpPr>
          <p:cNvPr id="37683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7683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8505698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CD4AAA-4AB5-430D-BD76-9B3F61C9C4E2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788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8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09656335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9E137E7-778B-4D1D-A823-20C958BE97E6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38093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55195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D251F1F-4749-4B5D-BE40-023FAFD57D07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3829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29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0092345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D0DFF9-D76F-42B6-8C6C-64656265ADC5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3850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50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8159976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03EEFD-67D6-4EA7-AE28-BD1E56CF8A9D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3870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7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4881048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F56189-2B78-4E0E-B2AF-EA7ED9270EFE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3891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91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8254000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32A92FE-1670-4E55-8F92-BE97352624F1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3911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11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813194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E99F5C-3C68-41F4-8C10-D4EF7253EC35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3932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32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2214431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63FB295-A8EB-4CF2-90D8-B67C6AB8FBFF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3952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5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08891932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82FF01-08F1-41F8-8DE7-25A8B29819B4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39731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731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453438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A2E9EE5-5EE9-4F57-AAEF-50AC854B48F2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3993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18707646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5C4383A-CF63-4492-9DED-AC982804A44D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401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1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69940525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C4C8AA-D14B-4098-9A4D-66BB4D8593A3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2027961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C4C8AA-D14B-4098-9A4D-66BB4D8593A3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146568920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1191A3F-A95C-4E77-999B-547410FB8790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40345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1DD74A0D-12D2-4690-BD94-9028154D0A14}" type="slidenum">
              <a:rPr lang="en-GB" altLang="en-US" sz="1200"/>
              <a:pPr algn="r"/>
              <a:t>25</a:t>
            </a:fld>
            <a:endParaRPr lang="en-GB" altLang="en-US" sz="1200"/>
          </a:p>
        </p:txBody>
      </p:sp>
      <p:sp>
        <p:nvSpPr>
          <p:cNvPr id="40345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346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2465007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38FEE94-B3EA-41A0-9ABE-DD898C2EF903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40550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1AAB935-1D14-4FF4-B465-E934680FB993}" type="slidenum">
              <a:rPr lang="en-GB" altLang="en-US" sz="1200"/>
              <a:pPr algn="r"/>
              <a:t>26</a:t>
            </a:fld>
            <a:endParaRPr lang="en-GB" altLang="en-US" sz="1200"/>
          </a:p>
        </p:txBody>
      </p:sp>
      <p:sp>
        <p:nvSpPr>
          <p:cNvPr id="40550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550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6573536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4BE17DC-C8FE-4D98-B9C8-804BCEF8B043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4075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87799B0D-F500-42B8-92C6-A8EDBBAD48EF}" type="slidenum">
              <a:rPr lang="en-GB" altLang="en-US" sz="1200"/>
              <a:pPr algn="r"/>
              <a:t>27</a:t>
            </a:fld>
            <a:endParaRPr lang="en-GB" altLang="en-US" sz="1200"/>
          </a:p>
        </p:txBody>
      </p:sp>
      <p:sp>
        <p:nvSpPr>
          <p:cNvPr id="40755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0755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73699123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C4C8AA-D14B-4098-9A4D-66BB4D8593A3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409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0982769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4E94E5-808D-497C-B820-294518056F97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41165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165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54069150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03F8EDB-F27E-4C4B-8D9F-DFF06FF01EB6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41369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369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34150963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D396E4-98BC-43A3-8F3E-386CC341971C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41574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574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86288893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6D061BA-27B9-4F1E-AED6-750AA8E8A686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41779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779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75486655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FE1E0F4-234E-4AE2-B09D-3251159D3453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41984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984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47872516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DA5106E-2CF8-454E-8366-C00E9CD92E3E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42189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189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64882826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C7A617-CFB9-4D11-8167-801D714614E8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423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23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321327157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A6534EE-C023-408A-9D64-7BDCF0451563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42598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598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53931526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A97A714-5128-4E46-939A-3B35655741A7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42803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2803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976553441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73DADD6-21DE-438F-8F44-2BB341E24ED4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43008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008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89842600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434E287-B402-423D-9717-7756BB6552DF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43213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213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67465274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66881DE-C75A-4362-8E25-717B30E198C3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43417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417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259104538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45CBF50-1F70-4C5E-9718-0AF0D2656A3E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436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6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18430716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930F028-C761-4452-BA9D-B6EF07AB08FF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43827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382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999271169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CC7B540-E0B4-4623-873B-19E369B708FD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4403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03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13607218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A833DD-4938-4881-AA77-19A32C28A308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442370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2371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132205737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98770B1-621E-44C1-847C-0FB87BBB28C3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4444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44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49499912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12DF084-FBB8-4AFE-BEDB-6F3CBF73D29B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44646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2115218-F407-411E-8A7A-E3B0F1A31E4D}" type="slidenum">
              <a:rPr lang="en-GB" altLang="en-US" sz="1200"/>
              <a:pPr algn="r"/>
              <a:t>46</a:t>
            </a:fld>
            <a:endParaRPr lang="en-GB" altLang="en-US" sz="1200"/>
          </a:p>
        </p:txBody>
      </p:sp>
      <p:sp>
        <p:nvSpPr>
          <p:cNvPr id="446467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68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46469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0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6471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6472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7729350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514B7DA-A03D-432C-9E0E-339B0528D1F0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45875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3ED10C8-847A-4367-B308-E000BC4FC618}" type="slidenum">
              <a:rPr lang="en-GB" altLang="en-US" sz="1200"/>
              <a:pPr algn="r"/>
              <a:t>47</a:t>
            </a:fld>
            <a:endParaRPr lang="en-GB" altLang="en-US" sz="1200"/>
          </a:p>
        </p:txBody>
      </p:sp>
      <p:sp>
        <p:nvSpPr>
          <p:cNvPr id="458755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6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58757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8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8759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58760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78913489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6FECA47-A1F7-49BD-9E28-935EA01E8800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46080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A83E4FB0-2BA9-4D71-AE7B-20529BFA09AF}" type="slidenum">
              <a:rPr lang="en-GB" altLang="en-US" sz="1200"/>
              <a:pPr algn="r"/>
              <a:t>48</a:t>
            </a:fld>
            <a:endParaRPr lang="en-GB" altLang="en-US" sz="1200"/>
          </a:p>
        </p:txBody>
      </p:sp>
      <p:sp>
        <p:nvSpPr>
          <p:cNvPr id="460803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4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11</a:t>
            </a:r>
          </a:p>
        </p:txBody>
      </p:sp>
      <p:sp>
        <p:nvSpPr>
          <p:cNvPr id="460805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6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0807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0808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703274188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31F1052-5658-4DA6-8F0D-8FA05386530F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462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28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4007720159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E36552E-5DC2-4636-A577-431B0529DF1F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46489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F9008926-C027-4FC4-9B13-0CF48A489D5C}" type="slidenum">
              <a:rPr lang="en-GB" altLang="en-US" sz="1200"/>
              <a:pPr algn="r"/>
              <a:t>50</a:t>
            </a:fld>
            <a:endParaRPr lang="en-GB" altLang="en-US" sz="1200"/>
          </a:p>
        </p:txBody>
      </p:sp>
      <p:sp>
        <p:nvSpPr>
          <p:cNvPr id="464899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0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64901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2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4903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4904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516013291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2389F91-FDA5-4D5B-83BB-DB40BDE507A6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46694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CD90E02C-74B5-4C90-9EC7-8AC7A13C7904}" type="slidenum">
              <a:rPr lang="en-GB" altLang="en-US" sz="1200"/>
              <a:pPr algn="r"/>
              <a:t>51</a:t>
            </a:fld>
            <a:endParaRPr lang="en-GB" altLang="en-US" sz="1200"/>
          </a:p>
        </p:txBody>
      </p:sp>
      <p:sp>
        <p:nvSpPr>
          <p:cNvPr id="46694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694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3407092177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3C26618-0765-44A2-A2B3-AF3B8BA17A68}" type="slidenum">
              <a:rPr lang="en-GB" altLang="en-US"/>
              <a:pPr/>
              <a:t>52</a:t>
            </a:fld>
            <a:endParaRPr lang="en-GB" altLang="en-US"/>
          </a:p>
        </p:txBody>
      </p:sp>
      <p:sp>
        <p:nvSpPr>
          <p:cNvPr id="46899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93A5D93-E8FA-4885-9558-AA621C25F59A}" type="slidenum">
              <a:rPr lang="en-GB" altLang="en-US" sz="1200"/>
              <a:pPr algn="r"/>
              <a:t>52</a:t>
            </a:fld>
            <a:endParaRPr lang="en-GB" altLang="en-US" sz="1200"/>
          </a:p>
        </p:txBody>
      </p:sp>
      <p:sp>
        <p:nvSpPr>
          <p:cNvPr id="46899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899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583766774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8309331-A5A0-450F-B87F-59C6B148CC2C}" type="slidenum">
              <a:rPr lang="en-GB" altLang="en-US"/>
              <a:pPr/>
              <a:t>53</a:t>
            </a:fld>
            <a:endParaRPr lang="en-GB" altLang="en-US"/>
          </a:p>
        </p:txBody>
      </p:sp>
      <p:sp>
        <p:nvSpPr>
          <p:cNvPr id="47104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51C06C03-CD48-4813-AA3F-BA3781E65EBF}" type="slidenum">
              <a:rPr lang="en-GB" altLang="en-US" sz="1200"/>
              <a:pPr algn="r"/>
              <a:t>53</a:t>
            </a:fld>
            <a:endParaRPr lang="en-GB" altLang="en-US" sz="1200"/>
          </a:p>
        </p:txBody>
      </p:sp>
      <p:sp>
        <p:nvSpPr>
          <p:cNvPr id="47104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104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535354931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75AE66-3046-4D6B-B889-B9752F5192EE}" type="slidenum">
              <a:rPr lang="en-GB" altLang="en-US"/>
              <a:pPr/>
              <a:t>54</a:t>
            </a:fld>
            <a:endParaRPr lang="en-GB" altLang="en-US"/>
          </a:p>
        </p:txBody>
      </p:sp>
      <p:sp>
        <p:nvSpPr>
          <p:cNvPr id="47309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3D9FAF5C-6AAE-458C-9FC9-E1912297BF2D}" type="slidenum">
              <a:rPr lang="en-GB" altLang="en-US" sz="1200"/>
              <a:pPr algn="r"/>
              <a:t>54</a:t>
            </a:fld>
            <a:endParaRPr lang="en-GB" altLang="en-US" sz="1200"/>
          </a:p>
        </p:txBody>
      </p:sp>
      <p:sp>
        <p:nvSpPr>
          <p:cNvPr id="473091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3092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34837522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B32D378-D6EA-4D28-9C70-F0D35DF92ACE}" type="slidenum">
              <a:rPr lang="en-GB" altLang="en-US"/>
              <a:pPr/>
              <a:t>55</a:t>
            </a:fld>
            <a:endParaRPr lang="en-GB" altLang="en-US"/>
          </a:p>
        </p:txBody>
      </p:sp>
      <p:sp>
        <p:nvSpPr>
          <p:cNvPr id="475138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4BA3F4A9-865C-4473-9882-DA974AB54A7B}" type="slidenum">
              <a:rPr lang="en-GB" altLang="en-US" sz="1200"/>
              <a:pPr algn="r"/>
              <a:t>55</a:t>
            </a:fld>
            <a:endParaRPr lang="en-GB" altLang="en-US" sz="1200"/>
          </a:p>
        </p:txBody>
      </p:sp>
      <p:sp>
        <p:nvSpPr>
          <p:cNvPr id="475139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5140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226488444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161FC4-6E57-42A9-9599-6DFE33298EBB}" type="slidenum">
              <a:rPr lang="en-GB" altLang="en-US"/>
              <a:pPr/>
              <a:t>56</a:t>
            </a:fld>
            <a:endParaRPr lang="en-GB" altLang="en-US"/>
          </a:p>
        </p:txBody>
      </p:sp>
      <p:sp>
        <p:nvSpPr>
          <p:cNvPr id="477186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8455E2D-83B1-4E4E-A568-B86B4BBBB9BC}" type="slidenum">
              <a:rPr lang="en-GB" altLang="en-US" sz="1200"/>
              <a:pPr algn="r"/>
              <a:t>56</a:t>
            </a:fld>
            <a:endParaRPr lang="en-GB" altLang="en-US" sz="1200"/>
          </a:p>
        </p:txBody>
      </p:sp>
      <p:sp>
        <p:nvSpPr>
          <p:cNvPr id="477187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7188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09414245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DFF6564-65D5-4434-AAB8-B907523C68E2}" type="slidenum">
              <a:rPr lang="en-GB" altLang="en-US"/>
              <a:pPr/>
              <a:t>57</a:t>
            </a:fld>
            <a:endParaRPr lang="en-GB" altLang="en-US"/>
          </a:p>
        </p:txBody>
      </p:sp>
      <p:sp>
        <p:nvSpPr>
          <p:cNvPr id="479234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BC27605D-58DF-43AE-B313-BEA3E9A0E41D}" type="slidenum">
              <a:rPr lang="en-GB" altLang="en-US" sz="1200"/>
              <a:pPr algn="r"/>
              <a:t>57</a:t>
            </a:fld>
            <a:endParaRPr lang="en-GB" altLang="en-US" sz="1200"/>
          </a:p>
        </p:txBody>
      </p:sp>
      <p:sp>
        <p:nvSpPr>
          <p:cNvPr id="479235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79236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30786555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7B80959-26CC-4652-94B8-3EAB5A1AEB3A}" type="slidenum">
              <a:rPr lang="en-GB" altLang="en-US"/>
              <a:pPr/>
              <a:t>58</a:t>
            </a:fld>
            <a:endParaRPr lang="en-GB" altLang="en-US"/>
          </a:p>
        </p:txBody>
      </p:sp>
      <p:sp>
        <p:nvSpPr>
          <p:cNvPr id="481282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D72F1304-DA84-4D4C-8DA4-DFE99E0E7C59}" type="slidenum">
              <a:rPr lang="en-GB" altLang="en-US" sz="1200"/>
              <a:pPr algn="r"/>
              <a:t>58</a:t>
            </a:fld>
            <a:endParaRPr lang="en-GB" altLang="en-US" sz="1200"/>
          </a:p>
        </p:txBody>
      </p:sp>
      <p:sp>
        <p:nvSpPr>
          <p:cNvPr id="481283" name="Rectangle 2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81284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633390331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87EDD04-5F97-4622-B012-CC95F038DBBE}" type="slidenum">
              <a:rPr lang="en-GB" altLang="en-US"/>
              <a:pPr/>
              <a:t>59</a:t>
            </a:fld>
            <a:endParaRPr lang="en-GB" altLang="en-US"/>
          </a:p>
        </p:txBody>
      </p:sp>
      <p:sp>
        <p:nvSpPr>
          <p:cNvPr id="48333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6EFF7A4C-C651-4D72-81EE-09CFD5F2866D}" type="slidenum">
              <a:rPr lang="en-GB" altLang="en-US" sz="1200"/>
              <a:pPr algn="r"/>
              <a:t>59</a:t>
            </a:fld>
            <a:endParaRPr lang="en-GB" altLang="en-US" sz="1200"/>
          </a:p>
        </p:txBody>
      </p:sp>
      <p:sp>
        <p:nvSpPr>
          <p:cNvPr id="48333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333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8333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333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333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8333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219320197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1F7150-D221-4591-90E2-713C6DD32982}" type="slidenum">
              <a:rPr lang="en-GB" altLang="en-US"/>
              <a:pPr/>
              <a:t>60</a:t>
            </a:fld>
            <a:endParaRPr lang="en-GB" altLang="en-US"/>
          </a:p>
        </p:txBody>
      </p:sp>
      <p:sp>
        <p:nvSpPr>
          <p:cNvPr id="48537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8537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95364835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9BF344C-8108-4CC2-B103-D6F4185C993A}" type="slidenum">
              <a:rPr lang="en-GB" altLang="en-US"/>
              <a:pPr/>
              <a:t>61</a:t>
            </a:fld>
            <a:endParaRPr lang="en-GB" altLang="en-US"/>
          </a:p>
        </p:txBody>
      </p:sp>
      <p:sp>
        <p:nvSpPr>
          <p:cNvPr id="48742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8742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697735342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F7DA508-E404-435B-84D2-51BA36CF365D}" type="slidenum">
              <a:rPr lang="en-GB" altLang="en-US"/>
              <a:pPr/>
              <a:t>62</a:t>
            </a:fld>
            <a:endParaRPr lang="en-GB" altLang="en-US"/>
          </a:p>
        </p:txBody>
      </p:sp>
      <p:sp>
        <p:nvSpPr>
          <p:cNvPr id="48947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8947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958752153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3A6E1E-65F0-44AA-A796-FA12E151B125}" type="slidenum">
              <a:rPr lang="en-GB" altLang="en-US"/>
              <a:pPr/>
              <a:t>63</a:t>
            </a:fld>
            <a:endParaRPr lang="en-GB" altLang="en-US"/>
          </a:p>
        </p:txBody>
      </p:sp>
      <p:sp>
        <p:nvSpPr>
          <p:cNvPr id="49152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152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92642074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2C27014-2B99-4DB3-9519-FB1E37BE574B}" type="slidenum">
              <a:rPr lang="en-GB" altLang="en-US"/>
              <a:pPr/>
              <a:t>64</a:t>
            </a:fld>
            <a:endParaRPr lang="en-GB" altLang="en-US"/>
          </a:p>
        </p:txBody>
      </p:sp>
      <p:sp>
        <p:nvSpPr>
          <p:cNvPr id="49357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927CD813-8611-495C-9388-15FC27D1B5EF}" type="slidenum">
              <a:rPr lang="en-GB" altLang="en-US" sz="1200"/>
              <a:pPr algn="r"/>
              <a:t>64</a:t>
            </a:fld>
            <a:endParaRPr lang="en-GB" altLang="en-US" sz="1200"/>
          </a:p>
        </p:txBody>
      </p:sp>
      <p:sp>
        <p:nvSpPr>
          <p:cNvPr id="49357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9357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49357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9357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9357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357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064538079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C98AEB1-E1BB-4B9E-990C-E9201419ACCC}" type="slidenum">
              <a:rPr lang="en-GB" altLang="en-US"/>
              <a:pPr/>
              <a:t>65</a:t>
            </a:fld>
            <a:endParaRPr lang="en-GB" altLang="en-US"/>
          </a:p>
        </p:txBody>
      </p:sp>
      <p:sp>
        <p:nvSpPr>
          <p:cNvPr id="495618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5619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5380450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60AB8B6-E0FA-4528-B5DF-138F25A5CE91}" type="slidenum">
              <a:rPr lang="en-GB" altLang="en-US"/>
              <a:pPr/>
              <a:t>66</a:t>
            </a:fld>
            <a:endParaRPr lang="en-GB" altLang="en-US"/>
          </a:p>
        </p:txBody>
      </p:sp>
      <p:sp>
        <p:nvSpPr>
          <p:cNvPr id="497666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7667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69666796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4E00883-976B-410F-9298-ACBF3F4149CA}" type="slidenum">
              <a:rPr lang="en-GB" altLang="en-US"/>
              <a:pPr/>
              <a:t>67</a:t>
            </a:fld>
            <a:endParaRPr lang="en-GB" altLang="en-US"/>
          </a:p>
        </p:txBody>
      </p:sp>
      <p:sp>
        <p:nvSpPr>
          <p:cNvPr id="499714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99715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4048189551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71F2E5-6392-4EFD-9D20-0F06FDD7532F}" type="slidenum">
              <a:rPr lang="en-GB" altLang="en-US"/>
              <a:pPr/>
              <a:t>68</a:t>
            </a:fld>
            <a:endParaRPr lang="en-GB" altLang="en-US"/>
          </a:p>
        </p:txBody>
      </p:sp>
      <p:sp>
        <p:nvSpPr>
          <p:cNvPr id="501762" name="Rectangle 2"/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1763" name="Rectangle 3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19904780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2ECECD-BFD1-4DDF-9B92-BA2733F571DD}" type="slidenum">
              <a:rPr lang="en-GB" altLang="en-US"/>
              <a:pPr/>
              <a:t>69</a:t>
            </a:fld>
            <a:endParaRPr lang="en-GB" altLang="en-US"/>
          </a:p>
        </p:txBody>
      </p:sp>
      <p:sp>
        <p:nvSpPr>
          <p:cNvPr id="503810" name="Rectangle 7"/>
          <p:cNvSpPr txBox="1">
            <a:spLocks noGrp="1"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fld id="{796A7AF6-FD0E-43D8-943B-9032BBFF916C}" type="slidenum">
              <a:rPr lang="en-GB" altLang="en-US" sz="1200"/>
              <a:pPr algn="r"/>
              <a:t>69</a:t>
            </a:fld>
            <a:endParaRPr lang="en-GB" altLang="en-US" sz="1200"/>
          </a:p>
        </p:txBody>
      </p:sp>
      <p:sp>
        <p:nvSpPr>
          <p:cNvPr id="503811" name="Rectangle 2"/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2" name="Rectangle 3"/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13</a:t>
            </a:r>
          </a:p>
        </p:txBody>
      </p:sp>
      <p:sp>
        <p:nvSpPr>
          <p:cNvPr id="503813" name="Rectangle 4"/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4" name="Rectangle 5"/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3815" name="Rectangle 6"/>
          <p:cNvSpPr>
            <a:spLocks noGrp="1" noChangeArrowheads="1"/>
          </p:cNvSpPr>
          <p:nvPr>
            <p:ph type="body" idx="1"/>
          </p:nvPr>
        </p:nvSpPr>
        <p:spPr/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03816" name="Rectangle 7"/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1227924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rgbClr val="D0D0E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15" name="Rectangle 19"/>
          <p:cNvSpPr>
            <a:spLocks noChangeArrowheads="1"/>
          </p:cNvSpPr>
          <p:nvPr userDrawn="1"/>
        </p:nvSpPr>
        <p:spPr bwMode="auto">
          <a:xfrm>
            <a:off x="0" y="0"/>
            <a:ext cx="9144000" cy="250031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316" name="Rectangle 20"/>
          <p:cNvSpPr>
            <a:spLocks noChangeArrowheads="1"/>
          </p:cNvSpPr>
          <p:nvPr userDrawn="1"/>
        </p:nvSpPr>
        <p:spPr bwMode="auto">
          <a:xfrm>
            <a:off x="0" y="0"/>
            <a:ext cx="9144000" cy="2241550"/>
          </a:xfrm>
          <a:prstGeom prst="rect">
            <a:avLst/>
          </a:prstGeom>
          <a:solidFill>
            <a:srgbClr val="DFDFE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215900" y="760413"/>
            <a:ext cx="8704263" cy="1030287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4200">
                <a:solidFill>
                  <a:srgbClr val="66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553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12750" y="2951163"/>
            <a:ext cx="8312150" cy="976312"/>
          </a:xfr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1796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 2" panose="05020102010507070707" pitchFamily="18" charset="2"/>
              <a:buNone/>
              <a:defRPr sz="3600">
                <a:solidFill>
                  <a:srgbClr val="000066"/>
                </a:solidFill>
              </a:defRPr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 dirty="0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2379663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2058988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2154238"/>
            <a:ext cx="419100" cy="420687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55317" name="Rectangle 21"/>
          <p:cNvSpPr>
            <a:spLocks noChangeArrowheads="1"/>
          </p:cNvSpPr>
          <p:nvPr userDrawn="1"/>
        </p:nvSpPr>
        <p:spPr bwMode="auto">
          <a:xfrm>
            <a:off x="0" y="0"/>
            <a:ext cx="9144000" cy="15557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7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2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build="p" autoUpdateAnimBg="0">
        <p:tmplLst>
          <p:tmpl lvl="1">
            <p:tnLst>
              <p:par>
                <p:cTn presetID="23" presetClass="entr" presetSubtype="272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55301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strVal val="2/3*#ppt_w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55301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strVal val="2/3*#ppt_h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963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51290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6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5025" y="1524000"/>
            <a:ext cx="4191000" cy="48895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043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721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83694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74364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8570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2402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0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02425" y="180975"/>
            <a:ext cx="2133600" cy="6232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625" y="180975"/>
            <a:ext cx="6248400" cy="6232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9175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FDFE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Line 28"/>
          <p:cNvSpPr>
            <a:spLocks noChangeShapeType="1"/>
          </p:cNvSpPr>
          <p:nvPr userDrawn="1"/>
        </p:nvSpPr>
        <p:spPr bwMode="auto">
          <a:xfrm>
            <a:off x="152400" y="1398588"/>
            <a:ext cx="8828088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050" name="Rectangle 26"/>
          <p:cNvSpPr>
            <a:spLocks noChangeArrowheads="1"/>
          </p:cNvSpPr>
          <p:nvPr userDrawn="1"/>
        </p:nvSpPr>
        <p:spPr bwMode="auto">
          <a:xfrm>
            <a:off x="0" y="0"/>
            <a:ext cx="9144000" cy="1101725"/>
          </a:xfrm>
          <a:prstGeom prst="rect">
            <a:avLst/>
          </a:prstGeom>
          <a:solidFill>
            <a:srgbClr val="D0D0E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" name="Rectangle 16"/>
          <p:cNvSpPr>
            <a:spLocks noChangeArrowheads="1"/>
          </p:cNvSpPr>
          <p:nvPr userDrawn="1"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6" name="Rectangle 15"/>
          <p:cNvSpPr>
            <a:spLocks noChangeArrowheads="1"/>
          </p:cNvSpPr>
          <p:nvPr userDrawn="1"/>
        </p:nvSpPr>
        <p:spPr bwMode="white">
          <a:xfrm>
            <a:off x="0" y="1116013"/>
            <a:ext cx="9144000" cy="27781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051" name="Line 27"/>
          <p:cNvSpPr>
            <a:spLocks noChangeShapeType="1"/>
          </p:cNvSpPr>
          <p:nvPr userDrawn="1"/>
        </p:nvSpPr>
        <p:spPr bwMode="auto">
          <a:xfrm>
            <a:off x="153988" y="1116013"/>
            <a:ext cx="8828087" cy="0"/>
          </a:xfrm>
          <a:prstGeom prst="line">
            <a:avLst/>
          </a:prstGeom>
          <a:noFill/>
          <a:ln w="9525">
            <a:solidFill>
              <a:srgbClr val="333399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18" name="Rectangle 17"/>
          <p:cNvSpPr>
            <a:spLocks noChangeArrowheads="1"/>
          </p:cNvSpPr>
          <p:nvPr userDrawn="1"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9" name="Rectangle 18"/>
          <p:cNvSpPr>
            <a:spLocks noChangeArrowheads="1"/>
          </p:cNvSpPr>
          <p:nvPr userDrawn="1"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9" name="Rectangle 8"/>
          <p:cNvSpPr>
            <a:spLocks noChangeArrowheads="1"/>
          </p:cNvSpPr>
          <p:nvPr userDrawn="1"/>
        </p:nvSpPr>
        <p:spPr bwMode="auto">
          <a:xfrm>
            <a:off x="149225" y="6388100"/>
            <a:ext cx="8832850" cy="309563"/>
          </a:xfrm>
          <a:prstGeom prst="rect">
            <a:avLst/>
          </a:prstGeom>
          <a:solidFill>
            <a:srgbClr val="8282BE"/>
          </a:solidFill>
          <a:ln>
            <a:noFill/>
          </a:ln>
          <a:extLs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auto">
          <a:xfrm>
            <a:off x="152400" y="155575"/>
            <a:ext cx="8832850" cy="6546850"/>
          </a:xfrm>
          <a:prstGeom prst="rect">
            <a:avLst/>
          </a:prstGeom>
          <a:noFill/>
          <a:ln w="12700" algn="ctr">
            <a:solidFill>
              <a:srgbClr val="333399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/>
          </a:p>
        </p:txBody>
      </p:sp>
      <p:sp>
        <p:nvSpPr>
          <p:cNvPr id="10" name="Straight Connector 9"/>
          <p:cNvSpPr>
            <a:spLocks noChangeShapeType="1"/>
          </p:cNvSpPr>
          <p:nvPr userDrawn="1"/>
        </p:nvSpPr>
        <p:spPr bwMode="auto">
          <a:xfrm>
            <a:off x="152400" y="1276350"/>
            <a:ext cx="8832850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wrap="none" anchor="ctr"/>
          <a:lstStyle/>
          <a:p>
            <a:pPr>
              <a:defRPr/>
            </a:pPr>
            <a:endParaRPr lang="en-US" sz="2400"/>
          </a:p>
        </p:txBody>
      </p:sp>
      <p:sp>
        <p:nvSpPr>
          <p:cNvPr id="12" name="Oval 11"/>
          <p:cNvSpPr/>
          <p:nvPr userDrawn="1"/>
        </p:nvSpPr>
        <p:spPr>
          <a:xfrm>
            <a:off x="4267200" y="955675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US" sz="2400"/>
          </a:p>
        </p:txBody>
      </p:sp>
      <p:sp>
        <p:nvSpPr>
          <p:cNvPr id="15" name="Oval 14"/>
          <p:cNvSpPr>
            <a:spLocks noChangeArrowheads="1"/>
          </p:cNvSpPr>
          <p:nvPr userDrawn="1"/>
        </p:nvSpPr>
        <p:spPr bwMode="auto">
          <a:xfrm>
            <a:off x="4362450" y="1050925"/>
            <a:ext cx="419100" cy="420688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rgbClr val="6E6EA6"/>
            </a:solidFill>
            <a:round/>
            <a:headEnd/>
            <a:tailEnd/>
          </a:ln>
        </p:spPr>
        <p:txBody>
          <a:bodyPr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solidFill>
                <a:srgbClr val="FFFFFF"/>
              </a:solidFill>
              <a:latin typeface="Georgia" panose="02040502050405020303" pitchFamily="18" charset="0"/>
            </a:endParaRPr>
          </a:p>
        </p:txBody>
      </p:sp>
      <p:sp>
        <p:nvSpPr>
          <p:cNvPr id="1044" name="Title Placeholder 21"/>
          <p:cNvSpPr>
            <a:spLocks noGrp="1"/>
          </p:cNvSpPr>
          <p:nvPr>
            <p:ph type="title"/>
          </p:nvPr>
        </p:nvSpPr>
        <p:spPr bwMode="auto">
          <a:xfrm>
            <a:off x="301625" y="180975"/>
            <a:ext cx="8534400" cy="758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45" name="Text Placeholder 12"/>
          <p:cNvSpPr>
            <a:spLocks noGrp="1"/>
          </p:cNvSpPr>
          <p:nvPr>
            <p:ph type="body" idx="1"/>
          </p:nvPr>
        </p:nvSpPr>
        <p:spPr bwMode="auto">
          <a:xfrm>
            <a:off x="301625" y="1524000"/>
            <a:ext cx="8534400" cy="488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</p:txBody>
      </p:sp>
      <p:sp>
        <p:nvSpPr>
          <p:cNvPr id="1049" name="Rectangle 25"/>
          <p:cNvSpPr>
            <a:spLocks noChangeArrowheads="1"/>
          </p:cNvSpPr>
          <p:nvPr userDrawn="1"/>
        </p:nvSpPr>
        <p:spPr bwMode="auto">
          <a:xfrm>
            <a:off x="0" y="0"/>
            <a:ext cx="9144000" cy="15398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3800" kern="1200">
          <a:solidFill>
            <a:srgbClr val="000066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3800">
          <a:solidFill>
            <a:srgbClr val="000066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A1002E"/>
        </a:buClr>
        <a:buSzPct val="85000"/>
        <a:buFont typeface="Wingdings 2" panose="05020102010507070707" pitchFamily="18" charset="2"/>
        <a:buChar char="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007A31"/>
        </a:buClr>
        <a:buSzPct val="70000"/>
        <a:buFont typeface="Wingdings" panose="05000000000000000000" pitchFamily="2" charset="2"/>
        <a:buChar char="¡"/>
        <a:defRPr sz="2600" kern="1200">
          <a:solidFill>
            <a:srgbClr val="19323F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6E9798"/>
        </a:buClr>
        <a:buSzPct val="75000"/>
        <a:buFont typeface="Wingdings 2" panose="05020102010507070707" pitchFamily="18" charset="2"/>
        <a:buChar char="÷"/>
        <a:defRPr sz="2300" kern="1200">
          <a:solidFill>
            <a:srgbClr val="1E495C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lr>
          <a:srgbClr val="985300"/>
        </a:buClr>
        <a:buSzPct val="65000"/>
        <a:buFont typeface="Wingdings 2" panose="05020102010507070707" pitchFamily="18" charset="2"/>
        <a:buChar char=""/>
        <a:defRPr sz="2000" kern="1200">
          <a:solidFill>
            <a:srgbClr val="363660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ct val="30000"/>
        </a:spcBef>
        <a:spcAft>
          <a:spcPct val="0"/>
        </a:spcAft>
        <a:buChar char="»"/>
        <a:defRPr sz="1600" kern="1200">
          <a:solidFill>
            <a:schemeClr val="tx1"/>
          </a:solidFill>
          <a:latin typeface="Georgia" panose="02040502050405020303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6.emf"/><Relationship Id="rId4" Type="http://schemas.openxmlformats.org/officeDocument/2006/relationships/oleObject" Target="../embeddings/oleObject2.bin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jpeg"/><Relationship Id="rId5" Type="http://schemas.openxmlformats.org/officeDocument/2006/relationships/image" Target="../media/image7.emf"/><Relationship Id="rId4" Type="http://schemas.openxmlformats.org/officeDocument/2006/relationships/oleObject" Target="../embeddings/oleObject3.bin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4.jpeg"/><Relationship Id="rId5" Type="http://schemas.openxmlformats.org/officeDocument/2006/relationships/image" Target="../media/image8.emf"/><Relationship Id="rId4" Type="http://schemas.openxmlformats.org/officeDocument/2006/relationships/oleObject" Target="../embeddings/oleObject4.bin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4.jpeg"/><Relationship Id="rId5" Type="http://schemas.openxmlformats.org/officeDocument/2006/relationships/image" Target="../media/image9.emf"/><Relationship Id="rId4" Type="http://schemas.openxmlformats.org/officeDocument/2006/relationships/oleObject" Target="../embeddings/oleObject5.bin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4.jpeg"/><Relationship Id="rId5" Type="http://schemas.openxmlformats.org/officeDocument/2006/relationships/image" Target="../media/image10.emf"/><Relationship Id="rId4" Type="http://schemas.openxmlformats.org/officeDocument/2006/relationships/oleObject" Target="../embeddings/oleObject6.bin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4.jpeg"/><Relationship Id="rId5" Type="http://schemas.openxmlformats.org/officeDocument/2006/relationships/image" Target="../media/image11.emf"/><Relationship Id="rId4" Type="http://schemas.openxmlformats.org/officeDocument/2006/relationships/oleObject" Target="../embeddings/oleObject7.bin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2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4.jpeg"/><Relationship Id="rId5" Type="http://schemas.openxmlformats.org/officeDocument/2006/relationships/image" Target="../media/image12.emf"/><Relationship Id="rId4" Type="http://schemas.openxmlformats.org/officeDocument/2006/relationships/oleObject" Target="../embeddings/oleObject8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4.jpeg"/><Relationship Id="rId5" Type="http://schemas.openxmlformats.org/officeDocument/2006/relationships/image" Target="../media/image13.emf"/><Relationship Id="rId4" Type="http://schemas.openxmlformats.org/officeDocument/2006/relationships/oleObject" Target="../embeddings/oleObject9.bin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4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0.vml"/><Relationship Id="rId6" Type="http://schemas.openxmlformats.org/officeDocument/2006/relationships/image" Target="../media/image4.jpeg"/><Relationship Id="rId5" Type="http://schemas.openxmlformats.org/officeDocument/2006/relationships/image" Target="../media/image14.emf"/><Relationship Id="rId4" Type="http://schemas.openxmlformats.org/officeDocument/2006/relationships/oleObject" Target="../embeddings/oleObject10.bin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5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4.jpeg"/><Relationship Id="rId5" Type="http://schemas.openxmlformats.org/officeDocument/2006/relationships/image" Target="../media/image15.emf"/><Relationship Id="rId4" Type="http://schemas.openxmlformats.org/officeDocument/2006/relationships/oleObject" Target="../embeddings/oleObject11.bin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7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6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6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6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6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6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6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6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6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E8FCD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7106" name="Picture 2" descr="C:\Econ9MEL\Images\Chapter 03 for pp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" t="766"/>
          <a:stretch>
            <a:fillRect/>
          </a:stretch>
        </p:blipFill>
        <p:spPr bwMode="auto">
          <a:xfrm>
            <a:off x="0" y="8467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87107" name="Rectangle 1027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87108" name="Rectangle 1028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65957" name="Rectangle 1029"/>
          <p:cNvSpPr>
            <a:spLocks noChangeArrowheads="1"/>
          </p:cNvSpPr>
          <p:nvPr/>
        </p:nvSpPr>
        <p:spPr bwMode="auto">
          <a:xfrm>
            <a:off x="0" y="4924425"/>
            <a:ext cx="9144000" cy="193357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9F1EB">
                    <a:alpha val="50195"/>
                  </a:srgbClr>
                </a:solidFill>
              </a14:hiddenFill>
            </a:ext>
            <a:ext uri="{91240B29-F687-4F45-9708-019B960494DF}">
              <a14:hiddenLine xmlns:a14="http://schemas.microsoft.com/office/drawing/2010/main" w="41275">
                <a:solidFill>
                  <a:srgbClr val="6633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7200" b="1">
                <a:solidFill>
                  <a:srgbClr val="6C36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rPr>
              <a:t>Markets in Action</a:t>
            </a:r>
            <a:endParaRPr lang="en-GB" altLang="en-US" sz="7200" b="1">
              <a:solidFill>
                <a:srgbClr val="6C36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4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Markets in Action</a:t>
            </a:r>
          </a:p>
        </p:txBody>
      </p:sp>
      <p:sp>
        <p:nvSpPr>
          <p:cNvPr id="3614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14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1475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35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35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635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5840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Defining elasticity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responsiveness of demand and supply</a:t>
            </a:r>
          </a:p>
          <a:p>
            <a:pPr>
              <a:spcBef>
                <a:spcPct val="75000"/>
              </a:spcBef>
            </a:pPr>
            <a:r>
              <a:rPr lang="en-GB" altLang="en-US"/>
              <a:t>Price elasticity of demand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responsiveness of demand to a change in price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58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584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584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584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05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5" name="Line 5"/>
          <p:cNvSpPr>
            <a:spLocks noChangeShapeType="1"/>
          </p:cNvSpPr>
          <p:nvPr/>
        </p:nvSpPr>
        <p:spPr bwMode="auto">
          <a:xfrm flipH="1">
            <a:off x="1050925" y="4291013"/>
            <a:ext cx="418623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6" name="Line 6"/>
          <p:cNvSpPr>
            <a:spLocks noChangeShapeType="1"/>
          </p:cNvSpPr>
          <p:nvPr/>
        </p:nvSpPr>
        <p:spPr bwMode="auto">
          <a:xfrm>
            <a:off x="5235575" y="4303713"/>
            <a:ext cx="0" cy="1627187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7" name="Line 7"/>
          <p:cNvSpPr>
            <a:spLocks noChangeShapeType="1"/>
          </p:cNvSpPr>
          <p:nvPr/>
        </p:nvSpPr>
        <p:spPr bwMode="auto">
          <a:xfrm flipV="1">
            <a:off x="4191000" y="1676400"/>
            <a:ext cx="32004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8" name="Arc 8"/>
          <p:cNvSpPr>
            <a:spLocks/>
          </p:cNvSpPr>
          <p:nvPr/>
        </p:nvSpPr>
        <p:spPr bwMode="auto">
          <a:xfrm rot="18240000">
            <a:off x="3933031" y="51595"/>
            <a:ext cx="2867025" cy="5630862"/>
          </a:xfrm>
          <a:custGeom>
            <a:avLst/>
            <a:gdLst>
              <a:gd name="G0" fmla="+- 21596 0 0"/>
              <a:gd name="G1" fmla="+- 19545 0 0"/>
              <a:gd name="G2" fmla="+- 21600 0 0"/>
              <a:gd name="T0" fmla="*/ 0 w 21596"/>
              <a:gd name="T1" fmla="*/ 19121 h 19545"/>
              <a:gd name="T2" fmla="*/ 12401 w 21596"/>
              <a:gd name="T3" fmla="*/ 0 h 19545"/>
              <a:gd name="T4" fmla="*/ 21596 w 21596"/>
              <a:gd name="T5" fmla="*/ 19545 h 19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6" h="19545" fill="none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</a:path>
              <a:path w="21596" h="19545" stroke="0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  <a:lnTo>
                  <a:pt x="21596" y="19545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09" name="Line 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10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11" name="Oval 11"/>
          <p:cNvSpPr>
            <a:spLocks noChangeArrowheads="1"/>
          </p:cNvSpPr>
          <p:nvPr/>
        </p:nvSpPr>
        <p:spPr bwMode="auto">
          <a:xfrm>
            <a:off x="5195888" y="424021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1212" name="Rectangle 12"/>
          <p:cNvSpPr>
            <a:spLocks noChangeArrowheads="1"/>
          </p:cNvSpPr>
          <p:nvPr/>
        </p:nvSpPr>
        <p:spPr bwMode="auto">
          <a:xfrm>
            <a:off x="4402138" y="6451600"/>
            <a:ext cx="113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691213" name="Rectangle 13"/>
          <p:cNvSpPr>
            <a:spLocks noChangeArrowheads="1"/>
          </p:cNvSpPr>
          <p:nvPr/>
        </p:nvSpPr>
        <p:spPr bwMode="auto">
          <a:xfrm rot="16200000">
            <a:off x="-142081" y="2766219"/>
            <a:ext cx="7635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691214" name="Rectangle 14"/>
          <p:cNvSpPr>
            <a:spLocks noChangeArrowheads="1"/>
          </p:cNvSpPr>
          <p:nvPr/>
        </p:nvSpPr>
        <p:spPr bwMode="auto">
          <a:xfrm>
            <a:off x="668338" y="60626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91215" name="Rectangle 15"/>
          <p:cNvSpPr>
            <a:spLocks noChangeArrowheads="1"/>
          </p:cNvSpPr>
          <p:nvPr/>
        </p:nvSpPr>
        <p:spPr bwMode="auto">
          <a:xfrm>
            <a:off x="5013325" y="601980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1216" name="Rectangle 16"/>
          <p:cNvSpPr>
            <a:spLocks noChangeArrowheads="1"/>
          </p:cNvSpPr>
          <p:nvPr/>
        </p:nvSpPr>
        <p:spPr bwMode="auto">
          <a:xfrm>
            <a:off x="531813" y="4137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1217" name="Rectangle 17"/>
          <p:cNvSpPr>
            <a:spLocks noChangeArrowheads="1"/>
          </p:cNvSpPr>
          <p:nvPr/>
        </p:nvSpPr>
        <p:spPr bwMode="auto">
          <a:xfrm>
            <a:off x="5053013" y="362267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691218" name="Rectangle 18"/>
          <p:cNvSpPr>
            <a:spLocks noChangeArrowheads="1"/>
          </p:cNvSpPr>
          <p:nvPr/>
        </p:nvSpPr>
        <p:spPr bwMode="auto">
          <a:xfrm>
            <a:off x="7331075" y="126682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1219" name="Rectangle 19"/>
          <p:cNvSpPr>
            <a:spLocks noChangeArrowheads="1"/>
          </p:cNvSpPr>
          <p:nvPr/>
        </p:nvSpPr>
        <p:spPr bwMode="auto">
          <a:xfrm>
            <a:off x="6789738" y="544671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691222" name="Rectangle 2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2413" cy="534988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/>
              <a:t>Market supply and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1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91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1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12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912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1217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325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3" name="Line 5"/>
          <p:cNvSpPr>
            <a:spLocks noChangeShapeType="1"/>
          </p:cNvSpPr>
          <p:nvPr/>
        </p:nvSpPr>
        <p:spPr bwMode="auto">
          <a:xfrm flipH="1">
            <a:off x="1050925" y="2767013"/>
            <a:ext cx="2868613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4" name="Line 6"/>
          <p:cNvSpPr>
            <a:spLocks noChangeShapeType="1"/>
          </p:cNvSpPr>
          <p:nvPr/>
        </p:nvSpPr>
        <p:spPr bwMode="auto">
          <a:xfrm>
            <a:off x="3919538" y="2767013"/>
            <a:ext cx="0" cy="317500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5" name="Line 7"/>
          <p:cNvSpPr>
            <a:spLocks noChangeShapeType="1"/>
          </p:cNvSpPr>
          <p:nvPr/>
        </p:nvSpPr>
        <p:spPr bwMode="auto">
          <a:xfrm flipH="1">
            <a:off x="1050925" y="4291013"/>
            <a:ext cx="418623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6" name="Line 8"/>
          <p:cNvSpPr>
            <a:spLocks noChangeShapeType="1"/>
          </p:cNvSpPr>
          <p:nvPr/>
        </p:nvSpPr>
        <p:spPr bwMode="auto">
          <a:xfrm>
            <a:off x="5235575" y="4303713"/>
            <a:ext cx="0" cy="1627187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7" name="Line 9"/>
          <p:cNvSpPr>
            <a:spLocks noChangeShapeType="1"/>
          </p:cNvSpPr>
          <p:nvPr/>
        </p:nvSpPr>
        <p:spPr bwMode="auto">
          <a:xfrm flipV="1">
            <a:off x="4191000" y="1676400"/>
            <a:ext cx="32004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8" name="Arc 10"/>
          <p:cNvSpPr>
            <a:spLocks/>
          </p:cNvSpPr>
          <p:nvPr/>
        </p:nvSpPr>
        <p:spPr bwMode="auto">
          <a:xfrm rot="18240000">
            <a:off x="3933031" y="51595"/>
            <a:ext cx="2867025" cy="5630862"/>
          </a:xfrm>
          <a:custGeom>
            <a:avLst/>
            <a:gdLst>
              <a:gd name="G0" fmla="+- 21596 0 0"/>
              <a:gd name="G1" fmla="+- 19545 0 0"/>
              <a:gd name="G2" fmla="+- 21600 0 0"/>
              <a:gd name="T0" fmla="*/ 0 w 21596"/>
              <a:gd name="T1" fmla="*/ 19121 h 19545"/>
              <a:gd name="T2" fmla="*/ 12401 w 21596"/>
              <a:gd name="T3" fmla="*/ 0 h 19545"/>
              <a:gd name="T4" fmla="*/ 21596 w 21596"/>
              <a:gd name="T5" fmla="*/ 19545 h 19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6" h="19545" fill="none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</a:path>
              <a:path w="21596" h="19545" stroke="0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  <a:lnTo>
                  <a:pt x="21596" y="19545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59" name="Line 11"/>
          <p:cNvSpPr>
            <a:spLocks noChangeShapeType="1"/>
          </p:cNvSpPr>
          <p:nvPr/>
        </p:nvSpPr>
        <p:spPr bwMode="auto">
          <a:xfrm flipV="1">
            <a:off x="2057400" y="1143000"/>
            <a:ext cx="32004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60" name="Line 1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61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62" name="Oval 14"/>
          <p:cNvSpPr>
            <a:spLocks noChangeArrowheads="1"/>
          </p:cNvSpPr>
          <p:nvPr/>
        </p:nvSpPr>
        <p:spPr bwMode="auto">
          <a:xfrm>
            <a:off x="3887788" y="2713038"/>
            <a:ext cx="101600" cy="101600"/>
          </a:xfrm>
          <a:prstGeom prst="ellipse">
            <a:avLst/>
          </a:prstGeom>
          <a:solidFill>
            <a:srgbClr val="FFCCCC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63" name="Oval 15"/>
          <p:cNvSpPr>
            <a:spLocks noChangeArrowheads="1"/>
          </p:cNvSpPr>
          <p:nvPr/>
        </p:nvSpPr>
        <p:spPr bwMode="auto">
          <a:xfrm>
            <a:off x="5195888" y="424021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3264" name="Rectangle 16"/>
          <p:cNvSpPr>
            <a:spLocks noChangeArrowheads="1"/>
          </p:cNvSpPr>
          <p:nvPr/>
        </p:nvSpPr>
        <p:spPr bwMode="auto">
          <a:xfrm>
            <a:off x="4402138" y="6451600"/>
            <a:ext cx="113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693265" name="Rectangle 17"/>
          <p:cNvSpPr>
            <a:spLocks noChangeArrowheads="1"/>
          </p:cNvSpPr>
          <p:nvPr/>
        </p:nvSpPr>
        <p:spPr bwMode="auto">
          <a:xfrm rot="16200000">
            <a:off x="-142081" y="2766219"/>
            <a:ext cx="7635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693266" name="Rectangle 18"/>
          <p:cNvSpPr>
            <a:spLocks noChangeArrowheads="1"/>
          </p:cNvSpPr>
          <p:nvPr/>
        </p:nvSpPr>
        <p:spPr bwMode="auto">
          <a:xfrm>
            <a:off x="668338" y="60626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93267" name="Rectangle 19"/>
          <p:cNvSpPr>
            <a:spLocks noChangeArrowheads="1"/>
          </p:cNvSpPr>
          <p:nvPr/>
        </p:nvSpPr>
        <p:spPr bwMode="auto">
          <a:xfrm>
            <a:off x="3702050" y="60340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3268" name="Rectangle 20"/>
          <p:cNvSpPr>
            <a:spLocks noChangeArrowheads="1"/>
          </p:cNvSpPr>
          <p:nvPr/>
        </p:nvSpPr>
        <p:spPr bwMode="auto">
          <a:xfrm>
            <a:off x="5013325" y="601980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3269" name="Rectangle 21"/>
          <p:cNvSpPr>
            <a:spLocks noChangeArrowheads="1"/>
          </p:cNvSpPr>
          <p:nvPr/>
        </p:nvSpPr>
        <p:spPr bwMode="auto">
          <a:xfrm>
            <a:off x="531813" y="4137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3270" name="Rectangle 22"/>
          <p:cNvSpPr>
            <a:spLocks noChangeArrowheads="1"/>
          </p:cNvSpPr>
          <p:nvPr/>
        </p:nvSpPr>
        <p:spPr bwMode="auto">
          <a:xfrm>
            <a:off x="549275" y="25336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3271" name="Rectangle 23"/>
          <p:cNvSpPr>
            <a:spLocks noChangeArrowheads="1"/>
          </p:cNvSpPr>
          <p:nvPr/>
        </p:nvSpPr>
        <p:spPr bwMode="auto">
          <a:xfrm>
            <a:off x="3762375" y="210026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693272" name="Rectangle 24"/>
          <p:cNvSpPr>
            <a:spLocks noChangeArrowheads="1"/>
          </p:cNvSpPr>
          <p:nvPr/>
        </p:nvSpPr>
        <p:spPr bwMode="auto">
          <a:xfrm>
            <a:off x="5205413" y="723900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3273" name="Rectangle 25"/>
          <p:cNvSpPr>
            <a:spLocks noChangeArrowheads="1"/>
          </p:cNvSpPr>
          <p:nvPr/>
        </p:nvSpPr>
        <p:spPr bwMode="auto">
          <a:xfrm>
            <a:off x="7331075" y="126682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3274" name="Rectangle 26"/>
          <p:cNvSpPr>
            <a:spLocks noChangeArrowheads="1"/>
          </p:cNvSpPr>
          <p:nvPr/>
        </p:nvSpPr>
        <p:spPr bwMode="auto">
          <a:xfrm>
            <a:off x="6789738" y="544671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693275" name="Rectangle 27"/>
          <p:cNvSpPr>
            <a:spLocks noChangeArrowheads="1"/>
          </p:cNvSpPr>
          <p:nvPr/>
        </p:nvSpPr>
        <p:spPr bwMode="auto">
          <a:xfrm>
            <a:off x="5053013" y="362267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693277" name="AutoShape 29"/>
          <p:cNvSpPr>
            <a:spLocks noChangeArrowheads="1"/>
          </p:cNvSpPr>
          <p:nvPr/>
        </p:nvSpPr>
        <p:spPr bwMode="auto">
          <a:xfrm>
            <a:off x="6948488" y="2259013"/>
            <a:ext cx="2195512" cy="18764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rgbClr val="003300"/>
                </a:solidFill>
                <a:latin typeface="Arial" panose="020B0604020202020204" pitchFamily="34" charset="0"/>
              </a:rPr>
              <a:t>The effect on price of a shift in supply depends on the responsiveness of demand to a change in price.</a:t>
            </a:r>
          </a:p>
        </p:txBody>
      </p:sp>
      <p:sp>
        <p:nvSpPr>
          <p:cNvPr id="693279" name="Rectangle 31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2413" cy="534988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/>
              <a:t>Market supply and demand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93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3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3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93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693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93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93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93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93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93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3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932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932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3253" grpId="0" animBg="1"/>
      <p:bldP spid="693254" grpId="0" animBg="1"/>
      <p:bldP spid="693267" grpId="0" autoUpdateAnimBg="0"/>
      <p:bldP spid="693270" grpId="0" autoUpdateAnimBg="0"/>
      <p:bldP spid="693271" grpId="0" autoUpdateAnimBg="0"/>
      <p:bldP spid="693277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529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29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1" name="Line 5"/>
          <p:cNvSpPr>
            <a:spLocks noChangeShapeType="1"/>
          </p:cNvSpPr>
          <p:nvPr/>
        </p:nvSpPr>
        <p:spPr bwMode="auto">
          <a:xfrm flipH="1">
            <a:off x="1050925" y="2767013"/>
            <a:ext cx="2868613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2" name="Line 6"/>
          <p:cNvSpPr>
            <a:spLocks noChangeShapeType="1"/>
          </p:cNvSpPr>
          <p:nvPr/>
        </p:nvSpPr>
        <p:spPr bwMode="auto">
          <a:xfrm>
            <a:off x="3919538" y="2767013"/>
            <a:ext cx="0" cy="317500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3" name="Line 7"/>
          <p:cNvSpPr>
            <a:spLocks noChangeShapeType="1"/>
          </p:cNvSpPr>
          <p:nvPr/>
        </p:nvSpPr>
        <p:spPr bwMode="auto">
          <a:xfrm flipH="1">
            <a:off x="1050925" y="4291013"/>
            <a:ext cx="418623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4" name="Line 8"/>
          <p:cNvSpPr>
            <a:spLocks noChangeShapeType="1"/>
          </p:cNvSpPr>
          <p:nvPr/>
        </p:nvSpPr>
        <p:spPr bwMode="auto">
          <a:xfrm>
            <a:off x="5235575" y="4303713"/>
            <a:ext cx="0" cy="1627187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5" name="Line 9"/>
          <p:cNvSpPr>
            <a:spLocks noChangeShapeType="1"/>
          </p:cNvSpPr>
          <p:nvPr/>
        </p:nvSpPr>
        <p:spPr bwMode="auto">
          <a:xfrm flipV="1">
            <a:off x="4191000" y="1676400"/>
            <a:ext cx="32004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6" name="Arc 10"/>
          <p:cNvSpPr>
            <a:spLocks/>
          </p:cNvSpPr>
          <p:nvPr/>
        </p:nvSpPr>
        <p:spPr bwMode="auto">
          <a:xfrm>
            <a:off x="1524000" y="1066800"/>
            <a:ext cx="6021388" cy="3429000"/>
          </a:xfrm>
          <a:custGeom>
            <a:avLst/>
            <a:gdLst>
              <a:gd name="G0" fmla="+- 19354 0 0"/>
              <a:gd name="G1" fmla="+- 0 0 0"/>
              <a:gd name="G2" fmla="+- 21600 0 0"/>
              <a:gd name="T0" fmla="*/ 19354 w 19354"/>
              <a:gd name="T1" fmla="*/ 21600 h 21600"/>
              <a:gd name="T2" fmla="*/ 0 w 19354"/>
              <a:gd name="T3" fmla="*/ 9590 h 21600"/>
              <a:gd name="T4" fmla="*/ 19354 w 1935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54" h="21600" fill="none" extrusionOk="0">
                <a:moveTo>
                  <a:pt x="19354" y="21600"/>
                </a:moveTo>
                <a:cubicBezTo>
                  <a:pt x="11144" y="21600"/>
                  <a:pt x="3644" y="16946"/>
                  <a:pt x="-1" y="9590"/>
                </a:cubicBezTo>
              </a:path>
              <a:path w="19354" h="21600" stroke="0" extrusionOk="0">
                <a:moveTo>
                  <a:pt x="19354" y="21600"/>
                </a:moveTo>
                <a:cubicBezTo>
                  <a:pt x="11144" y="21600"/>
                  <a:pt x="3644" y="16946"/>
                  <a:pt x="-1" y="9590"/>
                </a:cubicBezTo>
                <a:lnTo>
                  <a:pt x="19354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7" name="Arc 11"/>
          <p:cNvSpPr>
            <a:spLocks/>
          </p:cNvSpPr>
          <p:nvPr/>
        </p:nvSpPr>
        <p:spPr bwMode="auto">
          <a:xfrm rot="18240000">
            <a:off x="3933031" y="51595"/>
            <a:ext cx="2867025" cy="5630862"/>
          </a:xfrm>
          <a:custGeom>
            <a:avLst/>
            <a:gdLst>
              <a:gd name="G0" fmla="+- 21596 0 0"/>
              <a:gd name="G1" fmla="+- 19545 0 0"/>
              <a:gd name="G2" fmla="+- 21600 0 0"/>
              <a:gd name="T0" fmla="*/ 0 w 21596"/>
              <a:gd name="T1" fmla="*/ 19121 h 19545"/>
              <a:gd name="T2" fmla="*/ 12401 w 21596"/>
              <a:gd name="T3" fmla="*/ 0 h 19545"/>
              <a:gd name="T4" fmla="*/ 21596 w 21596"/>
              <a:gd name="T5" fmla="*/ 19545 h 19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6" h="19545" fill="none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</a:path>
              <a:path w="21596" h="19545" stroke="0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  <a:lnTo>
                  <a:pt x="21596" y="19545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8" name="Line 12"/>
          <p:cNvSpPr>
            <a:spLocks noChangeShapeType="1"/>
          </p:cNvSpPr>
          <p:nvPr/>
        </p:nvSpPr>
        <p:spPr bwMode="auto">
          <a:xfrm flipV="1">
            <a:off x="2057400" y="1143000"/>
            <a:ext cx="32004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09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10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11" name="Oval 15"/>
          <p:cNvSpPr>
            <a:spLocks noChangeArrowheads="1"/>
          </p:cNvSpPr>
          <p:nvPr/>
        </p:nvSpPr>
        <p:spPr bwMode="auto">
          <a:xfrm>
            <a:off x="3887788" y="2713038"/>
            <a:ext cx="101600" cy="101600"/>
          </a:xfrm>
          <a:prstGeom prst="ellipse">
            <a:avLst/>
          </a:prstGeom>
          <a:solidFill>
            <a:srgbClr val="FFCCCC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12" name="Oval 16"/>
          <p:cNvSpPr>
            <a:spLocks noChangeArrowheads="1"/>
          </p:cNvSpPr>
          <p:nvPr/>
        </p:nvSpPr>
        <p:spPr bwMode="auto">
          <a:xfrm>
            <a:off x="5195888" y="424021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5313" name="Rectangle 17"/>
          <p:cNvSpPr>
            <a:spLocks noChangeArrowheads="1"/>
          </p:cNvSpPr>
          <p:nvPr/>
        </p:nvSpPr>
        <p:spPr bwMode="auto">
          <a:xfrm>
            <a:off x="4402138" y="6451600"/>
            <a:ext cx="113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695314" name="Rectangle 18"/>
          <p:cNvSpPr>
            <a:spLocks noChangeArrowheads="1"/>
          </p:cNvSpPr>
          <p:nvPr/>
        </p:nvSpPr>
        <p:spPr bwMode="auto">
          <a:xfrm rot="16200000">
            <a:off x="-142081" y="2766219"/>
            <a:ext cx="7635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695315" name="Rectangle 19"/>
          <p:cNvSpPr>
            <a:spLocks noChangeArrowheads="1"/>
          </p:cNvSpPr>
          <p:nvPr/>
        </p:nvSpPr>
        <p:spPr bwMode="auto">
          <a:xfrm>
            <a:off x="668338" y="60626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95316" name="Rectangle 20"/>
          <p:cNvSpPr>
            <a:spLocks noChangeArrowheads="1"/>
          </p:cNvSpPr>
          <p:nvPr/>
        </p:nvSpPr>
        <p:spPr bwMode="auto">
          <a:xfrm>
            <a:off x="3702050" y="60340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5317" name="Rectangle 21"/>
          <p:cNvSpPr>
            <a:spLocks noChangeArrowheads="1"/>
          </p:cNvSpPr>
          <p:nvPr/>
        </p:nvSpPr>
        <p:spPr bwMode="auto">
          <a:xfrm>
            <a:off x="5013325" y="601980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5318" name="Rectangle 22"/>
          <p:cNvSpPr>
            <a:spLocks noChangeArrowheads="1"/>
          </p:cNvSpPr>
          <p:nvPr/>
        </p:nvSpPr>
        <p:spPr bwMode="auto">
          <a:xfrm>
            <a:off x="531813" y="4137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5319" name="Rectangle 23"/>
          <p:cNvSpPr>
            <a:spLocks noChangeArrowheads="1"/>
          </p:cNvSpPr>
          <p:nvPr/>
        </p:nvSpPr>
        <p:spPr bwMode="auto">
          <a:xfrm>
            <a:off x="549275" y="25336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5320" name="Rectangle 24"/>
          <p:cNvSpPr>
            <a:spLocks noChangeArrowheads="1"/>
          </p:cNvSpPr>
          <p:nvPr/>
        </p:nvSpPr>
        <p:spPr bwMode="auto">
          <a:xfrm>
            <a:off x="5205413" y="723900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5321" name="Rectangle 25"/>
          <p:cNvSpPr>
            <a:spLocks noChangeArrowheads="1"/>
          </p:cNvSpPr>
          <p:nvPr/>
        </p:nvSpPr>
        <p:spPr bwMode="auto">
          <a:xfrm>
            <a:off x="7331075" y="126682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5322" name="Rectangle 26"/>
          <p:cNvSpPr>
            <a:spLocks noChangeArrowheads="1"/>
          </p:cNvSpPr>
          <p:nvPr/>
        </p:nvSpPr>
        <p:spPr bwMode="auto">
          <a:xfrm>
            <a:off x="6789738" y="544671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695323" name="Rectangle 27"/>
          <p:cNvSpPr>
            <a:spLocks noChangeArrowheads="1"/>
          </p:cNvSpPr>
          <p:nvPr/>
        </p:nvSpPr>
        <p:spPr bwMode="auto">
          <a:xfrm>
            <a:off x="7461250" y="4119563"/>
            <a:ext cx="6286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sz="3200">
                <a:solidFill>
                  <a:schemeClr val="folHlink"/>
                </a:solidFill>
                <a:latin typeface="Playbill" panose="040506030A0602020202" pitchFamily="82" charset="0"/>
              </a:rPr>
              <a:t>'</a:t>
            </a:r>
          </a:p>
        </p:txBody>
      </p:sp>
      <p:sp>
        <p:nvSpPr>
          <p:cNvPr id="695324" name="Rectangle 28"/>
          <p:cNvSpPr>
            <a:spLocks noChangeArrowheads="1"/>
          </p:cNvSpPr>
          <p:nvPr/>
        </p:nvSpPr>
        <p:spPr bwMode="auto">
          <a:xfrm>
            <a:off x="5053013" y="362267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695325" name="Rectangle 29"/>
          <p:cNvSpPr>
            <a:spLocks noChangeArrowheads="1"/>
          </p:cNvSpPr>
          <p:nvPr/>
        </p:nvSpPr>
        <p:spPr bwMode="auto">
          <a:xfrm>
            <a:off x="3762375" y="210026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695327" name="AutoShape 31"/>
          <p:cNvSpPr>
            <a:spLocks noChangeArrowheads="1"/>
          </p:cNvSpPr>
          <p:nvPr/>
        </p:nvSpPr>
        <p:spPr bwMode="auto">
          <a:xfrm>
            <a:off x="6948488" y="2259013"/>
            <a:ext cx="2195512" cy="18764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rgbClr val="003300"/>
                </a:solidFill>
                <a:latin typeface="Arial" panose="020B0604020202020204" pitchFamily="34" charset="0"/>
              </a:rPr>
              <a:t>The effect on price of a shift in supply depends on the responsiveness of demand to a change in price.</a:t>
            </a:r>
          </a:p>
        </p:txBody>
      </p:sp>
      <p:sp>
        <p:nvSpPr>
          <p:cNvPr id="695329" name="Rectangle 3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2413" cy="534988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/>
              <a:t>Market supply and demand</a:t>
            </a:r>
          </a:p>
        </p:txBody>
      </p:sp>
    </p:spTree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3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4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49" name="Line 5"/>
          <p:cNvSpPr>
            <a:spLocks noChangeShapeType="1"/>
          </p:cNvSpPr>
          <p:nvPr/>
        </p:nvSpPr>
        <p:spPr bwMode="auto">
          <a:xfrm flipH="1">
            <a:off x="1063625" y="3675063"/>
            <a:ext cx="2087563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0" name="Line 6"/>
          <p:cNvSpPr>
            <a:spLocks noChangeShapeType="1"/>
          </p:cNvSpPr>
          <p:nvPr/>
        </p:nvSpPr>
        <p:spPr bwMode="auto">
          <a:xfrm>
            <a:off x="3163888" y="3687763"/>
            <a:ext cx="0" cy="224155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1" name="Line 7"/>
          <p:cNvSpPr>
            <a:spLocks noChangeShapeType="1"/>
          </p:cNvSpPr>
          <p:nvPr/>
        </p:nvSpPr>
        <p:spPr bwMode="auto">
          <a:xfrm flipH="1">
            <a:off x="1050925" y="2767013"/>
            <a:ext cx="2868613" cy="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2" name="Line 8"/>
          <p:cNvSpPr>
            <a:spLocks noChangeShapeType="1"/>
          </p:cNvSpPr>
          <p:nvPr/>
        </p:nvSpPr>
        <p:spPr bwMode="auto">
          <a:xfrm>
            <a:off x="3919538" y="2767013"/>
            <a:ext cx="0" cy="3175000"/>
          </a:xfrm>
          <a:prstGeom prst="line">
            <a:avLst/>
          </a:prstGeom>
          <a:noFill/>
          <a:ln w="15875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3" name="Line 9"/>
          <p:cNvSpPr>
            <a:spLocks noChangeShapeType="1"/>
          </p:cNvSpPr>
          <p:nvPr/>
        </p:nvSpPr>
        <p:spPr bwMode="auto">
          <a:xfrm flipH="1">
            <a:off x="1050925" y="4291013"/>
            <a:ext cx="418623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4" name="Line 10"/>
          <p:cNvSpPr>
            <a:spLocks noChangeShapeType="1"/>
          </p:cNvSpPr>
          <p:nvPr/>
        </p:nvSpPr>
        <p:spPr bwMode="auto">
          <a:xfrm>
            <a:off x="5235575" y="4303713"/>
            <a:ext cx="0" cy="1627187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5" name="Line 11"/>
          <p:cNvSpPr>
            <a:spLocks noChangeShapeType="1"/>
          </p:cNvSpPr>
          <p:nvPr/>
        </p:nvSpPr>
        <p:spPr bwMode="auto">
          <a:xfrm flipV="1">
            <a:off x="4191000" y="1676400"/>
            <a:ext cx="3200400" cy="3886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6" name="Arc 12"/>
          <p:cNvSpPr>
            <a:spLocks/>
          </p:cNvSpPr>
          <p:nvPr/>
        </p:nvSpPr>
        <p:spPr bwMode="auto">
          <a:xfrm>
            <a:off x="1524000" y="1066800"/>
            <a:ext cx="6021388" cy="3429000"/>
          </a:xfrm>
          <a:custGeom>
            <a:avLst/>
            <a:gdLst>
              <a:gd name="G0" fmla="+- 19354 0 0"/>
              <a:gd name="G1" fmla="+- 0 0 0"/>
              <a:gd name="G2" fmla="+- 21600 0 0"/>
              <a:gd name="T0" fmla="*/ 19354 w 19354"/>
              <a:gd name="T1" fmla="*/ 21600 h 21600"/>
              <a:gd name="T2" fmla="*/ 0 w 19354"/>
              <a:gd name="T3" fmla="*/ 9590 h 21600"/>
              <a:gd name="T4" fmla="*/ 19354 w 1935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9354" h="21600" fill="none" extrusionOk="0">
                <a:moveTo>
                  <a:pt x="19354" y="21600"/>
                </a:moveTo>
                <a:cubicBezTo>
                  <a:pt x="11144" y="21600"/>
                  <a:pt x="3644" y="16946"/>
                  <a:pt x="-1" y="9590"/>
                </a:cubicBezTo>
              </a:path>
              <a:path w="19354" h="21600" stroke="0" extrusionOk="0">
                <a:moveTo>
                  <a:pt x="19354" y="21600"/>
                </a:moveTo>
                <a:cubicBezTo>
                  <a:pt x="11144" y="21600"/>
                  <a:pt x="3644" y="16946"/>
                  <a:pt x="-1" y="9590"/>
                </a:cubicBezTo>
                <a:lnTo>
                  <a:pt x="19354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7" name="Arc 13"/>
          <p:cNvSpPr>
            <a:spLocks/>
          </p:cNvSpPr>
          <p:nvPr/>
        </p:nvSpPr>
        <p:spPr bwMode="auto">
          <a:xfrm rot="18240000">
            <a:off x="3933031" y="51595"/>
            <a:ext cx="2867025" cy="5630862"/>
          </a:xfrm>
          <a:custGeom>
            <a:avLst/>
            <a:gdLst>
              <a:gd name="G0" fmla="+- 21596 0 0"/>
              <a:gd name="G1" fmla="+- 19545 0 0"/>
              <a:gd name="G2" fmla="+- 21600 0 0"/>
              <a:gd name="T0" fmla="*/ 0 w 21596"/>
              <a:gd name="T1" fmla="*/ 19121 h 19545"/>
              <a:gd name="T2" fmla="*/ 12401 w 21596"/>
              <a:gd name="T3" fmla="*/ 0 h 19545"/>
              <a:gd name="T4" fmla="*/ 21596 w 21596"/>
              <a:gd name="T5" fmla="*/ 19545 h 19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596" h="19545" fill="none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</a:path>
              <a:path w="21596" h="19545" stroke="0" extrusionOk="0">
                <a:moveTo>
                  <a:pt x="0" y="19121"/>
                </a:moveTo>
                <a:cubicBezTo>
                  <a:pt x="161" y="10907"/>
                  <a:pt x="4967" y="3496"/>
                  <a:pt x="12400" y="-1"/>
                </a:cubicBezTo>
                <a:lnTo>
                  <a:pt x="21596" y="19545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8" name="Line 14"/>
          <p:cNvSpPr>
            <a:spLocks noChangeShapeType="1"/>
          </p:cNvSpPr>
          <p:nvPr/>
        </p:nvSpPr>
        <p:spPr bwMode="auto">
          <a:xfrm flipV="1">
            <a:off x="2057400" y="1143000"/>
            <a:ext cx="3200400" cy="38862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59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60" name="Line 1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61" name="Oval 17"/>
          <p:cNvSpPr>
            <a:spLocks noChangeArrowheads="1"/>
          </p:cNvSpPr>
          <p:nvPr/>
        </p:nvSpPr>
        <p:spPr bwMode="auto">
          <a:xfrm>
            <a:off x="3887788" y="2713038"/>
            <a:ext cx="101600" cy="101600"/>
          </a:xfrm>
          <a:prstGeom prst="ellipse">
            <a:avLst/>
          </a:prstGeom>
          <a:solidFill>
            <a:srgbClr val="FFCCCC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62" name="Oval 18"/>
          <p:cNvSpPr>
            <a:spLocks noChangeArrowheads="1"/>
          </p:cNvSpPr>
          <p:nvPr/>
        </p:nvSpPr>
        <p:spPr bwMode="auto">
          <a:xfrm>
            <a:off x="3130550" y="3621088"/>
            <a:ext cx="101600" cy="101600"/>
          </a:xfrm>
          <a:prstGeom prst="ellipse">
            <a:avLst/>
          </a:prstGeom>
          <a:solidFill>
            <a:srgbClr val="99FF99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63" name="Oval 19"/>
          <p:cNvSpPr>
            <a:spLocks noChangeArrowheads="1"/>
          </p:cNvSpPr>
          <p:nvPr/>
        </p:nvSpPr>
        <p:spPr bwMode="auto">
          <a:xfrm>
            <a:off x="5195888" y="4240213"/>
            <a:ext cx="101600" cy="101600"/>
          </a:xfrm>
          <a:prstGeom prst="ellipse">
            <a:avLst/>
          </a:prstGeom>
          <a:solidFill>
            <a:srgbClr val="99CC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97364" name="Rectangle 20"/>
          <p:cNvSpPr>
            <a:spLocks noChangeArrowheads="1"/>
          </p:cNvSpPr>
          <p:nvPr/>
        </p:nvSpPr>
        <p:spPr bwMode="auto">
          <a:xfrm>
            <a:off x="4402138" y="6451600"/>
            <a:ext cx="11303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Quantity</a:t>
            </a:r>
          </a:p>
        </p:txBody>
      </p:sp>
      <p:sp>
        <p:nvSpPr>
          <p:cNvPr id="697365" name="Rectangle 21"/>
          <p:cNvSpPr>
            <a:spLocks noChangeArrowheads="1"/>
          </p:cNvSpPr>
          <p:nvPr/>
        </p:nvSpPr>
        <p:spPr bwMode="auto">
          <a:xfrm rot="16200000">
            <a:off x="-142081" y="2766219"/>
            <a:ext cx="7635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Price</a:t>
            </a:r>
          </a:p>
        </p:txBody>
      </p:sp>
      <p:sp>
        <p:nvSpPr>
          <p:cNvPr id="697366" name="Rectangle 22"/>
          <p:cNvSpPr>
            <a:spLocks noChangeArrowheads="1"/>
          </p:cNvSpPr>
          <p:nvPr/>
        </p:nvSpPr>
        <p:spPr bwMode="auto">
          <a:xfrm>
            <a:off x="668338" y="60626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697367" name="Rectangle 23"/>
          <p:cNvSpPr>
            <a:spLocks noChangeArrowheads="1"/>
          </p:cNvSpPr>
          <p:nvPr/>
        </p:nvSpPr>
        <p:spPr bwMode="auto">
          <a:xfrm>
            <a:off x="2944813" y="60372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697368" name="Rectangle 24"/>
          <p:cNvSpPr>
            <a:spLocks noChangeArrowheads="1"/>
          </p:cNvSpPr>
          <p:nvPr/>
        </p:nvSpPr>
        <p:spPr bwMode="auto">
          <a:xfrm>
            <a:off x="3702050" y="6034088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7369" name="Rectangle 25"/>
          <p:cNvSpPr>
            <a:spLocks noChangeArrowheads="1"/>
          </p:cNvSpPr>
          <p:nvPr/>
        </p:nvSpPr>
        <p:spPr bwMode="auto">
          <a:xfrm>
            <a:off x="5013325" y="6019800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7370" name="Rectangle 26"/>
          <p:cNvSpPr>
            <a:spLocks noChangeArrowheads="1"/>
          </p:cNvSpPr>
          <p:nvPr/>
        </p:nvSpPr>
        <p:spPr bwMode="auto">
          <a:xfrm>
            <a:off x="531813" y="4137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7371" name="Rectangle 27"/>
          <p:cNvSpPr>
            <a:spLocks noChangeArrowheads="1"/>
          </p:cNvSpPr>
          <p:nvPr/>
        </p:nvSpPr>
        <p:spPr bwMode="auto">
          <a:xfrm>
            <a:off x="549275" y="25336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7372" name="Rectangle 28"/>
          <p:cNvSpPr>
            <a:spLocks noChangeArrowheads="1"/>
          </p:cNvSpPr>
          <p:nvPr/>
        </p:nvSpPr>
        <p:spPr bwMode="auto">
          <a:xfrm>
            <a:off x="534988" y="345916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697373" name="Rectangle 29"/>
          <p:cNvSpPr>
            <a:spLocks noChangeArrowheads="1"/>
          </p:cNvSpPr>
          <p:nvPr/>
        </p:nvSpPr>
        <p:spPr bwMode="auto">
          <a:xfrm>
            <a:off x="2995613" y="3090863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697374" name="Rectangle 30"/>
          <p:cNvSpPr>
            <a:spLocks noChangeArrowheads="1"/>
          </p:cNvSpPr>
          <p:nvPr/>
        </p:nvSpPr>
        <p:spPr bwMode="auto">
          <a:xfrm>
            <a:off x="5205413" y="723900"/>
            <a:ext cx="5000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697375" name="Rectangle 31"/>
          <p:cNvSpPr>
            <a:spLocks noChangeArrowheads="1"/>
          </p:cNvSpPr>
          <p:nvPr/>
        </p:nvSpPr>
        <p:spPr bwMode="auto">
          <a:xfrm>
            <a:off x="7331075" y="126682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697376" name="Rectangle 32"/>
          <p:cNvSpPr>
            <a:spLocks noChangeArrowheads="1"/>
          </p:cNvSpPr>
          <p:nvPr/>
        </p:nvSpPr>
        <p:spPr bwMode="auto">
          <a:xfrm>
            <a:off x="6789738" y="5446713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697377" name="Rectangle 33"/>
          <p:cNvSpPr>
            <a:spLocks noChangeArrowheads="1"/>
          </p:cNvSpPr>
          <p:nvPr/>
        </p:nvSpPr>
        <p:spPr bwMode="auto">
          <a:xfrm>
            <a:off x="7461250" y="4119563"/>
            <a:ext cx="62865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sz="3200">
                <a:solidFill>
                  <a:schemeClr val="folHlink"/>
                </a:solidFill>
                <a:latin typeface="Playbill" panose="040506030A0602020202" pitchFamily="82" charset="0"/>
              </a:rPr>
              <a:t>'</a:t>
            </a:r>
          </a:p>
        </p:txBody>
      </p:sp>
      <p:sp>
        <p:nvSpPr>
          <p:cNvPr id="697378" name="Rectangle 34"/>
          <p:cNvSpPr>
            <a:spLocks noChangeArrowheads="1"/>
          </p:cNvSpPr>
          <p:nvPr/>
        </p:nvSpPr>
        <p:spPr bwMode="auto">
          <a:xfrm>
            <a:off x="5053013" y="362267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697379" name="Rectangle 35"/>
          <p:cNvSpPr>
            <a:spLocks noChangeArrowheads="1"/>
          </p:cNvSpPr>
          <p:nvPr/>
        </p:nvSpPr>
        <p:spPr bwMode="auto">
          <a:xfrm>
            <a:off x="3762375" y="210026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697381" name="AutoShape 37"/>
          <p:cNvSpPr>
            <a:spLocks noChangeArrowheads="1"/>
          </p:cNvSpPr>
          <p:nvPr/>
        </p:nvSpPr>
        <p:spPr bwMode="auto">
          <a:xfrm>
            <a:off x="6948488" y="2259013"/>
            <a:ext cx="2195512" cy="18764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54000" tIns="36000" rIns="54000" bIns="360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>
                <a:solidFill>
                  <a:srgbClr val="003300"/>
                </a:solidFill>
                <a:latin typeface="Arial" panose="020B0604020202020204" pitchFamily="34" charset="0"/>
              </a:rPr>
              <a:t>The effect on price of a shift in supply depends on the responsiveness of demand to a change in price.</a:t>
            </a:r>
          </a:p>
        </p:txBody>
      </p:sp>
      <p:sp>
        <p:nvSpPr>
          <p:cNvPr id="697383" name="Rectangle 39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2413" cy="534988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/>
              <a:t>Market supply and demand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97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97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97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97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697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973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973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6973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73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973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973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7349" grpId="0" animBg="1"/>
      <p:bldP spid="697350" grpId="0" animBg="1"/>
      <p:bldP spid="697367" grpId="0" autoUpdateAnimBg="0"/>
      <p:bldP spid="697372" grpId="0" autoUpdateAnimBg="0"/>
      <p:bldP spid="697373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71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171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17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6864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75000"/>
              </a:spcBef>
            </a:pPr>
            <a:r>
              <a:rPr lang="en-GB" altLang="en-US"/>
              <a:t>Price elasticity of demand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measurement</a:t>
            </a:r>
          </a:p>
          <a:p>
            <a:pPr lvl="2">
              <a:spcBef>
                <a:spcPct val="75000"/>
              </a:spcBef>
              <a:spcAft>
                <a:spcPts val="900"/>
              </a:spcAft>
              <a:buFontTx/>
              <a:buNone/>
            </a:pPr>
            <a:r>
              <a:rPr lang="en-GB" altLang="en-US" noProof="1"/>
              <a:t>proportionate (or %)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/>
              <a:t>Q</a:t>
            </a:r>
            <a:r>
              <a:rPr lang="en-GB" altLang="en-US" i="1" baseline="-25000" noProof="1"/>
              <a:t>d </a:t>
            </a:r>
            <a:r>
              <a:rPr lang="en-GB" altLang="en-US" i="1" noProof="1"/>
              <a:t>/ </a:t>
            </a:r>
            <a:r>
              <a:rPr lang="en-GB" altLang="en-US" noProof="1"/>
              <a:t>proportionate (or %)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/>
              <a:t>P</a:t>
            </a:r>
            <a:endParaRPr lang="en-GB" altLang="en-US"/>
          </a:p>
          <a:p>
            <a:pPr lvl="1">
              <a:spcBef>
                <a:spcPct val="75000"/>
              </a:spcBef>
            </a:pPr>
            <a:r>
              <a:rPr lang="en-GB" altLang="en-US"/>
              <a:t>use of proportionate or percentage changes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sign (positive or negative)</a:t>
            </a:r>
          </a:p>
          <a:p>
            <a:pPr lvl="1">
              <a:spcBef>
                <a:spcPct val="75000"/>
              </a:spcBef>
            </a:pPr>
            <a:r>
              <a:rPr lang="en-GB" altLang="en-US"/>
              <a:t>the value (greater or less than one)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686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686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686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686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686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686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45" grpId="0" build="p" bldLvl="2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37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625" y="1636713"/>
            <a:ext cx="8842375" cy="4776787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Determinants of price elasticity of demand (</a:t>
            </a:r>
            <a:r>
              <a:rPr lang="en-GB" altLang="en-US" i="1" dirty="0"/>
              <a:t>P</a:t>
            </a:r>
            <a:r>
              <a:rPr lang="en-GB" altLang="en-US" dirty="0">
                <a:sym typeface="Symbol" panose="05050102010706020507" pitchFamily="18" charset="2"/>
              </a:rPr>
              <a:t></a:t>
            </a:r>
            <a:r>
              <a:rPr lang="en-GB" altLang="en-US" sz="2400" baseline="-25000" dirty="0">
                <a:sym typeface="Symbol" panose="05050102010706020507" pitchFamily="18" charset="2"/>
              </a:rPr>
              <a:t>D</a:t>
            </a:r>
            <a:r>
              <a:rPr lang="en-GB" altLang="en-US" dirty="0">
                <a:sym typeface="Symbol" panose="05050102010706020507" pitchFamily="18" charset="2"/>
              </a:rPr>
              <a:t>)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number and closeness of substitute </a:t>
            </a:r>
            <a:r>
              <a:rPr lang="en-GB" altLang="en-US" dirty="0" smtClean="0"/>
              <a:t>goods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more substitutes there are </a:t>
            </a:r>
            <a:r>
              <a:rPr lang="en-GB" altLang="en-US" dirty="0" smtClean="0"/>
              <a:t>for a </a:t>
            </a:r>
            <a:r>
              <a:rPr lang="en-GB" altLang="en-US" dirty="0"/>
              <a:t>good and the closer they are, </a:t>
            </a:r>
            <a:r>
              <a:rPr lang="en-GB" altLang="en-US" dirty="0" smtClean="0"/>
              <a:t>the greater</a:t>
            </a:r>
            <a:r>
              <a:rPr lang="en-GB" altLang="en-US" dirty="0"/>
              <a:t>, </a:t>
            </a:r>
            <a:r>
              <a:rPr lang="en-GB" altLang="en-US" dirty="0" smtClean="0"/>
              <a:t>the </a:t>
            </a:r>
            <a:r>
              <a:rPr lang="en-GB" altLang="en-US" dirty="0"/>
              <a:t>price elasticity of demand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proportion of income spent on the </a:t>
            </a:r>
            <a:r>
              <a:rPr lang="en-GB" altLang="en-US" dirty="0" smtClean="0"/>
              <a:t>good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higher </a:t>
            </a:r>
            <a:r>
              <a:rPr lang="en-GB" altLang="en-US" dirty="0" smtClean="0"/>
              <a:t>the proportion </a:t>
            </a:r>
            <a:r>
              <a:rPr lang="en-GB" altLang="en-US" dirty="0"/>
              <a:t>of our income we spend on a good, </a:t>
            </a:r>
            <a:r>
              <a:rPr lang="en-GB" altLang="en-US" dirty="0" smtClean="0"/>
              <a:t>the more </a:t>
            </a:r>
            <a:r>
              <a:rPr lang="en-GB" altLang="en-US" dirty="0"/>
              <a:t>elastic will </a:t>
            </a:r>
            <a:r>
              <a:rPr lang="en-GB" altLang="en-US" dirty="0" smtClean="0"/>
              <a:t>be the </a:t>
            </a:r>
            <a:r>
              <a:rPr lang="en-GB" altLang="en-US" dirty="0"/>
              <a:t>demand.</a:t>
            </a:r>
          </a:p>
          <a:p>
            <a:pPr lvl="1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 smtClean="0"/>
              <a:t>Time</a:t>
            </a:r>
          </a:p>
          <a:p>
            <a:pPr lvl="2"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The longer the time period after a price change the more</a:t>
            </a:r>
          </a:p>
          <a:p>
            <a:pPr marL="914400" lvl="2" indent="0">
              <a:lnSpc>
                <a:spcPct val="100000"/>
              </a:lnSpc>
              <a:spcBef>
                <a:spcPct val="55000"/>
              </a:spcBef>
              <a:buNone/>
            </a:pPr>
            <a:r>
              <a:rPr lang="en-GB" altLang="en-US" dirty="0"/>
              <a:t>elastic the demand is likely to be.</a:t>
            </a:r>
          </a:p>
          <a:p>
            <a:pPr>
              <a:lnSpc>
                <a:spcPct val="100000"/>
              </a:lnSpc>
              <a:spcBef>
                <a:spcPct val="55000"/>
              </a:spcBef>
            </a:pPr>
            <a:r>
              <a:rPr lang="en-GB" altLang="en-US" dirty="0"/>
              <a:t>Price elasticity of demand and consumer expenditure (</a:t>
            </a:r>
            <a:r>
              <a:rPr lang="en-GB" altLang="en-US" i="1" dirty="0"/>
              <a:t>P × Q</a:t>
            </a:r>
            <a:r>
              <a:rPr lang="en-GB" altLang="en-US" dirty="0"/>
              <a:t>)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06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06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3706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706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3706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706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706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3706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706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0691" grpId="0" build="p" bldLvl="2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5810" name="Rectangle 2"/>
          <p:cNvSpPr>
            <a:spLocks noChangeArrowheads="1"/>
          </p:cNvSpPr>
          <p:nvPr/>
        </p:nvSpPr>
        <p:spPr bwMode="auto">
          <a:xfrm>
            <a:off x="1085850" y="628650"/>
            <a:ext cx="7010400" cy="53149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00067" name="Rectangle 3" descr="Blue tissue paper"/>
          <p:cNvSpPr>
            <a:spLocks noChangeArrowheads="1"/>
          </p:cNvSpPr>
          <p:nvPr/>
        </p:nvSpPr>
        <p:spPr bwMode="auto">
          <a:xfrm>
            <a:off x="1082675" y="3290888"/>
            <a:ext cx="4197350" cy="2657475"/>
          </a:xfrm>
          <a:prstGeom prst="rect">
            <a:avLst/>
          </a:prstGeom>
          <a:blipFill dpi="0" rotWithShape="0">
            <a:blip r:embed="rId4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prstDash val="dash"/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37581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600070" name="Rectangle 6"/>
          <p:cNvSpPr>
            <a:spLocks noChangeArrowheads="1"/>
          </p:cNvSpPr>
          <p:nvPr/>
        </p:nvSpPr>
        <p:spPr bwMode="auto">
          <a:xfrm>
            <a:off x="1087438" y="3643313"/>
            <a:ext cx="42672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wrap="none" lIns="92075" tIns="46038" rIns="92075" bIns="46038">
            <a:spAutoFit/>
          </a:bodyPr>
          <a:lstStyle/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Consumers’ total expenditure 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=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firms’ total revenue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=</a:t>
            </a:r>
          </a:p>
          <a:p>
            <a:pPr algn="ctr" defTabSz="762000">
              <a:defRPr/>
            </a:pPr>
            <a:r>
              <a:rPr lang="en-GB" sz="2400" dirty="0">
                <a:solidFill>
                  <a:schemeClr val="accent2"/>
                </a:solidFill>
                <a:latin typeface="Arial" pitchFamily="34" charset="0"/>
              </a:rPr>
              <a:t>£2 x 3m = £6m</a:t>
            </a:r>
          </a:p>
        </p:txBody>
      </p:sp>
      <p:sp>
        <p:nvSpPr>
          <p:cNvPr id="375815" name="Rectangle 7"/>
          <p:cNvSpPr>
            <a:spLocks noChangeArrowheads="1"/>
          </p:cNvSpPr>
          <p:nvPr/>
        </p:nvSpPr>
        <p:spPr bwMode="auto">
          <a:xfrm>
            <a:off x="76200" y="3103563"/>
            <a:ext cx="7334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75816" name="Rectangle 8"/>
          <p:cNvSpPr>
            <a:spLocks noChangeArrowheads="1"/>
          </p:cNvSpPr>
          <p:nvPr/>
        </p:nvSpPr>
        <p:spPr bwMode="auto">
          <a:xfrm>
            <a:off x="2479675" y="6450013"/>
            <a:ext cx="4403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75817" name="Rectangle 9"/>
          <p:cNvSpPr>
            <a:spLocks noChangeArrowheads="1"/>
          </p:cNvSpPr>
          <p:nvPr/>
        </p:nvSpPr>
        <p:spPr bwMode="auto">
          <a:xfrm>
            <a:off x="7743825" y="4692650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800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75818" name="Rectangle 10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563563"/>
          </a:xfrm>
          <a:noFill/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800" b="1"/>
              <a:t>Total expenditure</a:t>
            </a:r>
          </a:p>
        </p:txBody>
      </p:sp>
      <p:sp>
        <p:nvSpPr>
          <p:cNvPr id="600075" name="Line 11"/>
          <p:cNvSpPr>
            <a:spLocks noChangeShapeType="1"/>
          </p:cNvSpPr>
          <p:nvPr/>
        </p:nvSpPr>
        <p:spPr bwMode="auto">
          <a:xfrm>
            <a:off x="5287963" y="3284538"/>
            <a:ext cx="0" cy="26765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375820" name="Object 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5700896"/>
              </p:ext>
            </p:extLst>
          </p:nvPr>
        </p:nvGraphicFramePr>
        <p:xfrm>
          <a:off x="779463" y="300038"/>
          <a:ext cx="7480300" cy="64055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5832" name="Chart" r:id="rId5" imgW="7439406" imgH="5324856" progId="MSGraph.Chart.8">
                  <p:embed followColorScheme="full"/>
                </p:oleObj>
              </mc:Choice>
              <mc:Fallback>
                <p:oleObj name="Chart" r:id="rId5" imgW="7439406" imgH="5324856" progId="MSGraph.Chart.8">
                  <p:embed followColorScheme="full"/>
                  <p:pic>
                    <p:nvPicPr>
                      <p:cNvPr id="0" name="Object 2"/>
                      <p:cNvPicPr>
                        <a:picLocks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79463" y="300038"/>
                        <a:ext cx="7480300" cy="640556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00076" name="Line 12"/>
          <p:cNvSpPr>
            <a:spLocks noChangeShapeType="1"/>
          </p:cNvSpPr>
          <p:nvPr/>
        </p:nvSpPr>
        <p:spPr bwMode="auto">
          <a:xfrm flipH="1">
            <a:off x="1066800" y="3300413"/>
            <a:ext cx="4203700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600078" name="Oval 14"/>
          <p:cNvSpPr>
            <a:spLocks noChangeArrowheads="1"/>
          </p:cNvSpPr>
          <p:nvPr/>
        </p:nvSpPr>
        <p:spPr bwMode="auto">
          <a:xfrm>
            <a:off x="5227638" y="3233738"/>
            <a:ext cx="122237" cy="122237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2" name="TextBox 1"/>
          <p:cNvSpPr txBox="1"/>
          <p:nvPr/>
        </p:nvSpPr>
        <p:spPr>
          <a:xfrm>
            <a:off x="4489979" y="863600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flatter the demand curve, the more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00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00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600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600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000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0067" grpId="0" animBg="1" autoUpdateAnimBg="0"/>
      <p:bldP spid="600070" grpId="0" autoUpdateAnimBg="0"/>
      <p:bldP spid="600075" grpId="0" animBg="1"/>
      <p:bldP spid="600076" grpId="0" animBg="1"/>
      <p:bldP spid="600078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78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95000"/>
              </a:spcBef>
            </a:pPr>
            <a:r>
              <a:rPr lang="en-GB" altLang="en-US"/>
              <a:t>Price elasticity of demand and consumer expenditure (</a:t>
            </a:r>
            <a:r>
              <a:rPr lang="en-GB" altLang="en-US" i="1"/>
              <a:t>P × Q</a:t>
            </a:r>
            <a:r>
              <a:rPr lang="en-GB" altLang="en-US"/>
              <a:t>)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effects of a price change on expenditure: elastic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78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778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859" grpId="0" build="p" bldLvl="2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09" name="Rectangle 5"/>
          <p:cNvSpPr>
            <a:spLocks noChangeArrowheads="1"/>
          </p:cNvSpPr>
          <p:nvPr/>
        </p:nvSpPr>
        <p:spPr bwMode="auto">
          <a:xfrm>
            <a:off x="147638" y="2627313"/>
            <a:ext cx="733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79910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79911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79912" name="Arc 8"/>
          <p:cNvSpPr>
            <a:spLocks/>
          </p:cNvSpPr>
          <p:nvPr/>
        </p:nvSpPr>
        <p:spPr bwMode="auto">
          <a:xfrm rot="420000">
            <a:off x="1897063" y="2174875"/>
            <a:ext cx="5495925" cy="1676400"/>
          </a:xfrm>
          <a:custGeom>
            <a:avLst/>
            <a:gdLst>
              <a:gd name="G0" fmla="+- 20799 0 0"/>
              <a:gd name="G1" fmla="+- 0 0 0"/>
              <a:gd name="G2" fmla="+- 21600 0 0"/>
              <a:gd name="T0" fmla="*/ 20799 w 20799"/>
              <a:gd name="T1" fmla="*/ 21600 h 21600"/>
              <a:gd name="T2" fmla="*/ 0 w 20799"/>
              <a:gd name="T3" fmla="*/ 5829 h 21600"/>
              <a:gd name="T4" fmla="*/ 20799 w 20799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0799" h="21600" fill="none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</a:path>
              <a:path w="20799" h="21600" stroke="0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  <a:lnTo>
                  <a:pt x="20799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13" name="Rectangle 9"/>
          <p:cNvSpPr>
            <a:spLocks noChangeArrowheads="1"/>
          </p:cNvSpPr>
          <p:nvPr/>
        </p:nvSpPr>
        <p:spPr bwMode="auto">
          <a:xfrm>
            <a:off x="6384925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79914" name="Rectangle 10"/>
          <p:cNvSpPr>
            <a:spLocks noChangeArrowheads="1"/>
          </p:cNvSpPr>
          <p:nvPr/>
        </p:nvSpPr>
        <p:spPr bwMode="auto">
          <a:xfrm>
            <a:off x="7324725" y="39449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79915" name="Group 11"/>
          <p:cNvGrpSpPr>
            <a:grpSpLocks/>
          </p:cNvGrpSpPr>
          <p:nvPr/>
        </p:nvGrpSpPr>
        <p:grpSpPr bwMode="auto">
          <a:xfrm>
            <a:off x="4221163" y="1208088"/>
            <a:ext cx="2432050" cy="820737"/>
            <a:chOff x="2659" y="761"/>
            <a:chExt cx="1685" cy="613"/>
          </a:xfrm>
        </p:grpSpPr>
        <p:sp>
          <p:nvSpPr>
            <p:cNvPr id="379916" name="AutoShape 12" descr="Parchment"/>
            <p:cNvSpPr>
              <a:spLocks noChangeArrowheads="1"/>
            </p:cNvSpPr>
            <p:nvPr/>
          </p:nvSpPr>
          <p:spPr bwMode="auto">
            <a:xfrm>
              <a:off x="2659" y="761"/>
              <a:ext cx="1685" cy="613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79917" name="Rectangle 13"/>
            <p:cNvSpPr>
              <a:spLocks noChangeArrowheads="1"/>
            </p:cNvSpPr>
            <p:nvPr/>
          </p:nvSpPr>
          <p:spPr bwMode="auto">
            <a:xfrm>
              <a:off x="2782" y="812"/>
              <a:ext cx="1429" cy="52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Expenditure falls</a:t>
              </a:r>
            </a:p>
            <a:p>
              <a:pPr algn="ctr"/>
              <a:r>
                <a:rPr lang="en-GB" altLang="en-US" sz="2000">
                  <a:solidFill>
                    <a:schemeClr val="folHlink"/>
                  </a:solidFill>
                  <a:latin typeface="Arial" panose="020B0604020202020204" pitchFamily="34" charset="0"/>
                </a:rPr>
                <a:t>as price rises</a:t>
              </a:r>
            </a:p>
          </p:txBody>
        </p:sp>
      </p:grpSp>
      <p:grpSp>
        <p:nvGrpSpPr>
          <p:cNvPr id="379918" name="Group 14"/>
          <p:cNvGrpSpPr>
            <a:grpSpLocks/>
          </p:cNvGrpSpPr>
          <p:nvPr/>
        </p:nvGrpSpPr>
        <p:grpSpPr bwMode="auto">
          <a:xfrm>
            <a:off x="692150" y="3835400"/>
            <a:ext cx="6096000" cy="2571750"/>
            <a:chOff x="436" y="2416"/>
            <a:chExt cx="3840" cy="1620"/>
          </a:xfrm>
        </p:grpSpPr>
        <p:grpSp>
          <p:nvGrpSpPr>
            <p:cNvPr id="379919" name="Group 15"/>
            <p:cNvGrpSpPr>
              <a:grpSpLocks/>
            </p:cNvGrpSpPr>
            <p:nvPr/>
          </p:nvGrpSpPr>
          <p:grpSpPr bwMode="auto">
            <a:xfrm>
              <a:off x="436" y="2416"/>
              <a:ext cx="3840" cy="1620"/>
              <a:chOff x="436" y="2416"/>
              <a:chExt cx="3840" cy="1620"/>
            </a:xfrm>
          </p:grpSpPr>
          <p:sp>
            <p:nvSpPr>
              <p:cNvPr id="379920" name="Rectangle 16" descr="Blue tissue paper"/>
              <p:cNvSpPr>
                <a:spLocks noChangeArrowheads="1"/>
              </p:cNvSpPr>
              <p:nvPr/>
            </p:nvSpPr>
            <p:spPr bwMode="auto">
              <a:xfrm>
                <a:off x="665" y="2568"/>
                <a:ext cx="3459" cy="1172"/>
              </a:xfrm>
              <a:prstGeom prst="rect">
                <a:avLst/>
              </a:prstGeom>
              <a:blipFill dpi="0" rotWithShape="0">
                <a:blip r:embed="rId4"/>
                <a:srcRect/>
                <a:tile tx="0" ty="0" sx="100000" sy="100000" flip="none" algn="tl"/>
              </a:blip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9050">
                    <a:solidFill>
                      <a:schemeClr val="tx2"/>
                    </a:solidFill>
                    <a:prstDash val="dash"/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79921" name="Rectangle 17"/>
              <p:cNvSpPr>
                <a:spLocks noChangeArrowheads="1"/>
              </p:cNvSpPr>
              <p:nvPr/>
            </p:nvSpPr>
            <p:spPr bwMode="auto">
              <a:xfrm>
                <a:off x="436" y="2416"/>
                <a:ext cx="20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379922" name="Rectangle 18"/>
              <p:cNvSpPr>
                <a:spLocks noChangeArrowheads="1"/>
              </p:cNvSpPr>
              <p:nvPr/>
            </p:nvSpPr>
            <p:spPr bwMode="auto">
              <a:xfrm>
                <a:off x="3982" y="3786"/>
                <a:ext cx="29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20</a:t>
                </a:r>
              </a:p>
            </p:txBody>
          </p:sp>
          <p:sp>
            <p:nvSpPr>
              <p:cNvPr id="379923" name="Line 19"/>
              <p:cNvSpPr>
                <a:spLocks noChangeShapeType="1"/>
              </p:cNvSpPr>
              <p:nvPr/>
            </p:nvSpPr>
            <p:spPr bwMode="auto">
              <a:xfrm flipH="1">
                <a:off x="672" y="2565"/>
                <a:ext cx="3455" cy="0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79924" name="Line 20"/>
            <p:cNvSpPr>
              <a:spLocks noChangeShapeType="1"/>
            </p:cNvSpPr>
            <p:nvPr/>
          </p:nvSpPr>
          <p:spPr bwMode="auto">
            <a:xfrm>
              <a:off x="4127" y="2565"/>
              <a:ext cx="0" cy="1179"/>
            </a:xfrm>
            <a:prstGeom prst="line">
              <a:avLst/>
            </a:prstGeom>
            <a:noFill/>
            <a:ln w="19050">
              <a:solidFill>
                <a:schemeClr val="tx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25" name="Rectangle 21"/>
          <p:cNvSpPr>
            <a:spLocks noChangeArrowheads="1"/>
          </p:cNvSpPr>
          <p:nvPr/>
        </p:nvSpPr>
        <p:spPr bwMode="auto">
          <a:xfrm>
            <a:off x="1073150" y="3435350"/>
            <a:ext cx="2882900" cy="2501900"/>
          </a:xfrm>
          <a:prstGeom prst="rect">
            <a:avLst/>
          </a:prstGeom>
          <a:solidFill>
            <a:srgbClr val="FFD5D5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926" name="Group 22"/>
          <p:cNvGrpSpPr>
            <a:grpSpLocks/>
          </p:cNvGrpSpPr>
          <p:nvPr/>
        </p:nvGrpSpPr>
        <p:grpSpPr bwMode="auto">
          <a:xfrm>
            <a:off x="695325" y="3232150"/>
            <a:ext cx="3246438" cy="396875"/>
            <a:chOff x="438" y="2036"/>
            <a:chExt cx="2045" cy="250"/>
          </a:xfrm>
        </p:grpSpPr>
        <p:sp>
          <p:nvSpPr>
            <p:cNvPr id="379927" name="Rectangle 23"/>
            <p:cNvSpPr>
              <a:spLocks noChangeArrowheads="1"/>
            </p:cNvSpPr>
            <p:nvPr/>
          </p:nvSpPr>
          <p:spPr bwMode="auto">
            <a:xfrm>
              <a:off x="438" y="2036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5</a:t>
              </a:r>
            </a:p>
          </p:txBody>
        </p:sp>
        <p:sp>
          <p:nvSpPr>
            <p:cNvPr id="379928" name="Line 24"/>
            <p:cNvSpPr>
              <a:spLocks noChangeShapeType="1"/>
            </p:cNvSpPr>
            <p:nvPr/>
          </p:nvSpPr>
          <p:spPr bwMode="auto">
            <a:xfrm flipH="1">
              <a:off x="672" y="2162"/>
              <a:ext cx="1811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79929" name="Group 25"/>
          <p:cNvGrpSpPr>
            <a:grpSpLocks/>
          </p:cNvGrpSpPr>
          <p:nvPr/>
        </p:nvGrpSpPr>
        <p:grpSpPr bwMode="auto">
          <a:xfrm>
            <a:off x="3748088" y="3463925"/>
            <a:ext cx="466725" cy="2959100"/>
            <a:chOff x="2361" y="2182"/>
            <a:chExt cx="294" cy="1864"/>
          </a:xfrm>
        </p:grpSpPr>
        <p:sp>
          <p:nvSpPr>
            <p:cNvPr id="379930" name="Rectangle 26"/>
            <p:cNvSpPr>
              <a:spLocks noChangeArrowheads="1"/>
            </p:cNvSpPr>
            <p:nvPr/>
          </p:nvSpPr>
          <p:spPr bwMode="auto">
            <a:xfrm>
              <a:off x="2361" y="3796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10</a:t>
              </a:r>
            </a:p>
          </p:txBody>
        </p:sp>
        <p:sp>
          <p:nvSpPr>
            <p:cNvPr id="379931" name="Line 27"/>
            <p:cNvSpPr>
              <a:spLocks noChangeShapeType="1"/>
            </p:cNvSpPr>
            <p:nvPr/>
          </p:nvSpPr>
          <p:spPr bwMode="auto">
            <a:xfrm>
              <a:off x="2483" y="2182"/>
              <a:ext cx="0" cy="1552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32" name="Line 2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33" name="Line 2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79934" name="Oval 30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79935" name="Group 31"/>
          <p:cNvGrpSpPr>
            <a:grpSpLocks/>
          </p:cNvGrpSpPr>
          <p:nvPr/>
        </p:nvGrpSpPr>
        <p:grpSpPr bwMode="auto">
          <a:xfrm>
            <a:off x="3784600" y="2941638"/>
            <a:ext cx="354013" cy="549275"/>
            <a:chOff x="2384" y="1853"/>
            <a:chExt cx="223" cy="346"/>
          </a:xfrm>
        </p:grpSpPr>
        <p:sp>
          <p:nvSpPr>
            <p:cNvPr id="379936" name="Rectangle 32"/>
            <p:cNvSpPr>
              <a:spLocks noChangeArrowheads="1"/>
            </p:cNvSpPr>
            <p:nvPr/>
          </p:nvSpPr>
          <p:spPr bwMode="auto">
            <a:xfrm>
              <a:off x="2384" y="1853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79937" name="Oval 33"/>
            <p:cNvSpPr>
              <a:spLocks noChangeArrowheads="1"/>
            </p:cNvSpPr>
            <p:nvPr/>
          </p:nvSpPr>
          <p:spPr bwMode="auto">
            <a:xfrm>
              <a:off x="2451" y="2119"/>
              <a:ext cx="80" cy="80"/>
            </a:xfrm>
            <a:prstGeom prst="ellipse">
              <a:avLst/>
            </a:prstGeom>
            <a:solidFill>
              <a:schemeClr val="accent2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79938" name="Rectangle 11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hlink"/>
                </a:solidFill>
              </a:rPr>
              <a:t>Elastic demand between two points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013264" y="522003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flatter the demand curve, the more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9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79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3799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799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799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9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2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19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683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effects of a price change on expenditure: inelastic demand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0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05" name="Arc 5"/>
          <p:cNvSpPr>
            <a:spLocks/>
          </p:cNvSpPr>
          <p:nvPr/>
        </p:nvSpPr>
        <p:spPr bwMode="auto">
          <a:xfrm rot="2940000">
            <a:off x="3648075" y="1908175"/>
            <a:ext cx="5543550" cy="1676400"/>
          </a:xfrm>
          <a:custGeom>
            <a:avLst/>
            <a:gdLst>
              <a:gd name="G0" fmla="+- 17617 0 0"/>
              <a:gd name="G1" fmla="+- 0 0 0"/>
              <a:gd name="G2" fmla="+- 21600 0 0"/>
              <a:gd name="T0" fmla="*/ 17894 w 17894"/>
              <a:gd name="T1" fmla="*/ 21598 h 21600"/>
              <a:gd name="T2" fmla="*/ 0 w 17894"/>
              <a:gd name="T3" fmla="*/ 12498 h 21600"/>
              <a:gd name="T4" fmla="*/ 17617 w 1789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894" h="21600" fill="none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</a:path>
              <a:path w="17894" h="21600" stroke="0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  <a:lnTo>
                  <a:pt x="17617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4006" name="Group 6"/>
          <p:cNvGrpSpPr>
            <a:grpSpLocks/>
          </p:cNvGrpSpPr>
          <p:nvPr/>
        </p:nvGrpSpPr>
        <p:grpSpPr bwMode="auto">
          <a:xfrm>
            <a:off x="692150" y="3584575"/>
            <a:ext cx="6107113" cy="2805113"/>
            <a:chOff x="436" y="2258"/>
            <a:chExt cx="3847" cy="1767"/>
          </a:xfrm>
        </p:grpSpPr>
        <p:grpSp>
          <p:nvGrpSpPr>
            <p:cNvPr id="384007" name="Group 7"/>
            <p:cNvGrpSpPr>
              <a:grpSpLocks/>
            </p:cNvGrpSpPr>
            <p:nvPr/>
          </p:nvGrpSpPr>
          <p:grpSpPr bwMode="auto">
            <a:xfrm>
              <a:off x="436" y="2258"/>
              <a:ext cx="3847" cy="1767"/>
              <a:chOff x="436" y="2258"/>
              <a:chExt cx="3847" cy="1767"/>
            </a:xfrm>
          </p:grpSpPr>
          <p:sp>
            <p:nvSpPr>
              <p:cNvPr id="384008" name="Rectangle 8" descr="Blue tissue paper"/>
              <p:cNvSpPr>
                <a:spLocks noChangeArrowheads="1"/>
              </p:cNvSpPr>
              <p:nvPr/>
            </p:nvSpPr>
            <p:spPr bwMode="auto">
              <a:xfrm>
                <a:off x="665" y="2548"/>
                <a:ext cx="3459" cy="1192"/>
              </a:xfrm>
              <a:prstGeom prst="rect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12700">
                    <a:solidFill>
                      <a:schemeClr val="tx2"/>
                    </a:solidFill>
                    <a:prstDash val="dash"/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4009" name="Rectangle 9"/>
              <p:cNvSpPr>
                <a:spLocks noChangeArrowheads="1"/>
              </p:cNvSpPr>
              <p:nvPr/>
            </p:nvSpPr>
            <p:spPr bwMode="auto">
              <a:xfrm>
                <a:off x="4060" y="2258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>
                    <a:solidFill>
                      <a:schemeClr val="tx2"/>
                    </a:solidFill>
                    <a:latin typeface="Arial" panose="020B0604020202020204" pitchFamily="34" charset="0"/>
                  </a:rPr>
                  <a:t>a</a:t>
                </a:r>
              </a:p>
            </p:txBody>
          </p:sp>
          <p:sp>
            <p:nvSpPr>
              <p:cNvPr id="384010" name="Rectangle 10"/>
              <p:cNvSpPr>
                <a:spLocks noChangeArrowheads="1"/>
              </p:cNvSpPr>
              <p:nvPr/>
            </p:nvSpPr>
            <p:spPr bwMode="auto">
              <a:xfrm>
                <a:off x="436" y="2416"/>
                <a:ext cx="205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4</a:t>
                </a:r>
              </a:p>
            </p:txBody>
          </p:sp>
          <p:sp>
            <p:nvSpPr>
              <p:cNvPr id="384011" name="Rectangle 11"/>
              <p:cNvSpPr>
                <a:spLocks noChangeArrowheads="1"/>
              </p:cNvSpPr>
              <p:nvPr/>
            </p:nvSpPr>
            <p:spPr bwMode="auto">
              <a:xfrm>
                <a:off x="3982" y="3775"/>
                <a:ext cx="294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tx2"/>
                    </a:solidFill>
                    <a:latin typeface="Arial" panose="020B0604020202020204" pitchFamily="34" charset="0"/>
                  </a:rPr>
                  <a:t>20</a:t>
                </a:r>
              </a:p>
            </p:txBody>
          </p:sp>
          <p:sp>
            <p:nvSpPr>
              <p:cNvPr id="384012" name="Line 12"/>
              <p:cNvSpPr>
                <a:spLocks noChangeShapeType="1"/>
              </p:cNvSpPr>
              <p:nvPr/>
            </p:nvSpPr>
            <p:spPr bwMode="auto">
              <a:xfrm flipH="1">
                <a:off x="662" y="2544"/>
                <a:ext cx="3455" cy="0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84013" name="Line 13"/>
              <p:cNvSpPr>
                <a:spLocks noChangeShapeType="1"/>
              </p:cNvSpPr>
              <p:nvPr/>
            </p:nvSpPr>
            <p:spPr bwMode="auto">
              <a:xfrm>
                <a:off x="4117" y="2555"/>
                <a:ext cx="0" cy="1179"/>
              </a:xfrm>
              <a:prstGeom prst="line">
                <a:avLst/>
              </a:prstGeom>
              <a:noFill/>
              <a:ln w="19050">
                <a:solidFill>
                  <a:schemeClr val="tx2"/>
                </a:solidFill>
                <a:prstDash val="dash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384014" name="Oval 14"/>
            <p:cNvSpPr>
              <a:spLocks noChangeArrowheads="1"/>
            </p:cNvSpPr>
            <p:nvPr/>
          </p:nvSpPr>
          <p:spPr bwMode="auto">
            <a:xfrm>
              <a:off x="4084" y="2515"/>
              <a:ext cx="80" cy="80"/>
            </a:xfrm>
            <a:prstGeom prst="ellipse">
              <a:avLst/>
            </a:prstGeom>
            <a:solidFill>
              <a:srgbClr val="6699FF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4015" name="Rectangle 15"/>
          <p:cNvSpPr>
            <a:spLocks noChangeArrowheads="1"/>
          </p:cNvSpPr>
          <p:nvPr/>
        </p:nvSpPr>
        <p:spPr bwMode="auto">
          <a:xfrm>
            <a:off x="147638" y="2627313"/>
            <a:ext cx="733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84016" name="Rectangle 1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84017" name="Rectangle 1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84018" name="Rectangle 18"/>
          <p:cNvSpPr>
            <a:spLocks noChangeArrowheads="1"/>
          </p:cNvSpPr>
          <p:nvPr/>
        </p:nvSpPr>
        <p:spPr bwMode="auto">
          <a:xfrm>
            <a:off x="1073150" y="2192338"/>
            <a:ext cx="4175125" cy="3744912"/>
          </a:xfrm>
          <a:prstGeom prst="rect">
            <a:avLst/>
          </a:prstGeom>
          <a:solidFill>
            <a:srgbClr val="FFD5D5">
              <a:alpha val="50000"/>
            </a:srgb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prstDash val="dash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19" name="Line 1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20" name="Line 2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4021" name="Rectangle 21"/>
          <p:cNvSpPr>
            <a:spLocks noChangeArrowheads="1"/>
          </p:cNvSpPr>
          <p:nvPr/>
        </p:nvSpPr>
        <p:spPr bwMode="auto">
          <a:xfrm>
            <a:off x="7616825" y="5254625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84022" name="Group 22"/>
          <p:cNvGrpSpPr>
            <a:grpSpLocks/>
          </p:cNvGrpSpPr>
          <p:nvPr/>
        </p:nvGrpSpPr>
        <p:grpSpPr bwMode="auto">
          <a:xfrm>
            <a:off x="5505450" y="749300"/>
            <a:ext cx="2408238" cy="811213"/>
            <a:chOff x="3366" y="472"/>
            <a:chExt cx="1685" cy="613"/>
          </a:xfrm>
        </p:grpSpPr>
        <p:sp>
          <p:nvSpPr>
            <p:cNvPr id="384023" name="AutoShape 23" descr="Parchment"/>
            <p:cNvSpPr>
              <a:spLocks noChangeArrowheads="1"/>
            </p:cNvSpPr>
            <p:nvPr/>
          </p:nvSpPr>
          <p:spPr bwMode="auto">
            <a:xfrm>
              <a:off x="3366" y="472"/>
              <a:ext cx="1685" cy="613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GB" altLang="en-US" sz="2000">
                <a:latin typeface="Arial" panose="020B0604020202020204" pitchFamily="34" charset="0"/>
              </a:endParaRPr>
            </a:p>
            <a:p>
              <a:pPr algn="ctr"/>
              <a:endParaRPr lang="en-GB" altLang="en-US" sz="2000">
                <a:latin typeface="Arial" panose="020B0604020202020204" pitchFamily="34" charset="0"/>
              </a:endParaRPr>
            </a:p>
          </p:txBody>
        </p:sp>
        <p:sp>
          <p:nvSpPr>
            <p:cNvPr id="384024" name="Rectangle 24"/>
            <p:cNvSpPr>
              <a:spLocks noChangeArrowheads="1"/>
            </p:cNvSpPr>
            <p:nvPr/>
          </p:nvSpPr>
          <p:spPr bwMode="auto">
            <a:xfrm>
              <a:off x="3453" y="524"/>
              <a:ext cx="1501" cy="5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hlink"/>
                  </a:solidFill>
                  <a:latin typeface="Arial" panose="020B0604020202020204" pitchFamily="34" charset="0"/>
                </a:rPr>
                <a:t>Expenditure rises</a:t>
              </a:r>
            </a:p>
            <a:p>
              <a:pPr algn="ctr"/>
              <a:r>
                <a:rPr lang="en-GB" altLang="en-US" sz="2000">
                  <a:solidFill>
                    <a:schemeClr val="hlink"/>
                  </a:solidFill>
                  <a:latin typeface="Arial" panose="020B0604020202020204" pitchFamily="34" charset="0"/>
                </a:rPr>
                <a:t>as price rises</a:t>
              </a:r>
            </a:p>
          </p:txBody>
        </p:sp>
      </p:grpSp>
      <p:grpSp>
        <p:nvGrpSpPr>
          <p:cNvPr id="384025" name="Group 25"/>
          <p:cNvGrpSpPr>
            <a:grpSpLocks/>
          </p:cNvGrpSpPr>
          <p:nvPr/>
        </p:nvGrpSpPr>
        <p:grpSpPr bwMode="auto">
          <a:xfrm>
            <a:off x="695325" y="1989138"/>
            <a:ext cx="4525963" cy="396875"/>
            <a:chOff x="438" y="1253"/>
            <a:chExt cx="2851" cy="250"/>
          </a:xfrm>
        </p:grpSpPr>
        <p:sp>
          <p:nvSpPr>
            <p:cNvPr id="384026" name="Rectangle 26"/>
            <p:cNvSpPr>
              <a:spLocks noChangeArrowheads="1"/>
            </p:cNvSpPr>
            <p:nvPr/>
          </p:nvSpPr>
          <p:spPr bwMode="auto">
            <a:xfrm>
              <a:off x="438" y="1253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</a:t>
              </a:r>
            </a:p>
          </p:txBody>
        </p:sp>
        <p:sp>
          <p:nvSpPr>
            <p:cNvPr id="384027" name="Line 27"/>
            <p:cNvSpPr>
              <a:spLocks noChangeShapeType="1"/>
            </p:cNvSpPr>
            <p:nvPr/>
          </p:nvSpPr>
          <p:spPr bwMode="auto">
            <a:xfrm flipH="1">
              <a:off x="662" y="1386"/>
              <a:ext cx="2627" cy="0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84028" name="Group 28"/>
          <p:cNvGrpSpPr>
            <a:grpSpLocks/>
          </p:cNvGrpSpPr>
          <p:nvPr/>
        </p:nvGrpSpPr>
        <p:grpSpPr bwMode="auto">
          <a:xfrm>
            <a:off x="5022850" y="2216150"/>
            <a:ext cx="466725" cy="4171950"/>
            <a:chOff x="3164" y="1396"/>
            <a:chExt cx="294" cy="2628"/>
          </a:xfrm>
        </p:grpSpPr>
        <p:sp>
          <p:nvSpPr>
            <p:cNvPr id="384029" name="Rectangle 29"/>
            <p:cNvSpPr>
              <a:spLocks noChangeArrowheads="1"/>
            </p:cNvSpPr>
            <p:nvPr/>
          </p:nvSpPr>
          <p:spPr bwMode="auto">
            <a:xfrm>
              <a:off x="3164" y="3774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15</a:t>
              </a:r>
            </a:p>
          </p:txBody>
        </p:sp>
        <p:sp>
          <p:nvSpPr>
            <p:cNvPr id="384030" name="Line 30"/>
            <p:cNvSpPr>
              <a:spLocks noChangeShapeType="1"/>
            </p:cNvSpPr>
            <p:nvPr/>
          </p:nvSpPr>
          <p:spPr bwMode="auto">
            <a:xfrm>
              <a:off x="3310" y="1396"/>
              <a:ext cx="0" cy="2348"/>
            </a:xfrm>
            <a:prstGeom prst="line">
              <a:avLst/>
            </a:prstGeom>
            <a:noFill/>
            <a:ln w="19050">
              <a:solidFill>
                <a:schemeClr val="accent2"/>
              </a:solidFill>
              <a:prstDash val="dash"/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84031" name="Group 31"/>
          <p:cNvGrpSpPr>
            <a:grpSpLocks/>
          </p:cNvGrpSpPr>
          <p:nvPr/>
        </p:nvGrpSpPr>
        <p:grpSpPr bwMode="auto">
          <a:xfrm>
            <a:off x="5170488" y="1698625"/>
            <a:ext cx="336550" cy="542925"/>
            <a:chOff x="3257" y="1070"/>
            <a:chExt cx="212" cy="342"/>
          </a:xfrm>
        </p:grpSpPr>
        <p:sp>
          <p:nvSpPr>
            <p:cNvPr id="384032" name="Rectangle 32"/>
            <p:cNvSpPr>
              <a:spLocks noChangeArrowheads="1"/>
            </p:cNvSpPr>
            <p:nvPr/>
          </p:nvSpPr>
          <p:spPr bwMode="auto">
            <a:xfrm>
              <a:off x="3257" y="1070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384033" name="Oval 33"/>
            <p:cNvSpPr>
              <a:spLocks noChangeArrowheads="1"/>
            </p:cNvSpPr>
            <p:nvPr/>
          </p:nvSpPr>
          <p:spPr bwMode="auto">
            <a:xfrm>
              <a:off x="3260" y="1332"/>
              <a:ext cx="80" cy="80"/>
            </a:xfrm>
            <a:prstGeom prst="ellipse">
              <a:avLst/>
            </a:prstGeom>
            <a:solidFill>
              <a:srgbClr val="FFD5D5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84034" name="Rectangle 25"/>
          <p:cNvSpPr>
            <a:spLocks noChangeArrowheads="1"/>
          </p:cNvSpPr>
          <p:nvPr/>
        </p:nvSpPr>
        <p:spPr bwMode="auto">
          <a:xfrm>
            <a:off x="0" y="0"/>
            <a:ext cx="9144000" cy="5635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Inelastic demand between two points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1332970" y="687210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steeper the demand curve, the less the price elasticity of demand.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4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4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84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384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840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40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0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799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01625" y="1524000"/>
            <a:ext cx="8534400" cy="2900363"/>
          </a:xfrm>
        </p:spPr>
        <p:txBody>
          <a:bodyPr/>
          <a:lstStyle/>
          <a:p>
            <a:pPr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4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</p:txBody>
      </p:sp>
      <p:sp>
        <p:nvSpPr>
          <p:cNvPr id="2" name="Rectangle 3"/>
          <p:cNvSpPr>
            <a:spLocks noChangeArrowheads="1"/>
          </p:cNvSpPr>
          <p:nvPr/>
        </p:nvSpPr>
        <p:spPr bwMode="auto">
          <a:xfrm>
            <a:off x="301625" y="4364038"/>
            <a:ext cx="8534400" cy="204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 lvl="1">
              <a:spcBef>
                <a:spcPct val="45000"/>
              </a:spcBef>
            </a:pPr>
            <a:r>
              <a:rPr lang="en-GB" altLang="en-US"/>
              <a:t>special cases</a:t>
            </a:r>
          </a:p>
          <a:p>
            <a:pPr lvl="2">
              <a:spcBef>
                <a:spcPct val="45000"/>
              </a:spcBef>
            </a:pPr>
            <a:r>
              <a:rPr lang="en-GB" altLang="en-US"/>
              <a:t>totally inelastic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0</a:t>
            </a:r>
          </a:p>
          <a:p>
            <a:pPr lvl="2">
              <a:spcBef>
                <a:spcPct val="45000"/>
              </a:spcBef>
            </a:pPr>
            <a:r>
              <a:rPr lang="en-GB" altLang="en-US"/>
              <a:t>infinitely 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</a:t>
            </a:r>
            <a:r>
              <a:rPr lang="en-GB" altLang="en-US">
                <a:sym typeface="Symbol" panose="05050102010706020507" pitchFamily="18" charset="2"/>
              </a:rPr>
              <a:t></a:t>
            </a:r>
            <a:endParaRPr lang="en-GB" altLang="en-US"/>
          </a:p>
          <a:p>
            <a:pPr lvl="2">
              <a:spcBef>
                <a:spcPct val="45000"/>
              </a:spcBef>
            </a:pPr>
            <a:r>
              <a:rPr lang="en-GB" altLang="en-US"/>
              <a:t>unit elastic demand: </a:t>
            </a:r>
            <a:r>
              <a:rPr lang="en-GB" altLang="en-US" i="1"/>
              <a:t>P</a:t>
            </a:r>
            <a:r>
              <a:rPr lang="en-GB" altLang="en-US">
                <a:sym typeface="Symbol" panose="05050102010706020507" pitchFamily="18" charset="2"/>
              </a:rPr>
              <a:t></a:t>
            </a:r>
            <a:r>
              <a:rPr lang="en-GB" altLang="en-US" sz="1900" baseline="-25000">
                <a:sym typeface="Symbol" panose="05050102010706020507" pitchFamily="18" charset="2"/>
              </a:rPr>
              <a:t>D</a:t>
            </a:r>
            <a:r>
              <a:rPr lang="en-GB" altLang="en-US"/>
              <a:t> = </a:t>
            </a:r>
            <a:r>
              <a:rPr lang="en-GB" altLang="en-US">
                <a:cs typeface="Arial" panose="020B0604020202020204" pitchFamily="34" charset="0"/>
              </a:rPr>
              <a:t>–1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09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1" name="Rectangle 5" descr="Blue tissue paper"/>
          <p:cNvSpPr>
            <a:spLocks noChangeArrowheads="1"/>
          </p:cNvSpPr>
          <p:nvPr/>
        </p:nvSpPr>
        <p:spPr bwMode="auto">
          <a:xfrm>
            <a:off x="1055688" y="4197350"/>
            <a:ext cx="3509962" cy="1739900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88102" name="Group 6"/>
          <p:cNvGrpSpPr>
            <a:grpSpLocks/>
          </p:cNvGrpSpPr>
          <p:nvPr/>
        </p:nvGrpSpPr>
        <p:grpSpPr bwMode="auto">
          <a:xfrm>
            <a:off x="585788" y="2555875"/>
            <a:ext cx="3979862" cy="3381375"/>
            <a:chOff x="369" y="1610"/>
            <a:chExt cx="2507" cy="2130"/>
          </a:xfrm>
        </p:grpSpPr>
        <p:sp>
          <p:nvSpPr>
            <p:cNvPr id="388103" name="Rectangle 7"/>
            <p:cNvSpPr>
              <a:spLocks noChangeArrowheads="1"/>
            </p:cNvSpPr>
            <p:nvPr/>
          </p:nvSpPr>
          <p:spPr bwMode="auto">
            <a:xfrm>
              <a:off x="676" y="1732"/>
              <a:ext cx="2200" cy="2008"/>
            </a:xfrm>
            <a:prstGeom prst="rect">
              <a:avLst/>
            </a:prstGeom>
            <a:solidFill>
              <a:srgbClr val="FFD5D5">
                <a:alpha val="50000"/>
              </a:srgbClr>
            </a:solidFill>
            <a:ln w="12700">
              <a:solidFill>
                <a:schemeClr val="accent2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04" name="Rectangle 8"/>
            <p:cNvSpPr>
              <a:spLocks noChangeArrowheads="1"/>
            </p:cNvSpPr>
            <p:nvPr/>
          </p:nvSpPr>
          <p:spPr bwMode="auto">
            <a:xfrm>
              <a:off x="369" y="1610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88105" name="Line 9"/>
          <p:cNvSpPr>
            <a:spLocks noChangeShapeType="1"/>
          </p:cNvSpPr>
          <p:nvPr/>
        </p:nvSpPr>
        <p:spPr bwMode="auto">
          <a:xfrm>
            <a:off x="1058863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6" name="Line 10"/>
          <p:cNvSpPr>
            <a:spLocks noChangeShapeType="1"/>
          </p:cNvSpPr>
          <p:nvPr/>
        </p:nvSpPr>
        <p:spPr bwMode="auto">
          <a:xfrm flipV="1">
            <a:off x="4572000" y="1295400"/>
            <a:ext cx="0" cy="4648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7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8" name="Oval 12"/>
          <p:cNvSpPr>
            <a:spLocks noChangeArrowheads="1"/>
          </p:cNvSpPr>
          <p:nvPr/>
        </p:nvSpPr>
        <p:spPr bwMode="auto">
          <a:xfrm>
            <a:off x="4502150" y="414496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8109" name="Rectangle 13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88110" name="Rectangle 14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88111" name="Rectangle 15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88112" name="Rectangle 16"/>
          <p:cNvSpPr>
            <a:spLocks noChangeArrowheads="1"/>
          </p:cNvSpPr>
          <p:nvPr/>
        </p:nvSpPr>
        <p:spPr bwMode="auto">
          <a:xfrm>
            <a:off x="4322763" y="59991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8113" name="Rectangle 17"/>
          <p:cNvSpPr>
            <a:spLocks noChangeArrowheads="1"/>
          </p:cNvSpPr>
          <p:nvPr/>
        </p:nvSpPr>
        <p:spPr bwMode="auto">
          <a:xfrm>
            <a:off x="574675" y="398780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88114" name="Rectangle 18"/>
          <p:cNvSpPr>
            <a:spLocks noChangeArrowheads="1"/>
          </p:cNvSpPr>
          <p:nvPr/>
        </p:nvSpPr>
        <p:spPr bwMode="auto">
          <a:xfrm>
            <a:off x="4370388" y="752475"/>
            <a:ext cx="40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388115" name="Group 19"/>
          <p:cNvGrpSpPr>
            <a:grpSpLocks/>
          </p:cNvGrpSpPr>
          <p:nvPr/>
        </p:nvGrpSpPr>
        <p:grpSpPr bwMode="auto">
          <a:xfrm>
            <a:off x="4506913" y="2503488"/>
            <a:ext cx="500062" cy="457200"/>
            <a:chOff x="2839" y="1577"/>
            <a:chExt cx="315" cy="288"/>
          </a:xfrm>
        </p:grpSpPr>
        <p:sp>
          <p:nvSpPr>
            <p:cNvPr id="388116" name="Oval 20"/>
            <p:cNvSpPr>
              <a:spLocks noChangeArrowheads="1"/>
            </p:cNvSpPr>
            <p:nvPr/>
          </p:nvSpPr>
          <p:spPr bwMode="auto">
            <a:xfrm>
              <a:off x="2839" y="1695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88117" name="Rectangle 21"/>
            <p:cNvSpPr>
              <a:spLocks noChangeArrowheads="1"/>
            </p:cNvSpPr>
            <p:nvPr/>
          </p:nvSpPr>
          <p:spPr bwMode="auto">
            <a:xfrm>
              <a:off x="2931" y="157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88118" name="Rectangle 22"/>
          <p:cNvSpPr>
            <a:spLocks noChangeArrowheads="1"/>
          </p:cNvSpPr>
          <p:nvPr/>
        </p:nvSpPr>
        <p:spPr bwMode="auto">
          <a:xfrm>
            <a:off x="4676775" y="3968750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88119" name="Rectangle 23"/>
          <p:cNvSpPr>
            <a:spLocks noChangeArrowheads="1"/>
          </p:cNvSpPr>
          <p:nvPr/>
        </p:nvSpPr>
        <p:spPr bwMode="auto">
          <a:xfrm>
            <a:off x="0" y="0"/>
            <a:ext cx="9144000" cy="6111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Totally inelastic demand (</a:t>
            </a:r>
            <a:r>
              <a:rPr lang="en-GB" altLang="en-US" sz="2800" b="1" i="1">
                <a:solidFill>
                  <a:schemeClr val="accent1"/>
                </a:solidFill>
              </a:rPr>
              <a:t>P</a:t>
            </a:r>
            <a:r>
              <a:rPr lang="en-GB" altLang="en-US" sz="2800" b="1">
                <a:solidFill>
                  <a:schemeClr val="accent1"/>
                </a:solidFill>
                <a:latin typeface="Symbol" panose="05050102010706020507" pitchFamily="18" charset="2"/>
              </a:rPr>
              <a:t>Î</a:t>
            </a:r>
            <a:r>
              <a:rPr lang="en-GB" altLang="en-US" sz="2800" b="1" baseline="-25000">
                <a:solidFill>
                  <a:schemeClr val="accent1"/>
                </a:solidFill>
              </a:rPr>
              <a:t>D</a:t>
            </a:r>
            <a:r>
              <a:rPr lang="en-GB" altLang="en-US" sz="2800" b="1" baseline="-50000">
                <a:solidFill>
                  <a:schemeClr val="accent1"/>
                </a:solidFill>
              </a:rPr>
              <a:t> </a:t>
            </a:r>
            <a:r>
              <a:rPr lang="en-GB" altLang="en-US" sz="2800" b="1">
                <a:solidFill>
                  <a:schemeClr val="accent1"/>
                </a:solidFill>
              </a:rPr>
              <a:t>= 0)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881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88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01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49" name="Rectangle 5" descr="Blue tissue paper"/>
          <p:cNvSpPr>
            <a:spLocks noChangeArrowheads="1"/>
          </p:cNvSpPr>
          <p:nvPr/>
        </p:nvSpPr>
        <p:spPr bwMode="auto">
          <a:xfrm>
            <a:off x="1055688" y="2736850"/>
            <a:ext cx="3509962" cy="3200400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0150" name="Group 6"/>
          <p:cNvGrpSpPr>
            <a:grpSpLocks/>
          </p:cNvGrpSpPr>
          <p:nvPr/>
        </p:nvGrpSpPr>
        <p:grpSpPr bwMode="auto">
          <a:xfrm>
            <a:off x="1073150" y="2749550"/>
            <a:ext cx="5572125" cy="3627438"/>
            <a:chOff x="676" y="1732"/>
            <a:chExt cx="3510" cy="2285"/>
          </a:xfrm>
        </p:grpSpPr>
        <p:sp>
          <p:nvSpPr>
            <p:cNvPr id="390151" name="Rectangle 7"/>
            <p:cNvSpPr>
              <a:spLocks noChangeArrowheads="1"/>
            </p:cNvSpPr>
            <p:nvPr/>
          </p:nvSpPr>
          <p:spPr bwMode="auto">
            <a:xfrm>
              <a:off x="676" y="1732"/>
              <a:ext cx="3343" cy="2008"/>
            </a:xfrm>
            <a:prstGeom prst="rect">
              <a:avLst/>
            </a:prstGeom>
            <a:solidFill>
              <a:srgbClr val="FFD5D5">
                <a:alpha val="50000"/>
              </a:srgbClr>
            </a:solidFill>
            <a:ln w="12700">
              <a:solidFill>
                <a:schemeClr val="accent2"/>
              </a:solidFill>
              <a:prstDash val="dash"/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0152" name="Rectangle 8"/>
            <p:cNvSpPr>
              <a:spLocks noChangeArrowheads="1"/>
            </p:cNvSpPr>
            <p:nvPr/>
          </p:nvSpPr>
          <p:spPr bwMode="auto">
            <a:xfrm>
              <a:off x="3888" y="3767"/>
              <a:ext cx="298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Q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390153" name="Line 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54" name="Rectangle 10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90155" name="Rectangle 11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90156" name="Rectangle 12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0157" name="Rectangle 13"/>
          <p:cNvSpPr>
            <a:spLocks noChangeArrowheads="1"/>
          </p:cNvSpPr>
          <p:nvPr/>
        </p:nvSpPr>
        <p:spPr bwMode="auto">
          <a:xfrm>
            <a:off x="4322763" y="5999163"/>
            <a:ext cx="4730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58" name="Rectangle 14"/>
          <p:cNvSpPr>
            <a:spLocks noChangeArrowheads="1"/>
          </p:cNvSpPr>
          <p:nvPr/>
        </p:nvSpPr>
        <p:spPr bwMode="auto">
          <a:xfrm>
            <a:off x="612775" y="25717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390159" name="Rectangle 15"/>
          <p:cNvSpPr>
            <a:spLocks noChangeArrowheads="1"/>
          </p:cNvSpPr>
          <p:nvPr/>
        </p:nvSpPr>
        <p:spPr bwMode="auto">
          <a:xfrm>
            <a:off x="7537450" y="251618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0160" name="Rectangle 16"/>
          <p:cNvSpPr>
            <a:spLocks noChangeArrowheads="1"/>
          </p:cNvSpPr>
          <p:nvPr/>
        </p:nvSpPr>
        <p:spPr bwMode="auto">
          <a:xfrm>
            <a:off x="4406900" y="217963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0161" name="Line 17"/>
          <p:cNvSpPr>
            <a:spLocks noChangeShapeType="1"/>
          </p:cNvSpPr>
          <p:nvPr/>
        </p:nvSpPr>
        <p:spPr bwMode="auto">
          <a:xfrm>
            <a:off x="1057275" y="2746375"/>
            <a:ext cx="6384925" cy="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2" name="Line 18"/>
          <p:cNvSpPr>
            <a:spLocks noChangeShapeType="1"/>
          </p:cNvSpPr>
          <p:nvPr/>
        </p:nvSpPr>
        <p:spPr bwMode="auto">
          <a:xfrm>
            <a:off x="1058863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0163" name="Oval 19"/>
          <p:cNvSpPr>
            <a:spLocks noChangeArrowheads="1"/>
          </p:cNvSpPr>
          <p:nvPr/>
        </p:nvSpPr>
        <p:spPr bwMode="auto">
          <a:xfrm>
            <a:off x="4514850" y="269081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0164" name="Group 20"/>
          <p:cNvGrpSpPr>
            <a:grpSpLocks/>
          </p:cNvGrpSpPr>
          <p:nvPr/>
        </p:nvGrpSpPr>
        <p:grpSpPr bwMode="auto">
          <a:xfrm>
            <a:off x="6210300" y="2181225"/>
            <a:ext cx="354013" cy="636588"/>
            <a:chOff x="3912" y="1374"/>
            <a:chExt cx="223" cy="401"/>
          </a:xfrm>
        </p:grpSpPr>
        <p:sp>
          <p:nvSpPr>
            <p:cNvPr id="390165" name="Rectangle 21"/>
            <p:cNvSpPr>
              <a:spLocks noChangeArrowheads="1"/>
            </p:cNvSpPr>
            <p:nvPr/>
          </p:nvSpPr>
          <p:spPr bwMode="auto">
            <a:xfrm>
              <a:off x="3912" y="1374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390166" name="Oval 22"/>
            <p:cNvSpPr>
              <a:spLocks noChangeArrowheads="1"/>
            </p:cNvSpPr>
            <p:nvPr/>
          </p:nvSpPr>
          <p:spPr bwMode="auto">
            <a:xfrm>
              <a:off x="3982" y="1695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90167" name="Rectangle 23"/>
          <p:cNvSpPr>
            <a:spLocks noChangeArrowheads="1"/>
          </p:cNvSpPr>
          <p:nvPr/>
        </p:nvSpPr>
        <p:spPr bwMode="auto">
          <a:xfrm>
            <a:off x="0" y="0"/>
            <a:ext cx="9144000" cy="5730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Infinitely elastic demand (</a:t>
            </a:r>
            <a:r>
              <a:rPr lang="en-GB" altLang="en-US" sz="2800" b="1" i="1"/>
              <a:t>P</a:t>
            </a:r>
            <a:r>
              <a:rPr lang="en-GB" altLang="en-US" sz="2800" b="1">
                <a:latin typeface="Symbol" panose="05050102010706020507" pitchFamily="18" charset="2"/>
              </a:rPr>
              <a:t>Î</a:t>
            </a:r>
            <a:r>
              <a:rPr lang="en-GB" altLang="en-US" sz="2800" b="1" baseline="-25000"/>
              <a:t>D</a:t>
            </a:r>
            <a:r>
              <a:rPr lang="en-GB" altLang="en-US" sz="2800" b="1" baseline="-50000"/>
              <a:t> </a:t>
            </a:r>
            <a:r>
              <a:rPr lang="en-GB" altLang="en-US" sz="2800" b="1"/>
              <a:t>= </a:t>
            </a:r>
            <a:r>
              <a:rPr lang="en-GB" altLang="en-US" sz="2800" b="1">
                <a:latin typeface="Symbol" panose="05050102010706020507" pitchFamily="18" charset="2"/>
              </a:rPr>
              <a:t>¥</a:t>
            </a:r>
            <a:r>
              <a:rPr lang="en-GB" altLang="en-US" sz="2800" b="1"/>
              <a:t>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01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0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90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19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5" name="Rectangle 3" descr="Blue tissue paper"/>
          <p:cNvSpPr>
            <a:spLocks noChangeArrowheads="1"/>
          </p:cNvSpPr>
          <p:nvPr/>
        </p:nvSpPr>
        <p:spPr bwMode="auto">
          <a:xfrm>
            <a:off x="1063625" y="2765425"/>
            <a:ext cx="1746250" cy="317182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196" name="Rectangle 4"/>
          <p:cNvSpPr>
            <a:spLocks noChangeArrowheads="1"/>
          </p:cNvSpPr>
          <p:nvPr/>
        </p:nvSpPr>
        <p:spPr bwMode="auto">
          <a:xfrm>
            <a:off x="579438" y="438150"/>
            <a:ext cx="477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392197" name="Rectangle 5"/>
          <p:cNvSpPr>
            <a:spLocks noChangeArrowheads="1"/>
          </p:cNvSpPr>
          <p:nvPr/>
        </p:nvSpPr>
        <p:spPr bwMode="auto">
          <a:xfrm>
            <a:off x="8032750" y="6115050"/>
            <a:ext cx="4651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392198" name="Rectangle 6"/>
          <p:cNvSpPr>
            <a:spLocks noChangeArrowheads="1"/>
          </p:cNvSpPr>
          <p:nvPr/>
        </p:nvSpPr>
        <p:spPr bwMode="auto">
          <a:xfrm>
            <a:off x="693738" y="6013450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392199" name="Rectangle 7"/>
          <p:cNvSpPr>
            <a:spLocks noChangeArrowheads="1"/>
          </p:cNvSpPr>
          <p:nvPr/>
        </p:nvSpPr>
        <p:spPr bwMode="auto">
          <a:xfrm>
            <a:off x="2574925" y="599916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392200" name="Rectangle 8"/>
          <p:cNvSpPr>
            <a:spLocks noChangeArrowheads="1"/>
          </p:cNvSpPr>
          <p:nvPr/>
        </p:nvSpPr>
        <p:spPr bwMode="auto">
          <a:xfrm>
            <a:off x="603250" y="25717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2201" name="Rectangle 9"/>
          <p:cNvSpPr>
            <a:spLocks noChangeArrowheads="1"/>
          </p:cNvSpPr>
          <p:nvPr/>
        </p:nvSpPr>
        <p:spPr bwMode="auto">
          <a:xfrm>
            <a:off x="7124700" y="49355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2202" name="Arc 10"/>
          <p:cNvSpPr>
            <a:spLocks/>
          </p:cNvSpPr>
          <p:nvPr/>
        </p:nvSpPr>
        <p:spPr bwMode="auto">
          <a:xfrm rot="10800000">
            <a:off x="2290763" y="822325"/>
            <a:ext cx="4816475" cy="4325938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0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92203" name="Group 11"/>
          <p:cNvGrpSpPr>
            <a:grpSpLocks/>
          </p:cNvGrpSpPr>
          <p:nvPr/>
        </p:nvGrpSpPr>
        <p:grpSpPr bwMode="auto">
          <a:xfrm>
            <a:off x="722313" y="4664075"/>
            <a:ext cx="4975225" cy="1725613"/>
            <a:chOff x="455" y="2938"/>
            <a:chExt cx="3134" cy="1087"/>
          </a:xfrm>
        </p:grpSpPr>
        <p:grpSp>
          <p:nvGrpSpPr>
            <p:cNvPr id="392204" name="Group 12"/>
            <p:cNvGrpSpPr>
              <a:grpSpLocks/>
            </p:cNvGrpSpPr>
            <p:nvPr/>
          </p:nvGrpSpPr>
          <p:grpSpPr bwMode="auto">
            <a:xfrm>
              <a:off x="676" y="3056"/>
              <a:ext cx="2913" cy="969"/>
              <a:chOff x="676" y="3056"/>
              <a:chExt cx="2913" cy="969"/>
            </a:xfrm>
          </p:grpSpPr>
          <p:sp>
            <p:nvSpPr>
              <p:cNvPr id="392205" name="Rectangle 13"/>
              <p:cNvSpPr>
                <a:spLocks noChangeArrowheads="1"/>
              </p:cNvSpPr>
              <p:nvPr/>
            </p:nvSpPr>
            <p:spPr bwMode="auto">
              <a:xfrm>
                <a:off x="676" y="3056"/>
                <a:ext cx="2711" cy="684"/>
              </a:xfrm>
              <a:prstGeom prst="rect">
                <a:avLst/>
              </a:prstGeom>
              <a:solidFill>
                <a:srgbClr val="FFD5D5">
                  <a:alpha val="50000"/>
                </a:srgbClr>
              </a:solidFill>
              <a:ln w="12700">
                <a:solidFill>
                  <a:schemeClr val="accent2"/>
                </a:solidFill>
                <a:prstDash val="dash"/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92206" name="Rectangle 14"/>
              <p:cNvSpPr>
                <a:spLocks noChangeArrowheads="1"/>
              </p:cNvSpPr>
              <p:nvPr/>
            </p:nvSpPr>
            <p:spPr bwMode="auto">
              <a:xfrm>
                <a:off x="3206" y="3775"/>
                <a:ext cx="383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algn="ctr"/>
                <a:r>
                  <a:rPr lang="en-GB" altLang="en-US" sz="2000">
                    <a:solidFill>
                      <a:schemeClr val="accent2"/>
                    </a:solidFill>
                    <a:latin typeface="Arial" panose="020B0604020202020204" pitchFamily="34" charset="0"/>
                  </a:rPr>
                  <a:t>100</a:t>
                </a:r>
              </a:p>
            </p:txBody>
          </p:sp>
        </p:grpSp>
        <p:sp>
          <p:nvSpPr>
            <p:cNvPr id="392207" name="Rectangle 15"/>
            <p:cNvSpPr>
              <a:spLocks noChangeArrowheads="1"/>
            </p:cNvSpPr>
            <p:nvPr/>
          </p:nvSpPr>
          <p:spPr bwMode="auto">
            <a:xfrm>
              <a:off x="455" y="2938"/>
              <a:ext cx="205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000">
                  <a:solidFill>
                    <a:schemeClr val="accent2"/>
                  </a:solidFill>
                  <a:latin typeface="Arial" panose="020B0604020202020204" pitchFamily="34" charset="0"/>
                </a:rPr>
                <a:t>8</a:t>
              </a:r>
            </a:p>
          </p:txBody>
        </p:sp>
      </p:grpSp>
      <p:sp>
        <p:nvSpPr>
          <p:cNvPr id="392208" name="Oval 16"/>
          <p:cNvSpPr>
            <a:spLocks noChangeArrowheads="1"/>
          </p:cNvSpPr>
          <p:nvPr/>
        </p:nvSpPr>
        <p:spPr bwMode="auto">
          <a:xfrm>
            <a:off x="2738438" y="2716213"/>
            <a:ext cx="127000" cy="127000"/>
          </a:xfrm>
          <a:prstGeom prst="ellipse">
            <a:avLst/>
          </a:prstGeom>
          <a:solidFill>
            <a:srgbClr val="6699FF"/>
          </a:solidFill>
          <a:ln w="28575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09" name="Rectangle 17"/>
          <p:cNvSpPr>
            <a:spLocks noChangeArrowheads="1"/>
          </p:cNvSpPr>
          <p:nvPr/>
        </p:nvSpPr>
        <p:spPr bwMode="auto">
          <a:xfrm>
            <a:off x="2763838" y="2292350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grpSp>
        <p:nvGrpSpPr>
          <p:cNvPr id="392210" name="Group 18"/>
          <p:cNvGrpSpPr>
            <a:grpSpLocks/>
          </p:cNvGrpSpPr>
          <p:nvPr/>
        </p:nvGrpSpPr>
        <p:grpSpPr bwMode="auto">
          <a:xfrm>
            <a:off x="5280025" y="4332288"/>
            <a:ext cx="354013" cy="584200"/>
            <a:chOff x="3326" y="2729"/>
            <a:chExt cx="223" cy="368"/>
          </a:xfrm>
        </p:grpSpPr>
        <p:sp>
          <p:nvSpPr>
            <p:cNvPr id="392211" name="Oval 19"/>
            <p:cNvSpPr>
              <a:spLocks noChangeArrowheads="1"/>
            </p:cNvSpPr>
            <p:nvPr/>
          </p:nvSpPr>
          <p:spPr bwMode="auto">
            <a:xfrm>
              <a:off x="3350" y="3017"/>
              <a:ext cx="80" cy="80"/>
            </a:xfrm>
            <a:prstGeom prst="ellipse">
              <a:avLst/>
            </a:prstGeom>
            <a:solidFill>
              <a:srgbClr val="FF9999"/>
            </a:solidFill>
            <a:ln w="28575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2212" name="Rectangle 20"/>
            <p:cNvSpPr>
              <a:spLocks noChangeArrowheads="1"/>
            </p:cNvSpPr>
            <p:nvPr/>
          </p:nvSpPr>
          <p:spPr bwMode="auto">
            <a:xfrm>
              <a:off x="3326" y="272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</p:grpSp>
      <p:sp>
        <p:nvSpPr>
          <p:cNvPr id="392213" name="Line 2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14" name="Line 2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2215" name="AutoShape 23"/>
          <p:cNvSpPr>
            <a:spLocks noChangeArrowheads="1"/>
          </p:cNvSpPr>
          <p:nvPr/>
        </p:nvSpPr>
        <p:spPr bwMode="auto">
          <a:xfrm>
            <a:off x="5048250" y="1365250"/>
            <a:ext cx="2917825" cy="831850"/>
          </a:xfrm>
          <a:prstGeom prst="roundRect">
            <a:avLst>
              <a:gd name="adj" fmla="val 12495"/>
            </a:avLst>
          </a:prstGeom>
          <a:solidFill>
            <a:srgbClr val="E7FFE7"/>
          </a:solidFill>
          <a:ln w="28575">
            <a:solidFill>
              <a:schemeClr val="accent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Expenditure stays the</a:t>
            </a:r>
          </a:p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same as price changes</a:t>
            </a:r>
          </a:p>
        </p:txBody>
      </p:sp>
      <p:sp>
        <p:nvSpPr>
          <p:cNvPr id="392216" name="Rectangle 18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folHlink"/>
                </a:solidFill>
              </a:rPr>
              <a:t>Unit elastic demand (</a:t>
            </a:r>
            <a:r>
              <a:rPr lang="en-GB" altLang="en-US" sz="2800" b="1" i="1">
                <a:solidFill>
                  <a:schemeClr val="folHlink"/>
                </a:solidFill>
              </a:rPr>
              <a:t>P</a:t>
            </a:r>
            <a:r>
              <a:rPr lang="en-GB" altLang="en-US" sz="2800" b="1">
                <a:solidFill>
                  <a:schemeClr val="folHlink"/>
                </a:solidFill>
                <a:latin typeface="Symbol" panose="05050102010706020507" pitchFamily="18" charset="2"/>
              </a:rPr>
              <a:t>Î</a:t>
            </a:r>
            <a:r>
              <a:rPr lang="en-GB" altLang="en-US" sz="2800" b="1" baseline="-25000">
                <a:solidFill>
                  <a:schemeClr val="folHlink"/>
                </a:solidFill>
              </a:rPr>
              <a:t>D</a:t>
            </a:r>
            <a:r>
              <a:rPr lang="en-GB" altLang="en-US" sz="2800" b="1">
                <a:solidFill>
                  <a:schemeClr val="folHlink"/>
                </a:solidFill>
              </a:rPr>
              <a:t> = –1)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92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92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92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2215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8707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  <a:p>
            <a:pPr lvl="1">
              <a:spcBef>
                <a:spcPct val="9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special cases</a:t>
            </a:r>
          </a:p>
          <a:p>
            <a:pPr lvl="1">
              <a:spcBef>
                <a:spcPct val="95000"/>
              </a:spcBef>
            </a:pPr>
            <a:r>
              <a:rPr lang="en-GB" altLang="en-US"/>
              <a:t>applications to price decisions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3" name="Rectangle 5"/>
          <p:cNvSpPr>
            <a:spLocks noChangeArrowheads="1"/>
          </p:cNvSpPr>
          <p:nvPr/>
        </p:nvSpPr>
        <p:spPr bwMode="auto">
          <a:xfrm>
            <a:off x="147638" y="2627313"/>
            <a:ext cx="6651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96294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96295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96296" name="Rectangle 8" descr="Wide upward diagonal"/>
          <p:cNvSpPr>
            <a:spLocks noChangeArrowheads="1"/>
          </p:cNvSpPr>
          <p:nvPr/>
        </p:nvSpPr>
        <p:spPr bwMode="auto">
          <a:xfrm>
            <a:off x="1073150" y="3435350"/>
            <a:ext cx="2882900" cy="2501900"/>
          </a:xfrm>
          <a:prstGeom prst="rect">
            <a:avLst/>
          </a:prstGeom>
          <a:pattFill prst="wdUpDiag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accent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7" name="Rectangle 9"/>
          <p:cNvSpPr>
            <a:spLocks noChangeArrowheads="1"/>
          </p:cNvSpPr>
          <p:nvPr/>
        </p:nvSpPr>
        <p:spPr bwMode="auto">
          <a:xfrm>
            <a:off x="1055688" y="4044950"/>
            <a:ext cx="5491162" cy="1892300"/>
          </a:xfrm>
          <a:prstGeom prst="rect">
            <a:avLst/>
          </a:prstGeom>
          <a:solidFill>
            <a:srgbClr val="006600">
              <a:alpha val="50000"/>
            </a:srgbClr>
          </a:solid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8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299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0" name="Arc 12"/>
          <p:cNvSpPr>
            <a:spLocks/>
          </p:cNvSpPr>
          <p:nvPr/>
        </p:nvSpPr>
        <p:spPr bwMode="auto">
          <a:xfrm rot="420000">
            <a:off x="1897063" y="2174875"/>
            <a:ext cx="5495925" cy="1676400"/>
          </a:xfrm>
          <a:custGeom>
            <a:avLst/>
            <a:gdLst>
              <a:gd name="G0" fmla="+- 20799 0 0"/>
              <a:gd name="G1" fmla="+- 0 0 0"/>
              <a:gd name="G2" fmla="+- 21600 0 0"/>
              <a:gd name="T0" fmla="*/ 20799 w 20799"/>
              <a:gd name="T1" fmla="*/ 21600 h 21600"/>
              <a:gd name="T2" fmla="*/ 0 w 20799"/>
              <a:gd name="T3" fmla="*/ 5829 h 21600"/>
              <a:gd name="T4" fmla="*/ 20799 w 20799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0799" h="21600" fill="none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</a:path>
              <a:path w="20799" h="21600" stroke="0" extrusionOk="0">
                <a:moveTo>
                  <a:pt x="20799" y="21600"/>
                </a:moveTo>
                <a:cubicBezTo>
                  <a:pt x="11114" y="21600"/>
                  <a:pt x="2613" y="15154"/>
                  <a:pt x="0" y="5828"/>
                </a:cubicBezTo>
                <a:lnTo>
                  <a:pt x="20799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1" name="Rectangle 13"/>
          <p:cNvSpPr>
            <a:spLocks noChangeArrowheads="1"/>
          </p:cNvSpPr>
          <p:nvPr/>
        </p:nvSpPr>
        <p:spPr bwMode="auto">
          <a:xfrm>
            <a:off x="3784600" y="294163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396302" name="Rectangle 14"/>
          <p:cNvSpPr>
            <a:spLocks noChangeArrowheads="1"/>
          </p:cNvSpPr>
          <p:nvPr/>
        </p:nvSpPr>
        <p:spPr bwMode="auto">
          <a:xfrm>
            <a:off x="6384925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6303" name="Rectangle 15"/>
          <p:cNvSpPr>
            <a:spLocks noChangeArrowheads="1"/>
          </p:cNvSpPr>
          <p:nvPr/>
        </p:nvSpPr>
        <p:spPr bwMode="auto">
          <a:xfrm>
            <a:off x="7324725" y="3944938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6304" name="Rectangle 16"/>
          <p:cNvSpPr>
            <a:spLocks noChangeArrowheads="1"/>
          </p:cNvSpPr>
          <p:nvPr/>
        </p:nvSpPr>
        <p:spPr bwMode="auto">
          <a:xfrm>
            <a:off x="695325" y="323215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96305" name="Rectangle 17"/>
          <p:cNvSpPr>
            <a:spLocks noChangeArrowheads="1"/>
          </p:cNvSpPr>
          <p:nvPr/>
        </p:nvSpPr>
        <p:spPr bwMode="auto">
          <a:xfrm>
            <a:off x="692150" y="383540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396306" name="Rectangle 18"/>
          <p:cNvSpPr>
            <a:spLocks noChangeArrowheads="1"/>
          </p:cNvSpPr>
          <p:nvPr/>
        </p:nvSpPr>
        <p:spPr bwMode="auto">
          <a:xfrm>
            <a:off x="3748088" y="60261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10</a:t>
            </a:r>
          </a:p>
        </p:txBody>
      </p:sp>
      <p:sp>
        <p:nvSpPr>
          <p:cNvPr id="396307" name="Rectangle 19"/>
          <p:cNvSpPr>
            <a:spLocks noChangeArrowheads="1"/>
          </p:cNvSpPr>
          <p:nvPr/>
        </p:nvSpPr>
        <p:spPr bwMode="auto">
          <a:xfrm>
            <a:off x="6321425" y="6010275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6308" name="Oval 20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09" name="Oval 21"/>
          <p:cNvSpPr>
            <a:spLocks noChangeArrowheads="1"/>
          </p:cNvSpPr>
          <p:nvPr/>
        </p:nvSpPr>
        <p:spPr bwMode="auto">
          <a:xfrm>
            <a:off x="3890963" y="3363913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10" name="AutoShape 22" descr="Parchment"/>
          <p:cNvSpPr>
            <a:spLocks noChangeArrowheads="1"/>
          </p:cNvSpPr>
          <p:nvPr/>
        </p:nvSpPr>
        <p:spPr bwMode="auto">
          <a:xfrm>
            <a:off x="4221163" y="1208088"/>
            <a:ext cx="2674937" cy="973137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6311" name="Rectangle 23"/>
          <p:cNvSpPr>
            <a:spLocks noChangeArrowheads="1"/>
          </p:cNvSpPr>
          <p:nvPr/>
        </p:nvSpPr>
        <p:spPr bwMode="auto">
          <a:xfrm>
            <a:off x="4332288" y="1289050"/>
            <a:ext cx="2436812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Expenditure falls</a:t>
            </a:r>
          </a:p>
          <a:p>
            <a:pPr algn="ctr"/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as price rises</a:t>
            </a:r>
          </a:p>
        </p:txBody>
      </p:sp>
      <p:sp>
        <p:nvSpPr>
          <p:cNvPr id="396312" name="Rectangle 24"/>
          <p:cNvSpPr>
            <a:spLocks noChangeArrowheads="1"/>
          </p:cNvSpPr>
          <p:nvPr/>
        </p:nvSpPr>
        <p:spPr bwMode="auto">
          <a:xfrm>
            <a:off x="0" y="0"/>
            <a:ext cx="9144000" cy="504825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folHlink"/>
                </a:solidFill>
              </a:rPr>
              <a:t>Elastic demand between two points</a:t>
            </a:r>
          </a:p>
        </p:txBody>
      </p:sp>
    </p:spTree>
  </p:cSld>
  <p:clrMapOvr>
    <a:masterClrMapping/>
  </p:clrMapOvr>
  <p:transition spd="slow">
    <p:pull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833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39" name="Rectangle 3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0" name="Rectangle 4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1" name="Rectangle 5"/>
          <p:cNvSpPr>
            <a:spLocks noChangeArrowheads="1"/>
          </p:cNvSpPr>
          <p:nvPr/>
        </p:nvSpPr>
        <p:spPr bwMode="auto">
          <a:xfrm>
            <a:off x="147638" y="2627313"/>
            <a:ext cx="6651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398342" name="Rectangle 6"/>
          <p:cNvSpPr>
            <a:spLocks noChangeArrowheads="1"/>
          </p:cNvSpPr>
          <p:nvPr/>
        </p:nvSpPr>
        <p:spPr bwMode="auto">
          <a:xfrm>
            <a:off x="2422525" y="6430963"/>
            <a:ext cx="4403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 i="1">
                <a:latin typeface="Arial" panose="020B0604020202020204" pitchFamily="34" charset="0"/>
              </a:rPr>
              <a:t>Q</a:t>
            </a:r>
            <a:r>
              <a:rPr lang="en-GB" altLang="en-US" sz="2000">
                <a:latin typeface="Arial" panose="020B0604020202020204" pitchFamily="34" charset="0"/>
              </a:rPr>
              <a:t> (millions of units per period of time)</a:t>
            </a:r>
          </a:p>
        </p:txBody>
      </p:sp>
      <p:sp>
        <p:nvSpPr>
          <p:cNvPr id="398343" name="Rectangle 7"/>
          <p:cNvSpPr>
            <a:spLocks noChangeArrowheads="1"/>
          </p:cNvSpPr>
          <p:nvPr/>
        </p:nvSpPr>
        <p:spPr bwMode="auto">
          <a:xfrm>
            <a:off x="746125" y="5973763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398344" name="Rectangle 8" descr="Wide upward diagonal"/>
          <p:cNvSpPr>
            <a:spLocks noChangeArrowheads="1"/>
          </p:cNvSpPr>
          <p:nvPr/>
        </p:nvSpPr>
        <p:spPr bwMode="auto">
          <a:xfrm>
            <a:off x="1073150" y="2176463"/>
            <a:ext cx="4175125" cy="3760787"/>
          </a:xfrm>
          <a:prstGeom prst="rect">
            <a:avLst/>
          </a:prstGeom>
          <a:pattFill prst="wdUpDiag">
            <a:fgClr>
              <a:schemeClr val="accent2"/>
            </a:fgClr>
            <a:bgClr>
              <a:schemeClr val="bg1"/>
            </a:bgClr>
          </a:pattFill>
          <a:ln w="12700">
            <a:solidFill>
              <a:schemeClr val="accent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5" name="Rectangle 9"/>
          <p:cNvSpPr>
            <a:spLocks noChangeArrowheads="1"/>
          </p:cNvSpPr>
          <p:nvPr/>
        </p:nvSpPr>
        <p:spPr bwMode="auto">
          <a:xfrm>
            <a:off x="1055688" y="4044950"/>
            <a:ext cx="5491162" cy="1892300"/>
          </a:xfrm>
          <a:prstGeom prst="rect">
            <a:avLst/>
          </a:prstGeom>
          <a:solidFill>
            <a:srgbClr val="006600">
              <a:alpha val="50000"/>
            </a:srgbClr>
          </a:solidFill>
          <a:ln w="12700">
            <a:solidFill>
              <a:schemeClr val="tx2"/>
            </a:solidFill>
            <a:prstDash val="dash"/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6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7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8" name="Arc 12"/>
          <p:cNvSpPr>
            <a:spLocks/>
          </p:cNvSpPr>
          <p:nvPr/>
        </p:nvSpPr>
        <p:spPr bwMode="auto">
          <a:xfrm rot="2940000">
            <a:off x="3648075" y="1908175"/>
            <a:ext cx="5543550" cy="1676400"/>
          </a:xfrm>
          <a:custGeom>
            <a:avLst/>
            <a:gdLst>
              <a:gd name="G0" fmla="+- 17617 0 0"/>
              <a:gd name="G1" fmla="+- 0 0 0"/>
              <a:gd name="G2" fmla="+- 21600 0 0"/>
              <a:gd name="T0" fmla="*/ 17894 w 17894"/>
              <a:gd name="T1" fmla="*/ 21598 h 21600"/>
              <a:gd name="T2" fmla="*/ 0 w 17894"/>
              <a:gd name="T3" fmla="*/ 12498 h 21600"/>
              <a:gd name="T4" fmla="*/ 17617 w 17894"/>
              <a:gd name="T5" fmla="*/ 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7894" h="21600" fill="none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</a:path>
              <a:path w="17894" h="21600" stroke="0" extrusionOk="0">
                <a:moveTo>
                  <a:pt x="17894" y="21598"/>
                </a:moveTo>
                <a:cubicBezTo>
                  <a:pt x="17801" y="21599"/>
                  <a:pt x="17709" y="21599"/>
                  <a:pt x="17617" y="21600"/>
                </a:cubicBezTo>
                <a:cubicBezTo>
                  <a:pt x="10616" y="21600"/>
                  <a:pt x="4050" y="18207"/>
                  <a:pt x="-1" y="12498"/>
                </a:cubicBezTo>
                <a:lnTo>
                  <a:pt x="17617" y="0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49" name="Oval 13"/>
          <p:cNvSpPr>
            <a:spLocks noChangeArrowheads="1"/>
          </p:cNvSpPr>
          <p:nvPr/>
        </p:nvSpPr>
        <p:spPr bwMode="auto">
          <a:xfrm>
            <a:off x="6483350" y="3992563"/>
            <a:ext cx="127000" cy="127000"/>
          </a:xfrm>
          <a:prstGeom prst="ellipse">
            <a:avLst/>
          </a:prstGeom>
          <a:solidFill>
            <a:srgbClr val="CCEC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0" name="Oval 14"/>
          <p:cNvSpPr>
            <a:spLocks noChangeArrowheads="1"/>
          </p:cNvSpPr>
          <p:nvPr/>
        </p:nvSpPr>
        <p:spPr bwMode="auto">
          <a:xfrm>
            <a:off x="5175250" y="2114550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1" name="Rectangle 15"/>
          <p:cNvSpPr>
            <a:spLocks noChangeArrowheads="1"/>
          </p:cNvSpPr>
          <p:nvPr/>
        </p:nvSpPr>
        <p:spPr bwMode="auto">
          <a:xfrm>
            <a:off x="5170488" y="1698625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398352" name="Rectangle 16"/>
          <p:cNvSpPr>
            <a:spLocks noChangeArrowheads="1"/>
          </p:cNvSpPr>
          <p:nvPr/>
        </p:nvSpPr>
        <p:spPr bwMode="auto">
          <a:xfrm>
            <a:off x="6445250" y="3584575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398353" name="Rectangle 17"/>
          <p:cNvSpPr>
            <a:spLocks noChangeArrowheads="1"/>
          </p:cNvSpPr>
          <p:nvPr/>
        </p:nvSpPr>
        <p:spPr bwMode="auto">
          <a:xfrm>
            <a:off x="7616825" y="5254625"/>
            <a:ext cx="404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98354" name="Rectangle 18"/>
          <p:cNvSpPr>
            <a:spLocks noChangeArrowheads="1"/>
          </p:cNvSpPr>
          <p:nvPr/>
        </p:nvSpPr>
        <p:spPr bwMode="auto">
          <a:xfrm>
            <a:off x="695325" y="1989138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8</a:t>
            </a:r>
          </a:p>
        </p:txBody>
      </p:sp>
      <p:sp>
        <p:nvSpPr>
          <p:cNvPr id="398355" name="Rectangle 19"/>
          <p:cNvSpPr>
            <a:spLocks noChangeArrowheads="1"/>
          </p:cNvSpPr>
          <p:nvPr/>
        </p:nvSpPr>
        <p:spPr bwMode="auto">
          <a:xfrm>
            <a:off x="692150" y="3835400"/>
            <a:ext cx="325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398356" name="Rectangle 20"/>
          <p:cNvSpPr>
            <a:spLocks noChangeArrowheads="1"/>
          </p:cNvSpPr>
          <p:nvPr/>
        </p:nvSpPr>
        <p:spPr bwMode="auto">
          <a:xfrm>
            <a:off x="5022850" y="5991225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15</a:t>
            </a:r>
          </a:p>
        </p:txBody>
      </p:sp>
      <p:sp>
        <p:nvSpPr>
          <p:cNvPr id="398357" name="Rectangle 21"/>
          <p:cNvSpPr>
            <a:spLocks noChangeArrowheads="1"/>
          </p:cNvSpPr>
          <p:nvPr/>
        </p:nvSpPr>
        <p:spPr bwMode="auto">
          <a:xfrm>
            <a:off x="6321425" y="59928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20</a:t>
            </a:r>
          </a:p>
        </p:txBody>
      </p:sp>
      <p:sp>
        <p:nvSpPr>
          <p:cNvPr id="398358" name="AutoShape 22" descr="Parchment"/>
          <p:cNvSpPr>
            <a:spLocks noChangeArrowheads="1"/>
          </p:cNvSpPr>
          <p:nvPr/>
        </p:nvSpPr>
        <p:spPr bwMode="auto">
          <a:xfrm>
            <a:off x="5343525" y="749300"/>
            <a:ext cx="2674938" cy="973138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98359" name="Rectangle 23"/>
          <p:cNvSpPr>
            <a:spLocks noChangeArrowheads="1"/>
          </p:cNvSpPr>
          <p:nvPr/>
        </p:nvSpPr>
        <p:spPr bwMode="auto">
          <a:xfrm>
            <a:off x="5402263" y="830263"/>
            <a:ext cx="2541587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>
                <a:solidFill>
                  <a:schemeClr val="hlink"/>
                </a:solidFill>
                <a:latin typeface="Arial" panose="020B0604020202020204" pitchFamily="34" charset="0"/>
              </a:rPr>
              <a:t>Expenditure rises</a:t>
            </a:r>
          </a:p>
          <a:p>
            <a:pPr algn="ctr"/>
            <a:r>
              <a:rPr lang="en-GB" altLang="en-US">
                <a:solidFill>
                  <a:schemeClr val="hlink"/>
                </a:solidFill>
                <a:latin typeface="Arial" panose="020B0604020202020204" pitchFamily="34" charset="0"/>
              </a:rPr>
              <a:t>as price rises</a:t>
            </a:r>
          </a:p>
        </p:txBody>
      </p:sp>
      <p:sp>
        <p:nvSpPr>
          <p:cNvPr id="398360" name="Rectangle 24"/>
          <p:cNvSpPr>
            <a:spLocks noChangeArrowheads="1"/>
          </p:cNvSpPr>
          <p:nvPr/>
        </p:nvSpPr>
        <p:spPr bwMode="auto">
          <a:xfrm>
            <a:off x="0" y="0"/>
            <a:ext cx="9144000" cy="5000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Inelastic demand between two points</a:t>
            </a:r>
          </a:p>
        </p:txBody>
      </p:sp>
    </p:spTree>
  </p:cSld>
  <p:clrMapOvr>
    <a:masterClrMapping/>
  </p:clrMapOvr>
  <p:transition spd="slow">
    <p:pull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0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392195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demand and consumer expenditure (</a:t>
            </a:r>
            <a:r>
              <a:rPr lang="en-GB" altLang="en-US" i="1">
                <a:solidFill>
                  <a:srgbClr val="646B86"/>
                </a:solidFill>
              </a:rPr>
              <a:t>P × Q</a:t>
            </a:r>
            <a:r>
              <a:rPr lang="en-GB" altLang="en-US">
                <a:solidFill>
                  <a:srgbClr val="646B86"/>
                </a:solidFill>
              </a:rPr>
              <a:t>)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elastic demand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effects of a price change on expenditure: inelastic demand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special cases</a:t>
            </a:r>
          </a:p>
          <a:p>
            <a:pPr lvl="1">
              <a:spcBef>
                <a:spcPct val="65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applications to price decisions</a:t>
            </a:r>
          </a:p>
          <a:p>
            <a:pPr lvl="1">
              <a:spcBef>
                <a:spcPct val="65000"/>
              </a:spcBef>
            </a:pPr>
            <a:r>
              <a:rPr lang="en-GB" altLang="en-US"/>
              <a:t>different elasticities along a demand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Elastic demand Where quantity demanded changes by </a:t>
            </a:r>
            <a:r>
              <a:rPr lang="en-GB" dirty="0" smtClean="0"/>
              <a:t>a larger </a:t>
            </a:r>
            <a:r>
              <a:rPr lang="en-GB" dirty="0"/>
              <a:t>percentage than price. Ignoring the negative sign, </a:t>
            </a:r>
            <a:r>
              <a:rPr lang="en-GB" dirty="0" smtClean="0"/>
              <a:t>it will </a:t>
            </a:r>
            <a:r>
              <a:rPr lang="en-GB" dirty="0"/>
              <a:t>have a value greater than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Inelastic </a:t>
            </a:r>
            <a:r>
              <a:rPr lang="en-GB" dirty="0"/>
              <a:t>demand Where quantity demanded changes by </a:t>
            </a:r>
            <a:r>
              <a:rPr lang="en-GB" dirty="0" smtClean="0"/>
              <a:t>a smaller </a:t>
            </a:r>
            <a:r>
              <a:rPr lang="en-GB" dirty="0"/>
              <a:t>percentage than price. Ignoring the negative sign, </a:t>
            </a:r>
            <a:r>
              <a:rPr lang="en-GB" dirty="0" smtClean="0"/>
              <a:t>it will </a:t>
            </a:r>
            <a:r>
              <a:rPr lang="en-GB" dirty="0"/>
              <a:t>have a value less than 1</a:t>
            </a:r>
            <a:r>
              <a:rPr lang="en-GB" dirty="0" smtClean="0"/>
              <a:t>.</a:t>
            </a:r>
          </a:p>
          <a:p>
            <a:r>
              <a:rPr lang="en-GB" dirty="0" smtClean="0"/>
              <a:t>Unit </a:t>
            </a:r>
            <a:r>
              <a:rPr lang="en-GB" dirty="0"/>
              <a:t>elasticity of demand Where quantity </a:t>
            </a:r>
            <a:r>
              <a:rPr lang="en-GB" dirty="0" smtClean="0"/>
              <a:t>demanded changes </a:t>
            </a:r>
            <a:r>
              <a:rPr lang="en-GB" dirty="0"/>
              <a:t>by the same percentage as price. Ignoring </a:t>
            </a:r>
            <a:r>
              <a:rPr lang="en-GB" dirty="0" smtClean="0"/>
              <a:t>the negative </a:t>
            </a:r>
            <a:r>
              <a:rPr lang="en-GB" dirty="0"/>
              <a:t>sign, it will have a value equal to 1.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2786359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Elastic demand </a:t>
            </a:r>
            <a:endParaRPr lang="en-GB" dirty="0" smtClean="0"/>
          </a:p>
          <a:p>
            <a:pPr lvl="1"/>
            <a:r>
              <a:rPr lang="en-GB" dirty="0" smtClean="0"/>
              <a:t>P </a:t>
            </a:r>
            <a:r>
              <a:rPr lang="en-GB" dirty="0"/>
              <a:t>rises; Q falls proportionately more; thus TE falls.</a:t>
            </a:r>
          </a:p>
          <a:p>
            <a:pPr lvl="1"/>
            <a:r>
              <a:rPr lang="en-GB" dirty="0" smtClean="0"/>
              <a:t>P </a:t>
            </a:r>
            <a:r>
              <a:rPr lang="en-GB" dirty="0"/>
              <a:t>falls; Q rises proportionately more; thus TE rises.</a:t>
            </a:r>
            <a:endParaRPr lang="en-GB" dirty="0" smtClean="0"/>
          </a:p>
          <a:p>
            <a:r>
              <a:rPr lang="en-GB" dirty="0" smtClean="0"/>
              <a:t>Inelastic </a:t>
            </a:r>
            <a:r>
              <a:rPr lang="en-GB" dirty="0"/>
              <a:t>demand </a:t>
            </a:r>
            <a:endParaRPr lang="en-GB" dirty="0" smtClean="0"/>
          </a:p>
          <a:p>
            <a:pPr lvl="1"/>
            <a:r>
              <a:rPr lang="en-GB" dirty="0" smtClean="0"/>
              <a:t>P </a:t>
            </a:r>
            <a:r>
              <a:rPr lang="en-GB" dirty="0"/>
              <a:t>rises; Q falls proportionately less; TE rises.</a:t>
            </a:r>
          </a:p>
          <a:p>
            <a:pPr lvl="1"/>
            <a:r>
              <a:rPr lang="en-GB" dirty="0" smtClean="0"/>
              <a:t>P </a:t>
            </a:r>
            <a:r>
              <a:rPr lang="en-GB" dirty="0"/>
              <a:t>falls; Q rises proportionately less; TE falls</a:t>
            </a:r>
            <a:r>
              <a:rPr lang="en-GB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65404516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7" name="Rectangle 5"/>
          <p:cNvSpPr>
            <a:spLocks noChangeArrowheads="1"/>
          </p:cNvSpPr>
          <p:nvPr/>
        </p:nvSpPr>
        <p:spPr bwMode="auto">
          <a:xfrm>
            <a:off x="1076325" y="1516063"/>
            <a:ext cx="2505075" cy="4427537"/>
          </a:xfrm>
          <a:prstGeom prst="rect">
            <a:avLst/>
          </a:prstGeom>
          <a:solidFill>
            <a:srgbClr val="6699FF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38" name="Line 6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39" name="Line 7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0" name="Rectangle 8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495300"/>
          </a:xfrm>
          <a:noFill/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300" b="1"/>
              <a:t>Different elasticities along different portions of a demand curve</a:t>
            </a:r>
          </a:p>
        </p:txBody>
      </p:sp>
      <p:sp>
        <p:nvSpPr>
          <p:cNvPr id="402441" name="Arc 9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42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3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2444" name="Rectangle 12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2445" name="Rectangle 13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2446" name="Rectangle 14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2447" name="Rectangle 15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8" name="Rectangle 16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2449" name="Rectangle 17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2450" name="Oval 18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2451" name="Rectangle 19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5" name="Rectangle 5" descr="Pink tissue paper"/>
          <p:cNvSpPr>
            <a:spLocks noChangeArrowheads="1"/>
          </p:cNvSpPr>
          <p:nvPr/>
        </p:nvSpPr>
        <p:spPr bwMode="auto">
          <a:xfrm>
            <a:off x="1058863" y="2703513"/>
            <a:ext cx="4638675" cy="3240087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6" name="Arc 7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487" name="Line 8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Line 9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Line 1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Line 1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Rectangle 12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4492" name="Rectangle 13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4493" name="Rectangle 14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4494" name="Rectangle 15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5" name="Rectangle 16"/>
          <p:cNvSpPr>
            <a:spLocks noChangeArrowheads="1"/>
          </p:cNvSpPr>
          <p:nvPr/>
        </p:nvSpPr>
        <p:spPr bwMode="auto">
          <a:xfrm>
            <a:off x="603250" y="24971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4496" name="Rectangle 17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4497" name="Rectangle 18"/>
          <p:cNvSpPr>
            <a:spLocks noChangeArrowheads="1"/>
          </p:cNvSpPr>
          <p:nvPr/>
        </p:nvSpPr>
        <p:spPr bwMode="auto">
          <a:xfrm>
            <a:off x="5492750" y="60356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4498" name="Rectangle 19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4499" name="Rectangle 20"/>
          <p:cNvSpPr>
            <a:spLocks noChangeArrowheads="1"/>
          </p:cNvSpPr>
          <p:nvPr/>
        </p:nvSpPr>
        <p:spPr bwMode="auto">
          <a:xfrm>
            <a:off x="5676900" y="21177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04500" name="Rectangle 21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2" name="Group 22"/>
          <p:cNvGrpSpPr>
            <a:grpSpLocks/>
          </p:cNvGrpSpPr>
          <p:nvPr/>
        </p:nvGrpSpPr>
        <p:grpSpPr bwMode="auto">
          <a:xfrm>
            <a:off x="3771900" y="714375"/>
            <a:ext cx="2476500" cy="1797050"/>
            <a:chOff x="2376" y="450"/>
            <a:chExt cx="1560" cy="1132"/>
          </a:xfrm>
        </p:grpSpPr>
        <p:sp>
          <p:nvSpPr>
            <p:cNvPr id="404502" name="Line 23"/>
            <p:cNvSpPr>
              <a:spLocks noChangeShapeType="1"/>
            </p:cNvSpPr>
            <p:nvPr/>
          </p:nvSpPr>
          <p:spPr bwMode="auto">
            <a:xfrm flipH="1" flipV="1">
              <a:off x="2376" y="928"/>
              <a:ext cx="622" cy="118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4503" name="Line 24"/>
            <p:cNvSpPr>
              <a:spLocks noChangeShapeType="1"/>
            </p:cNvSpPr>
            <p:nvPr/>
          </p:nvSpPr>
          <p:spPr bwMode="auto">
            <a:xfrm>
              <a:off x="3030" y="1068"/>
              <a:ext cx="525" cy="514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4504" name="AutoShape 25" descr="Parchment"/>
            <p:cNvSpPr>
              <a:spLocks noChangeArrowheads="1"/>
            </p:cNvSpPr>
            <p:nvPr/>
          </p:nvSpPr>
          <p:spPr bwMode="auto">
            <a:xfrm>
              <a:off x="2990" y="450"/>
              <a:ext cx="946" cy="624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404505" name="Rectangle 26"/>
            <p:cNvSpPr>
              <a:spLocks noChangeArrowheads="1"/>
            </p:cNvSpPr>
            <p:nvPr/>
          </p:nvSpPr>
          <p:spPr bwMode="auto">
            <a:xfrm>
              <a:off x="3108" y="517"/>
              <a:ext cx="737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accent2"/>
                  </a:solidFill>
                  <a:latin typeface="Comic Sans MS" panose="030F0702030302020204" pitchFamily="66" charset="0"/>
                </a:rPr>
                <a:t>Elastic</a:t>
              </a:r>
            </a:p>
            <a:p>
              <a:pPr algn="ctr"/>
              <a:r>
                <a:rPr lang="en-GB" altLang="en-US" sz="2200">
                  <a:solidFill>
                    <a:schemeClr val="accent2"/>
                  </a:solidFill>
                  <a:latin typeface="Comic Sans MS" panose="030F0702030302020204" pitchFamily="66" charset="0"/>
                </a:rPr>
                <a:t>demand</a:t>
              </a:r>
            </a:p>
          </p:txBody>
        </p:sp>
      </p:grpSp>
      <p:sp>
        <p:nvSpPr>
          <p:cNvPr id="404506" name="Line 27"/>
          <p:cNvSpPr>
            <a:spLocks noChangeShapeType="1"/>
          </p:cNvSpPr>
          <p:nvPr/>
        </p:nvSpPr>
        <p:spPr bwMode="auto">
          <a:xfrm flipH="1">
            <a:off x="1058863" y="2698750"/>
            <a:ext cx="4638675" cy="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7" name="Line 28"/>
          <p:cNvSpPr>
            <a:spLocks noChangeShapeType="1"/>
          </p:cNvSpPr>
          <p:nvPr/>
        </p:nvSpPr>
        <p:spPr bwMode="auto">
          <a:xfrm>
            <a:off x="5697538" y="2698750"/>
            <a:ext cx="0" cy="3244850"/>
          </a:xfrm>
          <a:prstGeom prst="line">
            <a:avLst/>
          </a:prstGeom>
          <a:noFill/>
          <a:ln w="19050">
            <a:solidFill>
              <a:srgbClr val="FF0000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4508" name="Rectangle 29"/>
          <p:cNvSpPr>
            <a:spLocks noChangeArrowheads="1"/>
          </p:cNvSpPr>
          <p:nvPr/>
        </p:nvSpPr>
        <p:spPr bwMode="auto">
          <a:xfrm>
            <a:off x="1076325" y="1516063"/>
            <a:ext cx="2505075" cy="4427537"/>
          </a:xfrm>
          <a:prstGeom prst="rect">
            <a:avLst/>
          </a:prstGeom>
          <a:solidFill>
            <a:srgbClr val="6699FF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09" name="Oval 30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10" name="Oval 31"/>
          <p:cNvSpPr>
            <a:spLocks noChangeArrowheads="1"/>
          </p:cNvSpPr>
          <p:nvPr/>
        </p:nvSpPr>
        <p:spPr bwMode="auto">
          <a:xfrm>
            <a:off x="5641975" y="260985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4511" name="Rectangle 8"/>
          <p:cNvSpPr>
            <a:spLocks noChangeArrowheads="1"/>
          </p:cNvSpPr>
          <p:nvPr/>
        </p:nvSpPr>
        <p:spPr bwMode="auto">
          <a:xfrm>
            <a:off x="0" y="0"/>
            <a:ext cx="9144000" cy="4953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300" b="1"/>
              <a:t>Different elasticities along different portions of a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653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1" name="Rectangle 3" descr="Pink tissue paper"/>
          <p:cNvSpPr>
            <a:spLocks noChangeArrowheads="1"/>
          </p:cNvSpPr>
          <p:nvPr/>
        </p:nvSpPr>
        <p:spPr bwMode="auto">
          <a:xfrm>
            <a:off x="1058863" y="2701925"/>
            <a:ext cx="4638675" cy="3241675"/>
          </a:xfrm>
          <a:prstGeom prst="rect">
            <a:avLst/>
          </a:prstGeom>
          <a:blipFill dpi="0" rotWithShape="0">
            <a:blip r:embed="rId3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4" name="Line 6"/>
          <p:cNvSpPr>
            <a:spLocks noChangeShapeType="1"/>
          </p:cNvSpPr>
          <p:nvPr/>
        </p:nvSpPr>
        <p:spPr bwMode="auto">
          <a:xfrm>
            <a:off x="5697538" y="2698750"/>
            <a:ext cx="0" cy="324485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5" name="Rectangle 8"/>
          <p:cNvSpPr>
            <a:spLocks noChangeArrowheads="1"/>
          </p:cNvSpPr>
          <p:nvPr/>
        </p:nvSpPr>
        <p:spPr bwMode="auto">
          <a:xfrm>
            <a:off x="1058863" y="4038600"/>
            <a:ext cx="5908675" cy="1905000"/>
          </a:xfrm>
          <a:prstGeom prst="rect">
            <a:avLst/>
          </a:prstGeom>
          <a:solidFill>
            <a:srgbClr val="00FF99">
              <a:alpha val="50195"/>
            </a:srgb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36" name="Line 9"/>
          <p:cNvSpPr>
            <a:spLocks noChangeShapeType="1"/>
          </p:cNvSpPr>
          <p:nvPr/>
        </p:nvSpPr>
        <p:spPr bwMode="auto">
          <a:xfrm flipH="1">
            <a:off x="1058863" y="1516063"/>
            <a:ext cx="2522537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7" name="Line 10"/>
          <p:cNvSpPr>
            <a:spLocks noChangeShapeType="1"/>
          </p:cNvSpPr>
          <p:nvPr/>
        </p:nvSpPr>
        <p:spPr bwMode="auto">
          <a:xfrm>
            <a:off x="3581400" y="1516063"/>
            <a:ext cx="0" cy="4427537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8" name="Line 11"/>
          <p:cNvSpPr>
            <a:spLocks noChangeShapeType="1"/>
          </p:cNvSpPr>
          <p:nvPr/>
        </p:nvSpPr>
        <p:spPr bwMode="auto">
          <a:xfrm flipH="1">
            <a:off x="1058863" y="4038600"/>
            <a:ext cx="5908675" cy="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39" name="Line 12"/>
          <p:cNvSpPr>
            <a:spLocks noChangeShapeType="1"/>
          </p:cNvSpPr>
          <p:nvPr/>
        </p:nvSpPr>
        <p:spPr bwMode="auto">
          <a:xfrm>
            <a:off x="6967538" y="4038600"/>
            <a:ext cx="0" cy="1905000"/>
          </a:xfrm>
          <a:prstGeom prst="line">
            <a:avLst/>
          </a:prstGeom>
          <a:noFill/>
          <a:ln w="19050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0" name="Arc 13"/>
          <p:cNvSpPr>
            <a:spLocks/>
          </p:cNvSpPr>
          <p:nvPr/>
        </p:nvSpPr>
        <p:spPr bwMode="auto">
          <a:xfrm rot="-1740000">
            <a:off x="1414463" y="903288"/>
            <a:ext cx="5138737" cy="5721350"/>
          </a:xfrm>
          <a:custGeom>
            <a:avLst/>
            <a:gdLst>
              <a:gd name="T0" fmla="*/ 607363319 w 21418"/>
              <a:gd name="T1" fmla="*/ 0 h 18848"/>
              <a:gd name="T2" fmla="*/ 1232916867 w 21418"/>
              <a:gd name="T3" fmla="*/ 1478908259 h 18848"/>
              <a:gd name="T4" fmla="*/ 0 w 21418"/>
              <a:gd name="T5" fmla="*/ 1736727093 h 18848"/>
              <a:gd name="T6" fmla="*/ 0 60000 65536"/>
              <a:gd name="T7" fmla="*/ 0 60000 65536"/>
              <a:gd name="T8" fmla="*/ 0 60000 65536"/>
              <a:gd name="T9" fmla="*/ 0 w 21418"/>
              <a:gd name="T10" fmla="*/ 0 h 18848"/>
              <a:gd name="T11" fmla="*/ 21418 w 21418"/>
              <a:gd name="T12" fmla="*/ 18848 h 18848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21418" h="18848" fill="none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</a:path>
              <a:path w="21418" h="18848" stroke="0" extrusionOk="0">
                <a:moveTo>
                  <a:pt x="10550" y="0"/>
                </a:moveTo>
                <a:cubicBezTo>
                  <a:pt x="16505" y="3333"/>
                  <a:pt x="20534" y="9283"/>
                  <a:pt x="21418" y="16049"/>
                </a:cubicBezTo>
                <a:lnTo>
                  <a:pt x="0" y="18848"/>
                </a:lnTo>
                <a:close/>
              </a:path>
            </a:pathLst>
          </a:custGeom>
          <a:noFill/>
          <a:ln w="38100" cap="rnd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41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2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43" name="Rectangle 16"/>
          <p:cNvSpPr>
            <a:spLocks noChangeArrowheads="1"/>
          </p:cNvSpPr>
          <p:nvPr/>
        </p:nvSpPr>
        <p:spPr bwMode="auto">
          <a:xfrm>
            <a:off x="581025" y="501650"/>
            <a:ext cx="48101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06544" name="Rectangle 17"/>
          <p:cNvSpPr>
            <a:spLocks noChangeArrowheads="1"/>
          </p:cNvSpPr>
          <p:nvPr/>
        </p:nvSpPr>
        <p:spPr bwMode="auto">
          <a:xfrm>
            <a:off x="7904163" y="6086475"/>
            <a:ext cx="481012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</a:t>
            </a:r>
          </a:p>
        </p:txBody>
      </p:sp>
      <p:sp>
        <p:nvSpPr>
          <p:cNvPr id="406545" name="Rectangle 18"/>
          <p:cNvSpPr>
            <a:spLocks noChangeArrowheads="1"/>
          </p:cNvSpPr>
          <p:nvPr/>
        </p:nvSpPr>
        <p:spPr bwMode="auto">
          <a:xfrm>
            <a:off x="720725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06546" name="Rectangle 19"/>
          <p:cNvSpPr>
            <a:spLocks noChangeArrowheads="1"/>
          </p:cNvSpPr>
          <p:nvPr/>
        </p:nvSpPr>
        <p:spPr bwMode="auto">
          <a:xfrm>
            <a:off x="592138" y="13525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47" name="Rectangle 20"/>
          <p:cNvSpPr>
            <a:spLocks noChangeArrowheads="1"/>
          </p:cNvSpPr>
          <p:nvPr/>
        </p:nvSpPr>
        <p:spPr bwMode="auto">
          <a:xfrm>
            <a:off x="603250" y="24971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48" name="Rectangle 21"/>
          <p:cNvSpPr>
            <a:spLocks noChangeArrowheads="1"/>
          </p:cNvSpPr>
          <p:nvPr/>
        </p:nvSpPr>
        <p:spPr bwMode="auto">
          <a:xfrm>
            <a:off x="588963" y="384810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06549" name="Rectangle 22"/>
          <p:cNvSpPr>
            <a:spLocks noChangeArrowheads="1"/>
          </p:cNvSpPr>
          <p:nvPr/>
        </p:nvSpPr>
        <p:spPr bwMode="auto">
          <a:xfrm>
            <a:off x="3370263" y="60118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06550" name="Rectangle 23"/>
          <p:cNvSpPr>
            <a:spLocks noChangeArrowheads="1"/>
          </p:cNvSpPr>
          <p:nvPr/>
        </p:nvSpPr>
        <p:spPr bwMode="auto">
          <a:xfrm>
            <a:off x="5492750" y="60356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06551" name="Rectangle 24"/>
          <p:cNvSpPr>
            <a:spLocks noChangeArrowheads="1"/>
          </p:cNvSpPr>
          <p:nvPr/>
        </p:nvSpPr>
        <p:spPr bwMode="auto">
          <a:xfrm>
            <a:off x="6778625" y="6010275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3</a:t>
            </a:r>
          </a:p>
        </p:txBody>
      </p:sp>
      <p:sp>
        <p:nvSpPr>
          <p:cNvPr id="406552" name="Rectangle 25"/>
          <p:cNvSpPr>
            <a:spLocks noChangeArrowheads="1"/>
          </p:cNvSpPr>
          <p:nvPr/>
        </p:nvSpPr>
        <p:spPr bwMode="auto">
          <a:xfrm>
            <a:off x="3616325" y="958850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06553" name="Rectangle 26"/>
          <p:cNvSpPr>
            <a:spLocks noChangeArrowheads="1"/>
          </p:cNvSpPr>
          <p:nvPr/>
        </p:nvSpPr>
        <p:spPr bwMode="auto">
          <a:xfrm>
            <a:off x="5676900" y="21177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06554" name="Rectangle 27"/>
          <p:cNvSpPr>
            <a:spLocks noChangeArrowheads="1"/>
          </p:cNvSpPr>
          <p:nvPr/>
        </p:nvSpPr>
        <p:spPr bwMode="auto">
          <a:xfrm>
            <a:off x="6989763" y="3468688"/>
            <a:ext cx="336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406555" name="Oval 28"/>
          <p:cNvSpPr>
            <a:spLocks noChangeArrowheads="1"/>
          </p:cNvSpPr>
          <p:nvPr/>
        </p:nvSpPr>
        <p:spPr bwMode="auto">
          <a:xfrm>
            <a:off x="3525838" y="1446213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56" name="Oval 29"/>
          <p:cNvSpPr>
            <a:spLocks noChangeArrowheads="1"/>
          </p:cNvSpPr>
          <p:nvPr/>
        </p:nvSpPr>
        <p:spPr bwMode="auto">
          <a:xfrm>
            <a:off x="6916738" y="3952875"/>
            <a:ext cx="127000" cy="127000"/>
          </a:xfrm>
          <a:prstGeom prst="ellipse">
            <a:avLst/>
          </a:prstGeom>
          <a:solidFill>
            <a:srgbClr val="00FF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57" name="Rectangle 30"/>
          <p:cNvSpPr>
            <a:spLocks noChangeArrowheads="1"/>
          </p:cNvSpPr>
          <p:nvPr/>
        </p:nvSpPr>
        <p:spPr bwMode="auto">
          <a:xfrm>
            <a:off x="7200900" y="4162425"/>
            <a:ext cx="4048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</a:p>
        </p:txBody>
      </p:sp>
      <p:grpSp>
        <p:nvGrpSpPr>
          <p:cNvPr id="2" name="Group 31"/>
          <p:cNvGrpSpPr>
            <a:grpSpLocks/>
          </p:cNvGrpSpPr>
          <p:nvPr/>
        </p:nvGrpSpPr>
        <p:grpSpPr bwMode="auto">
          <a:xfrm>
            <a:off x="5881688" y="2024063"/>
            <a:ext cx="2136775" cy="1728787"/>
            <a:chOff x="3705" y="1275"/>
            <a:chExt cx="1346" cy="1089"/>
          </a:xfrm>
        </p:grpSpPr>
        <p:sp>
          <p:nvSpPr>
            <p:cNvPr id="406559" name="AutoShape 32" descr="Parchment"/>
            <p:cNvSpPr>
              <a:spLocks noChangeArrowheads="1"/>
            </p:cNvSpPr>
            <p:nvPr/>
          </p:nvSpPr>
          <p:spPr bwMode="auto">
            <a:xfrm>
              <a:off x="4105" y="1275"/>
              <a:ext cx="946" cy="624"/>
            </a:xfrm>
            <a:prstGeom prst="roundRect">
              <a:avLst>
                <a:gd name="adj" fmla="val 12495"/>
              </a:avLst>
            </a:prstGeom>
            <a:blipFill dpi="0" rotWithShape="0">
              <a:blip r:embed="rId4"/>
              <a:srcRect/>
              <a:tile tx="0" ty="0" sx="100000" sy="100000" flip="none" algn="tl"/>
            </a:blipFill>
            <a:ln w="28575">
              <a:solidFill>
                <a:schemeClr val="hlink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 sz="2800"/>
            </a:p>
          </p:txBody>
        </p:sp>
        <p:sp>
          <p:nvSpPr>
            <p:cNvPr id="406560" name="Rectangle 33"/>
            <p:cNvSpPr>
              <a:spLocks noChangeArrowheads="1"/>
            </p:cNvSpPr>
            <p:nvPr/>
          </p:nvSpPr>
          <p:spPr bwMode="auto">
            <a:xfrm>
              <a:off x="4171" y="1342"/>
              <a:ext cx="846" cy="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Comic Sans MS" panose="030F0702030302020204" pitchFamily="66" charset="0"/>
                </a:rPr>
                <a:t>Inelastic</a:t>
              </a:r>
            </a:p>
            <a:p>
              <a:pPr algn="ctr"/>
              <a:r>
                <a:rPr lang="en-GB" altLang="en-US" sz="2200">
                  <a:solidFill>
                    <a:schemeClr val="folHlink"/>
                  </a:solidFill>
                  <a:latin typeface="Comic Sans MS" panose="030F0702030302020204" pitchFamily="66" charset="0"/>
                </a:rPr>
                <a:t>demand</a:t>
              </a:r>
            </a:p>
          </p:txBody>
        </p:sp>
        <p:sp>
          <p:nvSpPr>
            <p:cNvPr id="406561" name="Line 34"/>
            <p:cNvSpPr>
              <a:spLocks noChangeShapeType="1"/>
            </p:cNvSpPr>
            <p:nvPr/>
          </p:nvSpPr>
          <p:spPr bwMode="auto">
            <a:xfrm flipH="1" flipV="1">
              <a:off x="3705" y="1689"/>
              <a:ext cx="418" cy="203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2" name="Line 35"/>
            <p:cNvSpPr>
              <a:spLocks noChangeShapeType="1"/>
            </p:cNvSpPr>
            <p:nvPr/>
          </p:nvSpPr>
          <p:spPr bwMode="auto">
            <a:xfrm>
              <a:off x="4133" y="1903"/>
              <a:ext cx="225" cy="461"/>
            </a:xfrm>
            <a:prstGeom prst="line">
              <a:avLst/>
            </a:prstGeom>
            <a:noFill/>
            <a:ln w="28575">
              <a:solidFill>
                <a:schemeClr val="hlink"/>
              </a:solidFill>
              <a:round/>
              <a:headEnd type="none" w="sm" len="sm"/>
              <a:tailEnd type="stealth" w="med" len="lg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06563" name="Oval 36"/>
          <p:cNvSpPr>
            <a:spLocks noChangeArrowheads="1"/>
          </p:cNvSpPr>
          <p:nvPr/>
        </p:nvSpPr>
        <p:spPr bwMode="auto">
          <a:xfrm>
            <a:off x="5641975" y="260985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06564" name="Line 37"/>
          <p:cNvSpPr>
            <a:spLocks noChangeShapeType="1"/>
          </p:cNvSpPr>
          <p:nvPr/>
        </p:nvSpPr>
        <p:spPr bwMode="auto">
          <a:xfrm flipH="1">
            <a:off x="1063625" y="2689225"/>
            <a:ext cx="4584700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06565" name="Rectangle 8"/>
          <p:cNvSpPr>
            <a:spLocks noChangeArrowheads="1"/>
          </p:cNvSpPr>
          <p:nvPr/>
        </p:nvSpPr>
        <p:spPr bwMode="auto">
          <a:xfrm>
            <a:off x="0" y="0"/>
            <a:ext cx="9144000" cy="49530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300" b="1"/>
              <a:t>Different elasticities along different portions of a demand curve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8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399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1625" y="1566863"/>
            <a:ext cx="8534400" cy="4846637"/>
          </a:xfrm>
        </p:spPr>
        <p:txBody>
          <a:bodyPr/>
          <a:lstStyle/>
          <a:p>
            <a:pPr>
              <a:lnSpc>
                <a:spcPct val="110000"/>
              </a:lnSpc>
              <a:spcBef>
                <a:spcPct val="80000"/>
              </a:spcBef>
            </a:pPr>
            <a:r>
              <a:rPr lang="en-GB" altLang="en-US" noProof="1"/>
              <a:t>Measurement of elasticity: arc </a:t>
            </a:r>
            <a:r>
              <a:rPr lang="en-GB" altLang="en-US" noProof="1" smtClean="0"/>
              <a:t>elasticity</a:t>
            </a:r>
          </a:p>
          <a:p>
            <a:pPr>
              <a:lnSpc>
                <a:spcPct val="110000"/>
              </a:lnSpc>
              <a:spcBef>
                <a:spcPct val="80000"/>
              </a:spcBef>
            </a:pPr>
            <a:r>
              <a:rPr lang="en-GB" altLang="en-US" noProof="1"/>
              <a:t>Arc elasticity The measurement of elasticity </a:t>
            </a:r>
            <a:r>
              <a:rPr lang="en-GB" altLang="en-US" noProof="1" smtClean="0"/>
              <a:t>between two </a:t>
            </a:r>
            <a:r>
              <a:rPr lang="en-GB" altLang="en-US" noProof="1"/>
              <a:t>points on a curve</a:t>
            </a: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noProof="1"/>
              <a:t>the formula for price elasticity of demand</a:t>
            </a:r>
          </a:p>
          <a:p>
            <a:pPr lvl="2">
              <a:lnSpc>
                <a:spcPct val="110000"/>
              </a:lnSpc>
              <a:spcBef>
                <a:spcPct val="80000"/>
              </a:spcBef>
              <a:buFontTx/>
              <a:buNone/>
            </a:pP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Q/Q ÷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P/P</a:t>
            </a:r>
            <a:endParaRPr lang="en-GB" altLang="en-US" noProof="1">
              <a:sym typeface="Symbol" panose="05050102010706020507" pitchFamily="18" charset="2"/>
            </a:endParaRPr>
          </a:p>
          <a:p>
            <a:pPr lvl="1">
              <a:lnSpc>
                <a:spcPct val="110000"/>
              </a:lnSpc>
              <a:spcBef>
                <a:spcPct val="80000"/>
              </a:spcBef>
            </a:pPr>
            <a:r>
              <a:rPr lang="en-GB" altLang="en-US" noProof="1">
                <a:sym typeface="Symbol" panose="05050102010706020507" pitchFamily="18" charset="2"/>
              </a:rPr>
              <a:t>using the average or </a:t>
            </a:r>
            <a:r>
              <a:rPr lang="en-GB" altLang="en-US" dirty="0">
                <a:sym typeface="Symbol" panose="05050102010706020507" pitchFamily="18" charset="2"/>
              </a:rPr>
              <a:t>‘</a:t>
            </a:r>
            <a:r>
              <a:rPr lang="en-GB" altLang="en-US" noProof="1">
                <a:sym typeface="Symbol" panose="05050102010706020507" pitchFamily="18" charset="2"/>
              </a:rPr>
              <a:t>mid-point</a:t>
            </a:r>
            <a:r>
              <a:rPr lang="en-GB" altLang="en-US" dirty="0">
                <a:sym typeface="Symbol" panose="05050102010706020507" pitchFamily="18" charset="2"/>
              </a:rPr>
              <a:t>’</a:t>
            </a:r>
            <a:r>
              <a:rPr lang="en-GB" altLang="en-US" noProof="1">
                <a:sym typeface="Symbol" panose="05050102010706020507" pitchFamily="18" charset="2"/>
              </a:rPr>
              <a:t> method</a:t>
            </a:r>
            <a:endParaRPr lang="en-GB" altLang="en-US" dirty="0">
              <a:sym typeface="Symbol" panose="05050102010706020507" pitchFamily="18" charset="2"/>
            </a:endParaRPr>
          </a:p>
          <a:p>
            <a:pPr lvl="2">
              <a:lnSpc>
                <a:spcPct val="110000"/>
              </a:lnSpc>
              <a:spcBef>
                <a:spcPct val="80000"/>
              </a:spcBef>
              <a:buFont typeface="Wingdings 2" panose="05020102010507070707" pitchFamily="18" charset="2"/>
              <a:buNone/>
            </a:pP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Q/</a:t>
            </a:r>
            <a:r>
              <a:rPr lang="en-GB" altLang="en-US" dirty="0">
                <a:sym typeface="Symbol" panose="05050102010706020507" pitchFamily="18" charset="2"/>
              </a:rPr>
              <a:t>mid </a:t>
            </a:r>
            <a:r>
              <a:rPr lang="en-GB" altLang="en-US" i="1" noProof="1">
                <a:sym typeface="Symbol" panose="05050102010706020507" pitchFamily="18" charset="2"/>
              </a:rPr>
              <a:t>Q ÷ </a:t>
            </a: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P/</a:t>
            </a:r>
            <a:r>
              <a:rPr lang="en-GB" altLang="en-US" dirty="0">
                <a:sym typeface="Symbol" panose="05050102010706020507" pitchFamily="18" charset="2"/>
              </a:rPr>
              <a:t>mid </a:t>
            </a:r>
            <a:r>
              <a:rPr lang="en-GB" altLang="en-US" i="1" noProof="1">
                <a:sym typeface="Symbol" panose="05050102010706020507" pitchFamily="18" charset="2"/>
              </a:rPr>
              <a:t>P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99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99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99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99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99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99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399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399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399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99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399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399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63" grpId="0" build="p" bldLvl="2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2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10627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53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628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29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0" name="Rectangle 6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10631" name="Rectangle 7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10632" name="Rectangle 8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10633" name="Line 9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4" name="Line 10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5" name="Line 11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0636" name="Line 12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0637" name="Group 13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10638" name="Rectangle 14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10639" name="Oval 15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0640" name="Group 16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10641" name="Rectangle 17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10642" name="Oval 18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10643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10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10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4106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10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10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10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4106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10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33" grpId="0" animBg="1"/>
      <p:bldP spid="410634" grpId="0" animBg="1"/>
      <p:bldP spid="410635" grpId="0" animBg="1"/>
      <p:bldP spid="41063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12675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2721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2676" name="AutoShape 4" descr="Parchment"/>
          <p:cNvSpPr>
            <a:spLocks noChangeArrowheads="1"/>
          </p:cNvSpPr>
          <p:nvPr/>
        </p:nvSpPr>
        <p:spPr bwMode="auto">
          <a:xfrm>
            <a:off x="4662488" y="595313"/>
            <a:ext cx="3184525" cy="90487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7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8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79" name="Rectangle 7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12680" name="Rectangle 8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12681" name="Rectangle 9"/>
          <p:cNvSpPr>
            <a:spLocks noChangeArrowheads="1"/>
          </p:cNvSpPr>
          <p:nvPr/>
        </p:nvSpPr>
        <p:spPr bwMode="auto">
          <a:xfrm>
            <a:off x="5753100" y="617538"/>
            <a:ext cx="18113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Q         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2682" name="Rectangle 10"/>
          <p:cNvSpPr>
            <a:spLocks noChangeArrowheads="1"/>
          </p:cNvSpPr>
          <p:nvPr/>
        </p:nvSpPr>
        <p:spPr bwMode="auto">
          <a:xfrm>
            <a:off x="5735638" y="998538"/>
            <a:ext cx="2005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Q       </a:t>
            </a:r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2683" name="Line 11"/>
          <p:cNvSpPr>
            <a:spLocks noChangeShapeType="1"/>
          </p:cNvSpPr>
          <p:nvPr/>
        </p:nvSpPr>
        <p:spPr bwMode="auto">
          <a:xfrm>
            <a:off x="5726113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4" name="Line 12"/>
          <p:cNvSpPr>
            <a:spLocks noChangeShapeType="1"/>
          </p:cNvSpPr>
          <p:nvPr/>
        </p:nvSpPr>
        <p:spPr bwMode="auto">
          <a:xfrm>
            <a:off x="6884988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5" name="Rectangle 13"/>
          <p:cNvSpPr>
            <a:spLocks noChangeArrowheads="1"/>
          </p:cNvSpPr>
          <p:nvPr/>
        </p:nvSpPr>
        <p:spPr bwMode="auto">
          <a:xfrm>
            <a:off x="6538913" y="803275"/>
            <a:ext cx="3508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2686" name="Rectangle 14"/>
          <p:cNvSpPr>
            <a:spLocks noChangeArrowheads="1"/>
          </p:cNvSpPr>
          <p:nvPr/>
        </p:nvSpPr>
        <p:spPr bwMode="auto">
          <a:xfrm>
            <a:off x="4705350" y="768350"/>
            <a:ext cx="88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 =</a:t>
            </a:r>
          </a:p>
        </p:txBody>
      </p:sp>
      <p:sp>
        <p:nvSpPr>
          <p:cNvPr id="412687" name="Rectangle 15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12688" name="Line 16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89" name="Line 17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90" name="Line 18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2691" name="Line 19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2692" name="Group 20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12693" name="Rectangle 21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12694" name="Oval 22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695" name="Group 23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12696" name="Rectangle 24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12697" name="Oval 25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698" name="Group 26"/>
          <p:cNvGrpSpPr>
            <a:grpSpLocks/>
          </p:cNvGrpSpPr>
          <p:nvPr/>
        </p:nvGrpSpPr>
        <p:grpSpPr bwMode="auto">
          <a:xfrm>
            <a:off x="2487613" y="2751138"/>
            <a:ext cx="1393825" cy="534987"/>
            <a:chOff x="1567" y="1733"/>
            <a:chExt cx="878" cy="337"/>
          </a:xfrm>
        </p:grpSpPr>
        <p:sp>
          <p:nvSpPr>
            <p:cNvPr id="412699" name="Line 27"/>
            <p:cNvSpPr>
              <a:spLocks noChangeShapeType="1"/>
            </p:cNvSpPr>
            <p:nvPr/>
          </p:nvSpPr>
          <p:spPr bwMode="auto">
            <a:xfrm flipH="1">
              <a:off x="1567" y="1733"/>
              <a:ext cx="878" cy="0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700" name="Text Box 28"/>
            <p:cNvSpPr txBox="1">
              <a:spLocks noChangeArrowheads="1"/>
            </p:cNvSpPr>
            <p:nvPr/>
          </p:nvSpPr>
          <p:spPr bwMode="auto">
            <a:xfrm>
              <a:off x="1609" y="1782"/>
              <a:ext cx="77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tx2"/>
                  </a:solidFill>
                  <a:sym typeface="Symbol" panose="05050102010706020507" pitchFamily="18" charset="2"/>
                </a:rPr>
                <a:t>Q = </a:t>
              </a:r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10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412701" name="Group 29"/>
          <p:cNvGrpSpPr>
            <a:grpSpLocks/>
          </p:cNvGrpSpPr>
          <p:nvPr/>
        </p:nvGrpSpPr>
        <p:grpSpPr bwMode="auto">
          <a:xfrm>
            <a:off x="1171575" y="1746250"/>
            <a:ext cx="1316038" cy="1004888"/>
            <a:chOff x="738" y="1100"/>
            <a:chExt cx="829" cy="633"/>
          </a:xfrm>
        </p:grpSpPr>
        <p:sp>
          <p:nvSpPr>
            <p:cNvPr id="412702" name="Line 30"/>
            <p:cNvSpPr>
              <a:spLocks noChangeShapeType="1"/>
            </p:cNvSpPr>
            <p:nvPr/>
          </p:nvSpPr>
          <p:spPr bwMode="auto">
            <a:xfrm>
              <a:off x="1567" y="1100"/>
              <a:ext cx="0" cy="633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2703" name="Text Box 31"/>
            <p:cNvSpPr txBox="1">
              <a:spLocks noChangeArrowheads="1"/>
            </p:cNvSpPr>
            <p:nvPr/>
          </p:nvSpPr>
          <p:spPr bwMode="auto">
            <a:xfrm>
              <a:off x="738" y="1245"/>
              <a:ext cx="7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accent2"/>
                  </a:solidFill>
                  <a:sym typeface="Symbol" panose="05050102010706020507" pitchFamily="18" charset="2"/>
                </a:rPr>
                <a:t>P = </a:t>
              </a:r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–2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</p:grpSp>
      <p:grpSp>
        <p:nvGrpSpPr>
          <p:cNvPr id="412704" name="Group 32"/>
          <p:cNvGrpSpPr>
            <a:grpSpLocks/>
          </p:cNvGrpSpPr>
          <p:nvPr/>
        </p:nvGrpSpPr>
        <p:grpSpPr bwMode="auto">
          <a:xfrm>
            <a:off x="703263" y="2005013"/>
            <a:ext cx="1662112" cy="1517650"/>
            <a:chOff x="443" y="1263"/>
            <a:chExt cx="1047" cy="956"/>
          </a:xfrm>
        </p:grpSpPr>
        <p:sp>
          <p:nvSpPr>
            <p:cNvPr id="412705" name="Text Box 33"/>
            <p:cNvSpPr txBox="1">
              <a:spLocks noChangeArrowheads="1"/>
            </p:cNvSpPr>
            <p:nvPr/>
          </p:nvSpPr>
          <p:spPr bwMode="auto">
            <a:xfrm>
              <a:off x="756" y="1931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accent2"/>
                  </a:solidFill>
                </a:rPr>
                <a:t>P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  <p:sp>
          <p:nvSpPr>
            <p:cNvPr id="412706" name="Text Box 34"/>
            <p:cNvSpPr txBox="1">
              <a:spLocks noChangeArrowheads="1"/>
            </p:cNvSpPr>
            <p:nvPr/>
          </p:nvSpPr>
          <p:spPr bwMode="auto">
            <a:xfrm>
              <a:off x="443" y="1263"/>
              <a:ext cx="218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7</a:t>
              </a:r>
            </a:p>
          </p:txBody>
        </p:sp>
        <p:sp>
          <p:nvSpPr>
            <p:cNvPr id="412707" name="Line 35"/>
            <p:cNvSpPr>
              <a:spLocks noChangeShapeType="1"/>
            </p:cNvSpPr>
            <p:nvPr/>
          </p:nvSpPr>
          <p:spPr bwMode="auto">
            <a:xfrm flipH="1" flipV="1">
              <a:off x="578" y="1533"/>
              <a:ext cx="311" cy="445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2708" name="Group 36"/>
          <p:cNvGrpSpPr>
            <a:grpSpLocks/>
          </p:cNvGrpSpPr>
          <p:nvPr/>
        </p:nvGrpSpPr>
        <p:grpSpPr bwMode="auto">
          <a:xfrm>
            <a:off x="2676525" y="6035675"/>
            <a:ext cx="1165225" cy="822325"/>
            <a:chOff x="1686" y="3802"/>
            <a:chExt cx="734" cy="518"/>
          </a:xfrm>
        </p:grpSpPr>
        <p:sp>
          <p:nvSpPr>
            <p:cNvPr id="412709" name="Text Box 37"/>
            <p:cNvSpPr txBox="1">
              <a:spLocks noChangeArrowheads="1"/>
            </p:cNvSpPr>
            <p:nvPr/>
          </p:nvSpPr>
          <p:spPr bwMode="auto">
            <a:xfrm>
              <a:off x="1686" y="4032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tx2"/>
                  </a:solidFill>
                </a:rPr>
                <a:t>Q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  <p:sp>
          <p:nvSpPr>
            <p:cNvPr id="412710" name="Text Box 38"/>
            <p:cNvSpPr txBox="1">
              <a:spLocks noChangeArrowheads="1"/>
            </p:cNvSpPr>
            <p:nvPr/>
          </p:nvSpPr>
          <p:spPr bwMode="auto">
            <a:xfrm>
              <a:off x="1839" y="3802"/>
              <a:ext cx="314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15</a:t>
              </a:r>
            </a:p>
          </p:txBody>
        </p:sp>
      </p:grpSp>
      <p:sp>
        <p:nvSpPr>
          <p:cNvPr id="412711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2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2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12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12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1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12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12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127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127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7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127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127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127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127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4722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14723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4772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4724" name="AutoShape 4" descr="Parchment"/>
          <p:cNvSpPr>
            <a:spLocks noChangeArrowheads="1"/>
          </p:cNvSpPr>
          <p:nvPr/>
        </p:nvSpPr>
        <p:spPr bwMode="auto">
          <a:xfrm>
            <a:off x="4662488" y="595313"/>
            <a:ext cx="3184525" cy="161131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5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6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27" name="Rectangle 7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14728" name="Rectangle 8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14729" name="Rectangle 9"/>
          <p:cNvSpPr>
            <a:spLocks noChangeArrowheads="1"/>
          </p:cNvSpPr>
          <p:nvPr/>
        </p:nvSpPr>
        <p:spPr bwMode="auto">
          <a:xfrm>
            <a:off x="5753100" y="617538"/>
            <a:ext cx="18113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Q         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4730" name="Rectangle 10"/>
          <p:cNvSpPr>
            <a:spLocks noChangeArrowheads="1"/>
          </p:cNvSpPr>
          <p:nvPr/>
        </p:nvSpPr>
        <p:spPr bwMode="auto">
          <a:xfrm>
            <a:off x="5735638" y="998538"/>
            <a:ext cx="2005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Q       </a:t>
            </a:r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4731" name="Line 11"/>
          <p:cNvSpPr>
            <a:spLocks noChangeShapeType="1"/>
          </p:cNvSpPr>
          <p:nvPr/>
        </p:nvSpPr>
        <p:spPr bwMode="auto">
          <a:xfrm>
            <a:off x="5726113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2" name="Line 12"/>
          <p:cNvSpPr>
            <a:spLocks noChangeShapeType="1"/>
          </p:cNvSpPr>
          <p:nvPr/>
        </p:nvSpPr>
        <p:spPr bwMode="auto">
          <a:xfrm>
            <a:off x="6884988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33" name="Rectangle 13"/>
          <p:cNvSpPr>
            <a:spLocks noChangeArrowheads="1"/>
          </p:cNvSpPr>
          <p:nvPr/>
        </p:nvSpPr>
        <p:spPr bwMode="auto">
          <a:xfrm>
            <a:off x="6538913" y="803275"/>
            <a:ext cx="3508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4734" name="Rectangle 14"/>
          <p:cNvSpPr>
            <a:spLocks noChangeArrowheads="1"/>
          </p:cNvSpPr>
          <p:nvPr/>
        </p:nvSpPr>
        <p:spPr bwMode="auto">
          <a:xfrm>
            <a:off x="4705350" y="768350"/>
            <a:ext cx="88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 =</a:t>
            </a:r>
          </a:p>
        </p:txBody>
      </p:sp>
      <p:sp>
        <p:nvSpPr>
          <p:cNvPr id="414735" name="Rectangle 15"/>
          <p:cNvSpPr>
            <a:spLocks noChangeArrowheads="1"/>
          </p:cNvSpPr>
          <p:nvPr/>
        </p:nvSpPr>
        <p:spPr bwMode="auto">
          <a:xfrm>
            <a:off x="5856288" y="1444625"/>
            <a:ext cx="1720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 10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	      </a:t>
            </a:r>
            <a:r>
              <a:rPr lang="en-GB" altLang="en-US" sz="2000" u="sng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2 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15	       </a:t>
            </a:r>
            <a:r>
              <a:rPr lang="en-GB" altLang="en-US" sz="900">
                <a:solidFill>
                  <a:schemeClr val="hlink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414736" name="Rectangle 16"/>
          <p:cNvSpPr>
            <a:spLocks noChangeArrowheads="1"/>
          </p:cNvSpPr>
          <p:nvPr/>
        </p:nvSpPr>
        <p:spPr bwMode="auto">
          <a:xfrm>
            <a:off x="6556375" y="1550988"/>
            <a:ext cx="350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4737" name="Rectangle 17"/>
          <p:cNvSpPr>
            <a:spLocks noChangeArrowheads="1"/>
          </p:cNvSpPr>
          <p:nvPr/>
        </p:nvSpPr>
        <p:spPr bwMode="auto">
          <a:xfrm>
            <a:off x="5262563" y="1574800"/>
            <a:ext cx="331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</a:t>
            </a:r>
          </a:p>
        </p:txBody>
      </p:sp>
      <p:sp>
        <p:nvSpPr>
          <p:cNvPr id="414738" name="Rectangle 18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14739" name="Line 19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40" name="Line 20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41" name="Line 21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4742" name="Line 22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4743" name="Group 23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14744" name="Rectangle 24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14745" name="Oval 25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4746" name="Group 26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14747" name="Rectangle 27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14748" name="Oval 28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4749" name="Group 29"/>
          <p:cNvGrpSpPr>
            <a:grpSpLocks/>
          </p:cNvGrpSpPr>
          <p:nvPr/>
        </p:nvGrpSpPr>
        <p:grpSpPr bwMode="auto">
          <a:xfrm>
            <a:off x="2487613" y="2751138"/>
            <a:ext cx="1393825" cy="534987"/>
            <a:chOff x="1567" y="1733"/>
            <a:chExt cx="878" cy="337"/>
          </a:xfrm>
        </p:grpSpPr>
        <p:sp>
          <p:nvSpPr>
            <p:cNvPr id="414750" name="Line 30"/>
            <p:cNvSpPr>
              <a:spLocks noChangeShapeType="1"/>
            </p:cNvSpPr>
            <p:nvPr/>
          </p:nvSpPr>
          <p:spPr bwMode="auto">
            <a:xfrm flipH="1">
              <a:off x="1567" y="1733"/>
              <a:ext cx="878" cy="0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4751" name="Text Box 31"/>
            <p:cNvSpPr txBox="1">
              <a:spLocks noChangeArrowheads="1"/>
            </p:cNvSpPr>
            <p:nvPr/>
          </p:nvSpPr>
          <p:spPr bwMode="auto">
            <a:xfrm>
              <a:off x="1609" y="1782"/>
              <a:ext cx="77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tx2"/>
                  </a:solidFill>
                  <a:sym typeface="Symbol" panose="05050102010706020507" pitchFamily="18" charset="2"/>
                </a:rPr>
                <a:t>Q = </a:t>
              </a:r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10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414752" name="Group 32"/>
          <p:cNvGrpSpPr>
            <a:grpSpLocks/>
          </p:cNvGrpSpPr>
          <p:nvPr/>
        </p:nvGrpSpPr>
        <p:grpSpPr bwMode="auto">
          <a:xfrm>
            <a:off x="1171575" y="1746250"/>
            <a:ext cx="1316038" cy="1004888"/>
            <a:chOff x="738" y="1100"/>
            <a:chExt cx="829" cy="633"/>
          </a:xfrm>
        </p:grpSpPr>
        <p:sp>
          <p:nvSpPr>
            <p:cNvPr id="414753" name="Line 33"/>
            <p:cNvSpPr>
              <a:spLocks noChangeShapeType="1"/>
            </p:cNvSpPr>
            <p:nvPr/>
          </p:nvSpPr>
          <p:spPr bwMode="auto">
            <a:xfrm>
              <a:off x="1567" y="1100"/>
              <a:ext cx="0" cy="633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4754" name="Text Box 34"/>
            <p:cNvSpPr txBox="1">
              <a:spLocks noChangeArrowheads="1"/>
            </p:cNvSpPr>
            <p:nvPr/>
          </p:nvSpPr>
          <p:spPr bwMode="auto">
            <a:xfrm>
              <a:off x="738" y="1245"/>
              <a:ext cx="7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accent2"/>
                  </a:solidFill>
                  <a:sym typeface="Symbol" panose="05050102010706020507" pitchFamily="18" charset="2"/>
                </a:rPr>
                <a:t>P = </a:t>
              </a:r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–2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</p:grpSp>
      <p:grpSp>
        <p:nvGrpSpPr>
          <p:cNvPr id="414755" name="Group 35"/>
          <p:cNvGrpSpPr>
            <a:grpSpLocks/>
          </p:cNvGrpSpPr>
          <p:nvPr/>
        </p:nvGrpSpPr>
        <p:grpSpPr bwMode="auto">
          <a:xfrm>
            <a:off x="703263" y="2005013"/>
            <a:ext cx="1662112" cy="1517650"/>
            <a:chOff x="443" y="1263"/>
            <a:chExt cx="1047" cy="956"/>
          </a:xfrm>
        </p:grpSpPr>
        <p:sp>
          <p:nvSpPr>
            <p:cNvPr id="414756" name="Text Box 36"/>
            <p:cNvSpPr txBox="1">
              <a:spLocks noChangeArrowheads="1"/>
            </p:cNvSpPr>
            <p:nvPr/>
          </p:nvSpPr>
          <p:spPr bwMode="auto">
            <a:xfrm>
              <a:off x="756" y="1931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accent2"/>
                  </a:solidFill>
                </a:rPr>
                <a:t>P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  <p:sp>
          <p:nvSpPr>
            <p:cNvPr id="414757" name="Text Box 37"/>
            <p:cNvSpPr txBox="1">
              <a:spLocks noChangeArrowheads="1"/>
            </p:cNvSpPr>
            <p:nvPr/>
          </p:nvSpPr>
          <p:spPr bwMode="auto">
            <a:xfrm>
              <a:off x="443" y="1263"/>
              <a:ext cx="218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7</a:t>
              </a:r>
            </a:p>
          </p:txBody>
        </p:sp>
        <p:sp>
          <p:nvSpPr>
            <p:cNvPr id="414758" name="Line 38"/>
            <p:cNvSpPr>
              <a:spLocks noChangeShapeType="1"/>
            </p:cNvSpPr>
            <p:nvPr/>
          </p:nvSpPr>
          <p:spPr bwMode="auto">
            <a:xfrm flipH="1" flipV="1">
              <a:off x="578" y="1533"/>
              <a:ext cx="311" cy="445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4759" name="Group 39"/>
          <p:cNvGrpSpPr>
            <a:grpSpLocks/>
          </p:cNvGrpSpPr>
          <p:nvPr/>
        </p:nvGrpSpPr>
        <p:grpSpPr bwMode="auto">
          <a:xfrm>
            <a:off x="2676525" y="6035675"/>
            <a:ext cx="1165225" cy="822325"/>
            <a:chOff x="1686" y="3802"/>
            <a:chExt cx="734" cy="518"/>
          </a:xfrm>
        </p:grpSpPr>
        <p:sp>
          <p:nvSpPr>
            <p:cNvPr id="414760" name="Text Box 40"/>
            <p:cNvSpPr txBox="1">
              <a:spLocks noChangeArrowheads="1"/>
            </p:cNvSpPr>
            <p:nvPr/>
          </p:nvSpPr>
          <p:spPr bwMode="auto">
            <a:xfrm>
              <a:off x="1686" y="4032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tx2"/>
                  </a:solidFill>
                </a:rPr>
                <a:t>Q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  <p:sp>
          <p:nvSpPr>
            <p:cNvPr id="414761" name="Text Box 41"/>
            <p:cNvSpPr txBox="1">
              <a:spLocks noChangeArrowheads="1"/>
            </p:cNvSpPr>
            <p:nvPr/>
          </p:nvSpPr>
          <p:spPr bwMode="auto">
            <a:xfrm>
              <a:off x="1839" y="3802"/>
              <a:ext cx="314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15</a:t>
              </a:r>
            </a:p>
          </p:txBody>
        </p:sp>
      </p:grpSp>
      <p:sp>
        <p:nvSpPr>
          <p:cNvPr id="414762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wipe dir="d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77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16771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6821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6772" name="AutoShape 4" descr="Parchment"/>
          <p:cNvSpPr>
            <a:spLocks noChangeArrowheads="1"/>
          </p:cNvSpPr>
          <p:nvPr/>
        </p:nvSpPr>
        <p:spPr bwMode="auto">
          <a:xfrm>
            <a:off x="4662488" y="595313"/>
            <a:ext cx="3184525" cy="205263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3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4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75" name="Rectangle 7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16776" name="Rectangle 8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16777" name="Rectangle 9"/>
          <p:cNvSpPr>
            <a:spLocks noChangeArrowheads="1"/>
          </p:cNvSpPr>
          <p:nvPr/>
        </p:nvSpPr>
        <p:spPr bwMode="auto">
          <a:xfrm>
            <a:off x="5753100" y="617538"/>
            <a:ext cx="18113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Q         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6778" name="Rectangle 10"/>
          <p:cNvSpPr>
            <a:spLocks noChangeArrowheads="1"/>
          </p:cNvSpPr>
          <p:nvPr/>
        </p:nvSpPr>
        <p:spPr bwMode="auto">
          <a:xfrm>
            <a:off x="5735638" y="998538"/>
            <a:ext cx="2005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Q       </a:t>
            </a:r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6779" name="Line 11"/>
          <p:cNvSpPr>
            <a:spLocks noChangeShapeType="1"/>
          </p:cNvSpPr>
          <p:nvPr/>
        </p:nvSpPr>
        <p:spPr bwMode="auto">
          <a:xfrm>
            <a:off x="5726113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0" name="Line 12"/>
          <p:cNvSpPr>
            <a:spLocks noChangeShapeType="1"/>
          </p:cNvSpPr>
          <p:nvPr/>
        </p:nvSpPr>
        <p:spPr bwMode="auto">
          <a:xfrm>
            <a:off x="6884988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1" name="Rectangle 13"/>
          <p:cNvSpPr>
            <a:spLocks noChangeArrowheads="1"/>
          </p:cNvSpPr>
          <p:nvPr/>
        </p:nvSpPr>
        <p:spPr bwMode="auto">
          <a:xfrm>
            <a:off x="6538913" y="803275"/>
            <a:ext cx="3508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6782" name="Rectangle 14"/>
          <p:cNvSpPr>
            <a:spLocks noChangeArrowheads="1"/>
          </p:cNvSpPr>
          <p:nvPr/>
        </p:nvSpPr>
        <p:spPr bwMode="auto">
          <a:xfrm>
            <a:off x="4705350" y="768350"/>
            <a:ext cx="88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 =</a:t>
            </a:r>
          </a:p>
        </p:txBody>
      </p:sp>
      <p:sp>
        <p:nvSpPr>
          <p:cNvPr id="416783" name="Rectangle 15"/>
          <p:cNvSpPr>
            <a:spLocks noChangeArrowheads="1"/>
          </p:cNvSpPr>
          <p:nvPr/>
        </p:nvSpPr>
        <p:spPr bwMode="auto">
          <a:xfrm>
            <a:off x="5856288" y="1444625"/>
            <a:ext cx="1720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 10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	      </a:t>
            </a:r>
            <a:r>
              <a:rPr lang="en-GB" altLang="en-US" sz="2000" u="sng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2 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15	       </a:t>
            </a:r>
            <a:r>
              <a:rPr lang="en-GB" altLang="en-US" sz="900">
                <a:solidFill>
                  <a:schemeClr val="hlink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416784" name="Rectangle 16"/>
          <p:cNvSpPr>
            <a:spLocks noChangeArrowheads="1"/>
          </p:cNvSpPr>
          <p:nvPr/>
        </p:nvSpPr>
        <p:spPr bwMode="auto">
          <a:xfrm>
            <a:off x="6556375" y="1550988"/>
            <a:ext cx="350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6785" name="Rectangle 17"/>
          <p:cNvSpPr>
            <a:spLocks noChangeArrowheads="1"/>
          </p:cNvSpPr>
          <p:nvPr/>
        </p:nvSpPr>
        <p:spPr bwMode="auto">
          <a:xfrm>
            <a:off x="5262563" y="1574800"/>
            <a:ext cx="331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</a:t>
            </a:r>
          </a:p>
        </p:txBody>
      </p:sp>
      <p:sp>
        <p:nvSpPr>
          <p:cNvPr id="416786" name="Rectangle 18"/>
          <p:cNvSpPr>
            <a:spLocks noChangeArrowheads="1"/>
          </p:cNvSpPr>
          <p:nvPr/>
        </p:nvSpPr>
        <p:spPr bwMode="auto">
          <a:xfrm>
            <a:off x="5280025" y="2117725"/>
            <a:ext cx="259080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10/15   x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7/2 </a:t>
            </a: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16787" name="Rectangle 19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16788" name="Line 20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89" name="Line 21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90" name="Line 22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6791" name="Line 23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6792" name="Group 24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16793" name="Rectangle 25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16794" name="Oval 26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6795" name="Group 27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16796" name="Rectangle 28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16797" name="Oval 29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6798" name="Group 30"/>
          <p:cNvGrpSpPr>
            <a:grpSpLocks/>
          </p:cNvGrpSpPr>
          <p:nvPr/>
        </p:nvGrpSpPr>
        <p:grpSpPr bwMode="auto">
          <a:xfrm>
            <a:off x="2487613" y="2751138"/>
            <a:ext cx="1393825" cy="534987"/>
            <a:chOff x="1567" y="1733"/>
            <a:chExt cx="878" cy="337"/>
          </a:xfrm>
        </p:grpSpPr>
        <p:sp>
          <p:nvSpPr>
            <p:cNvPr id="416799" name="Line 31"/>
            <p:cNvSpPr>
              <a:spLocks noChangeShapeType="1"/>
            </p:cNvSpPr>
            <p:nvPr/>
          </p:nvSpPr>
          <p:spPr bwMode="auto">
            <a:xfrm flipH="1">
              <a:off x="1567" y="1733"/>
              <a:ext cx="878" cy="0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6800" name="Text Box 32"/>
            <p:cNvSpPr txBox="1">
              <a:spLocks noChangeArrowheads="1"/>
            </p:cNvSpPr>
            <p:nvPr/>
          </p:nvSpPr>
          <p:spPr bwMode="auto">
            <a:xfrm>
              <a:off x="1609" y="1782"/>
              <a:ext cx="77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tx2"/>
                  </a:solidFill>
                  <a:sym typeface="Symbol" panose="05050102010706020507" pitchFamily="18" charset="2"/>
                </a:rPr>
                <a:t>Q = </a:t>
              </a:r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10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416801" name="Group 33"/>
          <p:cNvGrpSpPr>
            <a:grpSpLocks/>
          </p:cNvGrpSpPr>
          <p:nvPr/>
        </p:nvGrpSpPr>
        <p:grpSpPr bwMode="auto">
          <a:xfrm>
            <a:off x="1171575" y="1746250"/>
            <a:ext cx="1316038" cy="1004888"/>
            <a:chOff x="738" y="1100"/>
            <a:chExt cx="829" cy="633"/>
          </a:xfrm>
        </p:grpSpPr>
        <p:sp>
          <p:nvSpPr>
            <p:cNvPr id="416802" name="Line 34"/>
            <p:cNvSpPr>
              <a:spLocks noChangeShapeType="1"/>
            </p:cNvSpPr>
            <p:nvPr/>
          </p:nvSpPr>
          <p:spPr bwMode="auto">
            <a:xfrm>
              <a:off x="1567" y="1100"/>
              <a:ext cx="0" cy="633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6803" name="Text Box 35"/>
            <p:cNvSpPr txBox="1">
              <a:spLocks noChangeArrowheads="1"/>
            </p:cNvSpPr>
            <p:nvPr/>
          </p:nvSpPr>
          <p:spPr bwMode="auto">
            <a:xfrm>
              <a:off x="738" y="1245"/>
              <a:ext cx="7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accent2"/>
                  </a:solidFill>
                  <a:sym typeface="Symbol" panose="05050102010706020507" pitchFamily="18" charset="2"/>
                </a:rPr>
                <a:t>P = </a:t>
              </a:r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–2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</p:grpSp>
      <p:grpSp>
        <p:nvGrpSpPr>
          <p:cNvPr id="416804" name="Group 36"/>
          <p:cNvGrpSpPr>
            <a:grpSpLocks/>
          </p:cNvGrpSpPr>
          <p:nvPr/>
        </p:nvGrpSpPr>
        <p:grpSpPr bwMode="auto">
          <a:xfrm>
            <a:off x="703263" y="2005013"/>
            <a:ext cx="1662112" cy="1517650"/>
            <a:chOff x="443" y="1263"/>
            <a:chExt cx="1047" cy="956"/>
          </a:xfrm>
        </p:grpSpPr>
        <p:sp>
          <p:nvSpPr>
            <p:cNvPr id="416805" name="Text Box 37"/>
            <p:cNvSpPr txBox="1">
              <a:spLocks noChangeArrowheads="1"/>
            </p:cNvSpPr>
            <p:nvPr/>
          </p:nvSpPr>
          <p:spPr bwMode="auto">
            <a:xfrm>
              <a:off x="756" y="1931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accent2"/>
                  </a:solidFill>
                </a:rPr>
                <a:t>P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  <p:sp>
          <p:nvSpPr>
            <p:cNvPr id="416806" name="Text Box 38"/>
            <p:cNvSpPr txBox="1">
              <a:spLocks noChangeArrowheads="1"/>
            </p:cNvSpPr>
            <p:nvPr/>
          </p:nvSpPr>
          <p:spPr bwMode="auto">
            <a:xfrm>
              <a:off x="443" y="1263"/>
              <a:ext cx="218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7</a:t>
              </a:r>
            </a:p>
          </p:txBody>
        </p:sp>
        <p:sp>
          <p:nvSpPr>
            <p:cNvPr id="416807" name="Line 39"/>
            <p:cNvSpPr>
              <a:spLocks noChangeShapeType="1"/>
            </p:cNvSpPr>
            <p:nvPr/>
          </p:nvSpPr>
          <p:spPr bwMode="auto">
            <a:xfrm flipH="1" flipV="1">
              <a:off x="578" y="1533"/>
              <a:ext cx="311" cy="445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6808" name="Group 40"/>
          <p:cNvGrpSpPr>
            <a:grpSpLocks/>
          </p:cNvGrpSpPr>
          <p:nvPr/>
        </p:nvGrpSpPr>
        <p:grpSpPr bwMode="auto">
          <a:xfrm>
            <a:off x="2676525" y="6035675"/>
            <a:ext cx="1165225" cy="822325"/>
            <a:chOff x="1686" y="3802"/>
            <a:chExt cx="734" cy="518"/>
          </a:xfrm>
        </p:grpSpPr>
        <p:sp>
          <p:nvSpPr>
            <p:cNvPr id="416809" name="Text Box 41"/>
            <p:cNvSpPr txBox="1">
              <a:spLocks noChangeArrowheads="1"/>
            </p:cNvSpPr>
            <p:nvPr/>
          </p:nvSpPr>
          <p:spPr bwMode="auto">
            <a:xfrm>
              <a:off x="1686" y="4032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tx2"/>
                  </a:solidFill>
                </a:rPr>
                <a:t>Q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  <p:sp>
          <p:nvSpPr>
            <p:cNvPr id="416810" name="Text Box 42"/>
            <p:cNvSpPr txBox="1">
              <a:spLocks noChangeArrowheads="1"/>
            </p:cNvSpPr>
            <p:nvPr/>
          </p:nvSpPr>
          <p:spPr bwMode="auto">
            <a:xfrm>
              <a:off x="1839" y="3802"/>
              <a:ext cx="314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15</a:t>
              </a:r>
            </a:p>
          </p:txBody>
        </p:sp>
      </p:grpSp>
      <p:sp>
        <p:nvSpPr>
          <p:cNvPr id="416811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wipe dir="d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1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18819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8869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8820" name="AutoShape 4" descr="Parchment"/>
          <p:cNvSpPr>
            <a:spLocks noChangeArrowheads="1"/>
          </p:cNvSpPr>
          <p:nvPr/>
        </p:nvSpPr>
        <p:spPr bwMode="auto">
          <a:xfrm>
            <a:off x="4662488" y="595313"/>
            <a:ext cx="3184525" cy="2370137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1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2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3" name="Rectangle 7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18824" name="Rectangle 8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18825" name="Rectangle 9"/>
          <p:cNvSpPr>
            <a:spLocks noChangeArrowheads="1"/>
          </p:cNvSpPr>
          <p:nvPr/>
        </p:nvSpPr>
        <p:spPr bwMode="auto">
          <a:xfrm>
            <a:off x="5753100" y="617538"/>
            <a:ext cx="18113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Q         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8826" name="Rectangle 10"/>
          <p:cNvSpPr>
            <a:spLocks noChangeArrowheads="1"/>
          </p:cNvSpPr>
          <p:nvPr/>
        </p:nvSpPr>
        <p:spPr bwMode="auto">
          <a:xfrm>
            <a:off x="5735638" y="998538"/>
            <a:ext cx="2005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Q       </a:t>
            </a:r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18827" name="Line 11"/>
          <p:cNvSpPr>
            <a:spLocks noChangeShapeType="1"/>
          </p:cNvSpPr>
          <p:nvPr/>
        </p:nvSpPr>
        <p:spPr bwMode="auto">
          <a:xfrm>
            <a:off x="5726113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8" name="Line 12"/>
          <p:cNvSpPr>
            <a:spLocks noChangeShapeType="1"/>
          </p:cNvSpPr>
          <p:nvPr/>
        </p:nvSpPr>
        <p:spPr bwMode="auto">
          <a:xfrm>
            <a:off x="6884988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29" name="Rectangle 13"/>
          <p:cNvSpPr>
            <a:spLocks noChangeArrowheads="1"/>
          </p:cNvSpPr>
          <p:nvPr/>
        </p:nvSpPr>
        <p:spPr bwMode="auto">
          <a:xfrm>
            <a:off x="6538913" y="803275"/>
            <a:ext cx="3508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8830" name="Rectangle 14"/>
          <p:cNvSpPr>
            <a:spLocks noChangeArrowheads="1"/>
          </p:cNvSpPr>
          <p:nvPr/>
        </p:nvSpPr>
        <p:spPr bwMode="auto">
          <a:xfrm>
            <a:off x="4705350" y="768350"/>
            <a:ext cx="88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 =</a:t>
            </a:r>
          </a:p>
        </p:txBody>
      </p:sp>
      <p:sp>
        <p:nvSpPr>
          <p:cNvPr id="418831" name="Rectangle 15"/>
          <p:cNvSpPr>
            <a:spLocks noChangeArrowheads="1"/>
          </p:cNvSpPr>
          <p:nvPr/>
        </p:nvSpPr>
        <p:spPr bwMode="auto">
          <a:xfrm>
            <a:off x="5856288" y="1444625"/>
            <a:ext cx="1720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 10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	      </a:t>
            </a:r>
            <a:r>
              <a:rPr lang="en-GB" altLang="en-US" sz="2000" u="sng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2 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15	       </a:t>
            </a:r>
            <a:r>
              <a:rPr lang="en-GB" altLang="en-US" sz="900">
                <a:solidFill>
                  <a:schemeClr val="hlink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418832" name="Rectangle 16"/>
          <p:cNvSpPr>
            <a:spLocks noChangeArrowheads="1"/>
          </p:cNvSpPr>
          <p:nvPr/>
        </p:nvSpPr>
        <p:spPr bwMode="auto">
          <a:xfrm>
            <a:off x="6556375" y="1550988"/>
            <a:ext cx="350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18833" name="Rectangle 17"/>
          <p:cNvSpPr>
            <a:spLocks noChangeArrowheads="1"/>
          </p:cNvSpPr>
          <p:nvPr/>
        </p:nvSpPr>
        <p:spPr bwMode="auto">
          <a:xfrm>
            <a:off x="5262563" y="1574800"/>
            <a:ext cx="331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</a:t>
            </a:r>
          </a:p>
        </p:txBody>
      </p:sp>
      <p:sp>
        <p:nvSpPr>
          <p:cNvPr id="418834" name="Rectangle 18"/>
          <p:cNvSpPr>
            <a:spLocks noChangeArrowheads="1"/>
          </p:cNvSpPr>
          <p:nvPr/>
        </p:nvSpPr>
        <p:spPr bwMode="auto">
          <a:xfrm>
            <a:off x="5280025" y="2117725"/>
            <a:ext cx="2590800" cy="82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10/15   x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7/2 </a:t>
            </a:r>
          </a:p>
          <a:p>
            <a:pPr>
              <a:lnSpc>
                <a:spcPct val="13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70/30</a:t>
            </a: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18835" name="Rectangle 19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18836" name="Line 20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7" name="Line 21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8" name="Line 22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18839" name="Line 23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18840" name="Group 24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18841" name="Rectangle 25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18842" name="Oval 26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8843" name="Group 27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18844" name="Rectangle 28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18845" name="Oval 29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8846" name="Group 30"/>
          <p:cNvGrpSpPr>
            <a:grpSpLocks/>
          </p:cNvGrpSpPr>
          <p:nvPr/>
        </p:nvGrpSpPr>
        <p:grpSpPr bwMode="auto">
          <a:xfrm>
            <a:off x="2487613" y="2751138"/>
            <a:ext cx="1393825" cy="534987"/>
            <a:chOff x="1567" y="1733"/>
            <a:chExt cx="878" cy="337"/>
          </a:xfrm>
        </p:grpSpPr>
        <p:sp>
          <p:nvSpPr>
            <p:cNvPr id="418847" name="Line 31"/>
            <p:cNvSpPr>
              <a:spLocks noChangeShapeType="1"/>
            </p:cNvSpPr>
            <p:nvPr/>
          </p:nvSpPr>
          <p:spPr bwMode="auto">
            <a:xfrm flipH="1">
              <a:off x="1567" y="1733"/>
              <a:ext cx="878" cy="0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48" name="Text Box 32"/>
            <p:cNvSpPr txBox="1">
              <a:spLocks noChangeArrowheads="1"/>
            </p:cNvSpPr>
            <p:nvPr/>
          </p:nvSpPr>
          <p:spPr bwMode="auto">
            <a:xfrm>
              <a:off x="1609" y="1782"/>
              <a:ext cx="77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tx2"/>
                  </a:solidFill>
                  <a:sym typeface="Symbol" panose="05050102010706020507" pitchFamily="18" charset="2"/>
                </a:rPr>
                <a:t>Q = </a:t>
              </a:r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10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418849" name="Group 33"/>
          <p:cNvGrpSpPr>
            <a:grpSpLocks/>
          </p:cNvGrpSpPr>
          <p:nvPr/>
        </p:nvGrpSpPr>
        <p:grpSpPr bwMode="auto">
          <a:xfrm>
            <a:off x="1171575" y="1746250"/>
            <a:ext cx="1316038" cy="1004888"/>
            <a:chOff x="738" y="1100"/>
            <a:chExt cx="829" cy="633"/>
          </a:xfrm>
        </p:grpSpPr>
        <p:sp>
          <p:nvSpPr>
            <p:cNvPr id="418850" name="Line 34"/>
            <p:cNvSpPr>
              <a:spLocks noChangeShapeType="1"/>
            </p:cNvSpPr>
            <p:nvPr/>
          </p:nvSpPr>
          <p:spPr bwMode="auto">
            <a:xfrm>
              <a:off x="1567" y="1100"/>
              <a:ext cx="0" cy="633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8851" name="Text Box 35"/>
            <p:cNvSpPr txBox="1">
              <a:spLocks noChangeArrowheads="1"/>
            </p:cNvSpPr>
            <p:nvPr/>
          </p:nvSpPr>
          <p:spPr bwMode="auto">
            <a:xfrm>
              <a:off x="738" y="1245"/>
              <a:ext cx="7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accent2"/>
                  </a:solidFill>
                  <a:sym typeface="Symbol" panose="05050102010706020507" pitchFamily="18" charset="2"/>
                </a:rPr>
                <a:t>P = </a:t>
              </a:r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–2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</p:grpSp>
      <p:grpSp>
        <p:nvGrpSpPr>
          <p:cNvPr id="418852" name="Group 36"/>
          <p:cNvGrpSpPr>
            <a:grpSpLocks/>
          </p:cNvGrpSpPr>
          <p:nvPr/>
        </p:nvGrpSpPr>
        <p:grpSpPr bwMode="auto">
          <a:xfrm>
            <a:off x="703263" y="2005013"/>
            <a:ext cx="1662112" cy="1517650"/>
            <a:chOff x="443" y="1263"/>
            <a:chExt cx="1047" cy="956"/>
          </a:xfrm>
        </p:grpSpPr>
        <p:sp>
          <p:nvSpPr>
            <p:cNvPr id="418853" name="Text Box 37"/>
            <p:cNvSpPr txBox="1">
              <a:spLocks noChangeArrowheads="1"/>
            </p:cNvSpPr>
            <p:nvPr/>
          </p:nvSpPr>
          <p:spPr bwMode="auto">
            <a:xfrm>
              <a:off x="756" y="1931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accent2"/>
                  </a:solidFill>
                </a:rPr>
                <a:t>P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  <p:sp>
          <p:nvSpPr>
            <p:cNvPr id="418854" name="Text Box 38"/>
            <p:cNvSpPr txBox="1">
              <a:spLocks noChangeArrowheads="1"/>
            </p:cNvSpPr>
            <p:nvPr/>
          </p:nvSpPr>
          <p:spPr bwMode="auto">
            <a:xfrm>
              <a:off x="443" y="1263"/>
              <a:ext cx="218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7</a:t>
              </a:r>
            </a:p>
          </p:txBody>
        </p:sp>
        <p:sp>
          <p:nvSpPr>
            <p:cNvPr id="418855" name="Line 39"/>
            <p:cNvSpPr>
              <a:spLocks noChangeShapeType="1"/>
            </p:cNvSpPr>
            <p:nvPr/>
          </p:nvSpPr>
          <p:spPr bwMode="auto">
            <a:xfrm flipH="1" flipV="1">
              <a:off x="578" y="1533"/>
              <a:ext cx="311" cy="445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18856" name="Group 40"/>
          <p:cNvGrpSpPr>
            <a:grpSpLocks/>
          </p:cNvGrpSpPr>
          <p:nvPr/>
        </p:nvGrpSpPr>
        <p:grpSpPr bwMode="auto">
          <a:xfrm>
            <a:off x="2676525" y="6035675"/>
            <a:ext cx="1165225" cy="822325"/>
            <a:chOff x="1686" y="3802"/>
            <a:chExt cx="734" cy="518"/>
          </a:xfrm>
        </p:grpSpPr>
        <p:sp>
          <p:nvSpPr>
            <p:cNvPr id="418857" name="Text Box 41"/>
            <p:cNvSpPr txBox="1">
              <a:spLocks noChangeArrowheads="1"/>
            </p:cNvSpPr>
            <p:nvPr/>
          </p:nvSpPr>
          <p:spPr bwMode="auto">
            <a:xfrm>
              <a:off x="1686" y="4032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tx2"/>
                  </a:solidFill>
                </a:rPr>
                <a:t>Q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  <p:sp>
          <p:nvSpPr>
            <p:cNvPr id="418858" name="Text Box 42"/>
            <p:cNvSpPr txBox="1">
              <a:spLocks noChangeArrowheads="1"/>
            </p:cNvSpPr>
            <p:nvPr/>
          </p:nvSpPr>
          <p:spPr bwMode="auto">
            <a:xfrm>
              <a:off x="1839" y="3802"/>
              <a:ext cx="314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15</a:t>
              </a:r>
            </a:p>
          </p:txBody>
        </p:sp>
      </p:grpSp>
      <p:sp>
        <p:nvSpPr>
          <p:cNvPr id="418859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wipe dir="d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086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20867" name="Object 3"/>
          <p:cNvGraphicFramePr>
            <a:graphicFrameLocks/>
          </p:cNvGraphicFramePr>
          <p:nvPr/>
        </p:nvGraphicFramePr>
        <p:xfrm>
          <a:off x="614363" y="260350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20917" name="Chart" r:id="rId4" imgW="7448931" imgH="5324856" progId="MSGraph.Chart.8">
                  <p:embed followColorScheme="full"/>
                </p:oleObj>
              </mc:Choice>
              <mc:Fallback>
                <p:oleObj name="Chart" r:id="rId4" imgW="7448931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4363" y="260350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20868" name="AutoShape 4" descr="Parchment"/>
          <p:cNvSpPr>
            <a:spLocks noChangeArrowheads="1"/>
          </p:cNvSpPr>
          <p:nvPr/>
        </p:nvSpPr>
        <p:spPr bwMode="auto">
          <a:xfrm>
            <a:off x="4662488" y="595313"/>
            <a:ext cx="3184525" cy="2741612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chemeClr val="hlink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69" name="Rectangle 5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70" name="Rectangle 6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71" name="Rectangle 7"/>
          <p:cNvSpPr>
            <a:spLocks noChangeArrowheads="1"/>
          </p:cNvSpPr>
          <p:nvPr/>
        </p:nvSpPr>
        <p:spPr bwMode="auto">
          <a:xfrm>
            <a:off x="12700" y="3063875"/>
            <a:ext cx="735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  <a:r>
              <a:rPr lang="en-GB" altLang="en-US" sz="2000">
                <a:latin typeface="Arial" panose="020B0604020202020204" pitchFamily="34" charset="0"/>
              </a:rPr>
              <a:t>(£)</a:t>
            </a:r>
          </a:p>
        </p:txBody>
      </p:sp>
      <p:sp>
        <p:nvSpPr>
          <p:cNvPr id="420872" name="Rectangle 8"/>
          <p:cNvSpPr>
            <a:spLocks noChangeArrowheads="1"/>
          </p:cNvSpPr>
          <p:nvPr/>
        </p:nvSpPr>
        <p:spPr bwMode="auto">
          <a:xfrm>
            <a:off x="4029075" y="6489700"/>
            <a:ext cx="11731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  <a:r>
              <a:rPr lang="en-GB" altLang="en-US" sz="2000">
                <a:latin typeface="Arial" panose="020B0604020202020204" pitchFamily="34" charset="0"/>
              </a:rPr>
              <a:t>(000s)</a:t>
            </a:r>
          </a:p>
        </p:txBody>
      </p:sp>
      <p:sp>
        <p:nvSpPr>
          <p:cNvPr id="420873" name="Rectangle 9"/>
          <p:cNvSpPr>
            <a:spLocks noChangeArrowheads="1"/>
          </p:cNvSpPr>
          <p:nvPr/>
        </p:nvSpPr>
        <p:spPr bwMode="auto">
          <a:xfrm>
            <a:off x="5753100" y="617538"/>
            <a:ext cx="1811338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Q           </a:t>
            </a:r>
            <a:r>
              <a:rPr lang="en-GB" altLang="en-US" sz="2200">
                <a:latin typeface="Symbol" panose="05050102010706020507" pitchFamily="18" charset="2"/>
              </a:rPr>
              <a:t>D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20874" name="Rectangle 10"/>
          <p:cNvSpPr>
            <a:spLocks noChangeArrowheads="1"/>
          </p:cNvSpPr>
          <p:nvPr/>
        </p:nvSpPr>
        <p:spPr bwMode="auto">
          <a:xfrm>
            <a:off x="5735638" y="998538"/>
            <a:ext cx="200501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Q       </a:t>
            </a:r>
            <a:r>
              <a:rPr lang="en-GB" altLang="en-US" sz="2000">
                <a:latin typeface="Arial" panose="020B0604020202020204" pitchFamily="34" charset="0"/>
              </a:rPr>
              <a:t>mid </a:t>
            </a:r>
            <a:r>
              <a:rPr lang="en-GB" altLang="en-US" sz="2000" i="1">
                <a:latin typeface="Arial" panose="020B0604020202020204" pitchFamily="34" charset="0"/>
              </a:rPr>
              <a:t>P</a:t>
            </a:r>
          </a:p>
        </p:txBody>
      </p:sp>
      <p:sp>
        <p:nvSpPr>
          <p:cNvPr id="420875" name="Line 11"/>
          <p:cNvSpPr>
            <a:spLocks noChangeShapeType="1"/>
          </p:cNvSpPr>
          <p:nvPr/>
        </p:nvSpPr>
        <p:spPr bwMode="auto">
          <a:xfrm>
            <a:off x="5726113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76" name="Line 12"/>
          <p:cNvSpPr>
            <a:spLocks noChangeShapeType="1"/>
          </p:cNvSpPr>
          <p:nvPr/>
        </p:nvSpPr>
        <p:spPr bwMode="auto">
          <a:xfrm>
            <a:off x="6884988" y="1016000"/>
            <a:ext cx="765175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77" name="Rectangle 13"/>
          <p:cNvSpPr>
            <a:spLocks noChangeArrowheads="1"/>
          </p:cNvSpPr>
          <p:nvPr/>
        </p:nvSpPr>
        <p:spPr bwMode="auto">
          <a:xfrm>
            <a:off x="6538913" y="803275"/>
            <a:ext cx="35083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20878" name="Rectangle 14"/>
          <p:cNvSpPr>
            <a:spLocks noChangeArrowheads="1"/>
          </p:cNvSpPr>
          <p:nvPr/>
        </p:nvSpPr>
        <p:spPr bwMode="auto">
          <a:xfrm>
            <a:off x="4705350" y="768350"/>
            <a:ext cx="889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 =</a:t>
            </a:r>
          </a:p>
        </p:txBody>
      </p:sp>
      <p:sp>
        <p:nvSpPr>
          <p:cNvPr id="420879" name="Rectangle 15"/>
          <p:cNvSpPr>
            <a:spLocks noChangeArrowheads="1"/>
          </p:cNvSpPr>
          <p:nvPr/>
        </p:nvSpPr>
        <p:spPr bwMode="auto">
          <a:xfrm>
            <a:off x="5856288" y="1444625"/>
            <a:ext cx="1720850" cy="701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 10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	      </a:t>
            </a:r>
            <a:r>
              <a:rPr lang="en-GB" altLang="en-US" sz="2000" u="sng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 u="sng">
                <a:solidFill>
                  <a:schemeClr val="hlink"/>
                </a:solidFill>
                <a:latin typeface="Arial" panose="020B0604020202020204" pitchFamily="34" charset="0"/>
              </a:rPr>
              <a:t>2 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15	       </a:t>
            </a:r>
            <a:r>
              <a:rPr lang="en-GB" altLang="en-US" sz="900">
                <a:solidFill>
                  <a:schemeClr val="hlink"/>
                </a:solidFill>
                <a:latin typeface="Arial" panose="020B0604020202020204" pitchFamily="34" charset="0"/>
              </a:rPr>
              <a:t> 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</a:t>
            </a:r>
          </a:p>
        </p:txBody>
      </p:sp>
      <p:sp>
        <p:nvSpPr>
          <p:cNvPr id="420880" name="Rectangle 16"/>
          <p:cNvSpPr>
            <a:spLocks noChangeArrowheads="1"/>
          </p:cNvSpPr>
          <p:nvPr/>
        </p:nvSpPr>
        <p:spPr bwMode="auto">
          <a:xfrm>
            <a:off x="6556375" y="1550988"/>
            <a:ext cx="3508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¸</a:t>
            </a:r>
          </a:p>
        </p:txBody>
      </p:sp>
      <p:sp>
        <p:nvSpPr>
          <p:cNvPr id="420881" name="Rectangle 17"/>
          <p:cNvSpPr>
            <a:spLocks noChangeArrowheads="1"/>
          </p:cNvSpPr>
          <p:nvPr/>
        </p:nvSpPr>
        <p:spPr bwMode="auto">
          <a:xfrm>
            <a:off x="5262563" y="1574800"/>
            <a:ext cx="3317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</a:t>
            </a:r>
          </a:p>
        </p:txBody>
      </p:sp>
      <p:sp>
        <p:nvSpPr>
          <p:cNvPr id="420882" name="Rectangle 18"/>
          <p:cNvSpPr>
            <a:spLocks noChangeArrowheads="1"/>
          </p:cNvSpPr>
          <p:nvPr/>
        </p:nvSpPr>
        <p:spPr bwMode="auto">
          <a:xfrm>
            <a:off x="5280025" y="2117725"/>
            <a:ext cx="2590800" cy="1189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11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10/15   x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7/2 </a:t>
            </a:r>
          </a:p>
          <a:p>
            <a:pPr>
              <a:lnSpc>
                <a:spcPct val="13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70/30</a:t>
            </a:r>
          </a:p>
          <a:p>
            <a:pPr>
              <a:lnSpc>
                <a:spcPct val="120000"/>
              </a:lnSpc>
            </a:pP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=      </a:t>
            </a:r>
            <a:r>
              <a:rPr lang="en-GB" altLang="en-US" sz="2000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7/3  =  </a:t>
            </a:r>
            <a:r>
              <a:rPr lang="en-GB" altLang="en-US" sz="2000">
                <a:solidFill>
                  <a:schemeClr val="fol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2.33</a:t>
            </a:r>
          </a:p>
        </p:txBody>
      </p:sp>
      <p:sp>
        <p:nvSpPr>
          <p:cNvPr id="420883" name="Rectangle 19"/>
          <p:cNvSpPr>
            <a:spLocks noChangeArrowheads="1"/>
          </p:cNvSpPr>
          <p:nvPr/>
        </p:nvSpPr>
        <p:spPr bwMode="auto">
          <a:xfrm>
            <a:off x="6745288" y="4564063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Demand</a:t>
            </a:r>
          </a:p>
        </p:txBody>
      </p:sp>
      <p:sp>
        <p:nvSpPr>
          <p:cNvPr id="420884" name="Line 20"/>
          <p:cNvSpPr>
            <a:spLocks noChangeShapeType="1"/>
          </p:cNvSpPr>
          <p:nvPr/>
        </p:nvSpPr>
        <p:spPr bwMode="auto">
          <a:xfrm flipH="1">
            <a:off x="1066800" y="2743200"/>
            <a:ext cx="2819400" cy="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85" name="Line 21"/>
          <p:cNvSpPr>
            <a:spLocks noChangeShapeType="1"/>
          </p:cNvSpPr>
          <p:nvPr/>
        </p:nvSpPr>
        <p:spPr bwMode="auto">
          <a:xfrm>
            <a:off x="3903663" y="2819400"/>
            <a:ext cx="0" cy="3200400"/>
          </a:xfrm>
          <a:prstGeom prst="line">
            <a:avLst/>
          </a:prstGeom>
          <a:noFill/>
          <a:ln w="12700">
            <a:solidFill>
              <a:schemeClr val="tx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86" name="Line 22"/>
          <p:cNvSpPr>
            <a:spLocks noChangeShapeType="1"/>
          </p:cNvSpPr>
          <p:nvPr/>
        </p:nvSpPr>
        <p:spPr bwMode="auto">
          <a:xfrm flipH="1">
            <a:off x="1066800" y="1693863"/>
            <a:ext cx="1377950" cy="0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0887" name="Line 23"/>
          <p:cNvSpPr>
            <a:spLocks noChangeShapeType="1"/>
          </p:cNvSpPr>
          <p:nvPr/>
        </p:nvSpPr>
        <p:spPr bwMode="auto">
          <a:xfrm flipV="1">
            <a:off x="2487613" y="1693863"/>
            <a:ext cx="0" cy="4302125"/>
          </a:xfrm>
          <a:prstGeom prst="line">
            <a:avLst/>
          </a:prstGeom>
          <a:noFill/>
          <a:ln w="12700">
            <a:solidFill>
              <a:schemeClr val="accent2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20888" name="Group 24"/>
          <p:cNvGrpSpPr>
            <a:grpSpLocks/>
          </p:cNvGrpSpPr>
          <p:nvPr/>
        </p:nvGrpSpPr>
        <p:grpSpPr bwMode="auto">
          <a:xfrm>
            <a:off x="2420938" y="1203325"/>
            <a:ext cx="482600" cy="561975"/>
            <a:chOff x="1514" y="758"/>
            <a:chExt cx="304" cy="354"/>
          </a:xfrm>
        </p:grpSpPr>
        <p:sp>
          <p:nvSpPr>
            <p:cNvPr id="420889" name="Rectangle 25"/>
            <p:cNvSpPr>
              <a:spLocks noChangeArrowheads="1"/>
            </p:cNvSpPr>
            <p:nvPr/>
          </p:nvSpPr>
          <p:spPr bwMode="auto">
            <a:xfrm>
              <a:off x="1542" y="758"/>
              <a:ext cx="27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m</a:t>
              </a:r>
            </a:p>
          </p:txBody>
        </p:sp>
        <p:sp>
          <p:nvSpPr>
            <p:cNvPr id="420890" name="Oval 26"/>
            <p:cNvSpPr>
              <a:spLocks noChangeArrowheads="1"/>
            </p:cNvSpPr>
            <p:nvPr/>
          </p:nvSpPr>
          <p:spPr bwMode="auto">
            <a:xfrm>
              <a:off x="1514" y="1024"/>
              <a:ext cx="88" cy="88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891" name="Group 27"/>
          <p:cNvGrpSpPr>
            <a:grpSpLocks/>
          </p:cNvGrpSpPr>
          <p:nvPr/>
        </p:nvGrpSpPr>
        <p:grpSpPr bwMode="auto">
          <a:xfrm>
            <a:off x="3827463" y="2249488"/>
            <a:ext cx="436562" cy="582612"/>
            <a:chOff x="2411" y="1417"/>
            <a:chExt cx="275" cy="367"/>
          </a:xfrm>
        </p:grpSpPr>
        <p:sp>
          <p:nvSpPr>
            <p:cNvPr id="420892" name="Rectangle 28"/>
            <p:cNvSpPr>
              <a:spLocks noChangeArrowheads="1"/>
            </p:cNvSpPr>
            <p:nvPr/>
          </p:nvSpPr>
          <p:spPr bwMode="auto">
            <a:xfrm>
              <a:off x="2463" y="1417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tx2"/>
                  </a:solidFill>
                  <a:latin typeface="Arial" panose="020B0604020202020204" pitchFamily="34" charset="0"/>
                </a:rPr>
                <a:t>n</a:t>
              </a:r>
            </a:p>
          </p:txBody>
        </p:sp>
        <p:sp>
          <p:nvSpPr>
            <p:cNvPr id="420893" name="Oval 29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rgbClr val="6699FF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894" name="Group 30"/>
          <p:cNvGrpSpPr>
            <a:grpSpLocks/>
          </p:cNvGrpSpPr>
          <p:nvPr/>
        </p:nvGrpSpPr>
        <p:grpSpPr bwMode="auto">
          <a:xfrm>
            <a:off x="2487613" y="2751138"/>
            <a:ext cx="1393825" cy="534987"/>
            <a:chOff x="1567" y="1733"/>
            <a:chExt cx="878" cy="337"/>
          </a:xfrm>
        </p:grpSpPr>
        <p:sp>
          <p:nvSpPr>
            <p:cNvPr id="420895" name="Line 31"/>
            <p:cNvSpPr>
              <a:spLocks noChangeShapeType="1"/>
            </p:cNvSpPr>
            <p:nvPr/>
          </p:nvSpPr>
          <p:spPr bwMode="auto">
            <a:xfrm flipH="1">
              <a:off x="1567" y="1733"/>
              <a:ext cx="878" cy="0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96" name="Text Box 32"/>
            <p:cNvSpPr txBox="1">
              <a:spLocks noChangeArrowheads="1"/>
            </p:cNvSpPr>
            <p:nvPr/>
          </p:nvSpPr>
          <p:spPr bwMode="auto">
            <a:xfrm>
              <a:off x="1609" y="1782"/>
              <a:ext cx="770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tx2"/>
                  </a:solidFill>
                  <a:sym typeface="Symbol" panose="05050102010706020507" pitchFamily="18" charset="2"/>
                </a:rPr>
                <a:t>Q = </a:t>
              </a:r>
              <a:r>
                <a:rPr lang="en-GB" altLang="en-US" sz="2400" b="1">
                  <a:solidFill>
                    <a:schemeClr val="tx2"/>
                  </a:solidFill>
                  <a:sym typeface="Symbol" panose="05050102010706020507" pitchFamily="18" charset="2"/>
                </a:rPr>
                <a:t>10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</p:grpSp>
      <p:grpSp>
        <p:nvGrpSpPr>
          <p:cNvPr id="420897" name="Group 33"/>
          <p:cNvGrpSpPr>
            <a:grpSpLocks/>
          </p:cNvGrpSpPr>
          <p:nvPr/>
        </p:nvGrpSpPr>
        <p:grpSpPr bwMode="auto">
          <a:xfrm>
            <a:off x="1171575" y="1746250"/>
            <a:ext cx="1316038" cy="1004888"/>
            <a:chOff x="738" y="1100"/>
            <a:chExt cx="829" cy="633"/>
          </a:xfrm>
        </p:grpSpPr>
        <p:sp>
          <p:nvSpPr>
            <p:cNvPr id="420898" name="Line 34"/>
            <p:cNvSpPr>
              <a:spLocks noChangeShapeType="1"/>
            </p:cNvSpPr>
            <p:nvPr/>
          </p:nvSpPr>
          <p:spPr bwMode="auto">
            <a:xfrm>
              <a:off x="1567" y="1100"/>
              <a:ext cx="0" cy="633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0899" name="Text Box 35"/>
            <p:cNvSpPr txBox="1">
              <a:spLocks noChangeArrowheads="1"/>
            </p:cNvSpPr>
            <p:nvPr/>
          </p:nvSpPr>
          <p:spPr bwMode="auto">
            <a:xfrm>
              <a:off x="738" y="1245"/>
              <a:ext cx="74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</a:t>
              </a:r>
              <a:r>
                <a:rPr lang="en-GB" altLang="en-US" sz="2400" b="1" i="1">
                  <a:solidFill>
                    <a:schemeClr val="accent2"/>
                  </a:solidFill>
                  <a:sym typeface="Symbol" panose="05050102010706020507" pitchFamily="18" charset="2"/>
                </a:rPr>
                <a:t>P = </a:t>
              </a:r>
              <a:r>
                <a:rPr lang="en-GB" altLang="en-US" sz="2400" b="1">
                  <a:solidFill>
                    <a:schemeClr val="accent2"/>
                  </a:solidFill>
                  <a:sym typeface="Symbol" panose="05050102010706020507" pitchFamily="18" charset="2"/>
                </a:rPr>
                <a:t>–2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</p:grpSp>
      <p:grpSp>
        <p:nvGrpSpPr>
          <p:cNvPr id="420900" name="Group 36"/>
          <p:cNvGrpSpPr>
            <a:grpSpLocks/>
          </p:cNvGrpSpPr>
          <p:nvPr/>
        </p:nvGrpSpPr>
        <p:grpSpPr bwMode="auto">
          <a:xfrm>
            <a:off x="703263" y="2005013"/>
            <a:ext cx="1662112" cy="1517650"/>
            <a:chOff x="443" y="1263"/>
            <a:chExt cx="1047" cy="956"/>
          </a:xfrm>
        </p:grpSpPr>
        <p:sp>
          <p:nvSpPr>
            <p:cNvPr id="420901" name="Text Box 37"/>
            <p:cNvSpPr txBox="1">
              <a:spLocks noChangeArrowheads="1"/>
            </p:cNvSpPr>
            <p:nvPr/>
          </p:nvSpPr>
          <p:spPr bwMode="auto">
            <a:xfrm>
              <a:off x="756" y="1931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accent2"/>
                  </a:solidFill>
                </a:rPr>
                <a:t>P</a:t>
              </a:r>
              <a:endParaRPr lang="en-GB" altLang="en-US" sz="2400" b="1">
                <a:solidFill>
                  <a:schemeClr val="accent2"/>
                </a:solidFill>
              </a:endParaRPr>
            </a:p>
          </p:txBody>
        </p:sp>
        <p:sp>
          <p:nvSpPr>
            <p:cNvPr id="420902" name="Text Box 38"/>
            <p:cNvSpPr txBox="1">
              <a:spLocks noChangeArrowheads="1"/>
            </p:cNvSpPr>
            <p:nvPr/>
          </p:nvSpPr>
          <p:spPr bwMode="auto">
            <a:xfrm>
              <a:off x="443" y="1263"/>
              <a:ext cx="218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accent2"/>
                  </a:solidFill>
                </a:rPr>
                <a:t>7</a:t>
              </a:r>
            </a:p>
          </p:txBody>
        </p:sp>
        <p:sp>
          <p:nvSpPr>
            <p:cNvPr id="420903" name="Line 39"/>
            <p:cNvSpPr>
              <a:spLocks noChangeShapeType="1"/>
            </p:cNvSpPr>
            <p:nvPr/>
          </p:nvSpPr>
          <p:spPr bwMode="auto">
            <a:xfrm flipH="1" flipV="1">
              <a:off x="578" y="1533"/>
              <a:ext cx="311" cy="445"/>
            </a:xfrm>
            <a:prstGeom prst="line">
              <a:avLst/>
            </a:prstGeom>
            <a:noFill/>
            <a:ln w="19050">
              <a:solidFill>
                <a:schemeClr val="hlink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20904" name="Group 40"/>
          <p:cNvGrpSpPr>
            <a:grpSpLocks/>
          </p:cNvGrpSpPr>
          <p:nvPr/>
        </p:nvGrpSpPr>
        <p:grpSpPr bwMode="auto">
          <a:xfrm>
            <a:off x="2676525" y="6035675"/>
            <a:ext cx="1165225" cy="822325"/>
            <a:chOff x="1686" y="3802"/>
            <a:chExt cx="734" cy="518"/>
          </a:xfrm>
        </p:grpSpPr>
        <p:sp>
          <p:nvSpPr>
            <p:cNvPr id="420905" name="Text Box 41"/>
            <p:cNvSpPr txBox="1">
              <a:spLocks noChangeArrowheads="1"/>
            </p:cNvSpPr>
            <p:nvPr/>
          </p:nvSpPr>
          <p:spPr bwMode="auto">
            <a:xfrm>
              <a:off x="1686" y="4032"/>
              <a:ext cx="73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Mid </a:t>
              </a:r>
              <a:r>
                <a:rPr lang="en-GB" altLang="en-US" sz="2400" b="1" i="1">
                  <a:solidFill>
                    <a:schemeClr val="tx2"/>
                  </a:solidFill>
                </a:rPr>
                <a:t>Q</a:t>
              </a:r>
              <a:endParaRPr lang="en-GB" altLang="en-US" sz="2400" b="1">
                <a:solidFill>
                  <a:schemeClr val="tx2"/>
                </a:solidFill>
              </a:endParaRPr>
            </a:p>
          </p:txBody>
        </p:sp>
        <p:sp>
          <p:nvSpPr>
            <p:cNvPr id="420906" name="Text Box 42"/>
            <p:cNvSpPr txBox="1">
              <a:spLocks noChangeArrowheads="1"/>
            </p:cNvSpPr>
            <p:nvPr/>
          </p:nvSpPr>
          <p:spPr bwMode="auto">
            <a:xfrm>
              <a:off x="1839" y="3802"/>
              <a:ext cx="314" cy="294"/>
            </a:xfrm>
            <a:prstGeom prst="rect">
              <a:avLst/>
            </a:prstGeom>
            <a:noFill/>
            <a:ln w="9525">
              <a:solidFill>
                <a:schemeClr val="hlink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r>
                <a:rPr lang="en-GB" altLang="en-US" sz="2400" b="1">
                  <a:solidFill>
                    <a:schemeClr val="tx2"/>
                  </a:solidFill>
                </a:rPr>
                <a:t>15</a:t>
              </a:r>
            </a:p>
          </p:txBody>
        </p:sp>
      </p:grpSp>
      <p:sp>
        <p:nvSpPr>
          <p:cNvPr id="420907" name="Rectangle 9"/>
          <p:cNvSpPr>
            <a:spLocks noChangeArrowheads="1"/>
          </p:cNvSpPr>
          <p:nvPr/>
        </p:nvSpPr>
        <p:spPr bwMode="auto">
          <a:xfrm>
            <a:off x="0" y="0"/>
            <a:ext cx="9144000" cy="58896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005856"/>
                </a:solidFill>
              </a:rPr>
              <a:t>Measuring elasticity using the arc method</a:t>
            </a:r>
          </a:p>
        </p:txBody>
      </p:sp>
    </p:spTree>
  </p:cSld>
  <p:clrMapOvr>
    <a:masterClrMapping/>
  </p:clrMapOvr>
  <p:transition spd="slow">
    <p:wipe dir="d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412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80000"/>
              </a:spcBef>
            </a:pPr>
            <a:r>
              <a:rPr lang="en-GB" altLang="en-US" noProof="1"/>
              <a:t>Measurement of elasticity: point elasticity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 noProof="1"/>
              <a:t>the formula for price elasticity of demand</a:t>
            </a:r>
          </a:p>
          <a:p>
            <a:pPr lvl="2">
              <a:lnSpc>
                <a:spcPct val="95000"/>
              </a:lnSpc>
              <a:spcBef>
                <a:spcPct val="55000"/>
              </a:spcBef>
              <a:buFontTx/>
              <a:buNone/>
            </a:pPr>
            <a:r>
              <a:rPr lang="en-GB" altLang="en-US" noProof="1"/>
              <a:t>d</a:t>
            </a:r>
            <a:r>
              <a:rPr lang="en-GB" altLang="en-US" i="1" noProof="1"/>
              <a:t>Q/</a:t>
            </a:r>
            <a:r>
              <a:rPr lang="en-GB" altLang="en-US" noProof="1"/>
              <a:t>d</a:t>
            </a:r>
            <a:r>
              <a:rPr lang="en-GB" altLang="en-US" i="1" noProof="1"/>
              <a:t>P </a:t>
            </a:r>
            <a:r>
              <a:rPr lang="en-GB" altLang="en-US" noProof="1"/>
              <a:t>x</a:t>
            </a:r>
            <a:r>
              <a:rPr lang="en-GB" altLang="en-US" i="1" noProof="1"/>
              <a:t> P/Q</a:t>
            </a:r>
            <a:endParaRPr lang="en-GB" altLang="en-US" noProof="1"/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 noProof="1"/>
              <a:t>the elasticity of a straight-line demand ‘curve’ (constant d</a:t>
            </a:r>
            <a:r>
              <a:rPr lang="en-GB" altLang="en-US" i="1" noProof="1"/>
              <a:t>Q</a:t>
            </a:r>
            <a:r>
              <a:rPr lang="en-GB" altLang="en-US" noProof="1"/>
              <a:t>/d</a:t>
            </a:r>
            <a:r>
              <a:rPr lang="en-GB" altLang="en-US" i="1" noProof="1"/>
              <a:t>P</a:t>
            </a:r>
            <a:r>
              <a:rPr lang="en-GB" altLang="en-US" noProof="1"/>
              <a:t>)</a:t>
            </a:r>
          </a:p>
          <a:p>
            <a:pPr lvl="1">
              <a:lnSpc>
                <a:spcPct val="95000"/>
              </a:lnSpc>
              <a:spcBef>
                <a:spcPct val="80000"/>
              </a:spcBef>
            </a:pPr>
            <a:r>
              <a:rPr lang="en-GB" altLang="en-US" noProof="1"/>
              <a:t>the elasticity of a curved demand curve</a:t>
            </a:r>
          </a:p>
          <a:p>
            <a:pPr lvl="2">
              <a:lnSpc>
                <a:spcPct val="95000"/>
              </a:lnSpc>
              <a:spcBef>
                <a:spcPct val="55000"/>
              </a:spcBef>
              <a:buFontTx/>
              <a:buNone/>
            </a:pPr>
            <a:r>
              <a:rPr lang="en-GB" altLang="en-US" noProof="1"/>
              <a:t>d</a:t>
            </a:r>
            <a:r>
              <a:rPr lang="en-GB" altLang="en-US" i="1" noProof="1"/>
              <a:t>Q/</a:t>
            </a:r>
            <a:r>
              <a:rPr lang="en-GB" altLang="en-US" noProof="1"/>
              <a:t>d</a:t>
            </a:r>
            <a:r>
              <a:rPr lang="en-GB" altLang="en-US" i="1" noProof="1"/>
              <a:t>P</a:t>
            </a:r>
            <a:r>
              <a:rPr lang="en-GB" altLang="en-US" noProof="1"/>
              <a:t> is the tangent to the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2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12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12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12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/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412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/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4" dur="500"/>
                                        <p:tgtEl>
                                          <p:spTgt spid="412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2675" grpId="0" build="p" bldLvl="2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49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5" name="Arc 5"/>
          <p:cNvSpPr>
            <a:spLocks/>
          </p:cNvSpPr>
          <p:nvPr/>
        </p:nvSpPr>
        <p:spPr bwMode="auto">
          <a:xfrm>
            <a:off x="2192338" y="180975"/>
            <a:ext cx="6581775" cy="4064000"/>
          </a:xfrm>
          <a:custGeom>
            <a:avLst/>
            <a:gdLst>
              <a:gd name="G0" fmla="+- 21251 0 0"/>
              <a:gd name="G1" fmla="+- 0 0 0"/>
              <a:gd name="G2" fmla="+- 21600 0 0"/>
              <a:gd name="T0" fmla="*/ 17800 w 21251"/>
              <a:gd name="T1" fmla="*/ 21323 h 21323"/>
              <a:gd name="T2" fmla="*/ 0 w 21251"/>
              <a:gd name="T3" fmla="*/ 3865 h 21323"/>
              <a:gd name="T4" fmla="*/ 21251 w 21251"/>
              <a:gd name="T5" fmla="*/ 0 h 213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251" h="21323" fill="none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</a:path>
              <a:path w="21251" h="21323" stroke="0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  <a:lnTo>
                  <a:pt x="21251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66" name="Rectangle 6"/>
          <p:cNvSpPr>
            <a:spLocks noChangeArrowheads="1"/>
          </p:cNvSpPr>
          <p:nvPr/>
        </p:nvSpPr>
        <p:spPr bwMode="auto">
          <a:xfrm>
            <a:off x="0" y="30257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24967" name="Rectangle 7"/>
          <p:cNvSpPr>
            <a:spLocks noChangeArrowheads="1"/>
          </p:cNvSpPr>
          <p:nvPr/>
        </p:nvSpPr>
        <p:spPr bwMode="auto">
          <a:xfrm>
            <a:off x="4181475" y="6459538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24968" name="Rectangle 8"/>
          <p:cNvSpPr>
            <a:spLocks noChangeArrowheads="1"/>
          </p:cNvSpPr>
          <p:nvPr/>
        </p:nvSpPr>
        <p:spPr bwMode="auto">
          <a:xfrm>
            <a:off x="773113" y="5999163"/>
            <a:ext cx="325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424969" name="Rectangle 9"/>
          <p:cNvSpPr>
            <a:spLocks noChangeArrowheads="1"/>
          </p:cNvSpPr>
          <p:nvPr/>
        </p:nvSpPr>
        <p:spPr bwMode="auto">
          <a:xfrm>
            <a:off x="7731125" y="3990975"/>
            <a:ext cx="441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24970" name="Rectangle 10"/>
          <p:cNvSpPr>
            <a:spLocks noChangeArrowheads="1"/>
          </p:cNvSpPr>
          <p:nvPr/>
        </p:nvSpPr>
        <p:spPr bwMode="auto">
          <a:xfrm>
            <a:off x="3708400" y="2335213"/>
            <a:ext cx="30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r</a:t>
            </a:r>
          </a:p>
        </p:txBody>
      </p:sp>
      <p:grpSp>
        <p:nvGrpSpPr>
          <p:cNvPr id="424971" name="Group 11"/>
          <p:cNvGrpSpPr>
            <a:grpSpLocks/>
          </p:cNvGrpSpPr>
          <p:nvPr/>
        </p:nvGrpSpPr>
        <p:grpSpPr bwMode="auto">
          <a:xfrm>
            <a:off x="5105400" y="698500"/>
            <a:ext cx="2895600" cy="768350"/>
            <a:chOff x="3216" y="440"/>
            <a:chExt cx="1824" cy="484"/>
          </a:xfrm>
        </p:grpSpPr>
        <p:sp>
          <p:nvSpPr>
            <p:cNvPr id="424972" name="AutoShape 12" descr="Parchment"/>
            <p:cNvSpPr>
              <a:spLocks noChangeArrowheads="1"/>
            </p:cNvSpPr>
            <p:nvPr/>
          </p:nvSpPr>
          <p:spPr bwMode="auto">
            <a:xfrm>
              <a:off x="3216" y="440"/>
              <a:ext cx="1824" cy="484"/>
            </a:xfrm>
            <a:prstGeom prst="roundRect">
              <a:avLst>
                <a:gd name="adj" fmla="val 12495"/>
              </a:avLst>
            </a:prstGeom>
            <a:blipFill dpi="0" rotWithShape="0">
              <a:blip r:embed="rId3"/>
              <a:srcRect/>
              <a:tile tx="0" ty="0" sx="100000" sy="100000" flip="none" algn="tl"/>
            </a:blipFill>
            <a:ln w="28575">
              <a:solidFill>
                <a:srgbClr val="0000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24973" name="Rectangle 13" descr="Parchment"/>
            <p:cNvSpPr>
              <a:spLocks noChangeArrowheads="1"/>
            </p:cNvSpPr>
            <p:nvPr/>
          </p:nvSpPr>
          <p:spPr bwMode="auto">
            <a:xfrm>
              <a:off x="3272" y="512"/>
              <a:ext cx="1756" cy="288"/>
            </a:xfrm>
            <a:prstGeom prst="rect">
              <a:avLst/>
            </a:pr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latin typeface="Arial" panose="020B0604020202020204" pitchFamily="34" charset="0"/>
                </a:rPr>
                <a:t>P</a:t>
              </a:r>
              <a:r>
                <a:rPr lang="en-GB" altLang="en-US">
                  <a:latin typeface="Symbol" panose="05050102010706020507" pitchFamily="18" charset="2"/>
                </a:rPr>
                <a:t>e</a:t>
              </a:r>
              <a:r>
                <a:rPr lang="en-GB" altLang="en-US" baseline="-25000">
                  <a:latin typeface="Arial" panose="020B0604020202020204" pitchFamily="34" charset="0"/>
                </a:rPr>
                <a:t>d</a:t>
              </a:r>
              <a:r>
                <a:rPr lang="en-GB" altLang="en-US" sz="2000">
                  <a:latin typeface="Arial" panose="020B0604020202020204" pitchFamily="34" charset="0"/>
                </a:rPr>
                <a:t> =  (1 / slope) x </a:t>
              </a:r>
              <a:r>
                <a:rPr lang="en-GB" altLang="en-US" sz="2000" i="1">
                  <a:latin typeface="Arial" panose="020B0604020202020204" pitchFamily="34" charset="0"/>
                </a:rPr>
                <a:t>P/Q</a:t>
              </a:r>
            </a:p>
          </p:txBody>
        </p:sp>
      </p:grpSp>
      <p:sp>
        <p:nvSpPr>
          <p:cNvPr id="424974" name="Oval 14"/>
          <p:cNvSpPr>
            <a:spLocks noChangeArrowheads="1"/>
          </p:cNvSpPr>
          <p:nvPr/>
        </p:nvSpPr>
        <p:spPr bwMode="auto">
          <a:xfrm>
            <a:off x="3665538" y="2809875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75" name="Line 15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76" name="Line 16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4977" name="Rectangle 5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Measuring elasticity at a point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249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0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3" name="AutoShape 5" descr="Parchment"/>
          <p:cNvSpPr>
            <a:spLocks noChangeArrowheads="1"/>
          </p:cNvSpPr>
          <p:nvPr/>
        </p:nvSpPr>
        <p:spPr bwMode="auto">
          <a:xfrm>
            <a:off x="5105400" y="698500"/>
            <a:ext cx="2895600" cy="768350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4" name="Arc 6"/>
          <p:cNvSpPr>
            <a:spLocks/>
          </p:cNvSpPr>
          <p:nvPr/>
        </p:nvSpPr>
        <p:spPr bwMode="auto">
          <a:xfrm>
            <a:off x="2192338" y="180975"/>
            <a:ext cx="6581775" cy="4064000"/>
          </a:xfrm>
          <a:custGeom>
            <a:avLst/>
            <a:gdLst>
              <a:gd name="G0" fmla="+- 21251 0 0"/>
              <a:gd name="G1" fmla="+- 0 0 0"/>
              <a:gd name="G2" fmla="+- 21600 0 0"/>
              <a:gd name="T0" fmla="*/ 17800 w 21251"/>
              <a:gd name="T1" fmla="*/ 21323 h 21323"/>
              <a:gd name="T2" fmla="*/ 0 w 21251"/>
              <a:gd name="T3" fmla="*/ 3865 h 21323"/>
              <a:gd name="T4" fmla="*/ 21251 w 21251"/>
              <a:gd name="T5" fmla="*/ 0 h 213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251" h="21323" fill="none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</a:path>
              <a:path w="21251" h="21323" stroke="0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  <a:lnTo>
                  <a:pt x="21251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15" name="Rectangle 7"/>
          <p:cNvSpPr>
            <a:spLocks noChangeArrowheads="1"/>
          </p:cNvSpPr>
          <p:nvPr/>
        </p:nvSpPr>
        <p:spPr bwMode="auto">
          <a:xfrm>
            <a:off x="0" y="30257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27016" name="Rectangle 8"/>
          <p:cNvSpPr>
            <a:spLocks noChangeArrowheads="1"/>
          </p:cNvSpPr>
          <p:nvPr/>
        </p:nvSpPr>
        <p:spPr bwMode="auto">
          <a:xfrm>
            <a:off x="4181475" y="6459538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27017" name="Rectangle 9"/>
          <p:cNvSpPr>
            <a:spLocks noChangeArrowheads="1"/>
          </p:cNvSpPr>
          <p:nvPr/>
        </p:nvSpPr>
        <p:spPr bwMode="auto">
          <a:xfrm>
            <a:off x="541338" y="27035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30</a:t>
            </a:r>
          </a:p>
        </p:txBody>
      </p:sp>
      <p:sp>
        <p:nvSpPr>
          <p:cNvPr id="427018" name="Rectangle 10"/>
          <p:cNvSpPr>
            <a:spLocks noChangeArrowheads="1"/>
          </p:cNvSpPr>
          <p:nvPr/>
        </p:nvSpPr>
        <p:spPr bwMode="auto">
          <a:xfrm>
            <a:off x="773113" y="5999163"/>
            <a:ext cx="325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427019" name="Rectangle 11"/>
          <p:cNvSpPr>
            <a:spLocks noChangeArrowheads="1"/>
          </p:cNvSpPr>
          <p:nvPr/>
        </p:nvSpPr>
        <p:spPr bwMode="auto">
          <a:xfrm>
            <a:off x="3527425" y="60134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427020" name="Rectangle 12"/>
          <p:cNvSpPr>
            <a:spLocks noChangeArrowheads="1"/>
          </p:cNvSpPr>
          <p:nvPr/>
        </p:nvSpPr>
        <p:spPr bwMode="auto">
          <a:xfrm>
            <a:off x="7731125" y="3990975"/>
            <a:ext cx="441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27021" name="Rectangle 13"/>
          <p:cNvSpPr>
            <a:spLocks noChangeArrowheads="1"/>
          </p:cNvSpPr>
          <p:nvPr/>
        </p:nvSpPr>
        <p:spPr bwMode="auto">
          <a:xfrm>
            <a:off x="3708400" y="2335213"/>
            <a:ext cx="30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r</a:t>
            </a:r>
          </a:p>
        </p:txBody>
      </p:sp>
      <p:grpSp>
        <p:nvGrpSpPr>
          <p:cNvPr id="427022" name="Group 14"/>
          <p:cNvGrpSpPr>
            <a:grpSpLocks/>
          </p:cNvGrpSpPr>
          <p:nvPr/>
        </p:nvGrpSpPr>
        <p:grpSpPr bwMode="auto">
          <a:xfrm>
            <a:off x="541338" y="719138"/>
            <a:ext cx="7480300" cy="5689600"/>
            <a:chOff x="341" y="453"/>
            <a:chExt cx="4712" cy="3584"/>
          </a:xfrm>
        </p:grpSpPr>
        <p:sp>
          <p:nvSpPr>
            <p:cNvPr id="427023" name="Rectangle 15"/>
            <p:cNvSpPr>
              <a:spLocks noChangeArrowheads="1"/>
            </p:cNvSpPr>
            <p:nvPr/>
          </p:nvSpPr>
          <p:spPr bwMode="auto">
            <a:xfrm>
              <a:off x="341" y="453"/>
              <a:ext cx="294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tx2"/>
                  </a:solidFill>
                  <a:latin typeface="Arial" panose="020B0604020202020204" pitchFamily="34" charset="0"/>
                </a:rPr>
                <a:t>50</a:t>
              </a:r>
            </a:p>
          </p:txBody>
        </p:sp>
        <p:sp>
          <p:nvSpPr>
            <p:cNvPr id="427024" name="Rectangle 16"/>
            <p:cNvSpPr>
              <a:spLocks noChangeArrowheads="1"/>
            </p:cNvSpPr>
            <p:nvPr/>
          </p:nvSpPr>
          <p:spPr bwMode="auto">
            <a:xfrm>
              <a:off x="4670" y="3787"/>
              <a:ext cx="383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>
                  <a:solidFill>
                    <a:schemeClr val="tx2"/>
                  </a:solidFill>
                  <a:latin typeface="Arial" panose="020B0604020202020204" pitchFamily="34" charset="0"/>
                </a:rPr>
                <a:t>100</a:t>
              </a:r>
            </a:p>
          </p:txBody>
        </p:sp>
        <p:sp>
          <p:nvSpPr>
            <p:cNvPr id="427025" name="Line 17"/>
            <p:cNvSpPr>
              <a:spLocks noChangeShapeType="1"/>
            </p:cNvSpPr>
            <p:nvPr/>
          </p:nvSpPr>
          <p:spPr bwMode="auto">
            <a:xfrm>
              <a:off x="672" y="576"/>
              <a:ext cx="4272" cy="3168"/>
            </a:xfrm>
            <a:prstGeom prst="line">
              <a:avLst/>
            </a:prstGeom>
            <a:noFill/>
            <a:ln w="28575">
              <a:solidFill>
                <a:schemeClr val="tx2"/>
              </a:solidFill>
              <a:prstDash val="lg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27026" name="Rectangle 18"/>
          <p:cNvSpPr>
            <a:spLocks noChangeArrowheads="1"/>
          </p:cNvSpPr>
          <p:nvPr/>
        </p:nvSpPr>
        <p:spPr bwMode="auto">
          <a:xfrm>
            <a:off x="5194300" y="812800"/>
            <a:ext cx="2787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</p:txBody>
      </p:sp>
      <p:sp>
        <p:nvSpPr>
          <p:cNvPr id="427027" name="Line 19"/>
          <p:cNvSpPr>
            <a:spLocks noChangeShapeType="1"/>
          </p:cNvSpPr>
          <p:nvPr/>
        </p:nvSpPr>
        <p:spPr bwMode="auto">
          <a:xfrm flipH="1">
            <a:off x="1068388" y="2901950"/>
            <a:ext cx="2636837" cy="0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28" name="Line 20"/>
          <p:cNvSpPr>
            <a:spLocks noChangeShapeType="1"/>
          </p:cNvSpPr>
          <p:nvPr/>
        </p:nvSpPr>
        <p:spPr bwMode="auto">
          <a:xfrm>
            <a:off x="3721100" y="2935288"/>
            <a:ext cx="0" cy="2976562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29" name="Oval 21"/>
          <p:cNvSpPr>
            <a:spLocks noChangeArrowheads="1"/>
          </p:cNvSpPr>
          <p:nvPr/>
        </p:nvSpPr>
        <p:spPr bwMode="auto">
          <a:xfrm>
            <a:off x="3665538" y="2809875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30" name="Line 2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31" name="Line 2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7032" name="Rectangle 5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Measuring elasticity at a point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7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270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90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1" name="AutoShape 5" descr="Parchment"/>
          <p:cNvSpPr>
            <a:spLocks noChangeArrowheads="1"/>
          </p:cNvSpPr>
          <p:nvPr/>
        </p:nvSpPr>
        <p:spPr bwMode="auto">
          <a:xfrm>
            <a:off x="5105400" y="698500"/>
            <a:ext cx="2895600" cy="1081088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2" name="Arc 6"/>
          <p:cNvSpPr>
            <a:spLocks/>
          </p:cNvSpPr>
          <p:nvPr/>
        </p:nvSpPr>
        <p:spPr bwMode="auto">
          <a:xfrm>
            <a:off x="2192338" y="180975"/>
            <a:ext cx="6581775" cy="4064000"/>
          </a:xfrm>
          <a:custGeom>
            <a:avLst/>
            <a:gdLst>
              <a:gd name="G0" fmla="+- 21251 0 0"/>
              <a:gd name="G1" fmla="+- 0 0 0"/>
              <a:gd name="G2" fmla="+- 21600 0 0"/>
              <a:gd name="T0" fmla="*/ 17800 w 21251"/>
              <a:gd name="T1" fmla="*/ 21323 h 21323"/>
              <a:gd name="T2" fmla="*/ 0 w 21251"/>
              <a:gd name="T3" fmla="*/ 3865 h 21323"/>
              <a:gd name="T4" fmla="*/ 21251 w 21251"/>
              <a:gd name="T5" fmla="*/ 0 h 213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251" h="21323" fill="none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</a:path>
              <a:path w="21251" h="21323" stroke="0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  <a:lnTo>
                  <a:pt x="21251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63" name="Rectangle 7"/>
          <p:cNvSpPr>
            <a:spLocks noChangeArrowheads="1"/>
          </p:cNvSpPr>
          <p:nvPr/>
        </p:nvSpPr>
        <p:spPr bwMode="auto">
          <a:xfrm>
            <a:off x="0" y="30257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29064" name="Rectangle 8"/>
          <p:cNvSpPr>
            <a:spLocks noChangeArrowheads="1"/>
          </p:cNvSpPr>
          <p:nvPr/>
        </p:nvSpPr>
        <p:spPr bwMode="auto">
          <a:xfrm>
            <a:off x="4181475" y="6459538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29065" name="Rectangle 9"/>
          <p:cNvSpPr>
            <a:spLocks noChangeArrowheads="1"/>
          </p:cNvSpPr>
          <p:nvPr/>
        </p:nvSpPr>
        <p:spPr bwMode="auto">
          <a:xfrm>
            <a:off x="541338" y="719138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</a:t>
            </a:r>
          </a:p>
        </p:txBody>
      </p:sp>
      <p:sp>
        <p:nvSpPr>
          <p:cNvPr id="429066" name="Rectangle 10"/>
          <p:cNvSpPr>
            <a:spLocks noChangeArrowheads="1"/>
          </p:cNvSpPr>
          <p:nvPr/>
        </p:nvSpPr>
        <p:spPr bwMode="auto">
          <a:xfrm>
            <a:off x="541338" y="27035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30</a:t>
            </a:r>
          </a:p>
        </p:txBody>
      </p:sp>
      <p:sp>
        <p:nvSpPr>
          <p:cNvPr id="429067" name="Rectangle 11"/>
          <p:cNvSpPr>
            <a:spLocks noChangeArrowheads="1"/>
          </p:cNvSpPr>
          <p:nvPr/>
        </p:nvSpPr>
        <p:spPr bwMode="auto">
          <a:xfrm>
            <a:off x="773113" y="5999163"/>
            <a:ext cx="325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429068" name="Rectangle 12"/>
          <p:cNvSpPr>
            <a:spLocks noChangeArrowheads="1"/>
          </p:cNvSpPr>
          <p:nvPr/>
        </p:nvSpPr>
        <p:spPr bwMode="auto">
          <a:xfrm>
            <a:off x="3527425" y="60134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429069" name="Rectangle 13"/>
          <p:cNvSpPr>
            <a:spLocks noChangeArrowheads="1"/>
          </p:cNvSpPr>
          <p:nvPr/>
        </p:nvSpPr>
        <p:spPr bwMode="auto">
          <a:xfrm>
            <a:off x="7413625" y="6011863"/>
            <a:ext cx="608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429070" name="Rectangle 14"/>
          <p:cNvSpPr>
            <a:spLocks noChangeArrowheads="1"/>
          </p:cNvSpPr>
          <p:nvPr/>
        </p:nvSpPr>
        <p:spPr bwMode="auto">
          <a:xfrm>
            <a:off x="7731125" y="3990975"/>
            <a:ext cx="441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29071" name="Rectangle 15"/>
          <p:cNvSpPr>
            <a:spLocks noChangeArrowheads="1"/>
          </p:cNvSpPr>
          <p:nvPr/>
        </p:nvSpPr>
        <p:spPr bwMode="auto">
          <a:xfrm>
            <a:off x="3708400" y="2335213"/>
            <a:ext cx="30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429072" name="Line 16"/>
          <p:cNvSpPr>
            <a:spLocks noChangeShapeType="1"/>
          </p:cNvSpPr>
          <p:nvPr/>
        </p:nvSpPr>
        <p:spPr bwMode="auto">
          <a:xfrm>
            <a:off x="1066800" y="914400"/>
            <a:ext cx="6781800" cy="5029200"/>
          </a:xfrm>
          <a:prstGeom prst="line">
            <a:avLst/>
          </a:prstGeom>
          <a:noFill/>
          <a:ln w="28575">
            <a:solidFill>
              <a:schemeClr val="tx2"/>
            </a:solidFill>
            <a:prstDash val="lg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3" name="Rectangle 17"/>
          <p:cNvSpPr>
            <a:spLocks noChangeArrowheads="1"/>
          </p:cNvSpPr>
          <p:nvPr/>
        </p:nvSpPr>
        <p:spPr bwMode="auto">
          <a:xfrm>
            <a:off x="5194300" y="812800"/>
            <a:ext cx="2805113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r>
              <a:rPr lang="en-GB" altLang="en-US" sz="2000" i="1">
                <a:latin typeface="Arial" panose="020B0604020202020204" pitchFamily="34" charset="0"/>
              </a:rPr>
              <a:t>       </a:t>
            </a:r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= 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100/50 x 30/40</a:t>
            </a:r>
          </a:p>
        </p:txBody>
      </p:sp>
      <p:sp>
        <p:nvSpPr>
          <p:cNvPr id="429074" name="Line 18"/>
          <p:cNvSpPr>
            <a:spLocks noChangeShapeType="1"/>
          </p:cNvSpPr>
          <p:nvPr/>
        </p:nvSpPr>
        <p:spPr bwMode="auto">
          <a:xfrm flipH="1">
            <a:off x="1068388" y="2901950"/>
            <a:ext cx="2636837" cy="0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5" name="Line 19"/>
          <p:cNvSpPr>
            <a:spLocks noChangeShapeType="1"/>
          </p:cNvSpPr>
          <p:nvPr/>
        </p:nvSpPr>
        <p:spPr bwMode="auto">
          <a:xfrm>
            <a:off x="3721100" y="2935288"/>
            <a:ext cx="0" cy="2976562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6" name="Oval 20"/>
          <p:cNvSpPr>
            <a:spLocks noChangeArrowheads="1"/>
          </p:cNvSpPr>
          <p:nvPr/>
        </p:nvSpPr>
        <p:spPr bwMode="auto">
          <a:xfrm>
            <a:off x="3665538" y="2809875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7" name="Line 2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8" name="Line 2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29079" name="Rectangle 5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Measuring elasticity at a point</a:t>
            </a:r>
          </a:p>
        </p:txBody>
      </p:sp>
    </p:spTree>
  </p:cSld>
  <p:clrMapOvr>
    <a:masterClrMapping/>
  </p:clrMapOvr>
  <p:transition spd="slow"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1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0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09" name="AutoShape 5" descr="Parchment"/>
          <p:cNvSpPr>
            <a:spLocks noChangeArrowheads="1"/>
          </p:cNvSpPr>
          <p:nvPr/>
        </p:nvSpPr>
        <p:spPr bwMode="auto">
          <a:xfrm>
            <a:off x="5105400" y="698500"/>
            <a:ext cx="2895600" cy="1385888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10" name="Arc 6"/>
          <p:cNvSpPr>
            <a:spLocks/>
          </p:cNvSpPr>
          <p:nvPr/>
        </p:nvSpPr>
        <p:spPr bwMode="auto">
          <a:xfrm>
            <a:off x="2192338" y="180975"/>
            <a:ext cx="6581775" cy="4064000"/>
          </a:xfrm>
          <a:custGeom>
            <a:avLst/>
            <a:gdLst>
              <a:gd name="G0" fmla="+- 21251 0 0"/>
              <a:gd name="G1" fmla="+- 0 0 0"/>
              <a:gd name="G2" fmla="+- 21600 0 0"/>
              <a:gd name="T0" fmla="*/ 17800 w 21251"/>
              <a:gd name="T1" fmla="*/ 21323 h 21323"/>
              <a:gd name="T2" fmla="*/ 0 w 21251"/>
              <a:gd name="T3" fmla="*/ 3865 h 21323"/>
              <a:gd name="T4" fmla="*/ 21251 w 21251"/>
              <a:gd name="T5" fmla="*/ 0 h 213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251" h="21323" fill="none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</a:path>
              <a:path w="21251" h="21323" stroke="0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  <a:lnTo>
                  <a:pt x="21251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11" name="Rectangle 7"/>
          <p:cNvSpPr>
            <a:spLocks noChangeArrowheads="1"/>
          </p:cNvSpPr>
          <p:nvPr/>
        </p:nvSpPr>
        <p:spPr bwMode="auto">
          <a:xfrm>
            <a:off x="0" y="30257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31112" name="Rectangle 8"/>
          <p:cNvSpPr>
            <a:spLocks noChangeArrowheads="1"/>
          </p:cNvSpPr>
          <p:nvPr/>
        </p:nvSpPr>
        <p:spPr bwMode="auto">
          <a:xfrm>
            <a:off x="4181475" y="6459538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31113" name="Rectangle 9"/>
          <p:cNvSpPr>
            <a:spLocks noChangeArrowheads="1"/>
          </p:cNvSpPr>
          <p:nvPr/>
        </p:nvSpPr>
        <p:spPr bwMode="auto">
          <a:xfrm>
            <a:off x="541338" y="719138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</a:t>
            </a:r>
          </a:p>
        </p:txBody>
      </p:sp>
      <p:sp>
        <p:nvSpPr>
          <p:cNvPr id="431114" name="Rectangle 10"/>
          <p:cNvSpPr>
            <a:spLocks noChangeArrowheads="1"/>
          </p:cNvSpPr>
          <p:nvPr/>
        </p:nvSpPr>
        <p:spPr bwMode="auto">
          <a:xfrm>
            <a:off x="541338" y="27035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30</a:t>
            </a:r>
          </a:p>
        </p:txBody>
      </p:sp>
      <p:sp>
        <p:nvSpPr>
          <p:cNvPr id="431115" name="Rectangle 11"/>
          <p:cNvSpPr>
            <a:spLocks noChangeArrowheads="1"/>
          </p:cNvSpPr>
          <p:nvPr/>
        </p:nvSpPr>
        <p:spPr bwMode="auto">
          <a:xfrm>
            <a:off x="773113" y="5999163"/>
            <a:ext cx="325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431116" name="Rectangle 12"/>
          <p:cNvSpPr>
            <a:spLocks noChangeArrowheads="1"/>
          </p:cNvSpPr>
          <p:nvPr/>
        </p:nvSpPr>
        <p:spPr bwMode="auto">
          <a:xfrm>
            <a:off x="3527425" y="60134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431117" name="Rectangle 13"/>
          <p:cNvSpPr>
            <a:spLocks noChangeArrowheads="1"/>
          </p:cNvSpPr>
          <p:nvPr/>
        </p:nvSpPr>
        <p:spPr bwMode="auto">
          <a:xfrm>
            <a:off x="7413625" y="6011863"/>
            <a:ext cx="608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431118" name="Rectangle 14"/>
          <p:cNvSpPr>
            <a:spLocks noChangeArrowheads="1"/>
          </p:cNvSpPr>
          <p:nvPr/>
        </p:nvSpPr>
        <p:spPr bwMode="auto">
          <a:xfrm>
            <a:off x="7731125" y="3990975"/>
            <a:ext cx="441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31119" name="Rectangle 15"/>
          <p:cNvSpPr>
            <a:spLocks noChangeArrowheads="1"/>
          </p:cNvSpPr>
          <p:nvPr/>
        </p:nvSpPr>
        <p:spPr bwMode="auto">
          <a:xfrm>
            <a:off x="3708400" y="2335213"/>
            <a:ext cx="30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431120" name="Line 16"/>
          <p:cNvSpPr>
            <a:spLocks noChangeShapeType="1"/>
          </p:cNvSpPr>
          <p:nvPr/>
        </p:nvSpPr>
        <p:spPr bwMode="auto">
          <a:xfrm>
            <a:off x="1066800" y="914400"/>
            <a:ext cx="6781800" cy="5029200"/>
          </a:xfrm>
          <a:prstGeom prst="line">
            <a:avLst/>
          </a:prstGeom>
          <a:noFill/>
          <a:ln w="28575">
            <a:solidFill>
              <a:schemeClr val="tx2"/>
            </a:solidFill>
            <a:prstDash val="lg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1" name="Rectangle 17"/>
          <p:cNvSpPr>
            <a:spLocks noChangeArrowheads="1"/>
          </p:cNvSpPr>
          <p:nvPr/>
        </p:nvSpPr>
        <p:spPr bwMode="auto">
          <a:xfrm>
            <a:off x="5194300" y="812800"/>
            <a:ext cx="280511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r>
              <a:rPr lang="en-GB" altLang="en-US" sz="2000" i="1">
                <a:latin typeface="Arial" panose="020B0604020202020204" pitchFamily="34" charset="0"/>
              </a:rPr>
              <a:t>       </a:t>
            </a:r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= 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100/50 x 30/40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    = 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60/40</a:t>
            </a:r>
          </a:p>
        </p:txBody>
      </p:sp>
      <p:sp>
        <p:nvSpPr>
          <p:cNvPr id="431122" name="Line 18"/>
          <p:cNvSpPr>
            <a:spLocks noChangeShapeType="1"/>
          </p:cNvSpPr>
          <p:nvPr/>
        </p:nvSpPr>
        <p:spPr bwMode="auto">
          <a:xfrm flipH="1">
            <a:off x="1068388" y="2901950"/>
            <a:ext cx="2636837" cy="0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3" name="Line 19"/>
          <p:cNvSpPr>
            <a:spLocks noChangeShapeType="1"/>
          </p:cNvSpPr>
          <p:nvPr/>
        </p:nvSpPr>
        <p:spPr bwMode="auto">
          <a:xfrm>
            <a:off x="3721100" y="2935288"/>
            <a:ext cx="0" cy="2976562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4" name="Oval 20"/>
          <p:cNvSpPr>
            <a:spLocks noChangeArrowheads="1"/>
          </p:cNvSpPr>
          <p:nvPr/>
        </p:nvSpPr>
        <p:spPr bwMode="auto">
          <a:xfrm>
            <a:off x="3665538" y="2809875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5" name="Line 2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6" name="Line 2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1127" name="Rectangle 5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Measuring elasticity at a point</a:t>
            </a:r>
          </a:p>
        </p:txBody>
      </p:sp>
    </p:spTree>
  </p:cSld>
  <p:clrMapOvr>
    <a:masterClrMapping/>
  </p:clrMapOvr>
  <p:transition spd="slow"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15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5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5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57" name="AutoShape 5" descr="Parchment"/>
          <p:cNvSpPr>
            <a:spLocks noChangeArrowheads="1"/>
          </p:cNvSpPr>
          <p:nvPr/>
        </p:nvSpPr>
        <p:spPr bwMode="auto">
          <a:xfrm>
            <a:off x="5105400" y="698500"/>
            <a:ext cx="2895600" cy="1765300"/>
          </a:xfrm>
          <a:prstGeom prst="roundRect">
            <a:avLst>
              <a:gd name="adj" fmla="val 12495"/>
            </a:avLst>
          </a:prstGeom>
          <a:blipFill dpi="0" rotWithShape="0">
            <a:blip r:embed="rId3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58" name="Arc 6"/>
          <p:cNvSpPr>
            <a:spLocks/>
          </p:cNvSpPr>
          <p:nvPr/>
        </p:nvSpPr>
        <p:spPr bwMode="auto">
          <a:xfrm>
            <a:off x="2192338" y="180975"/>
            <a:ext cx="6581775" cy="4064000"/>
          </a:xfrm>
          <a:custGeom>
            <a:avLst/>
            <a:gdLst>
              <a:gd name="G0" fmla="+- 21251 0 0"/>
              <a:gd name="G1" fmla="+- 0 0 0"/>
              <a:gd name="G2" fmla="+- 21600 0 0"/>
              <a:gd name="T0" fmla="*/ 17800 w 21251"/>
              <a:gd name="T1" fmla="*/ 21323 h 21323"/>
              <a:gd name="T2" fmla="*/ 0 w 21251"/>
              <a:gd name="T3" fmla="*/ 3865 h 21323"/>
              <a:gd name="T4" fmla="*/ 21251 w 21251"/>
              <a:gd name="T5" fmla="*/ 0 h 2132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251" h="21323" fill="none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</a:path>
              <a:path w="21251" h="21323" stroke="0" extrusionOk="0">
                <a:moveTo>
                  <a:pt x="17800" y="21322"/>
                </a:moveTo>
                <a:cubicBezTo>
                  <a:pt x="8768" y="19860"/>
                  <a:pt x="1636" y="12866"/>
                  <a:pt x="-1" y="3865"/>
                </a:cubicBezTo>
                <a:lnTo>
                  <a:pt x="21251" y="0"/>
                </a:lnTo>
                <a:close/>
              </a:path>
            </a:pathLst>
          </a:custGeom>
          <a:noFill/>
          <a:ln w="38100" cap="rnd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59" name="Rectangle 7"/>
          <p:cNvSpPr>
            <a:spLocks noChangeArrowheads="1"/>
          </p:cNvSpPr>
          <p:nvPr/>
        </p:nvSpPr>
        <p:spPr bwMode="auto">
          <a:xfrm>
            <a:off x="0" y="30257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33160" name="Rectangle 8"/>
          <p:cNvSpPr>
            <a:spLocks noChangeArrowheads="1"/>
          </p:cNvSpPr>
          <p:nvPr/>
        </p:nvSpPr>
        <p:spPr bwMode="auto">
          <a:xfrm>
            <a:off x="4181475" y="6459538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33161" name="Rectangle 9"/>
          <p:cNvSpPr>
            <a:spLocks noChangeArrowheads="1"/>
          </p:cNvSpPr>
          <p:nvPr/>
        </p:nvSpPr>
        <p:spPr bwMode="auto">
          <a:xfrm>
            <a:off x="541338" y="719138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50</a:t>
            </a:r>
          </a:p>
        </p:txBody>
      </p:sp>
      <p:sp>
        <p:nvSpPr>
          <p:cNvPr id="433162" name="Rectangle 10"/>
          <p:cNvSpPr>
            <a:spLocks noChangeArrowheads="1"/>
          </p:cNvSpPr>
          <p:nvPr/>
        </p:nvSpPr>
        <p:spPr bwMode="auto">
          <a:xfrm>
            <a:off x="541338" y="2703513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30</a:t>
            </a:r>
          </a:p>
        </p:txBody>
      </p:sp>
      <p:sp>
        <p:nvSpPr>
          <p:cNvPr id="433163" name="Rectangle 11"/>
          <p:cNvSpPr>
            <a:spLocks noChangeArrowheads="1"/>
          </p:cNvSpPr>
          <p:nvPr/>
        </p:nvSpPr>
        <p:spPr bwMode="auto">
          <a:xfrm>
            <a:off x="773113" y="5999163"/>
            <a:ext cx="325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0</a:t>
            </a:r>
          </a:p>
        </p:txBody>
      </p:sp>
      <p:sp>
        <p:nvSpPr>
          <p:cNvPr id="433164" name="Rectangle 12"/>
          <p:cNvSpPr>
            <a:spLocks noChangeArrowheads="1"/>
          </p:cNvSpPr>
          <p:nvPr/>
        </p:nvSpPr>
        <p:spPr bwMode="auto">
          <a:xfrm>
            <a:off x="3527425" y="6013450"/>
            <a:ext cx="4667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40</a:t>
            </a:r>
          </a:p>
        </p:txBody>
      </p:sp>
      <p:sp>
        <p:nvSpPr>
          <p:cNvPr id="433165" name="Rectangle 13"/>
          <p:cNvSpPr>
            <a:spLocks noChangeArrowheads="1"/>
          </p:cNvSpPr>
          <p:nvPr/>
        </p:nvSpPr>
        <p:spPr bwMode="auto">
          <a:xfrm>
            <a:off x="7413625" y="6011863"/>
            <a:ext cx="60801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solidFill>
                  <a:schemeClr val="tx2"/>
                </a:solidFill>
                <a:latin typeface="Arial" panose="020B0604020202020204" pitchFamily="34" charset="0"/>
              </a:rPr>
              <a:t>100</a:t>
            </a:r>
          </a:p>
        </p:txBody>
      </p:sp>
      <p:sp>
        <p:nvSpPr>
          <p:cNvPr id="433166" name="Rectangle 14"/>
          <p:cNvSpPr>
            <a:spLocks noChangeArrowheads="1"/>
          </p:cNvSpPr>
          <p:nvPr/>
        </p:nvSpPr>
        <p:spPr bwMode="auto">
          <a:xfrm>
            <a:off x="7731125" y="3990975"/>
            <a:ext cx="441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433167" name="Rectangle 15"/>
          <p:cNvSpPr>
            <a:spLocks noChangeArrowheads="1"/>
          </p:cNvSpPr>
          <p:nvPr/>
        </p:nvSpPr>
        <p:spPr bwMode="auto">
          <a:xfrm>
            <a:off x="3708400" y="2335213"/>
            <a:ext cx="303213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800">
                <a:solidFill>
                  <a:schemeClr val="accent2"/>
                </a:solidFill>
                <a:latin typeface="Arial" panose="020B0604020202020204" pitchFamily="34" charset="0"/>
              </a:rPr>
              <a:t>r</a:t>
            </a:r>
          </a:p>
        </p:txBody>
      </p:sp>
      <p:sp>
        <p:nvSpPr>
          <p:cNvPr id="433168" name="Line 16"/>
          <p:cNvSpPr>
            <a:spLocks noChangeShapeType="1"/>
          </p:cNvSpPr>
          <p:nvPr/>
        </p:nvSpPr>
        <p:spPr bwMode="auto">
          <a:xfrm>
            <a:off x="1066800" y="914400"/>
            <a:ext cx="6781800" cy="5029200"/>
          </a:xfrm>
          <a:prstGeom prst="line">
            <a:avLst/>
          </a:prstGeom>
          <a:noFill/>
          <a:ln w="28575">
            <a:solidFill>
              <a:schemeClr val="tx2"/>
            </a:solidFill>
            <a:prstDash val="lg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69" name="Rectangle 17"/>
          <p:cNvSpPr>
            <a:spLocks noChangeArrowheads="1"/>
          </p:cNvSpPr>
          <p:nvPr/>
        </p:nvSpPr>
        <p:spPr bwMode="auto">
          <a:xfrm>
            <a:off x="5194300" y="812800"/>
            <a:ext cx="2805113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r>
              <a:rPr lang="en-GB" altLang="en-US" sz="2000" i="1">
                <a:latin typeface="Arial" panose="020B0604020202020204" pitchFamily="34" charset="0"/>
              </a:rPr>
              <a:t>       </a:t>
            </a:r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= 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100/50 x 30/40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    = 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60/40</a:t>
            </a:r>
            <a:endParaRPr lang="en-GB" altLang="en-US" sz="2000">
              <a:latin typeface="Arial" panose="020B0604020202020204" pitchFamily="34" charset="0"/>
            </a:endParaRPr>
          </a:p>
          <a:p>
            <a:r>
              <a:rPr lang="en-GB" altLang="en-US" sz="2000">
                <a:latin typeface="Arial" panose="020B0604020202020204" pitchFamily="34" charset="0"/>
              </a:rPr>
              <a:t>       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=  </a:t>
            </a:r>
            <a:r>
              <a:rPr lang="en-GB" altLang="en-US" b="1">
                <a:solidFill>
                  <a:schemeClr val="fol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 b="1">
                <a:solidFill>
                  <a:schemeClr val="folHlink"/>
                </a:solidFill>
                <a:latin typeface="Arial" panose="020B0604020202020204" pitchFamily="34" charset="0"/>
              </a:rPr>
              <a:t>1.5</a:t>
            </a:r>
          </a:p>
        </p:txBody>
      </p:sp>
      <p:sp>
        <p:nvSpPr>
          <p:cNvPr id="433170" name="Line 18"/>
          <p:cNvSpPr>
            <a:spLocks noChangeShapeType="1"/>
          </p:cNvSpPr>
          <p:nvPr/>
        </p:nvSpPr>
        <p:spPr bwMode="auto">
          <a:xfrm flipH="1">
            <a:off x="1068388" y="2901950"/>
            <a:ext cx="2636837" cy="0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71" name="Line 19"/>
          <p:cNvSpPr>
            <a:spLocks noChangeShapeType="1"/>
          </p:cNvSpPr>
          <p:nvPr/>
        </p:nvSpPr>
        <p:spPr bwMode="auto">
          <a:xfrm>
            <a:off x="3721100" y="2935288"/>
            <a:ext cx="0" cy="2976562"/>
          </a:xfrm>
          <a:prstGeom prst="line">
            <a:avLst/>
          </a:prstGeom>
          <a:noFill/>
          <a:ln w="2540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72" name="Oval 20"/>
          <p:cNvSpPr>
            <a:spLocks noChangeArrowheads="1"/>
          </p:cNvSpPr>
          <p:nvPr/>
        </p:nvSpPr>
        <p:spPr bwMode="auto">
          <a:xfrm>
            <a:off x="3665538" y="2809875"/>
            <a:ext cx="127000" cy="127000"/>
          </a:xfrm>
          <a:prstGeom prst="ellipse">
            <a:avLst/>
          </a:prstGeom>
          <a:solidFill>
            <a:schemeClr val="accent2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73" name="Line 21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74" name="Line 22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3175" name="Rectangle 5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/>
              <a:t>Measuring elasticity at a point</a:t>
            </a:r>
          </a:p>
        </p:txBody>
      </p:sp>
    </p:spTree>
  </p:cSld>
  <p:clrMapOvr>
    <a:masterClrMapping/>
  </p:clrMapOvr>
  <p:transition spd="slow"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5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  <a:endParaRPr lang="en-GB" altLang="en-US" noProof="1"/>
          </a:p>
        </p:txBody>
      </p:sp>
      <p:sp>
        <p:nvSpPr>
          <p:cNvPr id="423939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Measurement of elasticity: point elasticity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the formula for price elasticity of demand</a:t>
            </a:r>
          </a:p>
          <a:p>
            <a:pPr lvl="2"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d</a:t>
            </a:r>
            <a:r>
              <a:rPr lang="en-GB" altLang="en-US" i="1" noProof="1">
                <a:solidFill>
                  <a:srgbClr val="646B86"/>
                </a:solidFill>
              </a:rPr>
              <a:t>Q/</a:t>
            </a:r>
            <a:r>
              <a:rPr lang="en-GB" altLang="en-US" noProof="1">
                <a:solidFill>
                  <a:srgbClr val="646B86"/>
                </a:solidFill>
              </a:rPr>
              <a:t>d</a:t>
            </a:r>
            <a:r>
              <a:rPr lang="en-GB" altLang="en-US" i="1" noProof="1">
                <a:solidFill>
                  <a:srgbClr val="646B86"/>
                </a:solidFill>
              </a:rPr>
              <a:t>P </a:t>
            </a:r>
            <a:r>
              <a:rPr lang="en-GB" altLang="en-US" noProof="1">
                <a:solidFill>
                  <a:srgbClr val="646B86"/>
                </a:solidFill>
              </a:rPr>
              <a:t>x</a:t>
            </a:r>
            <a:r>
              <a:rPr lang="en-GB" altLang="en-US" i="1" noProof="1">
                <a:solidFill>
                  <a:srgbClr val="646B86"/>
                </a:solidFill>
              </a:rPr>
              <a:t> P/Q</a:t>
            </a:r>
            <a:endParaRPr lang="en-GB" altLang="en-US" noProof="1">
              <a:solidFill>
                <a:srgbClr val="646B86"/>
              </a:solidFill>
            </a:endParaRPr>
          </a:p>
          <a:p>
            <a:pPr lvl="1"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the elasticity of a straight-line demand ‘curve’ (constant d</a:t>
            </a:r>
            <a:r>
              <a:rPr lang="en-GB" altLang="en-US" i="1" noProof="1">
                <a:solidFill>
                  <a:srgbClr val="646B86"/>
                </a:solidFill>
              </a:rPr>
              <a:t>Q</a:t>
            </a:r>
            <a:r>
              <a:rPr lang="en-GB" altLang="en-US" noProof="1">
                <a:solidFill>
                  <a:srgbClr val="646B86"/>
                </a:solidFill>
              </a:rPr>
              <a:t>/d</a:t>
            </a:r>
            <a:r>
              <a:rPr lang="en-GB" altLang="en-US" i="1" noProof="1">
                <a:solidFill>
                  <a:srgbClr val="646B86"/>
                </a:solidFill>
              </a:rPr>
              <a:t>P</a:t>
            </a:r>
            <a:r>
              <a:rPr lang="en-GB" altLang="en-US" noProof="1">
                <a:solidFill>
                  <a:srgbClr val="646B86"/>
                </a:solidFill>
              </a:rPr>
              <a:t>)</a:t>
            </a:r>
          </a:p>
          <a:p>
            <a:pPr lvl="1"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the elasticity of a curved demand curve</a:t>
            </a:r>
          </a:p>
          <a:p>
            <a:pPr lvl="2">
              <a:lnSpc>
                <a:spcPct val="95000"/>
              </a:lnSpc>
              <a:spcBef>
                <a:spcPct val="45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</a:rPr>
              <a:t>d</a:t>
            </a:r>
            <a:r>
              <a:rPr lang="en-GB" altLang="en-US" i="1" noProof="1">
                <a:solidFill>
                  <a:srgbClr val="646B86"/>
                </a:solidFill>
              </a:rPr>
              <a:t>Q/</a:t>
            </a:r>
            <a:r>
              <a:rPr lang="en-GB" altLang="en-US" noProof="1">
                <a:solidFill>
                  <a:srgbClr val="646B86"/>
                </a:solidFill>
              </a:rPr>
              <a:t>d</a:t>
            </a:r>
            <a:r>
              <a:rPr lang="en-GB" altLang="en-US" i="1" noProof="1">
                <a:solidFill>
                  <a:srgbClr val="646B86"/>
                </a:solidFill>
              </a:rPr>
              <a:t>P</a:t>
            </a:r>
            <a:r>
              <a:rPr lang="en-GB" altLang="en-US" noProof="1">
                <a:solidFill>
                  <a:srgbClr val="646B86"/>
                </a:solidFill>
              </a:rPr>
              <a:t> is the tangent to the curve</a:t>
            </a:r>
          </a:p>
          <a:p>
            <a:pPr lvl="1">
              <a:lnSpc>
                <a:spcPct val="95000"/>
              </a:lnSpc>
              <a:spcBef>
                <a:spcPct val="45000"/>
              </a:spcBef>
            </a:pPr>
            <a:r>
              <a:rPr lang="en-GB" altLang="en-US" noProof="1"/>
              <a:t>different elasticities along a straight-line demand curve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250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37251" name="Object 3"/>
          <p:cNvGraphicFramePr>
            <a:graphicFrameLocks/>
          </p:cNvGraphicFramePr>
          <p:nvPr/>
        </p:nvGraphicFramePr>
        <p:xfrm>
          <a:off x="609600" y="246063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7282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46063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7252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3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4" name="Rectangle 6"/>
          <p:cNvSpPr>
            <a:spLocks noChangeArrowheads="1"/>
          </p:cNvSpPr>
          <p:nvPr/>
        </p:nvSpPr>
        <p:spPr bwMode="auto">
          <a:xfrm>
            <a:off x="12700" y="30638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37255" name="Rectangle 7"/>
          <p:cNvSpPr>
            <a:spLocks noChangeArrowheads="1"/>
          </p:cNvSpPr>
          <p:nvPr/>
        </p:nvSpPr>
        <p:spPr bwMode="auto">
          <a:xfrm>
            <a:off x="4376738" y="6489700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37256" name="Rectangle 8"/>
          <p:cNvSpPr>
            <a:spLocks noChangeArrowheads="1"/>
          </p:cNvSpPr>
          <p:nvPr/>
        </p:nvSpPr>
        <p:spPr bwMode="auto">
          <a:xfrm>
            <a:off x="1076325" y="1665288"/>
            <a:ext cx="1390650" cy="4249737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7" name="Rectangle 9"/>
          <p:cNvSpPr>
            <a:spLocks noChangeArrowheads="1"/>
          </p:cNvSpPr>
          <p:nvPr/>
        </p:nvSpPr>
        <p:spPr bwMode="auto">
          <a:xfrm>
            <a:off x="1076325" y="2752725"/>
            <a:ext cx="2806700" cy="31686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8" name="Rectangle 10"/>
          <p:cNvSpPr>
            <a:spLocks noChangeArrowheads="1"/>
          </p:cNvSpPr>
          <p:nvPr/>
        </p:nvSpPr>
        <p:spPr bwMode="auto">
          <a:xfrm>
            <a:off x="1076325" y="3797300"/>
            <a:ext cx="4222750" cy="21256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59" name="Rectangle 11"/>
          <p:cNvSpPr>
            <a:spLocks noChangeArrowheads="1"/>
          </p:cNvSpPr>
          <p:nvPr/>
        </p:nvSpPr>
        <p:spPr bwMode="auto">
          <a:xfrm>
            <a:off x="1081088" y="4873625"/>
            <a:ext cx="5643562" cy="10493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60" name="Rectangle 12"/>
          <p:cNvSpPr>
            <a:spLocks noChangeArrowheads="1"/>
          </p:cNvSpPr>
          <p:nvPr/>
        </p:nvSpPr>
        <p:spPr bwMode="auto">
          <a:xfrm>
            <a:off x="5876925" y="3892550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437261" name="Group 13"/>
          <p:cNvGrpSpPr>
            <a:grpSpLocks/>
          </p:cNvGrpSpPr>
          <p:nvPr/>
        </p:nvGrpSpPr>
        <p:grpSpPr bwMode="auto">
          <a:xfrm>
            <a:off x="2408238" y="1620838"/>
            <a:ext cx="4397375" cy="3362325"/>
            <a:chOff x="1517" y="1021"/>
            <a:chExt cx="2770" cy="2118"/>
          </a:xfrm>
        </p:grpSpPr>
        <p:sp>
          <p:nvSpPr>
            <p:cNvPr id="437262" name="Oval 14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7263" name="Oval 15"/>
            <p:cNvSpPr>
              <a:spLocks noChangeArrowheads="1"/>
            </p:cNvSpPr>
            <p:nvPr/>
          </p:nvSpPr>
          <p:spPr bwMode="auto">
            <a:xfrm>
              <a:off x="1517" y="102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7264" name="Oval 16"/>
            <p:cNvSpPr>
              <a:spLocks noChangeArrowheads="1"/>
            </p:cNvSpPr>
            <p:nvPr/>
          </p:nvSpPr>
          <p:spPr bwMode="auto">
            <a:xfrm>
              <a:off x="3294" y="237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7265" name="Oval 17"/>
            <p:cNvSpPr>
              <a:spLocks noChangeArrowheads="1"/>
            </p:cNvSpPr>
            <p:nvPr/>
          </p:nvSpPr>
          <p:spPr bwMode="auto">
            <a:xfrm>
              <a:off x="4199" y="305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37266" name="Rectangle 18"/>
          <p:cNvSpPr>
            <a:spLocks noChangeArrowheads="1"/>
          </p:cNvSpPr>
          <p:nvPr/>
        </p:nvSpPr>
        <p:spPr bwMode="auto">
          <a:xfrm>
            <a:off x="2465388" y="112712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437267" name="Rectangle 19"/>
          <p:cNvSpPr>
            <a:spLocks noChangeArrowheads="1"/>
          </p:cNvSpPr>
          <p:nvPr/>
        </p:nvSpPr>
        <p:spPr bwMode="auto">
          <a:xfrm>
            <a:off x="3876675" y="2206625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437268" name="Rectangle 20"/>
          <p:cNvSpPr>
            <a:spLocks noChangeArrowheads="1"/>
          </p:cNvSpPr>
          <p:nvPr/>
        </p:nvSpPr>
        <p:spPr bwMode="auto">
          <a:xfrm>
            <a:off x="5295900" y="3275013"/>
            <a:ext cx="252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437269" name="Rectangle 21"/>
          <p:cNvSpPr>
            <a:spLocks noChangeArrowheads="1"/>
          </p:cNvSpPr>
          <p:nvPr/>
        </p:nvSpPr>
        <p:spPr bwMode="auto">
          <a:xfrm>
            <a:off x="6750050" y="440848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437270" name="AutoShape 22" descr="Parchment"/>
          <p:cNvSpPr>
            <a:spLocks noChangeArrowheads="1"/>
          </p:cNvSpPr>
          <p:nvPr/>
        </p:nvSpPr>
        <p:spPr bwMode="auto">
          <a:xfrm>
            <a:off x="5037138" y="698500"/>
            <a:ext cx="2963862" cy="81597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7271" name="Rectangle 23"/>
          <p:cNvSpPr>
            <a:spLocks noChangeArrowheads="1"/>
          </p:cNvSpPr>
          <p:nvPr/>
        </p:nvSpPr>
        <p:spPr bwMode="auto">
          <a:xfrm>
            <a:off x="5194300" y="812800"/>
            <a:ext cx="2787650" cy="76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37272" name="Rectangle 2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937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600" b="1">
                <a:solidFill>
                  <a:schemeClr val="folHlink"/>
                </a:solidFill>
              </a:rPr>
              <a:t>Different elasticities along a straight-line demand curve</a:t>
            </a:r>
          </a:p>
        </p:txBody>
      </p:sp>
    </p:spTree>
  </p:cSld>
  <p:clrMapOvr>
    <a:masterClrMapping/>
  </p:clrMapOvr>
  <p:transition spd="slow">
    <p:pull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298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39299" name="Object 3"/>
          <p:cNvGraphicFramePr>
            <a:graphicFrameLocks/>
          </p:cNvGraphicFramePr>
          <p:nvPr/>
        </p:nvGraphicFramePr>
        <p:xfrm>
          <a:off x="609600" y="246063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9330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46063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39300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1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2" name="Rectangle 6"/>
          <p:cNvSpPr>
            <a:spLocks noChangeArrowheads="1"/>
          </p:cNvSpPr>
          <p:nvPr/>
        </p:nvSpPr>
        <p:spPr bwMode="auto">
          <a:xfrm>
            <a:off x="12700" y="30638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39303" name="Rectangle 7"/>
          <p:cNvSpPr>
            <a:spLocks noChangeArrowheads="1"/>
          </p:cNvSpPr>
          <p:nvPr/>
        </p:nvSpPr>
        <p:spPr bwMode="auto">
          <a:xfrm>
            <a:off x="4376738" y="6489700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39304" name="Rectangle 8"/>
          <p:cNvSpPr>
            <a:spLocks noChangeArrowheads="1"/>
          </p:cNvSpPr>
          <p:nvPr/>
        </p:nvSpPr>
        <p:spPr bwMode="auto">
          <a:xfrm>
            <a:off x="1076325" y="1665288"/>
            <a:ext cx="1390650" cy="4249737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5" name="Rectangle 9"/>
          <p:cNvSpPr>
            <a:spLocks noChangeArrowheads="1"/>
          </p:cNvSpPr>
          <p:nvPr/>
        </p:nvSpPr>
        <p:spPr bwMode="auto">
          <a:xfrm>
            <a:off x="1076325" y="2752725"/>
            <a:ext cx="2806700" cy="31686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6" name="Rectangle 10"/>
          <p:cNvSpPr>
            <a:spLocks noChangeArrowheads="1"/>
          </p:cNvSpPr>
          <p:nvPr/>
        </p:nvSpPr>
        <p:spPr bwMode="auto">
          <a:xfrm>
            <a:off x="1076325" y="3797300"/>
            <a:ext cx="4222750" cy="21256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7" name="Rectangle 11"/>
          <p:cNvSpPr>
            <a:spLocks noChangeArrowheads="1"/>
          </p:cNvSpPr>
          <p:nvPr/>
        </p:nvSpPr>
        <p:spPr bwMode="auto">
          <a:xfrm>
            <a:off x="1081088" y="4873625"/>
            <a:ext cx="5643562" cy="10493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08" name="Rectangle 12"/>
          <p:cNvSpPr>
            <a:spLocks noChangeArrowheads="1"/>
          </p:cNvSpPr>
          <p:nvPr/>
        </p:nvSpPr>
        <p:spPr bwMode="auto">
          <a:xfrm>
            <a:off x="5876925" y="3892550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439309" name="Group 13"/>
          <p:cNvGrpSpPr>
            <a:grpSpLocks/>
          </p:cNvGrpSpPr>
          <p:nvPr/>
        </p:nvGrpSpPr>
        <p:grpSpPr bwMode="auto">
          <a:xfrm>
            <a:off x="2408238" y="1620838"/>
            <a:ext cx="4397375" cy="3362325"/>
            <a:chOff x="1517" y="1021"/>
            <a:chExt cx="2770" cy="2118"/>
          </a:xfrm>
        </p:grpSpPr>
        <p:sp>
          <p:nvSpPr>
            <p:cNvPr id="439310" name="Oval 14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9311" name="Oval 15"/>
            <p:cNvSpPr>
              <a:spLocks noChangeArrowheads="1"/>
            </p:cNvSpPr>
            <p:nvPr/>
          </p:nvSpPr>
          <p:spPr bwMode="auto">
            <a:xfrm>
              <a:off x="1517" y="102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9312" name="Oval 16"/>
            <p:cNvSpPr>
              <a:spLocks noChangeArrowheads="1"/>
            </p:cNvSpPr>
            <p:nvPr/>
          </p:nvSpPr>
          <p:spPr bwMode="auto">
            <a:xfrm>
              <a:off x="3294" y="237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39313" name="Oval 17"/>
            <p:cNvSpPr>
              <a:spLocks noChangeArrowheads="1"/>
            </p:cNvSpPr>
            <p:nvPr/>
          </p:nvSpPr>
          <p:spPr bwMode="auto">
            <a:xfrm>
              <a:off x="4199" y="305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39314" name="Rectangle 18"/>
          <p:cNvSpPr>
            <a:spLocks noChangeArrowheads="1"/>
          </p:cNvSpPr>
          <p:nvPr/>
        </p:nvSpPr>
        <p:spPr bwMode="auto">
          <a:xfrm>
            <a:off x="2465388" y="112712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439315" name="Rectangle 19"/>
          <p:cNvSpPr>
            <a:spLocks noChangeArrowheads="1"/>
          </p:cNvSpPr>
          <p:nvPr/>
        </p:nvSpPr>
        <p:spPr bwMode="auto">
          <a:xfrm>
            <a:off x="3876675" y="2206625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439316" name="Rectangle 20"/>
          <p:cNvSpPr>
            <a:spLocks noChangeArrowheads="1"/>
          </p:cNvSpPr>
          <p:nvPr/>
        </p:nvSpPr>
        <p:spPr bwMode="auto">
          <a:xfrm>
            <a:off x="5295900" y="3275013"/>
            <a:ext cx="252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439317" name="Rectangle 21"/>
          <p:cNvSpPr>
            <a:spLocks noChangeArrowheads="1"/>
          </p:cNvSpPr>
          <p:nvPr/>
        </p:nvSpPr>
        <p:spPr bwMode="auto">
          <a:xfrm>
            <a:off x="6750050" y="440848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439318" name="AutoShape 22" descr="Parchment"/>
          <p:cNvSpPr>
            <a:spLocks noChangeArrowheads="1"/>
          </p:cNvSpPr>
          <p:nvPr/>
        </p:nvSpPr>
        <p:spPr bwMode="auto">
          <a:xfrm>
            <a:off x="5037138" y="698500"/>
            <a:ext cx="2963862" cy="163512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39319" name="Rectangle 23"/>
          <p:cNvSpPr>
            <a:spLocks noChangeArrowheads="1"/>
          </p:cNvSpPr>
          <p:nvPr/>
        </p:nvSpPr>
        <p:spPr bwMode="auto">
          <a:xfrm>
            <a:off x="5194300" y="812800"/>
            <a:ext cx="2787650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endParaRPr lang="en-GB" altLang="en-US" sz="2000" i="1"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(1 / slope) is constant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   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50/10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</a:t>
            </a:r>
          </a:p>
          <a:p>
            <a:pPr>
              <a:lnSpc>
                <a:spcPct val="30000"/>
              </a:lnSpc>
            </a:pP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</p:txBody>
      </p:sp>
      <p:sp>
        <p:nvSpPr>
          <p:cNvPr id="439320" name="Rectangle 2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937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600" b="1">
                <a:solidFill>
                  <a:schemeClr val="folHlink"/>
                </a:solidFill>
              </a:rPr>
              <a:t>Different elasticities along a straight-line demand curve</a:t>
            </a:r>
          </a:p>
        </p:txBody>
      </p:sp>
    </p:spTree>
  </p:cSld>
  <p:clrMapOvr>
    <a:masterClrMapping/>
  </p:clrMapOvr>
  <p:transition spd="slow">
    <p:dissolve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1346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41347" name="Object 3"/>
          <p:cNvGraphicFramePr>
            <a:graphicFrameLocks/>
          </p:cNvGraphicFramePr>
          <p:nvPr/>
        </p:nvGraphicFramePr>
        <p:xfrm>
          <a:off x="609600" y="246063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1378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46063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1348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49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50" name="Rectangle 6"/>
          <p:cNvSpPr>
            <a:spLocks noChangeArrowheads="1"/>
          </p:cNvSpPr>
          <p:nvPr/>
        </p:nvSpPr>
        <p:spPr bwMode="auto">
          <a:xfrm>
            <a:off x="12700" y="30638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41351" name="Rectangle 7"/>
          <p:cNvSpPr>
            <a:spLocks noChangeArrowheads="1"/>
          </p:cNvSpPr>
          <p:nvPr/>
        </p:nvSpPr>
        <p:spPr bwMode="auto">
          <a:xfrm>
            <a:off x="4376738" y="6489700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41352" name="Rectangle 8"/>
          <p:cNvSpPr>
            <a:spLocks noChangeArrowheads="1"/>
          </p:cNvSpPr>
          <p:nvPr/>
        </p:nvSpPr>
        <p:spPr bwMode="auto">
          <a:xfrm>
            <a:off x="1076325" y="1665288"/>
            <a:ext cx="1390650" cy="4249737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53" name="Rectangle 9"/>
          <p:cNvSpPr>
            <a:spLocks noChangeArrowheads="1"/>
          </p:cNvSpPr>
          <p:nvPr/>
        </p:nvSpPr>
        <p:spPr bwMode="auto">
          <a:xfrm>
            <a:off x="1076325" y="2752725"/>
            <a:ext cx="2806700" cy="31686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54" name="Rectangle 10"/>
          <p:cNvSpPr>
            <a:spLocks noChangeArrowheads="1"/>
          </p:cNvSpPr>
          <p:nvPr/>
        </p:nvSpPr>
        <p:spPr bwMode="auto">
          <a:xfrm>
            <a:off x="1076325" y="3797300"/>
            <a:ext cx="4222750" cy="21256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55" name="Rectangle 11"/>
          <p:cNvSpPr>
            <a:spLocks noChangeArrowheads="1"/>
          </p:cNvSpPr>
          <p:nvPr/>
        </p:nvSpPr>
        <p:spPr bwMode="auto">
          <a:xfrm>
            <a:off x="1081088" y="4873625"/>
            <a:ext cx="5643562" cy="10493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56" name="Rectangle 12"/>
          <p:cNvSpPr>
            <a:spLocks noChangeArrowheads="1"/>
          </p:cNvSpPr>
          <p:nvPr/>
        </p:nvSpPr>
        <p:spPr bwMode="auto">
          <a:xfrm>
            <a:off x="5876925" y="3892550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441357" name="Group 13"/>
          <p:cNvGrpSpPr>
            <a:grpSpLocks/>
          </p:cNvGrpSpPr>
          <p:nvPr/>
        </p:nvGrpSpPr>
        <p:grpSpPr bwMode="auto">
          <a:xfrm>
            <a:off x="2408238" y="1620838"/>
            <a:ext cx="4397375" cy="3362325"/>
            <a:chOff x="1517" y="1021"/>
            <a:chExt cx="2770" cy="2118"/>
          </a:xfrm>
        </p:grpSpPr>
        <p:sp>
          <p:nvSpPr>
            <p:cNvPr id="441358" name="Oval 14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359" name="Oval 15"/>
            <p:cNvSpPr>
              <a:spLocks noChangeArrowheads="1"/>
            </p:cNvSpPr>
            <p:nvPr/>
          </p:nvSpPr>
          <p:spPr bwMode="auto">
            <a:xfrm>
              <a:off x="1517" y="102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360" name="Oval 16"/>
            <p:cNvSpPr>
              <a:spLocks noChangeArrowheads="1"/>
            </p:cNvSpPr>
            <p:nvPr/>
          </p:nvSpPr>
          <p:spPr bwMode="auto">
            <a:xfrm>
              <a:off x="3294" y="237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1361" name="Oval 17"/>
            <p:cNvSpPr>
              <a:spLocks noChangeArrowheads="1"/>
            </p:cNvSpPr>
            <p:nvPr/>
          </p:nvSpPr>
          <p:spPr bwMode="auto">
            <a:xfrm>
              <a:off x="4199" y="305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1362" name="Rectangle 18"/>
          <p:cNvSpPr>
            <a:spLocks noChangeArrowheads="1"/>
          </p:cNvSpPr>
          <p:nvPr/>
        </p:nvSpPr>
        <p:spPr bwMode="auto">
          <a:xfrm>
            <a:off x="2465388" y="112712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441363" name="Rectangle 19"/>
          <p:cNvSpPr>
            <a:spLocks noChangeArrowheads="1"/>
          </p:cNvSpPr>
          <p:nvPr/>
        </p:nvSpPr>
        <p:spPr bwMode="auto">
          <a:xfrm>
            <a:off x="3876675" y="2206625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441364" name="Rectangle 20"/>
          <p:cNvSpPr>
            <a:spLocks noChangeArrowheads="1"/>
          </p:cNvSpPr>
          <p:nvPr/>
        </p:nvSpPr>
        <p:spPr bwMode="auto">
          <a:xfrm>
            <a:off x="5295900" y="3275013"/>
            <a:ext cx="252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441365" name="Rectangle 21"/>
          <p:cNvSpPr>
            <a:spLocks noChangeArrowheads="1"/>
          </p:cNvSpPr>
          <p:nvPr/>
        </p:nvSpPr>
        <p:spPr bwMode="auto">
          <a:xfrm>
            <a:off x="6750050" y="440848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441366" name="AutoShape 22" descr="Parchment"/>
          <p:cNvSpPr>
            <a:spLocks noChangeArrowheads="1"/>
          </p:cNvSpPr>
          <p:nvPr/>
        </p:nvSpPr>
        <p:spPr bwMode="auto">
          <a:xfrm>
            <a:off x="5037138" y="698500"/>
            <a:ext cx="2963862" cy="2403475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1367" name="Rectangle 23"/>
          <p:cNvSpPr>
            <a:spLocks noChangeArrowheads="1"/>
          </p:cNvSpPr>
          <p:nvPr/>
        </p:nvSpPr>
        <p:spPr bwMode="auto">
          <a:xfrm>
            <a:off x="5194300" y="812800"/>
            <a:ext cx="2787650" cy="2560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endParaRPr lang="en-GB" altLang="en-US" sz="2000" i="1"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(1 / slope) is constant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   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50/10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</a:t>
            </a:r>
          </a:p>
          <a:p>
            <a:pPr>
              <a:lnSpc>
                <a:spcPct val="30000"/>
              </a:lnSpc>
            </a:pP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But </a:t>
            </a:r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P/Q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  varies:</a:t>
            </a:r>
          </a:p>
          <a:p>
            <a:pPr>
              <a:lnSpc>
                <a:spcPct val="40000"/>
              </a:lnSpc>
            </a:pP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at n, </a:t>
            </a:r>
            <a:r>
              <a:rPr lang="en-GB" altLang="en-US" sz="2000" i="1">
                <a:solidFill>
                  <a:srgbClr val="006666"/>
                </a:solidFill>
                <a:latin typeface="Arial" panose="020B0604020202020204" pitchFamily="34" charset="0"/>
              </a:rPr>
              <a:t>P/Q</a:t>
            </a:r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 = 8/10</a:t>
            </a: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endParaRPr lang="en-GB" altLang="en-US" sz="2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441368" name="Rectangle 24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937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600" b="1">
                <a:solidFill>
                  <a:schemeClr val="folHlink"/>
                </a:solidFill>
              </a:rPr>
              <a:t>Different elasticities along a straight-line demand curve</a:t>
            </a:r>
          </a:p>
        </p:txBody>
      </p:sp>
    </p:spTree>
  </p:cSld>
  <p:clrMapOvr>
    <a:masterClrMapping/>
  </p:clrMapOvr>
  <p:transition spd="slow">
    <p:dissolve/>
  </p:transition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3394" name="Rectangle 2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443395" name="Object 3"/>
          <p:cNvGraphicFramePr>
            <a:graphicFrameLocks/>
          </p:cNvGraphicFramePr>
          <p:nvPr/>
        </p:nvGraphicFramePr>
        <p:xfrm>
          <a:off x="609600" y="246063"/>
          <a:ext cx="7708900" cy="6403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3427" name="Chart" r:id="rId4" imgW="7458456" imgH="5324856" progId="MSGraph.Chart.8">
                  <p:embed followColorScheme="full"/>
                </p:oleObj>
              </mc:Choice>
              <mc:Fallback>
                <p:oleObj name="Chart" r:id="rId4" imgW="7458456" imgH="5324856" progId="MSGraph.Chart.8">
                  <p:embed followColorScheme="full"/>
                  <p:pic>
                    <p:nvPicPr>
                      <p:cNvPr id="0" name="Object 3"/>
                      <p:cNvPicPr>
                        <a:picLocks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9600" y="246063"/>
                        <a:ext cx="7708900" cy="6403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3396" name="Rectangle 4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397" name="Rectangle 5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398" name="Rectangle 6"/>
          <p:cNvSpPr>
            <a:spLocks noChangeArrowheads="1"/>
          </p:cNvSpPr>
          <p:nvPr/>
        </p:nvSpPr>
        <p:spPr bwMode="auto">
          <a:xfrm>
            <a:off x="12700" y="30638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43399" name="Rectangle 7"/>
          <p:cNvSpPr>
            <a:spLocks noChangeArrowheads="1"/>
          </p:cNvSpPr>
          <p:nvPr/>
        </p:nvSpPr>
        <p:spPr bwMode="auto">
          <a:xfrm>
            <a:off x="4376738" y="6489700"/>
            <a:ext cx="4524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43400" name="Rectangle 8"/>
          <p:cNvSpPr>
            <a:spLocks noChangeArrowheads="1"/>
          </p:cNvSpPr>
          <p:nvPr/>
        </p:nvSpPr>
        <p:spPr bwMode="auto">
          <a:xfrm>
            <a:off x="1076325" y="1665288"/>
            <a:ext cx="1390650" cy="4249737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401" name="Rectangle 9"/>
          <p:cNvSpPr>
            <a:spLocks noChangeArrowheads="1"/>
          </p:cNvSpPr>
          <p:nvPr/>
        </p:nvSpPr>
        <p:spPr bwMode="auto">
          <a:xfrm>
            <a:off x="1076325" y="2752725"/>
            <a:ext cx="2806700" cy="3168650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402" name="Rectangle 10"/>
          <p:cNvSpPr>
            <a:spLocks noChangeArrowheads="1"/>
          </p:cNvSpPr>
          <p:nvPr/>
        </p:nvSpPr>
        <p:spPr bwMode="auto">
          <a:xfrm>
            <a:off x="1076325" y="3797300"/>
            <a:ext cx="4222750" cy="2125663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403" name="Rectangle 11"/>
          <p:cNvSpPr>
            <a:spLocks noChangeArrowheads="1"/>
          </p:cNvSpPr>
          <p:nvPr/>
        </p:nvSpPr>
        <p:spPr bwMode="auto">
          <a:xfrm>
            <a:off x="1081088" y="4873625"/>
            <a:ext cx="5643562" cy="1049338"/>
          </a:xfrm>
          <a:prstGeom prst="rect">
            <a:avLst/>
          </a:prstGeom>
          <a:noFill/>
          <a:ln w="12700">
            <a:solidFill>
              <a:schemeClr val="tx1"/>
            </a:solidFill>
            <a:prstDash val="dash"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404" name="Rectangle 12"/>
          <p:cNvSpPr>
            <a:spLocks noChangeArrowheads="1"/>
          </p:cNvSpPr>
          <p:nvPr/>
        </p:nvSpPr>
        <p:spPr bwMode="auto">
          <a:xfrm>
            <a:off x="5876925" y="3892550"/>
            <a:ext cx="1336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Demand</a:t>
            </a:r>
          </a:p>
        </p:txBody>
      </p:sp>
      <p:grpSp>
        <p:nvGrpSpPr>
          <p:cNvPr id="443405" name="Group 13"/>
          <p:cNvGrpSpPr>
            <a:grpSpLocks/>
          </p:cNvGrpSpPr>
          <p:nvPr/>
        </p:nvGrpSpPr>
        <p:grpSpPr bwMode="auto">
          <a:xfrm>
            <a:off x="2408238" y="1620838"/>
            <a:ext cx="4397375" cy="3362325"/>
            <a:chOff x="1517" y="1021"/>
            <a:chExt cx="2770" cy="2118"/>
          </a:xfrm>
        </p:grpSpPr>
        <p:sp>
          <p:nvSpPr>
            <p:cNvPr id="443406" name="Oval 14"/>
            <p:cNvSpPr>
              <a:spLocks noChangeArrowheads="1"/>
            </p:cNvSpPr>
            <p:nvPr/>
          </p:nvSpPr>
          <p:spPr bwMode="auto">
            <a:xfrm>
              <a:off x="2411" y="1696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3407" name="Oval 15"/>
            <p:cNvSpPr>
              <a:spLocks noChangeArrowheads="1"/>
            </p:cNvSpPr>
            <p:nvPr/>
          </p:nvSpPr>
          <p:spPr bwMode="auto">
            <a:xfrm>
              <a:off x="1517" y="102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3408" name="Oval 16"/>
            <p:cNvSpPr>
              <a:spLocks noChangeArrowheads="1"/>
            </p:cNvSpPr>
            <p:nvPr/>
          </p:nvSpPr>
          <p:spPr bwMode="auto">
            <a:xfrm>
              <a:off x="3294" y="2370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43409" name="Oval 17"/>
            <p:cNvSpPr>
              <a:spLocks noChangeArrowheads="1"/>
            </p:cNvSpPr>
            <p:nvPr/>
          </p:nvSpPr>
          <p:spPr bwMode="auto">
            <a:xfrm>
              <a:off x="4199" y="3051"/>
              <a:ext cx="88" cy="88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43410" name="Rectangle 18"/>
          <p:cNvSpPr>
            <a:spLocks noChangeArrowheads="1"/>
          </p:cNvSpPr>
          <p:nvPr/>
        </p:nvSpPr>
        <p:spPr bwMode="auto">
          <a:xfrm>
            <a:off x="2465388" y="112712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443411" name="Rectangle 19"/>
          <p:cNvSpPr>
            <a:spLocks noChangeArrowheads="1"/>
          </p:cNvSpPr>
          <p:nvPr/>
        </p:nvSpPr>
        <p:spPr bwMode="auto">
          <a:xfrm>
            <a:off x="3876675" y="2206625"/>
            <a:ext cx="438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443412" name="Rectangle 20"/>
          <p:cNvSpPr>
            <a:spLocks noChangeArrowheads="1"/>
          </p:cNvSpPr>
          <p:nvPr/>
        </p:nvSpPr>
        <p:spPr bwMode="auto">
          <a:xfrm>
            <a:off x="5295900" y="3275013"/>
            <a:ext cx="252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443413" name="Rectangle 21"/>
          <p:cNvSpPr>
            <a:spLocks noChangeArrowheads="1"/>
          </p:cNvSpPr>
          <p:nvPr/>
        </p:nvSpPr>
        <p:spPr bwMode="auto">
          <a:xfrm>
            <a:off x="6750050" y="4408488"/>
            <a:ext cx="33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k</a:t>
            </a:r>
          </a:p>
        </p:txBody>
      </p:sp>
      <p:sp>
        <p:nvSpPr>
          <p:cNvPr id="443414" name="AutoShape 22" descr="Parchment"/>
          <p:cNvSpPr>
            <a:spLocks noChangeArrowheads="1"/>
          </p:cNvSpPr>
          <p:nvPr/>
        </p:nvSpPr>
        <p:spPr bwMode="auto">
          <a:xfrm>
            <a:off x="5037138" y="698500"/>
            <a:ext cx="2963862" cy="2979738"/>
          </a:xfrm>
          <a:prstGeom prst="roundRect">
            <a:avLst>
              <a:gd name="adj" fmla="val 12495"/>
            </a:avLst>
          </a:prstGeom>
          <a:blipFill dpi="0" rotWithShape="0">
            <a:blip r:embed="rId6"/>
            <a:srcRect/>
            <a:tile tx="0" ty="0" sx="100000" sy="100000" flip="none" algn="tl"/>
          </a:blipFill>
          <a:ln w="28575">
            <a:solidFill>
              <a:srgbClr val="0000FF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43415" name="Rectangle 23"/>
          <p:cNvSpPr>
            <a:spLocks noChangeArrowheads="1"/>
          </p:cNvSpPr>
          <p:nvPr/>
        </p:nvSpPr>
        <p:spPr bwMode="auto">
          <a:xfrm>
            <a:off x="5194300" y="812800"/>
            <a:ext cx="2787650" cy="2865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</a:t>
            </a:r>
            <a:r>
              <a:rPr lang="en-GB" altLang="en-US">
                <a:latin typeface="Symbol" panose="05050102010706020507" pitchFamily="18" charset="2"/>
              </a:rPr>
              <a:t>e</a:t>
            </a:r>
            <a:r>
              <a:rPr lang="en-GB" altLang="en-US" baseline="-25000">
                <a:latin typeface="Arial" panose="020B0604020202020204" pitchFamily="34" charset="0"/>
              </a:rPr>
              <a:t>d</a:t>
            </a:r>
            <a:r>
              <a:rPr lang="en-GB" altLang="en-US" sz="2000">
                <a:latin typeface="Arial" panose="020B0604020202020204" pitchFamily="34" charset="0"/>
              </a:rPr>
              <a:t> =  (1 / slope) x </a:t>
            </a:r>
            <a:r>
              <a:rPr lang="en-GB" altLang="en-US" sz="2000" i="1">
                <a:latin typeface="Arial" panose="020B0604020202020204" pitchFamily="34" charset="0"/>
              </a:rPr>
              <a:t>P/Q</a:t>
            </a:r>
          </a:p>
          <a:p>
            <a:endParaRPr lang="en-GB" altLang="en-US" sz="2000" i="1"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(1 / slope) is constant</a:t>
            </a:r>
          </a:p>
          <a:p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     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50/10 = </a:t>
            </a:r>
            <a:r>
              <a:rPr lang="en-GB" altLang="en-US">
                <a:solidFill>
                  <a:schemeClr val="hlink"/>
                </a:solidFill>
                <a:latin typeface="Symbol" panose="05050102010706020507" pitchFamily="18" charset="2"/>
              </a:rPr>
              <a:t>-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5</a:t>
            </a:r>
          </a:p>
          <a:p>
            <a:pPr>
              <a:lnSpc>
                <a:spcPct val="30000"/>
              </a:lnSpc>
            </a:pPr>
            <a:endParaRPr lang="en-GB" altLang="en-US" sz="2000">
              <a:solidFill>
                <a:schemeClr val="hlink"/>
              </a:solidFill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But </a:t>
            </a:r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P/Q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  varies:</a:t>
            </a:r>
          </a:p>
          <a:p>
            <a:pPr>
              <a:lnSpc>
                <a:spcPct val="40000"/>
              </a:lnSpc>
            </a:pP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at n, </a:t>
            </a:r>
            <a:r>
              <a:rPr lang="en-GB" altLang="en-US" sz="2000" i="1">
                <a:solidFill>
                  <a:srgbClr val="006666"/>
                </a:solidFill>
                <a:latin typeface="Arial" panose="020B0604020202020204" pitchFamily="34" charset="0"/>
              </a:rPr>
              <a:t>P/Q</a:t>
            </a:r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 = 8/10</a:t>
            </a:r>
            <a:endParaRPr lang="en-GB" altLang="en-US" sz="2000">
              <a:solidFill>
                <a:schemeClr val="folHlink"/>
              </a:solidFill>
              <a:latin typeface="Arial" panose="020B0604020202020204" pitchFamily="34" charset="0"/>
            </a:endParaRPr>
          </a:p>
          <a:p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at m, </a:t>
            </a:r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P/Q</a:t>
            </a:r>
            <a:r>
              <a:rPr lang="en-GB" altLang="en-US" sz="2000">
                <a:solidFill>
                  <a:schemeClr val="folHlink"/>
                </a:solidFill>
                <a:latin typeface="Arial" panose="020B0604020202020204" pitchFamily="34" charset="0"/>
              </a:rPr>
              <a:t> = 6/20</a:t>
            </a:r>
          </a:p>
          <a:p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at l, </a:t>
            </a:r>
            <a:r>
              <a:rPr lang="en-GB" altLang="en-US" sz="2000" i="1">
                <a:solidFill>
                  <a:srgbClr val="006666"/>
                </a:solidFill>
                <a:latin typeface="Arial" panose="020B0604020202020204" pitchFamily="34" charset="0"/>
              </a:rPr>
              <a:t>P/Q </a:t>
            </a:r>
            <a:r>
              <a:rPr lang="en-GB" altLang="en-US" sz="2000">
                <a:solidFill>
                  <a:srgbClr val="006666"/>
                </a:solidFill>
                <a:latin typeface="Arial" panose="020B0604020202020204" pitchFamily="34" charset="0"/>
              </a:rPr>
              <a:t>= 4/30</a:t>
            </a:r>
            <a:endParaRPr lang="en-GB" altLang="en-US" sz="2000">
              <a:solidFill>
                <a:schemeClr val="tx2"/>
              </a:solidFill>
              <a:latin typeface="Arial" panose="020B0604020202020204" pitchFamily="34" charset="0"/>
            </a:endParaRPr>
          </a:p>
        </p:txBody>
      </p:sp>
      <p:sp>
        <p:nvSpPr>
          <p:cNvPr id="443416" name="Rectangle 24"/>
          <p:cNvSpPr>
            <a:spLocks noChangeArrowheads="1"/>
          </p:cNvSpPr>
          <p:nvPr/>
        </p:nvSpPr>
        <p:spPr bwMode="auto">
          <a:xfrm>
            <a:off x="5006975" y="3886200"/>
            <a:ext cx="2524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l</a:t>
            </a:r>
          </a:p>
        </p:txBody>
      </p:sp>
      <p:sp>
        <p:nvSpPr>
          <p:cNvPr id="443417" name="Rectangle 2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4937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600" b="1">
                <a:solidFill>
                  <a:schemeClr val="folHlink"/>
                </a:solidFill>
              </a:rPr>
              <a:t>Different elasticities along a straight-line demand curve</a:t>
            </a:r>
          </a:p>
        </p:txBody>
      </p:sp>
    </p:spTree>
  </p:cSld>
  <p:clrMapOvr>
    <a:masterClrMapping/>
  </p:clrMapOvr>
  <p:transition spd="slow">
    <p:dissolve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544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4544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43315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Price elasticity of supply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measurement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noProof="1"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ym typeface="Symbol" panose="05050102010706020507" pitchFamily="18" charset="2"/>
              </a:rPr>
              <a:t>Q</a:t>
            </a:r>
            <a:r>
              <a:rPr lang="en-GB" altLang="en-US" i="1" baseline="-25000" noProof="1"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ym typeface="Symbol" panose="05050102010706020507" pitchFamily="18" charset="2"/>
              </a:rPr>
              <a:t>/Q</a:t>
            </a:r>
            <a:r>
              <a:rPr lang="en-GB" altLang="en-US" i="1" baseline="-25000" noProof="1"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ym typeface="Symbol" panose="05050102010706020507" pitchFamily="18" charset="2"/>
              </a:rPr>
              <a:t> ÷ P/P</a:t>
            </a:r>
            <a:endParaRPr lang="en-GB" altLang="en-US" dirty="0"/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determinants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the amount that costs rise as output rises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</a:pPr>
            <a:r>
              <a:rPr lang="en-GB" altLang="en-US" dirty="0"/>
              <a:t>time period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20770" y="1457677"/>
            <a:ext cx="36062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The steeper the supply curve, the less the price elasticity of supply.</a:t>
            </a:r>
            <a:endParaRPr lang="en-GB" sz="2400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07970" y="2846210"/>
            <a:ext cx="36062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FF0000"/>
                </a:solidFill>
              </a:rPr>
              <a:t>A vertical supply has zero elasticity.</a:t>
            </a:r>
            <a:endParaRPr lang="en-GB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331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331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331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331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331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331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3157" grpId="0" build="p" bldLvl="2" autoUpdateAnimBg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773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773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773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71475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Price elasticity of supply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measurement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 noProof="1">
                <a:solidFill>
                  <a:srgbClr val="646B86"/>
                </a:solidFill>
                <a:sym typeface="Symbol" panose="05050102010706020507" pitchFamily="18" charset="2"/>
              </a:rPr>
              <a:t>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Q</a:t>
            </a:r>
            <a:r>
              <a:rPr lang="en-GB" altLang="en-US" i="1" baseline="-25000" noProof="1">
                <a:solidFill>
                  <a:srgbClr val="646B86"/>
                </a:solidFill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/Q</a:t>
            </a:r>
            <a:r>
              <a:rPr lang="en-GB" altLang="en-US" i="1" baseline="-25000" noProof="1">
                <a:solidFill>
                  <a:srgbClr val="646B86"/>
                </a:solidFill>
                <a:sym typeface="Symbol" panose="05050102010706020507" pitchFamily="18" charset="2"/>
              </a:rPr>
              <a:t>S</a:t>
            </a:r>
            <a:r>
              <a:rPr lang="en-GB" altLang="en-US" i="1" noProof="1">
                <a:solidFill>
                  <a:srgbClr val="646B86"/>
                </a:solidFill>
                <a:sym typeface="Symbol" panose="05050102010706020507" pitchFamily="18" charset="2"/>
              </a:rPr>
              <a:t> ÷ P/P</a:t>
            </a:r>
            <a:endParaRPr lang="en-GB" altLang="en-US">
              <a:solidFill>
                <a:srgbClr val="646B86"/>
              </a:solidFill>
            </a:endParaRPr>
          </a:p>
          <a:p>
            <a:pPr lvl="1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determinants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the amount that costs rise as output rises</a:t>
            </a:r>
          </a:p>
          <a:p>
            <a:pPr lvl="2">
              <a:lnSpc>
                <a:spcPct val="100000"/>
              </a:lnSpc>
              <a:spcBef>
                <a:spcPct val="70000"/>
              </a:spcBef>
              <a:buClr>
                <a:srgbClr val="D8A27A"/>
              </a:buClr>
            </a:pPr>
            <a:r>
              <a:rPr lang="en-GB" altLang="en-US">
                <a:solidFill>
                  <a:srgbClr val="646B86"/>
                </a:solidFill>
              </a:rPr>
              <a:t>time period	</a:t>
            </a:r>
          </a:p>
          <a:p>
            <a:pPr lvl="1">
              <a:lnSpc>
                <a:spcPct val="100000"/>
              </a:lnSpc>
              <a:spcBef>
                <a:spcPct val="70000"/>
              </a:spcBef>
            </a:pPr>
            <a:r>
              <a:rPr lang="en-GB" altLang="en-US"/>
              <a:t>applications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977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977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5978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Elasticity</a:t>
            </a:r>
          </a:p>
        </p:txBody>
      </p:sp>
      <p:sp>
        <p:nvSpPr>
          <p:cNvPr id="445445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20000"/>
              </a:spcBef>
            </a:pPr>
            <a:r>
              <a:rPr lang="en-GB" altLang="en-US" sz="2600"/>
              <a:t>Income elasticity of demand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measurement</a:t>
            </a:r>
          </a:p>
          <a:p>
            <a:pPr lvl="2">
              <a:spcBef>
                <a:spcPct val="20000"/>
              </a:spcBef>
            </a:pP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Q</a:t>
            </a:r>
            <a:r>
              <a:rPr lang="en-GB" altLang="en-US" sz="2100" i="1" baseline="-25000" noProof="1">
                <a:sym typeface="Symbol" panose="05050102010706020507" pitchFamily="18" charset="2"/>
              </a:rPr>
              <a:t>S</a:t>
            </a:r>
            <a:r>
              <a:rPr lang="en-GB" altLang="en-US" sz="2100" i="1" noProof="1">
                <a:sym typeface="Symbol" panose="05050102010706020507" pitchFamily="18" charset="2"/>
              </a:rPr>
              <a:t>/Q</a:t>
            </a:r>
            <a:r>
              <a:rPr lang="en-GB" altLang="en-US" sz="2100" i="1" baseline="-25000" noProof="1">
                <a:sym typeface="Symbol" panose="05050102010706020507" pitchFamily="18" charset="2"/>
              </a:rPr>
              <a:t>S</a:t>
            </a:r>
            <a:r>
              <a:rPr lang="en-GB" altLang="en-US" sz="2100" i="1" noProof="1">
                <a:sym typeface="Symbol" panose="05050102010706020507" pitchFamily="18" charset="2"/>
              </a:rPr>
              <a:t> ÷ </a:t>
            </a: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P/P</a:t>
            </a:r>
            <a:endParaRPr lang="en-GB" altLang="en-US" sz="2100"/>
          </a:p>
          <a:p>
            <a:pPr lvl="1">
              <a:spcBef>
                <a:spcPct val="20000"/>
              </a:spcBef>
            </a:pPr>
            <a:r>
              <a:rPr lang="en-GB" altLang="en-US" sz="2200"/>
              <a:t>determinants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degree of necessity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proportion of income spent on the good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applications</a:t>
            </a:r>
          </a:p>
          <a:p>
            <a:pPr>
              <a:spcBef>
                <a:spcPct val="20000"/>
              </a:spcBef>
            </a:pPr>
            <a:r>
              <a:rPr lang="en-GB" altLang="en-US" sz="2600"/>
              <a:t>Cross-price elasticity of demand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measurement</a:t>
            </a:r>
          </a:p>
          <a:p>
            <a:pPr lvl="2">
              <a:spcBef>
                <a:spcPct val="20000"/>
              </a:spcBef>
            </a:pP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Q</a:t>
            </a:r>
            <a:r>
              <a:rPr lang="en-GB" altLang="en-US" sz="2100" baseline="-25000" noProof="1">
                <a:sym typeface="Symbol" panose="05050102010706020507" pitchFamily="18" charset="2"/>
              </a:rPr>
              <a:t>D</a:t>
            </a:r>
            <a:r>
              <a:rPr lang="en-GB" altLang="en-US" sz="2100" baseline="-34000" noProof="1">
                <a:sym typeface="Symbol" panose="05050102010706020507" pitchFamily="18" charset="2"/>
              </a:rPr>
              <a:t>a</a:t>
            </a:r>
            <a:r>
              <a:rPr lang="en-GB" altLang="en-US" sz="2100" i="1" noProof="1">
                <a:sym typeface="Symbol" panose="05050102010706020507" pitchFamily="18" charset="2"/>
              </a:rPr>
              <a:t>/Q</a:t>
            </a:r>
            <a:r>
              <a:rPr lang="en-GB" altLang="en-US" sz="2100" baseline="-25000" noProof="1">
                <a:sym typeface="Symbol" panose="05050102010706020507" pitchFamily="18" charset="2"/>
              </a:rPr>
              <a:t>D</a:t>
            </a:r>
            <a:r>
              <a:rPr lang="en-GB" altLang="en-US" sz="2100" baseline="-34000" noProof="1">
                <a:sym typeface="Symbol" panose="05050102010706020507" pitchFamily="18" charset="2"/>
              </a:rPr>
              <a:t>a</a:t>
            </a:r>
            <a:r>
              <a:rPr lang="en-GB" altLang="en-US" sz="2100" i="1" noProof="1">
                <a:sym typeface="Symbol" panose="05050102010706020507" pitchFamily="18" charset="2"/>
              </a:rPr>
              <a:t> ÷ </a:t>
            </a:r>
            <a:r>
              <a:rPr lang="en-GB" altLang="en-US" sz="2100" noProof="1">
                <a:sym typeface="Symbol" panose="05050102010706020507" pitchFamily="18" charset="2"/>
              </a:rPr>
              <a:t></a:t>
            </a:r>
            <a:r>
              <a:rPr lang="en-GB" altLang="en-US" sz="2100" i="1" noProof="1">
                <a:sym typeface="Symbol" panose="05050102010706020507" pitchFamily="18" charset="2"/>
              </a:rPr>
              <a:t>P</a:t>
            </a:r>
            <a:r>
              <a:rPr lang="en-GB" altLang="en-US" sz="2100" baseline="-25000" noProof="1">
                <a:sym typeface="Symbol" panose="05050102010706020507" pitchFamily="18" charset="2"/>
              </a:rPr>
              <a:t>b</a:t>
            </a:r>
            <a:r>
              <a:rPr lang="en-GB" altLang="en-US" sz="2100" i="1" noProof="1">
                <a:sym typeface="Symbol" panose="05050102010706020507" pitchFamily="18" charset="2"/>
              </a:rPr>
              <a:t>/P</a:t>
            </a:r>
            <a:r>
              <a:rPr lang="en-GB" altLang="en-US" sz="2100" baseline="-25000" noProof="1">
                <a:sym typeface="Symbol" panose="05050102010706020507" pitchFamily="18" charset="2"/>
              </a:rPr>
              <a:t>b</a:t>
            </a:r>
            <a:endParaRPr lang="en-GB" altLang="en-US" sz="2100"/>
          </a:p>
          <a:p>
            <a:pPr lvl="1">
              <a:spcBef>
                <a:spcPct val="20000"/>
              </a:spcBef>
            </a:pPr>
            <a:r>
              <a:rPr lang="en-GB" altLang="en-US" sz="2200"/>
              <a:t>determinants</a:t>
            </a:r>
          </a:p>
          <a:p>
            <a:pPr lvl="2">
              <a:spcBef>
                <a:spcPct val="20000"/>
              </a:spcBef>
            </a:pPr>
            <a:r>
              <a:rPr lang="en-GB" altLang="en-US" sz="2100"/>
              <a:t>closeness as substitutes or complements</a:t>
            </a:r>
          </a:p>
          <a:p>
            <a:pPr lvl="1">
              <a:spcBef>
                <a:spcPct val="20000"/>
              </a:spcBef>
            </a:pPr>
            <a:r>
              <a:rPr lang="en-GB" altLang="en-US" sz="2200"/>
              <a:t>applications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54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54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4454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4" dur="500"/>
                                        <p:tgtEl>
                                          <p:spTgt spid="4454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44544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44544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44544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44544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44544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44544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44544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44544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0" dur="500"/>
                                        <p:tgtEl>
                                          <p:spTgt spid="44544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5445" grpId="0" build="p" bldLvl="2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82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altLang="en-US"/>
              <a:t>Markets in Action</a:t>
            </a:r>
          </a:p>
        </p:txBody>
      </p:sp>
      <p:sp>
        <p:nvSpPr>
          <p:cNvPr id="46182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61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1827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387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387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387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448517" name="Rectangle 5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</a:t>
            </a:r>
            <a:r>
              <a:rPr lang="en-GB" dirty="0" smtClean="0"/>
              <a:t>lasticity </a:t>
            </a:r>
            <a:r>
              <a:rPr lang="en-GB" dirty="0"/>
              <a:t>varies with </a:t>
            </a:r>
            <a:r>
              <a:rPr lang="en-GB" dirty="0" smtClean="0"/>
              <a:t>the time </a:t>
            </a:r>
            <a:r>
              <a:rPr lang="en-GB" dirty="0"/>
              <a:t>period under consideration. The reason is that </a:t>
            </a:r>
            <a:r>
              <a:rPr lang="en-GB" dirty="0" smtClean="0"/>
              <a:t>producers and </a:t>
            </a:r>
            <a:r>
              <a:rPr lang="en-GB" dirty="0"/>
              <a:t>consumers take time to respond to a </a:t>
            </a:r>
            <a:r>
              <a:rPr lang="en-GB" dirty="0" smtClean="0"/>
              <a:t>change in price</a:t>
            </a:r>
            <a:r>
              <a:rPr lang="en-GB" dirty="0"/>
              <a:t>. The longer the time period, the bigger the response</a:t>
            </a:r>
            <a:r>
              <a:rPr lang="en-GB" dirty="0" smtClean="0"/>
              <a:t>, and </a:t>
            </a:r>
            <a:r>
              <a:rPr lang="en-GB" dirty="0"/>
              <a:t>thus the greater the elasticity of supply and demand</a:t>
            </a:r>
            <a:r>
              <a:rPr lang="en-GB" dirty="0" smtClean="0"/>
              <a:t>.</a:t>
            </a:r>
          </a:p>
          <a:p>
            <a:r>
              <a:rPr lang="en-GB" altLang="en-US" dirty="0" smtClean="0"/>
              <a:t>Short-run </a:t>
            </a:r>
            <a:r>
              <a:rPr lang="en-GB" altLang="en-US" dirty="0"/>
              <a:t>and long-run price adjustment</a:t>
            </a:r>
          </a:p>
          <a:p>
            <a:pPr lvl="1">
              <a:spcBef>
                <a:spcPct val="95000"/>
              </a:spcBef>
            </a:pPr>
            <a:r>
              <a:rPr lang="en-GB" altLang="en-US" dirty="0"/>
              <a:t>short- and long-run demand and supply curves</a:t>
            </a:r>
          </a:p>
          <a:p>
            <a:pPr lvl="1">
              <a:spcBef>
                <a:spcPct val="95000"/>
              </a:spcBef>
            </a:pPr>
            <a:r>
              <a:rPr lang="en-GB" altLang="en-US" dirty="0"/>
              <a:t>short- and long-run adjustment to a change in demand or 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485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4485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4485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4485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8517" grpId="0" build="p" bldLvl="2" autoUpdateAnimBg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92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592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592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5925" name="Line 5"/>
          <p:cNvSpPr>
            <a:spLocks noChangeShapeType="1"/>
          </p:cNvSpPr>
          <p:nvPr/>
        </p:nvSpPr>
        <p:spPr bwMode="auto">
          <a:xfrm>
            <a:off x="1127125" y="1511300"/>
            <a:ext cx="3944938" cy="42037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5926" name="Rectangle 6"/>
          <p:cNvSpPr>
            <a:spLocks noChangeArrowheads="1"/>
          </p:cNvSpPr>
          <p:nvPr/>
        </p:nvSpPr>
        <p:spPr bwMode="auto">
          <a:xfrm>
            <a:off x="5084763" y="5483225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5927" name="Rectangle 7"/>
          <p:cNvSpPr>
            <a:spLocks noChangeArrowheads="1"/>
          </p:cNvSpPr>
          <p:nvPr/>
        </p:nvSpPr>
        <p:spPr bwMode="auto">
          <a:xfrm>
            <a:off x="622300" y="3332163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5928" name="Rectangle 8"/>
          <p:cNvSpPr>
            <a:spLocks noChangeArrowheads="1"/>
          </p:cNvSpPr>
          <p:nvPr/>
        </p:nvSpPr>
        <p:spPr bwMode="auto">
          <a:xfrm>
            <a:off x="2751138" y="596900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5929" name="Rectangle 9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65930" name="Rectangle 10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65931" name="Rectangle 11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65932" name="Line 1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5933" name="Line 1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5934" name="Line 14"/>
          <p:cNvSpPr>
            <a:spLocks noChangeShapeType="1"/>
          </p:cNvSpPr>
          <p:nvPr/>
        </p:nvSpPr>
        <p:spPr bwMode="auto">
          <a:xfrm flipH="1">
            <a:off x="1068388" y="3479800"/>
            <a:ext cx="18367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5935" name="Line 15"/>
          <p:cNvSpPr>
            <a:spLocks noChangeShapeType="1"/>
          </p:cNvSpPr>
          <p:nvPr/>
        </p:nvSpPr>
        <p:spPr bwMode="auto">
          <a:xfrm>
            <a:off x="2955925" y="3530600"/>
            <a:ext cx="0" cy="23971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5936" name="Oval 16"/>
          <p:cNvSpPr>
            <a:spLocks noChangeArrowheads="1"/>
          </p:cNvSpPr>
          <p:nvPr/>
        </p:nvSpPr>
        <p:spPr bwMode="auto">
          <a:xfrm>
            <a:off x="2906713" y="3416300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5937" name="Rectangle 17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603250"/>
          </a:xfrm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800" b="1">
                <a:solidFill>
                  <a:srgbClr val="6A001E"/>
                </a:solidFill>
              </a:rPr>
              <a:t>Response of supply to an increase in demand</a:t>
            </a:r>
          </a:p>
        </p:txBody>
      </p:sp>
      <p:sp>
        <p:nvSpPr>
          <p:cNvPr id="465938" name="Rectangle 18"/>
          <p:cNvSpPr>
            <a:spLocks noChangeArrowheads="1"/>
          </p:cNvSpPr>
          <p:nvPr/>
        </p:nvSpPr>
        <p:spPr bwMode="auto">
          <a:xfrm>
            <a:off x="2908300" y="35512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65939" name="AutoShape 19"/>
          <p:cNvSpPr>
            <a:spLocks noChangeArrowheads="1"/>
          </p:cNvSpPr>
          <p:nvPr/>
        </p:nvSpPr>
        <p:spPr bwMode="auto">
          <a:xfrm>
            <a:off x="4673600" y="1922463"/>
            <a:ext cx="2784475" cy="1101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Assume an increase in demand: how will supply respond?</a:t>
            </a:r>
            <a:endParaRPr lang="en-GB" altLang="en-US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5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5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5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5939" grpId="0" animBg="1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97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797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797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7973" name="Line 5"/>
          <p:cNvSpPr>
            <a:spLocks noChangeShapeType="1"/>
          </p:cNvSpPr>
          <p:nvPr/>
        </p:nvSpPr>
        <p:spPr bwMode="auto">
          <a:xfrm>
            <a:off x="1127125" y="1511300"/>
            <a:ext cx="3944938" cy="42037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74" name="Line 6"/>
          <p:cNvSpPr>
            <a:spLocks noChangeShapeType="1"/>
          </p:cNvSpPr>
          <p:nvPr/>
        </p:nvSpPr>
        <p:spPr bwMode="auto">
          <a:xfrm>
            <a:off x="2286000" y="1295400"/>
            <a:ext cx="3581400" cy="3810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75" name="Rectangle 7"/>
          <p:cNvSpPr>
            <a:spLocks noChangeArrowheads="1"/>
          </p:cNvSpPr>
          <p:nvPr/>
        </p:nvSpPr>
        <p:spPr bwMode="auto">
          <a:xfrm>
            <a:off x="5084763" y="5483225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7976" name="Rectangle 8"/>
          <p:cNvSpPr>
            <a:spLocks noChangeArrowheads="1"/>
          </p:cNvSpPr>
          <p:nvPr/>
        </p:nvSpPr>
        <p:spPr bwMode="auto">
          <a:xfrm>
            <a:off x="5881688" y="4927600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67977" name="Rectangle 9"/>
          <p:cNvSpPr>
            <a:spLocks noChangeArrowheads="1"/>
          </p:cNvSpPr>
          <p:nvPr/>
        </p:nvSpPr>
        <p:spPr bwMode="auto">
          <a:xfrm>
            <a:off x="622300" y="3332163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7978" name="Rectangle 10"/>
          <p:cNvSpPr>
            <a:spLocks noChangeArrowheads="1"/>
          </p:cNvSpPr>
          <p:nvPr/>
        </p:nvSpPr>
        <p:spPr bwMode="auto">
          <a:xfrm>
            <a:off x="2751138" y="596900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67979" name="Rectangle 11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67980" name="Rectangle 12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67981" name="Rectangle 13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67982" name="Line 1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3" name="Line 1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4" name="Line 16"/>
          <p:cNvSpPr>
            <a:spLocks noChangeShapeType="1"/>
          </p:cNvSpPr>
          <p:nvPr/>
        </p:nvSpPr>
        <p:spPr bwMode="auto">
          <a:xfrm flipH="1">
            <a:off x="1068388" y="3479800"/>
            <a:ext cx="18367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5" name="Line 17"/>
          <p:cNvSpPr>
            <a:spLocks noChangeShapeType="1"/>
          </p:cNvSpPr>
          <p:nvPr/>
        </p:nvSpPr>
        <p:spPr bwMode="auto">
          <a:xfrm>
            <a:off x="2955925" y="3530600"/>
            <a:ext cx="0" cy="23971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6" name="Oval 18"/>
          <p:cNvSpPr>
            <a:spLocks noChangeArrowheads="1"/>
          </p:cNvSpPr>
          <p:nvPr/>
        </p:nvSpPr>
        <p:spPr bwMode="auto">
          <a:xfrm>
            <a:off x="2906713" y="3416300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67987" name="Line 19"/>
          <p:cNvSpPr>
            <a:spLocks noChangeShapeType="1"/>
          </p:cNvSpPr>
          <p:nvPr/>
        </p:nvSpPr>
        <p:spPr bwMode="auto">
          <a:xfrm>
            <a:off x="1952625" y="2306638"/>
            <a:ext cx="10207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8" name="Line 20"/>
          <p:cNvSpPr>
            <a:spLocks noChangeShapeType="1"/>
          </p:cNvSpPr>
          <p:nvPr/>
        </p:nvSpPr>
        <p:spPr bwMode="auto">
          <a:xfrm>
            <a:off x="4062413" y="4533900"/>
            <a:ext cx="985837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67989" name="Rectangle 22"/>
          <p:cNvSpPr>
            <a:spLocks noChangeArrowheads="1"/>
          </p:cNvSpPr>
          <p:nvPr/>
        </p:nvSpPr>
        <p:spPr bwMode="auto">
          <a:xfrm>
            <a:off x="2908300" y="35512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67990" name="Rectangle 17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6A001E"/>
                </a:solidFill>
              </a:rPr>
              <a:t>Response of supply to an increase in demand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01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001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002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0021" name="Line 5"/>
          <p:cNvSpPr>
            <a:spLocks noChangeShapeType="1"/>
          </p:cNvSpPr>
          <p:nvPr/>
        </p:nvSpPr>
        <p:spPr bwMode="auto">
          <a:xfrm>
            <a:off x="1127125" y="1511300"/>
            <a:ext cx="3944938" cy="42037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22" name="Line 6"/>
          <p:cNvSpPr>
            <a:spLocks noChangeShapeType="1"/>
          </p:cNvSpPr>
          <p:nvPr/>
        </p:nvSpPr>
        <p:spPr bwMode="auto">
          <a:xfrm>
            <a:off x="2286000" y="1295400"/>
            <a:ext cx="3581400" cy="3810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23" name="Line 7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24" name="Rectangle 8"/>
          <p:cNvSpPr>
            <a:spLocks noChangeArrowheads="1"/>
          </p:cNvSpPr>
          <p:nvPr/>
        </p:nvSpPr>
        <p:spPr bwMode="auto">
          <a:xfrm>
            <a:off x="5084763" y="5483225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0025" name="Rectangle 9"/>
          <p:cNvSpPr>
            <a:spLocks noChangeArrowheads="1"/>
          </p:cNvSpPr>
          <p:nvPr/>
        </p:nvSpPr>
        <p:spPr bwMode="auto">
          <a:xfrm>
            <a:off x="5881688" y="4927600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0026" name="Rectangle 10"/>
          <p:cNvSpPr>
            <a:spLocks noChangeArrowheads="1"/>
          </p:cNvSpPr>
          <p:nvPr/>
        </p:nvSpPr>
        <p:spPr bwMode="auto">
          <a:xfrm>
            <a:off x="5199063" y="893763"/>
            <a:ext cx="1258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 short-run</a:t>
            </a:r>
          </a:p>
        </p:txBody>
      </p:sp>
      <p:sp>
        <p:nvSpPr>
          <p:cNvPr id="470027" name="Rectangle 11"/>
          <p:cNvSpPr>
            <a:spLocks noChangeArrowheads="1"/>
          </p:cNvSpPr>
          <p:nvPr/>
        </p:nvSpPr>
        <p:spPr bwMode="auto">
          <a:xfrm>
            <a:off x="622300" y="3332163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0028" name="Rectangle 12"/>
          <p:cNvSpPr>
            <a:spLocks noChangeArrowheads="1"/>
          </p:cNvSpPr>
          <p:nvPr/>
        </p:nvSpPr>
        <p:spPr bwMode="auto">
          <a:xfrm>
            <a:off x="623888" y="2598738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0029" name="Rectangle 13"/>
          <p:cNvSpPr>
            <a:spLocks noChangeArrowheads="1"/>
          </p:cNvSpPr>
          <p:nvPr/>
        </p:nvSpPr>
        <p:spPr bwMode="auto">
          <a:xfrm>
            <a:off x="2751138" y="596900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0030" name="Rectangle 14"/>
          <p:cNvSpPr>
            <a:spLocks noChangeArrowheads="1"/>
          </p:cNvSpPr>
          <p:nvPr/>
        </p:nvSpPr>
        <p:spPr bwMode="auto">
          <a:xfrm>
            <a:off x="3476625" y="5970588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0031" name="Rectangle 15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70032" name="Rectangle 16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70033" name="Rectangle 17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70034" name="Rectangle 18"/>
          <p:cNvSpPr>
            <a:spLocks noChangeArrowheads="1"/>
          </p:cNvSpPr>
          <p:nvPr/>
        </p:nvSpPr>
        <p:spPr bwMode="auto">
          <a:xfrm>
            <a:off x="2908300" y="35512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70035" name="Rectangle 19"/>
          <p:cNvSpPr>
            <a:spLocks noChangeArrowheads="1"/>
          </p:cNvSpPr>
          <p:nvPr/>
        </p:nvSpPr>
        <p:spPr bwMode="auto">
          <a:xfrm>
            <a:off x="3527425" y="22066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70036" name="Line 2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37" name="Line 2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38" name="Line 22"/>
          <p:cNvSpPr>
            <a:spLocks noChangeShapeType="1"/>
          </p:cNvSpPr>
          <p:nvPr/>
        </p:nvSpPr>
        <p:spPr bwMode="auto">
          <a:xfrm flipH="1">
            <a:off x="1068388" y="3479800"/>
            <a:ext cx="18367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39" name="Line 23"/>
          <p:cNvSpPr>
            <a:spLocks noChangeShapeType="1"/>
          </p:cNvSpPr>
          <p:nvPr/>
        </p:nvSpPr>
        <p:spPr bwMode="auto">
          <a:xfrm>
            <a:off x="2955925" y="3530600"/>
            <a:ext cx="0" cy="23971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40" name="Line 24"/>
          <p:cNvSpPr>
            <a:spLocks noChangeShapeType="1"/>
          </p:cNvSpPr>
          <p:nvPr/>
        </p:nvSpPr>
        <p:spPr bwMode="auto">
          <a:xfrm flipH="1">
            <a:off x="1085850" y="2816225"/>
            <a:ext cx="255111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41" name="Line 25"/>
          <p:cNvSpPr>
            <a:spLocks noChangeShapeType="1"/>
          </p:cNvSpPr>
          <p:nvPr/>
        </p:nvSpPr>
        <p:spPr bwMode="auto">
          <a:xfrm>
            <a:off x="3687763" y="2868613"/>
            <a:ext cx="0" cy="3059112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0042" name="Oval 26"/>
          <p:cNvSpPr>
            <a:spLocks noChangeArrowheads="1"/>
          </p:cNvSpPr>
          <p:nvPr/>
        </p:nvSpPr>
        <p:spPr bwMode="auto">
          <a:xfrm>
            <a:off x="2906713" y="3416300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0043" name="Oval 27"/>
          <p:cNvSpPr>
            <a:spLocks noChangeArrowheads="1"/>
          </p:cNvSpPr>
          <p:nvPr/>
        </p:nvSpPr>
        <p:spPr bwMode="auto">
          <a:xfrm>
            <a:off x="3636963" y="27432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0044" name="Rectangle 17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6A001E"/>
                </a:solidFill>
              </a:rPr>
              <a:t>Response of supply to an increase in demand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206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206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2068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2069" name="Line 5"/>
          <p:cNvSpPr>
            <a:spLocks noChangeShapeType="1"/>
          </p:cNvSpPr>
          <p:nvPr/>
        </p:nvSpPr>
        <p:spPr bwMode="auto">
          <a:xfrm>
            <a:off x="2286000" y="1295400"/>
            <a:ext cx="3581400" cy="3810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70" name="Line 6"/>
          <p:cNvSpPr>
            <a:spLocks noChangeShapeType="1"/>
          </p:cNvSpPr>
          <p:nvPr/>
        </p:nvSpPr>
        <p:spPr bwMode="auto">
          <a:xfrm>
            <a:off x="1127125" y="1511300"/>
            <a:ext cx="3944938" cy="42037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71" name="Line 7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72" name="Line 8"/>
          <p:cNvSpPr>
            <a:spLocks noChangeShapeType="1"/>
          </p:cNvSpPr>
          <p:nvPr/>
        </p:nvSpPr>
        <p:spPr bwMode="auto">
          <a:xfrm flipV="1">
            <a:off x="1371600" y="2514600"/>
            <a:ext cx="5334000" cy="13716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73" name="Rectangle 9"/>
          <p:cNvSpPr>
            <a:spLocks noChangeArrowheads="1"/>
          </p:cNvSpPr>
          <p:nvPr/>
        </p:nvSpPr>
        <p:spPr bwMode="auto">
          <a:xfrm>
            <a:off x="5084763" y="5483225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2074" name="Rectangle 10"/>
          <p:cNvSpPr>
            <a:spLocks noChangeArrowheads="1"/>
          </p:cNvSpPr>
          <p:nvPr/>
        </p:nvSpPr>
        <p:spPr bwMode="auto">
          <a:xfrm>
            <a:off x="5881688" y="4927600"/>
            <a:ext cx="5175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2075" name="Rectangle 11"/>
          <p:cNvSpPr>
            <a:spLocks noChangeArrowheads="1"/>
          </p:cNvSpPr>
          <p:nvPr/>
        </p:nvSpPr>
        <p:spPr bwMode="auto">
          <a:xfrm>
            <a:off x="6575425" y="2133600"/>
            <a:ext cx="11985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 long-run</a:t>
            </a:r>
          </a:p>
        </p:txBody>
      </p:sp>
      <p:sp>
        <p:nvSpPr>
          <p:cNvPr id="472076" name="Rectangle 12"/>
          <p:cNvSpPr>
            <a:spLocks noChangeArrowheads="1"/>
          </p:cNvSpPr>
          <p:nvPr/>
        </p:nvSpPr>
        <p:spPr bwMode="auto">
          <a:xfrm>
            <a:off x="622300" y="3332163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2077" name="Rectangle 13"/>
          <p:cNvSpPr>
            <a:spLocks noChangeArrowheads="1"/>
          </p:cNvSpPr>
          <p:nvPr/>
        </p:nvSpPr>
        <p:spPr bwMode="auto">
          <a:xfrm>
            <a:off x="623888" y="2598738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2078" name="Rectangle 14"/>
          <p:cNvSpPr>
            <a:spLocks noChangeArrowheads="1"/>
          </p:cNvSpPr>
          <p:nvPr/>
        </p:nvSpPr>
        <p:spPr bwMode="auto">
          <a:xfrm>
            <a:off x="2751138" y="596900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2079" name="Rectangle 15"/>
          <p:cNvSpPr>
            <a:spLocks noChangeArrowheads="1"/>
          </p:cNvSpPr>
          <p:nvPr/>
        </p:nvSpPr>
        <p:spPr bwMode="auto">
          <a:xfrm>
            <a:off x="3476625" y="5970588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2080" name="Rectangle 16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72081" name="Rectangle 17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72082" name="Rectangle 18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72083" name="Rectangle 19"/>
          <p:cNvSpPr>
            <a:spLocks noChangeArrowheads="1"/>
          </p:cNvSpPr>
          <p:nvPr/>
        </p:nvSpPr>
        <p:spPr bwMode="auto">
          <a:xfrm>
            <a:off x="3527425" y="2206625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72084" name="Line 20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85" name="Line 21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86" name="Line 22"/>
          <p:cNvSpPr>
            <a:spLocks noChangeShapeType="1"/>
          </p:cNvSpPr>
          <p:nvPr/>
        </p:nvSpPr>
        <p:spPr bwMode="auto">
          <a:xfrm flipH="1">
            <a:off x="1068388" y="3479800"/>
            <a:ext cx="1836737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87" name="Line 23"/>
          <p:cNvSpPr>
            <a:spLocks noChangeShapeType="1"/>
          </p:cNvSpPr>
          <p:nvPr/>
        </p:nvSpPr>
        <p:spPr bwMode="auto">
          <a:xfrm>
            <a:off x="2955925" y="3530600"/>
            <a:ext cx="0" cy="2397125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628650" y="2965450"/>
            <a:ext cx="3705225" cy="3409950"/>
            <a:chOff x="396" y="1868"/>
            <a:chExt cx="2334" cy="2148"/>
          </a:xfrm>
        </p:grpSpPr>
        <p:sp>
          <p:nvSpPr>
            <p:cNvPr id="472089" name="Rectangle 25"/>
            <p:cNvSpPr>
              <a:spLocks noChangeArrowheads="1"/>
            </p:cNvSpPr>
            <p:nvPr/>
          </p:nvSpPr>
          <p:spPr bwMode="auto">
            <a:xfrm>
              <a:off x="396" y="1868"/>
              <a:ext cx="28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72090" name="Rectangle 26"/>
            <p:cNvSpPr>
              <a:spLocks noChangeArrowheads="1"/>
            </p:cNvSpPr>
            <p:nvPr/>
          </p:nvSpPr>
          <p:spPr bwMode="auto">
            <a:xfrm>
              <a:off x="2432" y="3766"/>
              <a:ext cx="29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Q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72091" name="Line 27"/>
            <p:cNvSpPr>
              <a:spLocks noChangeShapeType="1"/>
            </p:cNvSpPr>
            <p:nvPr/>
          </p:nvSpPr>
          <p:spPr bwMode="auto">
            <a:xfrm flipH="1">
              <a:off x="673" y="2010"/>
              <a:ext cx="1853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72092" name="Line 28"/>
            <p:cNvSpPr>
              <a:spLocks noChangeShapeType="1"/>
            </p:cNvSpPr>
            <p:nvPr/>
          </p:nvSpPr>
          <p:spPr bwMode="auto">
            <a:xfrm>
              <a:off x="2563" y="2053"/>
              <a:ext cx="0" cy="1681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72093" name="Line 29"/>
          <p:cNvSpPr>
            <a:spLocks noChangeShapeType="1"/>
          </p:cNvSpPr>
          <p:nvPr/>
        </p:nvSpPr>
        <p:spPr bwMode="auto">
          <a:xfrm flipH="1">
            <a:off x="1085850" y="2816225"/>
            <a:ext cx="2551113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94" name="Line 30"/>
          <p:cNvSpPr>
            <a:spLocks noChangeShapeType="1"/>
          </p:cNvSpPr>
          <p:nvPr/>
        </p:nvSpPr>
        <p:spPr bwMode="auto">
          <a:xfrm>
            <a:off x="3687763" y="2868613"/>
            <a:ext cx="0" cy="3059112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2095" name="Oval 31"/>
          <p:cNvSpPr>
            <a:spLocks noChangeArrowheads="1"/>
          </p:cNvSpPr>
          <p:nvPr/>
        </p:nvSpPr>
        <p:spPr bwMode="auto">
          <a:xfrm>
            <a:off x="2906713" y="3416300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pSp>
        <p:nvGrpSpPr>
          <p:cNvPr id="3" name="Group 32"/>
          <p:cNvGrpSpPr>
            <a:grpSpLocks/>
          </p:cNvGrpSpPr>
          <p:nvPr/>
        </p:nvGrpSpPr>
        <p:grpSpPr bwMode="auto">
          <a:xfrm>
            <a:off x="4011613" y="2655888"/>
            <a:ext cx="341312" cy="598487"/>
            <a:chOff x="2527" y="1673"/>
            <a:chExt cx="215" cy="377"/>
          </a:xfrm>
        </p:grpSpPr>
        <p:sp>
          <p:nvSpPr>
            <p:cNvPr id="472097" name="Rectangle 33"/>
            <p:cNvSpPr>
              <a:spLocks noChangeArrowheads="1"/>
            </p:cNvSpPr>
            <p:nvPr/>
          </p:nvSpPr>
          <p:spPr bwMode="auto">
            <a:xfrm>
              <a:off x="2530" y="1673"/>
              <a:ext cx="21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472098" name="Oval 34"/>
            <p:cNvSpPr>
              <a:spLocks noChangeArrowheads="1"/>
            </p:cNvSpPr>
            <p:nvPr/>
          </p:nvSpPr>
          <p:spPr bwMode="auto">
            <a:xfrm>
              <a:off x="2527" y="1970"/>
              <a:ext cx="80" cy="80"/>
            </a:xfrm>
            <a:prstGeom prst="ellipse">
              <a:avLst/>
            </a:prstGeom>
            <a:solidFill>
              <a:srgbClr val="99FF99"/>
            </a:solidFill>
            <a:ln w="254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472099" name="Oval 35"/>
          <p:cNvSpPr>
            <a:spLocks noChangeArrowheads="1"/>
          </p:cNvSpPr>
          <p:nvPr/>
        </p:nvSpPr>
        <p:spPr bwMode="auto">
          <a:xfrm>
            <a:off x="3636963" y="2743200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2100" name="Rectangle 36"/>
          <p:cNvSpPr>
            <a:spLocks noChangeArrowheads="1"/>
          </p:cNvSpPr>
          <p:nvPr/>
        </p:nvSpPr>
        <p:spPr bwMode="auto">
          <a:xfrm>
            <a:off x="5199063" y="893763"/>
            <a:ext cx="12588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 short-run</a:t>
            </a:r>
          </a:p>
        </p:txBody>
      </p:sp>
      <p:sp>
        <p:nvSpPr>
          <p:cNvPr id="472101" name="Rectangle 38"/>
          <p:cNvSpPr>
            <a:spLocks noChangeArrowheads="1"/>
          </p:cNvSpPr>
          <p:nvPr/>
        </p:nvSpPr>
        <p:spPr bwMode="auto">
          <a:xfrm>
            <a:off x="2908300" y="3551238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745511" name="AutoShape 39"/>
          <p:cNvSpPr>
            <a:spLocks noChangeArrowheads="1"/>
          </p:cNvSpPr>
          <p:nvPr/>
        </p:nvSpPr>
        <p:spPr bwMode="auto">
          <a:xfrm>
            <a:off x="5935663" y="3463925"/>
            <a:ext cx="2781300" cy="785813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rgbClr val="003300"/>
                </a:solidFill>
                <a:latin typeface="Arial" panose="020B0604020202020204" pitchFamily="34" charset="0"/>
              </a:rPr>
              <a:t>Supply is more elastic in the long run</a:t>
            </a:r>
            <a:endParaRPr lang="en-GB" altLang="en-US" sz="2800">
              <a:solidFill>
                <a:srgbClr val="003300"/>
              </a:solidFill>
              <a:latin typeface="Arial" panose="020B0604020202020204" pitchFamily="34" charset="0"/>
            </a:endParaRPr>
          </a:p>
        </p:txBody>
      </p:sp>
      <p:sp>
        <p:nvSpPr>
          <p:cNvPr id="472103" name="Rectangle 17"/>
          <p:cNvSpPr>
            <a:spLocks noChangeArrowheads="1"/>
          </p:cNvSpPr>
          <p:nvPr/>
        </p:nvSpPr>
        <p:spPr bwMode="auto">
          <a:xfrm>
            <a:off x="0" y="0"/>
            <a:ext cx="9144000" cy="603250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rgbClr val="6A001E"/>
                </a:solidFill>
              </a:rPr>
              <a:t>Response of supply to an increase in demand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55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55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5511" grpId="0" animBg="1" autoUpdateAnimBg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11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411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411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4117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0"/>
            <a:ext cx="9144000" cy="531813"/>
          </a:xfrm>
          <a:noFill/>
          <a:effectLst>
            <a:outerShdw dist="17961" dir="2700000" algn="ctr" rotWithShape="0">
              <a:schemeClr val="tx1"/>
            </a:outerShdw>
          </a:effectLst>
        </p:spPr>
        <p:txBody>
          <a:bodyPr/>
          <a:lstStyle/>
          <a:p>
            <a:r>
              <a:rPr lang="en-GB" altLang="en-US" sz="2800" b="1">
                <a:solidFill>
                  <a:schemeClr val="accent1"/>
                </a:solidFill>
              </a:rPr>
              <a:t>Response of demand to an increase in supply</a:t>
            </a:r>
          </a:p>
        </p:txBody>
      </p:sp>
      <p:sp>
        <p:nvSpPr>
          <p:cNvPr id="474118" name="Rectangle 6"/>
          <p:cNvSpPr>
            <a:spLocks noChangeArrowheads="1"/>
          </p:cNvSpPr>
          <p:nvPr/>
        </p:nvSpPr>
        <p:spPr bwMode="auto">
          <a:xfrm>
            <a:off x="5200650" y="95091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4119" name="Rectangle 7"/>
          <p:cNvSpPr>
            <a:spLocks noChangeArrowheads="1"/>
          </p:cNvSpPr>
          <p:nvPr/>
        </p:nvSpPr>
        <p:spPr bwMode="auto">
          <a:xfrm>
            <a:off x="619125" y="25987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4120" name="Rectangle 8"/>
          <p:cNvSpPr>
            <a:spLocks noChangeArrowheads="1"/>
          </p:cNvSpPr>
          <p:nvPr/>
        </p:nvSpPr>
        <p:spPr bwMode="auto">
          <a:xfrm>
            <a:off x="3459163" y="59483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4121" name="Rectangle 9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74122" name="Rectangle 10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74123" name="Rectangle 11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74124" name="Rectangle 12"/>
          <p:cNvSpPr>
            <a:spLocks noChangeArrowheads="1"/>
          </p:cNvSpPr>
          <p:nvPr/>
        </p:nvSpPr>
        <p:spPr bwMode="auto">
          <a:xfrm>
            <a:off x="3529013" y="2233613"/>
            <a:ext cx="354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74125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4126" name="Line 14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4127" name="Line 15"/>
          <p:cNvSpPr>
            <a:spLocks noChangeShapeType="1"/>
          </p:cNvSpPr>
          <p:nvPr/>
        </p:nvSpPr>
        <p:spPr bwMode="auto">
          <a:xfrm flipH="1">
            <a:off x="1068388" y="2800350"/>
            <a:ext cx="256857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4128" name="Line 16"/>
          <p:cNvSpPr>
            <a:spLocks noChangeShapeType="1"/>
          </p:cNvSpPr>
          <p:nvPr/>
        </p:nvSpPr>
        <p:spPr bwMode="auto">
          <a:xfrm>
            <a:off x="3687763" y="2833688"/>
            <a:ext cx="0" cy="30940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4129" name="Line 17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4130" name="Oval 18"/>
          <p:cNvSpPr>
            <a:spLocks noChangeArrowheads="1"/>
          </p:cNvSpPr>
          <p:nvPr/>
        </p:nvSpPr>
        <p:spPr bwMode="auto">
          <a:xfrm>
            <a:off x="3627438" y="273526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4131" name="AutoShape 19"/>
          <p:cNvSpPr>
            <a:spLocks noChangeArrowheads="1"/>
          </p:cNvSpPr>
          <p:nvPr/>
        </p:nvSpPr>
        <p:spPr bwMode="auto">
          <a:xfrm>
            <a:off x="4995863" y="2179638"/>
            <a:ext cx="2863850" cy="11017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Assume an increase in supply: how will demand respond?</a:t>
            </a:r>
            <a:endParaRPr lang="en-GB" altLang="en-US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4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4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4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4131" grpId="0" animBg="1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616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616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616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6165" name="Rectangle 6"/>
          <p:cNvSpPr>
            <a:spLocks noChangeArrowheads="1"/>
          </p:cNvSpPr>
          <p:nvPr/>
        </p:nvSpPr>
        <p:spPr bwMode="auto">
          <a:xfrm>
            <a:off x="5200650" y="95091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6166" name="Rectangle 7"/>
          <p:cNvSpPr>
            <a:spLocks noChangeArrowheads="1"/>
          </p:cNvSpPr>
          <p:nvPr/>
        </p:nvSpPr>
        <p:spPr bwMode="auto">
          <a:xfrm>
            <a:off x="619125" y="25987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6167" name="Rectangle 8"/>
          <p:cNvSpPr>
            <a:spLocks noChangeArrowheads="1"/>
          </p:cNvSpPr>
          <p:nvPr/>
        </p:nvSpPr>
        <p:spPr bwMode="auto">
          <a:xfrm>
            <a:off x="3459163" y="59483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6168" name="Rectangle 9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76169" name="Rectangle 10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76170" name="Rectangle 11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76171" name="Rectangle 12"/>
          <p:cNvSpPr>
            <a:spLocks noChangeArrowheads="1"/>
          </p:cNvSpPr>
          <p:nvPr/>
        </p:nvSpPr>
        <p:spPr bwMode="auto">
          <a:xfrm>
            <a:off x="3529013" y="2233613"/>
            <a:ext cx="354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76172" name="Line 13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3" name="Line 14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4" name="Line 15"/>
          <p:cNvSpPr>
            <a:spLocks noChangeShapeType="1"/>
          </p:cNvSpPr>
          <p:nvPr/>
        </p:nvSpPr>
        <p:spPr bwMode="auto">
          <a:xfrm flipH="1">
            <a:off x="1068388" y="2800350"/>
            <a:ext cx="256857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5" name="Line 16"/>
          <p:cNvSpPr>
            <a:spLocks noChangeShapeType="1"/>
          </p:cNvSpPr>
          <p:nvPr/>
        </p:nvSpPr>
        <p:spPr bwMode="auto">
          <a:xfrm>
            <a:off x="3687763" y="2833688"/>
            <a:ext cx="0" cy="30940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6" name="Line 17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7" name="Oval 18"/>
          <p:cNvSpPr>
            <a:spLocks noChangeArrowheads="1"/>
          </p:cNvSpPr>
          <p:nvPr/>
        </p:nvSpPr>
        <p:spPr bwMode="auto">
          <a:xfrm>
            <a:off x="3627438" y="273526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6178" name="Line 19"/>
          <p:cNvSpPr>
            <a:spLocks noChangeShapeType="1"/>
          </p:cNvSpPr>
          <p:nvPr/>
        </p:nvSpPr>
        <p:spPr bwMode="auto">
          <a:xfrm>
            <a:off x="4486275" y="2068513"/>
            <a:ext cx="1038225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79" name="Line 20"/>
          <p:cNvSpPr>
            <a:spLocks noChangeShapeType="1"/>
          </p:cNvSpPr>
          <p:nvPr/>
        </p:nvSpPr>
        <p:spPr bwMode="auto">
          <a:xfrm>
            <a:off x="2106613" y="4330700"/>
            <a:ext cx="10541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80" name="Rectangle 21"/>
          <p:cNvSpPr>
            <a:spLocks noChangeArrowheads="1"/>
          </p:cNvSpPr>
          <p:nvPr/>
        </p:nvSpPr>
        <p:spPr bwMode="auto">
          <a:xfrm>
            <a:off x="5881688" y="1606550"/>
            <a:ext cx="500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6181" name="Line 22"/>
          <p:cNvSpPr>
            <a:spLocks noChangeShapeType="1"/>
          </p:cNvSpPr>
          <p:nvPr/>
        </p:nvSpPr>
        <p:spPr bwMode="auto">
          <a:xfrm flipV="1">
            <a:off x="2178050" y="1974850"/>
            <a:ext cx="3733800" cy="35814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6182" name="Rectangle 5"/>
          <p:cNvSpPr>
            <a:spLocks noChangeArrowheads="1"/>
          </p:cNvSpPr>
          <p:nvPr/>
        </p:nvSpPr>
        <p:spPr bwMode="auto">
          <a:xfrm>
            <a:off x="0" y="0"/>
            <a:ext cx="9144000" cy="5318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Response of demand to an increase in supply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21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821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821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8213" name="Line 6"/>
          <p:cNvSpPr>
            <a:spLocks noChangeShapeType="1"/>
          </p:cNvSpPr>
          <p:nvPr/>
        </p:nvSpPr>
        <p:spPr bwMode="auto">
          <a:xfrm>
            <a:off x="2286000" y="1295400"/>
            <a:ext cx="3581400" cy="38100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14" name="Rectangle 7"/>
          <p:cNvSpPr>
            <a:spLocks noChangeArrowheads="1"/>
          </p:cNvSpPr>
          <p:nvPr/>
        </p:nvSpPr>
        <p:spPr bwMode="auto">
          <a:xfrm>
            <a:off x="5200650" y="95091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8215" name="Rectangle 8"/>
          <p:cNvSpPr>
            <a:spLocks noChangeArrowheads="1"/>
          </p:cNvSpPr>
          <p:nvPr/>
        </p:nvSpPr>
        <p:spPr bwMode="auto">
          <a:xfrm>
            <a:off x="5881688" y="1606550"/>
            <a:ext cx="500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8216" name="Rectangle 9"/>
          <p:cNvSpPr>
            <a:spLocks noChangeArrowheads="1"/>
          </p:cNvSpPr>
          <p:nvPr/>
        </p:nvSpPr>
        <p:spPr bwMode="auto">
          <a:xfrm>
            <a:off x="5843588" y="4824413"/>
            <a:ext cx="1276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 short-run</a:t>
            </a:r>
          </a:p>
        </p:txBody>
      </p:sp>
      <p:sp>
        <p:nvSpPr>
          <p:cNvPr id="478217" name="Rectangle 10"/>
          <p:cNvSpPr>
            <a:spLocks noChangeArrowheads="1"/>
          </p:cNvSpPr>
          <p:nvPr/>
        </p:nvSpPr>
        <p:spPr bwMode="auto">
          <a:xfrm>
            <a:off x="619125" y="25987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8218" name="Rectangle 11"/>
          <p:cNvSpPr>
            <a:spLocks noChangeArrowheads="1"/>
          </p:cNvSpPr>
          <p:nvPr/>
        </p:nvSpPr>
        <p:spPr bwMode="auto">
          <a:xfrm>
            <a:off x="623888" y="33210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8219" name="Rectangle 12"/>
          <p:cNvSpPr>
            <a:spLocks noChangeArrowheads="1"/>
          </p:cNvSpPr>
          <p:nvPr/>
        </p:nvSpPr>
        <p:spPr bwMode="auto">
          <a:xfrm>
            <a:off x="3459163" y="59483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78220" name="Rectangle 13"/>
          <p:cNvSpPr>
            <a:spLocks noChangeArrowheads="1"/>
          </p:cNvSpPr>
          <p:nvPr/>
        </p:nvSpPr>
        <p:spPr bwMode="auto">
          <a:xfrm>
            <a:off x="4119563" y="594995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78221" name="Rectangle 14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78222" name="Rectangle 15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78223" name="Rectangle 16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78224" name="Rectangle 17"/>
          <p:cNvSpPr>
            <a:spLocks noChangeArrowheads="1"/>
          </p:cNvSpPr>
          <p:nvPr/>
        </p:nvSpPr>
        <p:spPr bwMode="auto">
          <a:xfrm>
            <a:off x="3529013" y="2233613"/>
            <a:ext cx="354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78225" name="Rectangle 18"/>
          <p:cNvSpPr>
            <a:spLocks noChangeArrowheads="1"/>
          </p:cNvSpPr>
          <p:nvPr/>
        </p:nvSpPr>
        <p:spPr bwMode="auto">
          <a:xfrm>
            <a:off x="4416425" y="3275013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78226" name="Line 1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27" name="Line 2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28" name="Line 21"/>
          <p:cNvSpPr>
            <a:spLocks noChangeShapeType="1"/>
          </p:cNvSpPr>
          <p:nvPr/>
        </p:nvSpPr>
        <p:spPr bwMode="auto">
          <a:xfrm flipH="1">
            <a:off x="1085850" y="3497263"/>
            <a:ext cx="3197225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29" name="Line 22"/>
          <p:cNvSpPr>
            <a:spLocks noChangeShapeType="1"/>
          </p:cNvSpPr>
          <p:nvPr/>
        </p:nvSpPr>
        <p:spPr bwMode="auto">
          <a:xfrm>
            <a:off x="4333875" y="3548063"/>
            <a:ext cx="0" cy="2379662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30" name="Line 23"/>
          <p:cNvSpPr>
            <a:spLocks noChangeShapeType="1"/>
          </p:cNvSpPr>
          <p:nvPr/>
        </p:nvSpPr>
        <p:spPr bwMode="auto">
          <a:xfrm flipH="1">
            <a:off x="1068388" y="2800350"/>
            <a:ext cx="256857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31" name="Line 24"/>
          <p:cNvSpPr>
            <a:spLocks noChangeShapeType="1"/>
          </p:cNvSpPr>
          <p:nvPr/>
        </p:nvSpPr>
        <p:spPr bwMode="auto">
          <a:xfrm>
            <a:off x="3687763" y="2833688"/>
            <a:ext cx="0" cy="30940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32" name="Line 25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33" name="Line 26"/>
          <p:cNvSpPr>
            <a:spLocks noChangeShapeType="1"/>
          </p:cNvSpPr>
          <p:nvPr/>
        </p:nvSpPr>
        <p:spPr bwMode="auto">
          <a:xfrm flipV="1">
            <a:off x="2178050" y="1974850"/>
            <a:ext cx="3733800" cy="35814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78234" name="Oval 27"/>
          <p:cNvSpPr>
            <a:spLocks noChangeArrowheads="1"/>
          </p:cNvSpPr>
          <p:nvPr/>
        </p:nvSpPr>
        <p:spPr bwMode="auto">
          <a:xfrm>
            <a:off x="3627438" y="273526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8235" name="Oval 28"/>
          <p:cNvSpPr>
            <a:spLocks noChangeArrowheads="1"/>
          </p:cNvSpPr>
          <p:nvPr/>
        </p:nvSpPr>
        <p:spPr bwMode="auto">
          <a:xfrm>
            <a:off x="4279900" y="3413125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78236" name="Rectangle 5"/>
          <p:cNvSpPr>
            <a:spLocks noChangeArrowheads="1"/>
          </p:cNvSpPr>
          <p:nvPr/>
        </p:nvSpPr>
        <p:spPr bwMode="auto">
          <a:xfrm>
            <a:off x="0" y="0"/>
            <a:ext cx="9144000" cy="5318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Response of demand to an increase in supply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25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025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026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0261" name="Line 5"/>
          <p:cNvSpPr>
            <a:spLocks noChangeShapeType="1"/>
          </p:cNvSpPr>
          <p:nvPr/>
        </p:nvSpPr>
        <p:spPr bwMode="auto">
          <a:xfrm>
            <a:off x="2286000" y="1295400"/>
            <a:ext cx="3581400" cy="38100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62" name="Rectangle 6"/>
          <p:cNvSpPr>
            <a:spLocks noChangeArrowheads="1"/>
          </p:cNvSpPr>
          <p:nvPr/>
        </p:nvSpPr>
        <p:spPr bwMode="auto">
          <a:xfrm>
            <a:off x="5200650" y="950913"/>
            <a:ext cx="50006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0263" name="Rectangle 7"/>
          <p:cNvSpPr>
            <a:spLocks noChangeArrowheads="1"/>
          </p:cNvSpPr>
          <p:nvPr/>
        </p:nvSpPr>
        <p:spPr bwMode="auto">
          <a:xfrm>
            <a:off x="5881688" y="1606550"/>
            <a:ext cx="500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hlink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80264" name="Rectangle 8"/>
          <p:cNvSpPr>
            <a:spLocks noChangeArrowheads="1"/>
          </p:cNvSpPr>
          <p:nvPr/>
        </p:nvSpPr>
        <p:spPr bwMode="auto">
          <a:xfrm>
            <a:off x="5843588" y="4824413"/>
            <a:ext cx="1276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accent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accent2"/>
                </a:solidFill>
                <a:latin typeface="Arial" panose="020B0604020202020204" pitchFamily="34" charset="0"/>
              </a:rPr>
              <a:t> short-run</a:t>
            </a:r>
          </a:p>
        </p:txBody>
      </p:sp>
      <p:sp>
        <p:nvSpPr>
          <p:cNvPr id="480265" name="Rectangle 9"/>
          <p:cNvSpPr>
            <a:spLocks noChangeArrowheads="1"/>
          </p:cNvSpPr>
          <p:nvPr/>
        </p:nvSpPr>
        <p:spPr bwMode="auto">
          <a:xfrm>
            <a:off x="6875463" y="3724275"/>
            <a:ext cx="128587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 long-run</a:t>
            </a:r>
          </a:p>
        </p:txBody>
      </p:sp>
      <p:sp>
        <p:nvSpPr>
          <p:cNvPr id="480266" name="Rectangle 10"/>
          <p:cNvSpPr>
            <a:spLocks noChangeArrowheads="1"/>
          </p:cNvSpPr>
          <p:nvPr/>
        </p:nvSpPr>
        <p:spPr bwMode="auto">
          <a:xfrm>
            <a:off x="619125" y="2598738"/>
            <a:ext cx="44608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0267" name="Rectangle 11"/>
          <p:cNvSpPr>
            <a:spLocks noChangeArrowheads="1"/>
          </p:cNvSpPr>
          <p:nvPr/>
        </p:nvSpPr>
        <p:spPr bwMode="auto">
          <a:xfrm>
            <a:off x="623888" y="3321050"/>
            <a:ext cx="446087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80268" name="Rectangle 12"/>
          <p:cNvSpPr>
            <a:spLocks noChangeArrowheads="1"/>
          </p:cNvSpPr>
          <p:nvPr/>
        </p:nvSpPr>
        <p:spPr bwMode="auto">
          <a:xfrm>
            <a:off x="3459163" y="5948363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0269" name="Rectangle 13"/>
          <p:cNvSpPr>
            <a:spLocks noChangeArrowheads="1"/>
          </p:cNvSpPr>
          <p:nvPr/>
        </p:nvSpPr>
        <p:spPr bwMode="auto">
          <a:xfrm>
            <a:off x="4119563" y="5949950"/>
            <a:ext cx="47307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Q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80270" name="Rectangle 14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80271" name="Rectangle 15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80272" name="Rectangle 16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80273" name="Rectangle 17"/>
          <p:cNvSpPr>
            <a:spLocks noChangeArrowheads="1"/>
          </p:cNvSpPr>
          <p:nvPr/>
        </p:nvSpPr>
        <p:spPr bwMode="auto">
          <a:xfrm>
            <a:off x="3529013" y="2233613"/>
            <a:ext cx="3540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80274" name="Rectangle 18"/>
          <p:cNvSpPr>
            <a:spLocks noChangeArrowheads="1"/>
          </p:cNvSpPr>
          <p:nvPr/>
        </p:nvSpPr>
        <p:spPr bwMode="auto">
          <a:xfrm>
            <a:off x="4416425" y="3275013"/>
            <a:ext cx="354013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accent2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80275" name="Line 1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76" name="Line 2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1"/>
          <p:cNvGrpSpPr>
            <a:grpSpLocks/>
          </p:cNvGrpSpPr>
          <p:nvPr/>
        </p:nvGrpSpPr>
        <p:grpSpPr bwMode="auto">
          <a:xfrm>
            <a:off x="628650" y="2965450"/>
            <a:ext cx="4378325" cy="3367088"/>
            <a:chOff x="396" y="1868"/>
            <a:chExt cx="2758" cy="2121"/>
          </a:xfrm>
        </p:grpSpPr>
        <p:sp>
          <p:nvSpPr>
            <p:cNvPr id="480278" name="Rectangle 22"/>
            <p:cNvSpPr>
              <a:spLocks noChangeArrowheads="1"/>
            </p:cNvSpPr>
            <p:nvPr/>
          </p:nvSpPr>
          <p:spPr bwMode="auto">
            <a:xfrm>
              <a:off x="396" y="1868"/>
              <a:ext cx="281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80279" name="Rectangle 23"/>
            <p:cNvSpPr>
              <a:spLocks noChangeArrowheads="1"/>
            </p:cNvSpPr>
            <p:nvPr/>
          </p:nvSpPr>
          <p:spPr bwMode="auto">
            <a:xfrm>
              <a:off x="2856" y="3739"/>
              <a:ext cx="29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Q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80280" name="Line 24"/>
            <p:cNvSpPr>
              <a:spLocks noChangeShapeType="1"/>
            </p:cNvSpPr>
            <p:nvPr/>
          </p:nvSpPr>
          <p:spPr bwMode="auto">
            <a:xfrm flipH="1">
              <a:off x="684" y="1989"/>
              <a:ext cx="2239" cy="0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0281" name="Line 25"/>
            <p:cNvSpPr>
              <a:spLocks noChangeShapeType="1"/>
            </p:cNvSpPr>
            <p:nvPr/>
          </p:nvSpPr>
          <p:spPr bwMode="auto">
            <a:xfrm>
              <a:off x="2955" y="2021"/>
              <a:ext cx="0" cy="1713"/>
            </a:xfrm>
            <a:prstGeom prst="line">
              <a:avLst/>
            </a:prstGeom>
            <a:noFill/>
            <a:ln w="19050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0282" name="Line 26"/>
          <p:cNvSpPr>
            <a:spLocks noChangeShapeType="1"/>
          </p:cNvSpPr>
          <p:nvPr/>
        </p:nvSpPr>
        <p:spPr bwMode="auto">
          <a:xfrm flipH="1">
            <a:off x="1085850" y="3497263"/>
            <a:ext cx="3197225" cy="0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3" name="Line 27"/>
          <p:cNvSpPr>
            <a:spLocks noChangeShapeType="1"/>
          </p:cNvSpPr>
          <p:nvPr/>
        </p:nvSpPr>
        <p:spPr bwMode="auto">
          <a:xfrm>
            <a:off x="4333875" y="3548063"/>
            <a:ext cx="0" cy="2379662"/>
          </a:xfrm>
          <a:prstGeom prst="line">
            <a:avLst/>
          </a:prstGeom>
          <a:noFill/>
          <a:ln w="19050">
            <a:solidFill>
              <a:schemeClr val="accent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4" name="Line 28"/>
          <p:cNvSpPr>
            <a:spLocks noChangeShapeType="1"/>
          </p:cNvSpPr>
          <p:nvPr/>
        </p:nvSpPr>
        <p:spPr bwMode="auto">
          <a:xfrm flipH="1">
            <a:off x="1068388" y="2800350"/>
            <a:ext cx="2568575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5" name="Line 29"/>
          <p:cNvSpPr>
            <a:spLocks noChangeShapeType="1"/>
          </p:cNvSpPr>
          <p:nvPr/>
        </p:nvSpPr>
        <p:spPr bwMode="auto">
          <a:xfrm>
            <a:off x="3687763" y="2833688"/>
            <a:ext cx="0" cy="3094037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6" name="Line 30"/>
          <p:cNvSpPr>
            <a:spLocks noChangeShapeType="1"/>
          </p:cNvSpPr>
          <p:nvPr/>
        </p:nvSpPr>
        <p:spPr bwMode="auto">
          <a:xfrm flipV="1">
            <a:off x="1524000" y="1295400"/>
            <a:ext cx="3733800" cy="35814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7" name="Line 31"/>
          <p:cNvSpPr>
            <a:spLocks noChangeShapeType="1"/>
          </p:cNvSpPr>
          <p:nvPr/>
        </p:nvSpPr>
        <p:spPr bwMode="auto">
          <a:xfrm>
            <a:off x="1379538" y="2000250"/>
            <a:ext cx="5503862" cy="190817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8" name="Line 32"/>
          <p:cNvSpPr>
            <a:spLocks noChangeShapeType="1"/>
          </p:cNvSpPr>
          <p:nvPr/>
        </p:nvSpPr>
        <p:spPr bwMode="auto">
          <a:xfrm flipV="1">
            <a:off x="2178050" y="1974850"/>
            <a:ext cx="3733800" cy="35814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0289" name="Oval 33"/>
          <p:cNvSpPr>
            <a:spLocks noChangeArrowheads="1"/>
          </p:cNvSpPr>
          <p:nvPr/>
        </p:nvSpPr>
        <p:spPr bwMode="auto">
          <a:xfrm>
            <a:off x="3627438" y="2735263"/>
            <a:ext cx="127000" cy="127000"/>
          </a:xfrm>
          <a:prstGeom prst="ellipse">
            <a:avLst/>
          </a:prstGeom>
          <a:solidFill>
            <a:srgbClr val="99CCFF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grpSp>
        <p:nvGrpSpPr>
          <p:cNvPr id="3" name="Group 34"/>
          <p:cNvGrpSpPr>
            <a:grpSpLocks/>
          </p:cNvGrpSpPr>
          <p:nvPr/>
        </p:nvGrpSpPr>
        <p:grpSpPr bwMode="auto">
          <a:xfrm>
            <a:off x="4518025" y="2628900"/>
            <a:ext cx="336550" cy="587375"/>
            <a:chOff x="2846" y="1656"/>
            <a:chExt cx="212" cy="370"/>
          </a:xfrm>
        </p:grpSpPr>
        <p:sp>
          <p:nvSpPr>
            <p:cNvPr id="480291" name="Rectangle 35"/>
            <p:cNvSpPr>
              <a:spLocks noChangeArrowheads="1"/>
            </p:cNvSpPr>
            <p:nvPr/>
          </p:nvSpPr>
          <p:spPr bwMode="auto">
            <a:xfrm>
              <a:off x="2846" y="1656"/>
              <a:ext cx="212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480292" name="Oval 36"/>
            <p:cNvSpPr>
              <a:spLocks noChangeArrowheads="1"/>
            </p:cNvSpPr>
            <p:nvPr/>
          </p:nvSpPr>
          <p:spPr bwMode="auto">
            <a:xfrm>
              <a:off x="2916" y="1946"/>
              <a:ext cx="80" cy="80"/>
            </a:xfrm>
            <a:prstGeom prst="ellipse">
              <a:avLst/>
            </a:prstGeom>
            <a:solidFill>
              <a:srgbClr val="99FF99"/>
            </a:solidFill>
            <a:ln w="254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endParaRPr lang="en-US" altLang="en-US"/>
            </a:p>
          </p:txBody>
        </p:sp>
      </p:grpSp>
      <p:sp>
        <p:nvSpPr>
          <p:cNvPr id="480293" name="Oval 37"/>
          <p:cNvSpPr>
            <a:spLocks noChangeArrowheads="1"/>
          </p:cNvSpPr>
          <p:nvPr/>
        </p:nvSpPr>
        <p:spPr bwMode="auto">
          <a:xfrm>
            <a:off x="4279900" y="3413125"/>
            <a:ext cx="127000" cy="127000"/>
          </a:xfrm>
          <a:prstGeom prst="ellipse">
            <a:avLst/>
          </a:prstGeom>
          <a:solidFill>
            <a:srgbClr val="FF9999"/>
          </a:solidFill>
          <a:ln w="25400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747559" name="AutoShape 39"/>
          <p:cNvSpPr>
            <a:spLocks noChangeArrowheads="1"/>
          </p:cNvSpPr>
          <p:nvPr/>
        </p:nvSpPr>
        <p:spPr bwMode="auto">
          <a:xfrm>
            <a:off x="6167438" y="2546350"/>
            <a:ext cx="2781300" cy="785813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rgbClr val="003300"/>
                </a:solidFill>
                <a:latin typeface="Arial" panose="020B0604020202020204" pitchFamily="34" charset="0"/>
              </a:rPr>
              <a:t>Demand is more elastic in the long run</a:t>
            </a:r>
            <a:endParaRPr lang="en-GB" altLang="en-US" sz="2800">
              <a:solidFill>
                <a:srgbClr val="003300"/>
              </a:solidFill>
              <a:latin typeface="Arial" panose="020B0604020202020204" pitchFamily="34" charset="0"/>
            </a:endParaRPr>
          </a:p>
        </p:txBody>
      </p:sp>
      <p:sp>
        <p:nvSpPr>
          <p:cNvPr id="480295" name="Rectangle 5"/>
          <p:cNvSpPr>
            <a:spLocks noChangeArrowheads="1"/>
          </p:cNvSpPr>
          <p:nvPr/>
        </p:nvSpPr>
        <p:spPr bwMode="auto">
          <a:xfrm>
            <a:off x="0" y="0"/>
            <a:ext cx="9144000" cy="531813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1pPr>
            <a:lvl2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2pPr>
            <a:lvl3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3pPr>
            <a:lvl4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4pPr>
            <a:lvl5pPr algn="ctr"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5pPr>
            <a:lvl6pPr marL="4572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6pPr>
            <a:lvl7pPr marL="9144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7pPr>
            <a:lvl8pPr marL="13716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8pPr>
            <a:lvl9pPr marL="1828800" algn="ctr" eaLnBrk="0" fontAlgn="base" hangingPunct="0">
              <a:spcBef>
                <a:spcPct val="0"/>
              </a:spcBef>
              <a:spcAft>
                <a:spcPct val="0"/>
              </a:spcAft>
              <a:defRPr sz="3800">
                <a:solidFill>
                  <a:srgbClr val="000066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800" b="1">
                <a:solidFill>
                  <a:schemeClr val="accent1"/>
                </a:solidFill>
              </a:rPr>
              <a:t>Response of demand to an increase in supply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9" grpId="0" animBg="1" autoUpdateAnimBg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230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230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8230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468997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40000"/>
              </a:spcBef>
              <a:buClr>
                <a:srgbClr val="D8A27A"/>
              </a:buClr>
            </a:pPr>
            <a:r>
              <a:rPr lang="en-GB" altLang="en-US" sz="2900">
                <a:solidFill>
                  <a:srgbClr val="646B86"/>
                </a:solidFill>
              </a:rPr>
              <a:t>Short-run and long-run price adjustment</a:t>
            </a:r>
          </a:p>
          <a:p>
            <a:pPr lvl="1">
              <a:spcBef>
                <a:spcPct val="40000"/>
              </a:spcBef>
              <a:buClr>
                <a:srgbClr val="D8A27A"/>
              </a:buClr>
            </a:pPr>
            <a:r>
              <a:rPr lang="en-GB" altLang="en-US" sz="2500">
                <a:solidFill>
                  <a:srgbClr val="646B86"/>
                </a:solidFill>
              </a:rPr>
              <a:t>short- and long-run demand and supply curves</a:t>
            </a:r>
          </a:p>
          <a:p>
            <a:pPr lvl="1">
              <a:spcBef>
                <a:spcPct val="40000"/>
              </a:spcBef>
              <a:buClr>
                <a:srgbClr val="D8A27A"/>
              </a:buClr>
            </a:pPr>
            <a:r>
              <a:rPr lang="en-GB" altLang="en-US" sz="2500">
                <a:solidFill>
                  <a:srgbClr val="646B86"/>
                </a:solidFill>
              </a:rPr>
              <a:t>short- and long-run adjustment to a change in demand or supply</a:t>
            </a:r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301625" y="3405188"/>
            <a:ext cx="8534400" cy="30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spcBef>
                <a:spcPct val="40000"/>
              </a:spcBef>
            </a:pPr>
            <a:r>
              <a:rPr lang="en-GB" altLang="en-US" sz="2900" dirty="0" smtClean="0"/>
              <a:t>Speculation: Where </a:t>
            </a:r>
            <a:r>
              <a:rPr lang="en-GB" altLang="en-US" sz="2900" dirty="0"/>
              <a:t>people make buying or </a:t>
            </a:r>
            <a:r>
              <a:rPr lang="en-GB" altLang="en-US" sz="2900" dirty="0" smtClean="0"/>
              <a:t>selling decisions </a:t>
            </a:r>
            <a:r>
              <a:rPr lang="en-GB" altLang="en-US" sz="2900" dirty="0"/>
              <a:t>based on their anticipations of future prices.</a:t>
            </a:r>
            <a:endParaRPr lang="en-GB" altLang="en-US" sz="2900" dirty="0"/>
          </a:p>
          <a:p>
            <a:pPr lvl="1">
              <a:spcBef>
                <a:spcPct val="40000"/>
              </a:spcBef>
            </a:pPr>
            <a:r>
              <a:rPr lang="en-GB" altLang="en-US" sz="2500" dirty="0"/>
              <a:t>stabilising speculation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2" autoUpdateAnimBg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35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5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5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57" name="Rectang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6900"/>
          </a:xfrm>
          <a:noFill/>
          <a:ln/>
          <a:effectLst>
            <a:outerShdw dist="17961" dir="2700000" algn="ctr" rotWithShape="0">
              <a:schemeClr val="tx1"/>
            </a:outerShdw>
          </a:effectLst>
        </p:spPr>
        <p:txBody>
          <a:bodyPr lIns="92075" tIns="46038" rIns="92075" bIns="46038" anchor="ctr"/>
          <a:lstStyle/>
          <a:p>
            <a:r>
              <a:rPr lang="en-GB" altLang="en-US" sz="2800" b="1"/>
              <a:t>Stabilising speculation: initial price fall</a:t>
            </a:r>
          </a:p>
        </p:txBody>
      </p:sp>
      <p:sp>
        <p:nvSpPr>
          <p:cNvPr id="484358" name="Rectangle 6"/>
          <p:cNvSpPr>
            <a:spLocks noChangeArrowheads="1"/>
          </p:cNvSpPr>
          <p:nvPr/>
        </p:nvSpPr>
        <p:spPr bwMode="auto">
          <a:xfrm>
            <a:off x="584200" y="2598738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4359" name="Rectangle 7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84360" name="Rectangle 8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84361" name="Rectangle 9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84362" name="Line 10"/>
          <p:cNvSpPr>
            <a:spLocks noChangeShapeType="1"/>
          </p:cNvSpPr>
          <p:nvPr/>
        </p:nvSpPr>
        <p:spPr bwMode="auto">
          <a:xfrm>
            <a:off x="2692400" y="801688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63" name="Line 11"/>
          <p:cNvSpPr>
            <a:spLocks noChangeShapeType="1"/>
          </p:cNvSpPr>
          <p:nvPr/>
        </p:nvSpPr>
        <p:spPr bwMode="auto">
          <a:xfrm flipV="1">
            <a:off x="2149475" y="1611313"/>
            <a:ext cx="4157663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4364" name="Group 12"/>
          <p:cNvGrpSpPr>
            <a:grpSpLocks/>
          </p:cNvGrpSpPr>
          <p:nvPr/>
        </p:nvGrpSpPr>
        <p:grpSpPr bwMode="auto">
          <a:xfrm>
            <a:off x="588963" y="4775200"/>
            <a:ext cx="2271712" cy="396875"/>
            <a:chOff x="371" y="3008"/>
            <a:chExt cx="1431" cy="250"/>
          </a:xfrm>
        </p:grpSpPr>
        <p:sp>
          <p:nvSpPr>
            <p:cNvPr id="484365" name="Rectangle 13"/>
            <p:cNvSpPr>
              <a:spLocks noChangeArrowheads="1"/>
            </p:cNvSpPr>
            <p:nvPr/>
          </p:nvSpPr>
          <p:spPr bwMode="auto">
            <a:xfrm>
              <a:off x="371" y="3008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484366" name="Line 14"/>
            <p:cNvSpPr>
              <a:spLocks noChangeShapeType="1"/>
            </p:cNvSpPr>
            <p:nvPr/>
          </p:nvSpPr>
          <p:spPr bwMode="auto">
            <a:xfrm flipH="1">
              <a:off x="674" y="3141"/>
              <a:ext cx="1128" cy="0"/>
            </a:xfrm>
            <a:prstGeom prst="line">
              <a:avLst/>
            </a:prstGeom>
            <a:noFill/>
            <a:ln w="15875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4367" name="Line 15"/>
          <p:cNvSpPr>
            <a:spLocks noChangeShapeType="1"/>
          </p:cNvSpPr>
          <p:nvPr/>
        </p:nvSpPr>
        <p:spPr bwMode="auto">
          <a:xfrm flipH="1">
            <a:off x="1057275" y="2874963"/>
            <a:ext cx="395128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4368" name="Group 16"/>
          <p:cNvGrpSpPr>
            <a:grpSpLocks/>
          </p:cNvGrpSpPr>
          <p:nvPr/>
        </p:nvGrpSpPr>
        <p:grpSpPr bwMode="auto">
          <a:xfrm>
            <a:off x="1366838" y="3660775"/>
            <a:ext cx="2586037" cy="2144713"/>
            <a:chOff x="861" y="2306"/>
            <a:chExt cx="1629" cy="1351"/>
          </a:xfrm>
        </p:grpSpPr>
        <p:sp>
          <p:nvSpPr>
            <p:cNvPr id="484369" name="Line 17"/>
            <p:cNvSpPr>
              <a:spLocks noChangeShapeType="1"/>
            </p:cNvSpPr>
            <p:nvPr/>
          </p:nvSpPr>
          <p:spPr bwMode="auto">
            <a:xfrm>
              <a:off x="861" y="2306"/>
              <a:ext cx="1322" cy="1168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4370" name="Rectangle 18"/>
            <p:cNvSpPr>
              <a:spLocks noChangeArrowheads="1"/>
            </p:cNvSpPr>
            <p:nvPr/>
          </p:nvSpPr>
          <p:spPr bwMode="auto">
            <a:xfrm>
              <a:off x="2164" y="3369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84371" name="Oval 19"/>
          <p:cNvSpPr>
            <a:spLocks noChangeArrowheads="1"/>
          </p:cNvSpPr>
          <p:nvPr/>
        </p:nvSpPr>
        <p:spPr bwMode="auto">
          <a:xfrm>
            <a:off x="4957763" y="2809875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72" name="Rectangle 20"/>
          <p:cNvSpPr>
            <a:spLocks noChangeArrowheads="1"/>
          </p:cNvSpPr>
          <p:nvPr/>
        </p:nvSpPr>
        <p:spPr bwMode="auto">
          <a:xfrm>
            <a:off x="5133975" y="263048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grpSp>
        <p:nvGrpSpPr>
          <p:cNvPr id="484373" name="Group 21"/>
          <p:cNvGrpSpPr>
            <a:grpSpLocks/>
          </p:cNvGrpSpPr>
          <p:nvPr/>
        </p:nvGrpSpPr>
        <p:grpSpPr bwMode="auto">
          <a:xfrm>
            <a:off x="2801938" y="4760913"/>
            <a:ext cx="533400" cy="457200"/>
            <a:chOff x="1765" y="2999"/>
            <a:chExt cx="336" cy="288"/>
          </a:xfrm>
        </p:grpSpPr>
        <p:sp>
          <p:nvSpPr>
            <p:cNvPr id="484374" name="Rectangle 22"/>
            <p:cNvSpPr>
              <a:spLocks noChangeArrowheads="1"/>
            </p:cNvSpPr>
            <p:nvPr/>
          </p:nvSpPr>
          <p:spPr bwMode="auto">
            <a:xfrm>
              <a:off x="1878" y="299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484375" name="Oval 23"/>
            <p:cNvSpPr>
              <a:spLocks noChangeArrowheads="1"/>
            </p:cNvSpPr>
            <p:nvPr/>
          </p:nvSpPr>
          <p:spPr bwMode="auto">
            <a:xfrm>
              <a:off x="1765" y="3097"/>
              <a:ext cx="80" cy="80"/>
            </a:xfrm>
            <a:prstGeom prst="ellipse">
              <a:avLst/>
            </a:prstGeom>
            <a:solidFill>
              <a:srgbClr val="00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4376" name="Line 24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77" name="Line 25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4378" name="Rectangle 26"/>
          <p:cNvSpPr>
            <a:spLocks noChangeArrowheads="1"/>
          </p:cNvSpPr>
          <p:nvPr/>
        </p:nvSpPr>
        <p:spPr bwMode="auto">
          <a:xfrm>
            <a:off x="6299200" y="120491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4379" name="Rectangle 27"/>
          <p:cNvSpPr>
            <a:spLocks noChangeArrowheads="1"/>
          </p:cNvSpPr>
          <p:nvPr/>
        </p:nvSpPr>
        <p:spPr bwMode="auto">
          <a:xfrm>
            <a:off x="7019925" y="45323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4380" name="AutoShape 28"/>
          <p:cNvSpPr>
            <a:spLocks noChangeArrowheads="1"/>
          </p:cNvSpPr>
          <p:nvPr/>
        </p:nvSpPr>
        <p:spPr bwMode="auto">
          <a:xfrm>
            <a:off x="6407150" y="2174875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Speculators believe that the fall in price to </a:t>
            </a:r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is only temporary.</a:t>
            </a:r>
            <a:endParaRPr lang="en-GB" altLang="en-US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4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843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43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43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43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843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43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43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380" grpId="0" animBg="1" autoUpdateAnimBg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640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0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0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6405" name="Group 5"/>
          <p:cNvGrpSpPr>
            <a:grpSpLocks/>
          </p:cNvGrpSpPr>
          <p:nvPr/>
        </p:nvGrpSpPr>
        <p:grpSpPr bwMode="auto">
          <a:xfrm>
            <a:off x="1611313" y="711200"/>
            <a:ext cx="4627562" cy="4378325"/>
            <a:chOff x="1015" y="448"/>
            <a:chExt cx="2915" cy="2758"/>
          </a:xfrm>
        </p:grpSpPr>
        <p:sp>
          <p:nvSpPr>
            <p:cNvPr id="486406" name="Line 6"/>
            <p:cNvSpPr>
              <a:spLocks noChangeShapeType="1"/>
            </p:cNvSpPr>
            <p:nvPr/>
          </p:nvSpPr>
          <p:spPr bwMode="auto">
            <a:xfrm flipV="1">
              <a:off x="1015" y="643"/>
              <a:ext cx="2619" cy="256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6407" name="Rectangle 7"/>
            <p:cNvSpPr>
              <a:spLocks noChangeArrowheads="1"/>
            </p:cNvSpPr>
            <p:nvPr/>
          </p:nvSpPr>
          <p:spPr bwMode="auto">
            <a:xfrm>
              <a:off x="3615" y="448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grpSp>
        <p:nvGrpSpPr>
          <p:cNvPr id="486408" name="Group 8"/>
          <p:cNvGrpSpPr>
            <a:grpSpLocks/>
          </p:cNvGrpSpPr>
          <p:nvPr/>
        </p:nvGrpSpPr>
        <p:grpSpPr bwMode="auto">
          <a:xfrm>
            <a:off x="1457325" y="1497013"/>
            <a:ext cx="4848225" cy="4187825"/>
            <a:chOff x="918" y="943"/>
            <a:chExt cx="3054" cy="2638"/>
          </a:xfrm>
        </p:grpSpPr>
        <p:sp>
          <p:nvSpPr>
            <p:cNvPr id="486409" name="Line 9"/>
            <p:cNvSpPr>
              <a:spLocks noChangeShapeType="1"/>
            </p:cNvSpPr>
            <p:nvPr/>
          </p:nvSpPr>
          <p:spPr bwMode="auto">
            <a:xfrm>
              <a:off x="918" y="943"/>
              <a:ext cx="2733" cy="243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6410" name="Rectangle 10"/>
            <p:cNvSpPr>
              <a:spLocks noChangeArrowheads="1"/>
            </p:cNvSpPr>
            <p:nvPr/>
          </p:nvSpPr>
          <p:spPr bwMode="auto">
            <a:xfrm>
              <a:off x="3646" y="3293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486411" name="Rectangle 11"/>
          <p:cNvSpPr>
            <a:spLocks noChangeArrowheads="1"/>
          </p:cNvSpPr>
          <p:nvPr/>
        </p:nvSpPr>
        <p:spPr bwMode="auto">
          <a:xfrm>
            <a:off x="584200" y="2598738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6412" name="Rectangle 12"/>
          <p:cNvSpPr>
            <a:spLocks noChangeArrowheads="1"/>
          </p:cNvSpPr>
          <p:nvPr/>
        </p:nvSpPr>
        <p:spPr bwMode="auto">
          <a:xfrm>
            <a:off x="588963" y="4775200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86413" name="Rectangle 13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86414" name="Rectangle 14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86415" name="Rectangle 15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86416" name="Line 16"/>
          <p:cNvSpPr>
            <a:spLocks noChangeShapeType="1"/>
          </p:cNvSpPr>
          <p:nvPr/>
        </p:nvSpPr>
        <p:spPr bwMode="auto">
          <a:xfrm>
            <a:off x="2692400" y="801688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17" name="Line 17"/>
          <p:cNvSpPr>
            <a:spLocks noChangeShapeType="1"/>
          </p:cNvSpPr>
          <p:nvPr/>
        </p:nvSpPr>
        <p:spPr bwMode="auto">
          <a:xfrm flipV="1">
            <a:off x="2149475" y="1611313"/>
            <a:ext cx="4157663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18" name="Line 18"/>
          <p:cNvSpPr>
            <a:spLocks noChangeShapeType="1"/>
          </p:cNvSpPr>
          <p:nvPr/>
        </p:nvSpPr>
        <p:spPr bwMode="auto">
          <a:xfrm>
            <a:off x="1366838" y="3660775"/>
            <a:ext cx="2098675" cy="1854200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19" name="Line 19"/>
          <p:cNvSpPr>
            <a:spLocks noChangeShapeType="1"/>
          </p:cNvSpPr>
          <p:nvPr/>
        </p:nvSpPr>
        <p:spPr bwMode="auto">
          <a:xfrm flipH="1">
            <a:off x="1069975" y="4986338"/>
            <a:ext cx="1790700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6420" name="Group 20"/>
          <p:cNvGrpSpPr>
            <a:grpSpLocks/>
          </p:cNvGrpSpPr>
          <p:nvPr/>
        </p:nvGrpSpPr>
        <p:grpSpPr bwMode="auto">
          <a:xfrm>
            <a:off x="593725" y="3068638"/>
            <a:ext cx="2859088" cy="396875"/>
            <a:chOff x="374" y="1933"/>
            <a:chExt cx="1801" cy="250"/>
          </a:xfrm>
        </p:grpSpPr>
        <p:sp>
          <p:nvSpPr>
            <p:cNvPr id="486421" name="Rectangle 21"/>
            <p:cNvSpPr>
              <a:spLocks noChangeArrowheads="1"/>
            </p:cNvSpPr>
            <p:nvPr/>
          </p:nvSpPr>
          <p:spPr bwMode="auto">
            <a:xfrm>
              <a:off x="374" y="1933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86422" name="Line 22"/>
            <p:cNvSpPr>
              <a:spLocks noChangeShapeType="1"/>
            </p:cNvSpPr>
            <p:nvPr/>
          </p:nvSpPr>
          <p:spPr bwMode="auto">
            <a:xfrm flipH="1">
              <a:off x="674" y="2071"/>
              <a:ext cx="1501" cy="0"/>
            </a:xfrm>
            <a:prstGeom prst="line">
              <a:avLst/>
            </a:prstGeom>
            <a:noFill/>
            <a:ln w="15875">
              <a:solidFill>
                <a:schemeClr val="accent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6423" name="Line 23"/>
          <p:cNvSpPr>
            <a:spLocks noChangeShapeType="1"/>
          </p:cNvSpPr>
          <p:nvPr/>
        </p:nvSpPr>
        <p:spPr bwMode="auto">
          <a:xfrm flipH="1">
            <a:off x="1057275" y="2874963"/>
            <a:ext cx="3951288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24" name="Rectangle 24"/>
          <p:cNvSpPr>
            <a:spLocks noChangeArrowheads="1"/>
          </p:cNvSpPr>
          <p:nvPr/>
        </p:nvSpPr>
        <p:spPr bwMode="auto">
          <a:xfrm>
            <a:off x="3435350" y="5348288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86425" name="Oval 25"/>
          <p:cNvSpPr>
            <a:spLocks noChangeArrowheads="1"/>
          </p:cNvSpPr>
          <p:nvPr/>
        </p:nvSpPr>
        <p:spPr bwMode="auto">
          <a:xfrm>
            <a:off x="4957763" y="2809875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26" name="Rectangle 26"/>
          <p:cNvSpPr>
            <a:spLocks noChangeArrowheads="1"/>
          </p:cNvSpPr>
          <p:nvPr/>
        </p:nvSpPr>
        <p:spPr bwMode="auto">
          <a:xfrm>
            <a:off x="5133975" y="2630488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86427" name="Rectangle 27"/>
          <p:cNvSpPr>
            <a:spLocks noChangeArrowheads="1"/>
          </p:cNvSpPr>
          <p:nvPr/>
        </p:nvSpPr>
        <p:spPr bwMode="auto">
          <a:xfrm>
            <a:off x="2981325" y="47609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486428" name="Oval 28"/>
          <p:cNvSpPr>
            <a:spLocks noChangeArrowheads="1"/>
          </p:cNvSpPr>
          <p:nvPr/>
        </p:nvSpPr>
        <p:spPr bwMode="auto">
          <a:xfrm>
            <a:off x="2801938" y="4916488"/>
            <a:ext cx="127000" cy="127000"/>
          </a:xfrm>
          <a:prstGeom prst="ellipse">
            <a:avLst/>
          </a:prstGeom>
          <a:solidFill>
            <a:srgbClr val="0099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6429" name="Group 29"/>
          <p:cNvGrpSpPr>
            <a:grpSpLocks/>
          </p:cNvGrpSpPr>
          <p:nvPr/>
        </p:nvGrpSpPr>
        <p:grpSpPr bwMode="auto">
          <a:xfrm>
            <a:off x="3397250" y="3054350"/>
            <a:ext cx="511175" cy="457200"/>
            <a:chOff x="2140" y="1924"/>
            <a:chExt cx="322" cy="288"/>
          </a:xfrm>
        </p:grpSpPr>
        <p:sp>
          <p:nvSpPr>
            <p:cNvPr id="486430" name="Rectangle 30"/>
            <p:cNvSpPr>
              <a:spLocks noChangeArrowheads="1"/>
            </p:cNvSpPr>
            <p:nvPr/>
          </p:nvSpPr>
          <p:spPr bwMode="auto">
            <a:xfrm>
              <a:off x="2250" y="1924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486431" name="Oval 31"/>
            <p:cNvSpPr>
              <a:spLocks noChangeArrowheads="1"/>
            </p:cNvSpPr>
            <p:nvPr/>
          </p:nvSpPr>
          <p:spPr bwMode="auto">
            <a:xfrm>
              <a:off x="2140" y="2032"/>
              <a:ext cx="80" cy="80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6432" name="Line 3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33" name="Line 3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6434" name="Rectangle 34"/>
          <p:cNvSpPr>
            <a:spLocks noChangeArrowheads="1"/>
          </p:cNvSpPr>
          <p:nvPr/>
        </p:nvSpPr>
        <p:spPr bwMode="auto">
          <a:xfrm>
            <a:off x="6299200" y="120491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6435" name="Rectangle 35"/>
          <p:cNvSpPr>
            <a:spLocks noChangeArrowheads="1"/>
          </p:cNvSpPr>
          <p:nvPr/>
        </p:nvSpPr>
        <p:spPr bwMode="auto">
          <a:xfrm>
            <a:off x="7019925" y="45323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6436" name="AutoShape 36"/>
          <p:cNvSpPr>
            <a:spLocks noChangeArrowheads="1"/>
          </p:cNvSpPr>
          <p:nvPr/>
        </p:nvSpPr>
        <p:spPr bwMode="auto">
          <a:xfrm>
            <a:off x="6407150" y="2174875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Speculators believe that the fall in price to </a:t>
            </a:r>
            <a:r>
              <a:rPr lang="en-GB" altLang="en-US" sz="2000" i="1">
                <a:solidFill>
                  <a:schemeClr val="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hlink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hlink"/>
                </a:solidFill>
                <a:latin typeface="Arial" panose="020B0604020202020204" pitchFamily="34" charset="0"/>
              </a:rPr>
              <a:t> is only temporary.</a:t>
            </a:r>
            <a:endParaRPr lang="en-GB" altLang="en-US">
              <a:solidFill>
                <a:schemeClr val="hlink"/>
              </a:solidFill>
              <a:latin typeface="Arial" panose="020B0604020202020204" pitchFamily="34" charset="0"/>
            </a:endParaRPr>
          </a:p>
        </p:txBody>
      </p:sp>
      <p:sp>
        <p:nvSpPr>
          <p:cNvPr id="486437" name="Rectangle 37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96900"/>
          </a:xfrm>
          <a:noFill/>
          <a:ln/>
          <a:effectLst>
            <a:outerShdw dist="17961" dir="2700000" algn="ctr" rotWithShape="0">
              <a:schemeClr val="tx1"/>
            </a:outerShdw>
          </a:effectLst>
        </p:spPr>
        <p:txBody>
          <a:bodyPr lIns="92075" tIns="46038" rIns="92075" bIns="46038" anchor="ctr"/>
          <a:lstStyle/>
          <a:p>
            <a:r>
              <a:rPr lang="en-GB" altLang="en-US" sz="2800" b="1"/>
              <a:t>Stabilising speculation: initial price fall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59500" y="747082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Suppliers hold back</a:t>
            </a:r>
            <a:endParaRPr lang="en-GB" sz="1200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6299200" y="5393958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Buyers increase purchase</a:t>
            </a:r>
            <a:endParaRPr lang="en-GB" sz="12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6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864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64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6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6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86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845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5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5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53" name="Rectangle 5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79438"/>
          </a:xfrm>
          <a:noFill/>
          <a:ln/>
          <a:effectLst>
            <a:outerShdw dist="17961" dir="2700000" algn="ctr" rotWithShape="0">
              <a:schemeClr val="tx1"/>
            </a:outerShdw>
          </a:effec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tx2"/>
                </a:solidFill>
              </a:rPr>
              <a:t>Stabilising speculation: initial price rise</a:t>
            </a:r>
          </a:p>
        </p:txBody>
      </p:sp>
      <p:sp>
        <p:nvSpPr>
          <p:cNvPr id="488454" name="Rectangle 6"/>
          <p:cNvSpPr>
            <a:spLocks noChangeArrowheads="1"/>
          </p:cNvSpPr>
          <p:nvPr/>
        </p:nvSpPr>
        <p:spPr bwMode="auto">
          <a:xfrm>
            <a:off x="611188" y="42656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8455" name="Rectangle 7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88456" name="Rectangle 8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88457" name="Rectangle 9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88458" name="Line 10"/>
          <p:cNvSpPr>
            <a:spLocks noChangeShapeType="1"/>
          </p:cNvSpPr>
          <p:nvPr/>
        </p:nvSpPr>
        <p:spPr bwMode="auto">
          <a:xfrm flipV="1">
            <a:off x="1611313" y="1020763"/>
            <a:ext cx="4157662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59" name="Line 11"/>
          <p:cNvSpPr>
            <a:spLocks noChangeShapeType="1"/>
          </p:cNvSpPr>
          <p:nvPr/>
        </p:nvSpPr>
        <p:spPr bwMode="auto">
          <a:xfrm>
            <a:off x="1366838" y="3660775"/>
            <a:ext cx="2098675" cy="1854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8460" name="Group 12"/>
          <p:cNvGrpSpPr>
            <a:grpSpLocks/>
          </p:cNvGrpSpPr>
          <p:nvPr/>
        </p:nvGrpSpPr>
        <p:grpSpPr bwMode="auto">
          <a:xfrm>
            <a:off x="614363" y="2181225"/>
            <a:ext cx="3794125" cy="396875"/>
            <a:chOff x="387" y="1374"/>
            <a:chExt cx="2390" cy="250"/>
          </a:xfrm>
        </p:grpSpPr>
        <p:sp>
          <p:nvSpPr>
            <p:cNvPr id="488461" name="Rectangle 13"/>
            <p:cNvSpPr>
              <a:spLocks noChangeArrowheads="1"/>
            </p:cNvSpPr>
            <p:nvPr/>
          </p:nvSpPr>
          <p:spPr bwMode="auto">
            <a:xfrm>
              <a:off x="387" y="1374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488462" name="Line 14"/>
            <p:cNvSpPr>
              <a:spLocks noChangeShapeType="1"/>
            </p:cNvSpPr>
            <p:nvPr/>
          </p:nvSpPr>
          <p:spPr bwMode="auto">
            <a:xfrm flipH="1">
              <a:off x="673" y="1470"/>
              <a:ext cx="2104" cy="0"/>
            </a:xfrm>
            <a:prstGeom prst="line">
              <a:avLst/>
            </a:prstGeom>
            <a:noFill/>
            <a:ln w="15875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8463" name="Line 15"/>
          <p:cNvSpPr>
            <a:spLocks noChangeShapeType="1"/>
          </p:cNvSpPr>
          <p:nvPr/>
        </p:nvSpPr>
        <p:spPr bwMode="auto">
          <a:xfrm flipH="1">
            <a:off x="1068388" y="4457700"/>
            <a:ext cx="1198562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64" name="Rectangle 16"/>
          <p:cNvSpPr>
            <a:spLocks noChangeArrowheads="1"/>
          </p:cNvSpPr>
          <p:nvPr/>
        </p:nvSpPr>
        <p:spPr bwMode="auto">
          <a:xfrm>
            <a:off x="5724525" y="72707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88465" name="Rectangle 17"/>
          <p:cNvSpPr>
            <a:spLocks noChangeArrowheads="1"/>
          </p:cNvSpPr>
          <p:nvPr/>
        </p:nvSpPr>
        <p:spPr bwMode="auto">
          <a:xfrm>
            <a:off x="3454400" y="53959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88466" name="Group 18"/>
          <p:cNvGrpSpPr>
            <a:grpSpLocks/>
          </p:cNvGrpSpPr>
          <p:nvPr/>
        </p:nvGrpSpPr>
        <p:grpSpPr bwMode="auto">
          <a:xfrm>
            <a:off x="2692400" y="801688"/>
            <a:ext cx="4851400" cy="4243387"/>
            <a:chOff x="1696" y="505"/>
            <a:chExt cx="3056" cy="2673"/>
          </a:xfrm>
        </p:grpSpPr>
        <p:sp>
          <p:nvSpPr>
            <p:cNvPr id="488467" name="Line 19"/>
            <p:cNvSpPr>
              <a:spLocks noChangeShapeType="1"/>
            </p:cNvSpPr>
            <p:nvPr/>
          </p:nvSpPr>
          <p:spPr bwMode="auto">
            <a:xfrm>
              <a:off x="1696" y="505"/>
              <a:ext cx="2733" cy="2434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8468" name="Rectangle 20"/>
            <p:cNvSpPr>
              <a:spLocks noChangeArrowheads="1"/>
            </p:cNvSpPr>
            <p:nvPr/>
          </p:nvSpPr>
          <p:spPr bwMode="auto">
            <a:xfrm>
              <a:off x="4426" y="2890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88469" name="Rectangle 21"/>
          <p:cNvSpPr>
            <a:spLocks noChangeArrowheads="1"/>
          </p:cNvSpPr>
          <p:nvPr/>
        </p:nvSpPr>
        <p:spPr bwMode="auto">
          <a:xfrm>
            <a:off x="2397125" y="4229100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88470" name="Line 22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71" name="Line 23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88472" name="Oval 24"/>
          <p:cNvSpPr>
            <a:spLocks noChangeArrowheads="1"/>
          </p:cNvSpPr>
          <p:nvPr/>
        </p:nvSpPr>
        <p:spPr bwMode="auto">
          <a:xfrm>
            <a:off x="2203450" y="4391025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88473" name="Group 25"/>
          <p:cNvGrpSpPr>
            <a:grpSpLocks/>
          </p:cNvGrpSpPr>
          <p:nvPr/>
        </p:nvGrpSpPr>
        <p:grpSpPr bwMode="auto">
          <a:xfrm>
            <a:off x="4367213" y="2124075"/>
            <a:ext cx="515937" cy="457200"/>
            <a:chOff x="2751" y="1338"/>
            <a:chExt cx="325" cy="288"/>
          </a:xfrm>
        </p:grpSpPr>
        <p:sp>
          <p:nvSpPr>
            <p:cNvPr id="488474" name="Rectangle 26"/>
            <p:cNvSpPr>
              <a:spLocks noChangeArrowheads="1"/>
            </p:cNvSpPr>
            <p:nvPr/>
          </p:nvSpPr>
          <p:spPr bwMode="auto">
            <a:xfrm>
              <a:off x="2853" y="1338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488475" name="Oval 27"/>
            <p:cNvSpPr>
              <a:spLocks noChangeArrowheads="1"/>
            </p:cNvSpPr>
            <p:nvPr/>
          </p:nvSpPr>
          <p:spPr bwMode="auto">
            <a:xfrm>
              <a:off x="2751" y="1436"/>
              <a:ext cx="80" cy="80"/>
            </a:xfrm>
            <a:prstGeom prst="ellipse">
              <a:avLst/>
            </a:prstGeom>
            <a:solidFill>
              <a:srgbClr val="00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88476" name="AutoShape 28"/>
          <p:cNvSpPr>
            <a:spLocks noChangeArrowheads="1"/>
          </p:cNvSpPr>
          <p:nvPr/>
        </p:nvSpPr>
        <p:spPr bwMode="auto">
          <a:xfrm>
            <a:off x="6407150" y="2174875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Speculators believe that the rise in price to </a:t>
            </a:r>
            <a:r>
              <a:rPr lang="en-GB" altLang="en-US" sz="2000" i="1">
                <a:solidFill>
                  <a:schemeClr val="accent1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1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is only temporary.</a:t>
            </a:r>
            <a:endParaRPr lang="en-GB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88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884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884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884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884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88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8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8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8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8476" grpId="0" animBg="1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049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49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0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01" name="Rectangle 5"/>
          <p:cNvSpPr>
            <a:spLocks noChangeArrowheads="1"/>
          </p:cNvSpPr>
          <p:nvPr/>
        </p:nvSpPr>
        <p:spPr bwMode="auto">
          <a:xfrm>
            <a:off x="611188" y="4265613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0502" name="Rectangle 6"/>
          <p:cNvSpPr>
            <a:spLocks noChangeArrowheads="1"/>
          </p:cNvSpPr>
          <p:nvPr/>
        </p:nvSpPr>
        <p:spPr bwMode="auto">
          <a:xfrm>
            <a:off x="614363" y="21812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90503" name="Rectangle 7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90504" name="Rectangle 8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90505" name="Rectangle 9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90506" name="Line 10"/>
          <p:cNvSpPr>
            <a:spLocks noChangeShapeType="1"/>
          </p:cNvSpPr>
          <p:nvPr/>
        </p:nvSpPr>
        <p:spPr bwMode="auto">
          <a:xfrm flipV="1">
            <a:off x="1611313" y="1020763"/>
            <a:ext cx="4157662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07" name="Line 11"/>
          <p:cNvSpPr>
            <a:spLocks noChangeShapeType="1"/>
          </p:cNvSpPr>
          <p:nvPr/>
        </p:nvSpPr>
        <p:spPr bwMode="auto">
          <a:xfrm>
            <a:off x="2692400" y="801688"/>
            <a:ext cx="4338638" cy="386397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08" name="Line 12"/>
          <p:cNvSpPr>
            <a:spLocks noChangeShapeType="1"/>
          </p:cNvSpPr>
          <p:nvPr/>
        </p:nvSpPr>
        <p:spPr bwMode="auto">
          <a:xfrm>
            <a:off x="1366838" y="3660775"/>
            <a:ext cx="2098675" cy="1854200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09" name="Line 13"/>
          <p:cNvSpPr>
            <a:spLocks noChangeShapeType="1"/>
          </p:cNvSpPr>
          <p:nvPr/>
        </p:nvSpPr>
        <p:spPr bwMode="auto">
          <a:xfrm flipH="1">
            <a:off x="1068388" y="2333625"/>
            <a:ext cx="3340100" cy="0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0510" name="Group 14"/>
          <p:cNvGrpSpPr>
            <a:grpSpLocks/>
          </p:cNvGrpSpPr>
          <p:nvPr/>
        </p:nvGrpSpPr>
        <p:grpSpPr bwMode="auto">
          <a:xfrm>
            <a:off x="595313" y="3613150"/>
            <a:ext cx="3462337" cy="396875"/>
            <a:chOff x="375" y="2276"/>
            <a:chExt cx="2181" cy="250"/>
          </a:xfrm>
        </p:grpSpPr>
        <p:sp>
          <p:nvSpPr>
            <p:cNvPr id="490511" name="Rectangle 15"/>
            <p:cNvSpPr>
              <a:spLocks noChangeArrowheads="1"/>
            </p:cNvSpPr>
            <p:nvPr/>
          </p:nvSpPr>
          <p:spPr bwMode="auto">
            <a:xfrm>
              <a:off x="375" y="2276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90512" name="Line 16"/>
            <p:cNvSpPr>
              <a:spLocks noChangeShapeType="1"/>
            </p:cNvSpPr>
            <p:nvPr/>
          </p:nvSpPr>
          <p:spPr bwMode="auto">
            <a:xfrm flipH="1" flipV="1">
              <a:off x="673" y="2401"/>
              <a:ext cx="1883" cy="2"/>
            </a:xfrm>
            <a:prstGeom prst="line">
              <a:avLst/>
            </a:prstGeom>
            <a:noFill/>
            <a:ln w="15875">
              <a:solidFill>
                <a:schemeClr val="accent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0513" name="Line 17"/>
          <p:cNvSpPr>
            <a:spLocks noChangeShapeType="1"/>
          </p:cNvSpPr>
          <p:nvPr/>
        </p:nvSpPr>
        <p:spPr bwMode="auto">
          <a:xfrm flipH="1">
            <a:off x="1068388" y="4457700"/>
            <a:ext cx="1198562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14" name="Rectangle 18"/>
          <p:cNvSpPr>
            <a:spLocks noChangeArrowheads="1"/>
          </p:cNvSpPr>
          <p:nvPr/>
        </p:nvSpPr>
        <p:spPr bwMode="auto">
          <a:xfrm>
            <a:off x="5724525" y="72707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90515" name="Group 19"/>
          <p:cNvGrpSpPr>
            <a:grpSpLocks/>
          </p:cNvGrpSpPr>
          <p:nvPr/>
        </p:nvGrpSpPr>
        <p:grpSpPr bwMode="auto">
          <a:xfrm>
            <a:off x="2149475" y="1303338"/>
            <a:ext cx="4643438" cy="4376737"/>
            <a:chOff x="1354" y="821"/>
            <a:chExt cx="2925" cy="2757"/>
          </a:xfrm>
        </p:grpSpPr>
        <p:sp>
          <p:nvSpPr>
            <p:cNvPr id="490516" name="Line 20"/>
            <p:cNvSpPr>
              <a:spLocks noChangeShapeType="1"/>
            </p:cNvSpPr>
            <p:nvPr/>
          </p:nvSpPr>
          <p:spPr bwMode="auto">
            <a:xfrm flipV="1">
              <a:off x="1354" y="1015"/>
              <a:ext cx="2619" cy="256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0517" name="Rectangle 21"/>
            <p:cNvSpPr>
              <a:spLocks noChangeArrowheads="1"/>
            </p:cNvSpPr>
            <p:nvPr/>
          </p:nvSpPr>
          <p:spPr bwMode="auto">
            <a:xfrm>
              <a:off x="3964" y="821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90518" name="Rectangle 22"/>
          <p:cNvSpPr>
            <a:spLocks noChangeArrowheads="1"/>
          </p:cNvSpPr>
          <p:nvPr/>
        </p:nvSpPr>
        <p:spPr bwMode="auto">
          <a:xfrm>
            <a:off x="3454400" y="53959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0519" name="Rectangle 23"/>
          <p:cNvSpPr>
            <a:spLocks noChangeArrowheads="1"/>
          </p:cNvSpPr>
          <p:nvPr/>
        </p:nvSpPr>
        <p:spPr bwMode="auto">
          <a:xfrm>
            <a:off x="7026275" y="4587875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90520" name="Rectangle 24"/>
          <p:cNvSpPr>
            <a:spLocks noChangeArrowheads="1"/>
          </p:cNvSpPr>
          <p:nvPr/>
        </p:nvSpPr>
        <p:spPr bwMode="auto">
          <a:xfrm>
            <a:off x="2397125" y="4229100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90521" name="Rectangle 25"/>
          <p:cNvSpPr>
            <a:spLocks noChangeArrowheads="1"/>
          </p:cNvSpPr>
          <p:nvPr/>
        </p:nvSpPr>
        <p:spPr bwMode="auto">
          <a:xfrm>
            <a:off x="4529138" y="2124075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490522" name="Group 26"/>
          <p:cNvGrpSpPr>
            <a:grpSpLocks/>
          </p:cNvGrpSpPr>
          <p:nvPr/>
        </p:nvGrpSpPr>
        <p:grpSpPr bwMode="auto">
          <a:xfrm>
            <a:off x="1457325" y="1497013"/>
            <a:ext cx="4848225" cy="4187825"/>
            <a:chOff x="918" y="943"/>
            <a:chExt cx="3054" cy="2638"/>
          </a:xfrm>
        </p:grpSpPr>
        <p:sp>
          <p:nvSpPr>
            <p:cNvPr id="490523" name="Line 27"/>
            <p:cNvSpPr>
              <a:spLocks noChangeShapeType="1"/>
            </p:cNvSpPr>
            <p:nvPr/>
          </p:nvSpPr>
          <p:spPr bwMode="auto">
            <a:xfrm>
              <a:off x="918" y="943"/>
              <a:ext cx="2733" cy="243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0524" name="Rectangle 28"/>
            <p:cNvSpPr>
              <a:spLocks noChangeArrowheads="1"/>
            </p:cNvSpPr>
            <p:nvPr/>
          </p:nvSpPr>
          <p:spPr bwMode="auto">
            <a:xfrm>
              <a:off x="3646" y="3293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490525" name="Line 29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26" name="Line 30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27" name="Oval 31"/>
          <p:cNvSpPr>
            <a:spLocks noChangeArrowheads="1"/>
          </p:cNvSpPr>
          <p:nvPr/>
        </p:nvSpPr>
        <p:spPr bwMode="auto">
          <a:xfrm>
            <a:off x="2203450" y="4391025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0528" name="Oval 32"/>
          <p:cNvSpPr>
            <a:spLocks noChangeArrowheads="1"/>
          </p:cNvSpPr>
          <p:nvPr/>
        </p:nvSpPr>
        <p:spPr bwMode="auto">
          <a:xfrm>
            <a:off x="4367213" y="2279650"/>
            <a:ext cx="127000" cy="127000"/>
          </a:xfrm>
          <a:prstGeom prst="ellipse">
            <a:avLst/>
          </a:prstGeom>
          <a:solidFill>
            <a:srgbClr val="0099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0529" name="Group 33"/>
          <p:cNvGrpSpPr>
            <a:grpSpLocks/>
          </p:cNvGrpSpPr>
          <p:nvPr/>
        </p:nvGrpSpPr>
        <p:grpSpPr bwMode="auto">
          <a:xfrm>
            <a:off x="4000500" y="3589338"/>
            <a:ext cx="528638" cy="457200"/>
            <a:chOff x="2520" y="2261"/>
            <a:chExt cx="333" cy="288"/>
          </a:xfrm>
        </p:grpSpPr>
        <p:sp>
          <p:nvSpPr>
            <p:cNvPr id="490530" name="Rectangle 34"/>
            <p:cNvSpPr>
              <a:spLocks noChangeArrowheads="1"/>
            </p:cNvSpPr>
            <p:nvPr/>
          </p:nvSpPr>
          <p:spPr bwMode="auto">
            <a:xfrm>
              <a:off x="2641" y="2261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490531" name="Oval 35"/>
            <p:cNvSpPr>
              <a:spLocks noChangeArrowheads="1"/>
            </p:cNvSpPr>
            <p:nvPr/>
          </p:nvSpPr>
          <p:spPr bwMode="auto">
            <a:xfrm>
              <a:off x="2520" y="2364"/>
              <a:ext cx="80" cy="80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0532" name="AutoShape 36"/>
          <p:cNvSpPr>
            <a:spLocks noChangeArrowheads="1"/>
          </p:cNvSpPr>
          <p:nvPr/>
        </p:nvSpPr>
        <p:spPr bwMode="auto">
          <a:xfrm>
            <a:off x="6407150" y="2174875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Speculators believe that the rise in price to </a:t>
            </a:r>
            <a:r>
              <a:rPr lang="en-GB" altLang="en-US" sz="2000" i="1">
                <a:solidFill>
                  <a:schemeClr val="accent1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1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1"/>
                </a:solidFill>
                <a:latin typeface="Arial" panose="020B0604020202020204" pitchFamily="34" charset="0"/>
              </a:rPr>
              <a:t> is only temporary.</a:t>
            </a:r>
            <a:endParaRPr lang="en-GB" altLang="en-US">
              <a:solidFill>
                <a:schemeClr val="accent1"/>
              </a:solidFill>
              <a:latin typeface="Arial" panose="020B0604020202020204" pitchFamily="34" charset="0"/>
            </a:endParaRPr>
          </a:p>
        </p:txBody>
      </p:sp>
      <p:sp>
        <p:nvSpPr>
          <p:cNvPr id="490533" name="Rectangle 37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79438"/>
          </a:xfrm>
          <a:noFill/>
          <a:ln/>
          <a:effectLst>
            <a:outerShdw dist="17961" dir="2700000" algn="ctr" rotWithShape="0">
              <a:schemeClr val="tx1"/>
            </a:outerShdw>
          </a:effec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tx2"/>
                </a:solidFill>
              </a:rPr>
              <a:t>Stabilising speculation: initial price rise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262688" y="5181626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Buyers hold back</a:t>
            </a:r>
            <a:endParaRPr lang="en-GB" sz="1200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6517482" y="1179512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Suppliers increase sales</a:t>
            </a:r>
            <a:endParaRPr lang="en-GB" sz="1200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0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905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905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905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905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90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254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9254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4925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483333" name="Rectangle 5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spcBef>
                <a:spcPct val="40000"/>
              </a:spcBef>
              <a:buClr>
                <a:srgbClr val="D8A27A"/>
              </a:buClr>
            </a:pPr>
            <a:r>
              <a:rPr lang="en-GB" altLang="en-US" sz="2900" dirty="0">
                <a:solidFill>
                  <a:srgbClr val="646B86"/>
                </a:solidFill>
              </a:rPr>
              <a:t>Short-run and long-run price adjustment</a:t>
            </a:r>
          </a:p>
          <a:p>
            <a:pPr lvl="1">
              <a:spcBef>
                <a:spcPct val="40000"/>
              </a:spcBef>
              <a:buClr>
                <a:srgbClr val="D8A27A"/>
              </a:buClr>
            </a:pPr>
            <a:r>
              <a:rPr lang="en-GB" altLang="en-US" sz="2500" dirty="0">
                <a:solidFill>
                  <a:srgbClr val="646B86"/>
                </a:solidFill>
              </a:rPr>
              <a:t>short- and long-run demand and supply curves</a:t>
            </a:r>
          </a:p>
          <a:p>
            <a:pPr lvl="1">
              <a:spcBef>
                <a:spcPct val="40000"/>
              </a:spcBef>
              <a:buClr>
                <a:srgbClr val="D8A27A"/>
              </a:buClr>
            </a:pPr>
            <a:r>
              <a:rPr lang="en-GB" altLang="en-US" sz="2500" dirty="0">
                <a:solidFill>
                  <a:srgbClr val="646B86"/>
                </a:solidFill>
              </a:rPr>
              <a:t>short- and long-run adjustment to a change in demand or supply</a:t>
            </a:r>
          </a:p>
          <a:p>
            <a:pPr>
              <a:spcBef>
                <a:spcPct val="40000"/>
              </a:spcBef>
              <a:buClr>
                <a:srgbClr val="D8A27A"/>
              </a:buClr>
            </a:pPr>
            <a:r>
              <a:rPr lang="en-GB" altLang="en-US" sz="2900" dirty="0" smtClean="0">
                <a:solidFill>
                  <a:srgbClr val="646B86"/>
                </a:solidFill>
              </a:rPr>
              <a:t>Speculation: </a:t>
            </a:r>
            <a:r>
              <a:rPr lang="en-GB" altLang="en-US" sz="2900" dirty="0">
                <a:solidFill>
                  <a:srgbClr val="646B86"/>
                </a:solidFill>
              </a:rPr>
              <a:t>Where people make buying or </a:t>
            </a:r>
            <a:r>
              <a:rPr lang="en-GB" altLang="en-US" sz="2900" dirty="0" smtClean="0">
                <a:solidFill>
                  <a:srgbClr val="646B86"/>
                </a:solidFill>
              </a:rPr>
              <a:t>selling decisions </a:t>
            </a:r>
            <a:r>
              <a:rPr lang="en-GB" altLang="en-US" sz="2900" dirty="0">
                <a:solidFill>
                  <a:srgbClr val="646B86"/>
                </a:solidFill>
              </a:rPr>
              <a:t>based on their anticipations of future prices.</a:t>
            </a:r>
            <a:endParaRPr lang="en-GB" altLang="en-US" sz="2900" dirty="0">
              <a:solidFill>
                <a:srgbClr val="646B86"/>
              </a:solidFill>
            </a:endParaRPr>
          </a:p>
          <a:p>
            <a:pPr lvl="1">
              <a:spcBef>
                <a:spcPct val="40000"/>
              </a:spcBef>
              <a:buClr>
                <a:srgbClr val="D8A27A"/>
              </a:buClr>
            </a:pPr>
            <a:r>
              <a:rPr lang="en-GB" altLang="en-US" sz="2500" dirty="0">
                <a:solidFill>
                  <a:srgbClr val="646B86"/>
                </a:solidFill>
              </a:rPr>
              <a:t>stabilising speculation</a:t>
            </a:r>
          </a:p>
          <a:p>
            <a:pPr lvl="1">
              <a:spcBef>
                <a:spcPct val="40000"/>
              </a:spcBef>
            </a:pPr>
            <a:r>
              <a:rPr lang="en-GB" altLang="en-US" sz="2500" dirty="0"/>
              <a:t>destabilising speculation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594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595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596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597" name="Rectangle 5"/>
          <p:cNvSpPr>
            <a:spLocks noChangeArrowheads="1"/>
          </p:cNvSpPr>
          <p:nvPr/>
        </p:nvSpPr>
        <p:spPr bwMode="auto">
          <a:xfrm>
            <a:off x="601663" y="1978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4598" name="Rectangle 6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94599" name="Rectangle 7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94600" name="Rectangle 8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94601" name="Line 9"/>
          <p:cNvSpPr>
            <a:spLocks noChangeShapeType="1"/>
          </p:cNvSpPr>
          <p:nvPr/>
        </p:nvSpPr>
        <p:spPr bwMode="auto">
          <a:xfrm flipV="1">
            <a:off x="1611313" y="1020763"/>
            <a:ext cx="4157662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602" name="Line 10"/>
          <p:cNvSpPr>
            <a:spLocks noChangeShapeType="1"/>
          </p:cNvSpPr>
          <p:nvPr/>
        </p:nvSpPr>
        <p:spPr bwMode="auto">
          <a:xfrm flipH="1">
            <a:off x="1068388" y="2195513"/>
            <a:ext cx="3494087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603" name="Rectangle 11"/>
          <p:cNvSpPr>
            <a:spLocks noChangeArrowheads="1"/>
          </p:cNvSpPr>
          <p:nvPr/>
        </p:nvSpPr>
        <p:spPr bwMode="auto">
          <a:xfrm>
            <a:off x="5724525" y="72707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4604" name="Rectangle 12"/>
          <p:cNvSpPr>
            <a:spLocks noChangeArrowheads="1"/>
          </p:cNvSpPr>
          <p:nvPr/>
        </p:nvSpPr>
        <p:spPr bwMode="auto">
          <a:xfrm>
            <a:off x="7213600" y="44180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94605" name="Group 13"/>
          <p:cNvGrpSpPr>
            <a:grpSpLocks/>
          </p:cNvGrpSpPr>
          <p:nvPr/>
        </p:nvGrpSpPr>
        <p:grpSpPr bwMode="auto">
          <a:xfrm>
            <a:off x="2254250" y="1174750"/>
            <a:ext cx="4851400" cy="4205288"/>
            <a:chOff x="1420" y="740"/>
            <a:chExt cx="3056" cy="2649"/>
          </a:xfrm>
        </p:grpSpPr>
        <p:sp>
          <p:nvSpPr>
            <p:cNvPr id="494606" name="Line 14"/>
            <p:cNvSpPr>
              <a:spLocks noChangeShapeType="1"/>
            </p:cNvSpPr>
            <p:nvPr/>
          </p:nvSpPr>
          <p:spPr bwMode="auto">
            <a:xfrm>
              <a:off x="1420" y="740"/>
              <a:ext cx="2733" cy="2434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4607" name="Rectangle 15"/>
            <p:cNvSpPr>
              <a:spLocks noChangeArrowheads="1"/>
            </p:cNvSpPr>
            <p:nvPr/>
          </p:nvSpPr>
          <p:spPr bwMode="auto">
            <a:xfrm>
              <a:off x="4150" y="3101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94608" name="Rectangle 16"/>
          <p:cNvSpPr>
            <a:spLocks noChangeArrowheads="1"/>
          </p:cNvSpPr>
          <p:nvPr/>
        </p:nvSpPr>
        <p:spPr bwMode="auto">
          <a:xfrm>
            <a:off x="4727575" y="19669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94609" name="Line 17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610" name="Line 18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611" name="Line 19"/>
          <p:cNvSpPr>
            <a:spLocks noChangeShapeType="1"/>
          </p:cNvSpPr>
          <p:nvPr/>
        </p:nvSpPr>
        <p:spPr bwMode="auto">
          <a:xfrm>
            <a:off x="2895600" y="682625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4612" name="Group 20"/>
          <p:cNvGrpSpPr>
            <a:grpSpLocks/>
          </p:cNvGrpSpPr>
          <p:nvPr/>
        </p:nvGrpSpPr>
        <p:grpSpPr bwMode="auto">
          <a:xfrm>
            <a:off x="596900" y="2520950"/>
            <a:ext cx="3911600" cy="458788"/>
            <a:chOff x="376" y="1588"/>
            <a:chExt cx="2464" cy="289"/>
          </a:xfrm>
        </p:grpSpPr>
        <p:sp>
          <p:nvSpPr>
            <p:cNvPr id="494613" name="Rectangle 21"/>
            <p:cNvSpPr>
              <a:spLocks noChangeArrowheads="1"/>
            </p:cNvSpPr>
            <p:nvPr/>
          </p:nvSpPr>
          <p:spPr bwMode="auto">
            <a:xfrm>
              <a:off x="376" y="1588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folHlink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  <p:sp>
          <p:nvSpPr>
            <p:cNvPr id="494614" name="Line 22"/>
            <p:cNvSpPr>
              <a:spLocks noChangeShapeType="1"/>
            </p:cNvSpPr>
            <p:nvPr/>
          </p:nvSpPr>
          <p:spPr bwMode="auto">
            <a:xfrm flipH="1" flipV="1">
              <a:off x="673" y="1731"/>
              <a:ext cx="1852" cy="1"/>
            </a:xfrm>
            <a:prstGeom prst="line">
              <a:avLst/>
            </a:prstGeom>
            <a:noFill/>
            <a:ln w="15875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4615" name="Rectangle 23"/>
            <p:cNvSpPr>
              <a:spLocks noChangeArrowheads="1"/>
            </p:cNvSpPr>
            <p:nvPr/>
          </p:nvSpPr>
          <p:spPr bwMode="auto">
            <a:xfrm>
              <a:off x="2617" y="1589"/>
              <a:ext cx="223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folHlink"/>
                  </a:solidFill>
                  <a:latin typeface="Arial" panose="020B0604020202020204" pitchFamily="34" charset="0"/>
                </a:rPr>
                <a:t>b</a:t>
              </a:r>
            </a:p>
          </p:txBody>
        </p:sp>
        <p:sp>
          <p:nvSpPr>
            <p:cNvPr id="494616" name="Oval 24"/>
            <p:cNvSpPr>
              <a:spLocks noChangeArrowheads="1"/>
            </p:cNvSpPr>
            <p:nvPr/>
          </p:nvSpPr>
          <p:spPr bwMode="auto">
            <a:xfrm>
              <a:off x="2489" y="1693"/>
              <a:ext cx="80" cy="80"/>
            </a:xfrm>
            <a:prstGeom prst="ellipse">
              <a:avLst/>
            </a:prstGeom>
            <a:solidFill>
              <a:srgbClr val="009900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4617" name="Oval 25"/>
          <p:cNvSpPr>
            <a:spLocks noChangeArrowheads="1"/>
          </p:cNvSpPr>
          <p:nvPr/>
        </p:nvSpPr>
        <p:spPr bwMode="auto">
          <a:xfrm>
            <a:off x="4522788" y="2128838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4618" name="AutoShape 26"/>
          <p:cNvSpPr>
            <a:spLocks noChangeArrowheads="1"/>
          </p:cNvSpPr>
          <p:nvPr/>
        </p:nvSpPr>
        <p:spPr bwMode="auto">
          <a:xfrm>
            <a:off x="6496050" y="2095500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Speculators believe that the fall in price to </a:t>
            </a:r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signifies a trend.</a:t>
            </a:r>
            <a:endParaRPr lang="en-GB" altLang="en-US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494619" name="Rectangle 27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318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accent1"/>
                </a:solidFill>
              </a:rPr>
              <a:t>Destabilising speculation: initial price fall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4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946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4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46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46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4618" grpId="0" animBg="1" autoUpdateAnimBg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6642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43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44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45" name="Rectangle 5"/>
          <p:cNvSpPr>
            <a:spLocks noChangeArrowheads="1"/>
          </p:cNvSpPr>
          <p:nvPr/>
        </p:nvSpPr>
        <p:spPr bwMode="auto">
          <a:xfrm>
            <a:off x="601663" y="1978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6646" name="Rectangle 6"/>
          <p:cNvSpPr>
            <a:spLocks noChangeArrowheads="1"/>
          </p:cNvSpPr>
          <p:nvPr/>
        </p:nvSpPr>
        <p:spPr bwMode="auto">
          <a:xfrm>
            <a:off x="596900" y="2520950"/>
            <a:ext cx="44608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96647" name="Rectangle 7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96648" name="Rectangle 8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96649" name="Rectangle 9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96650" name="Line 10"/>
          <p:cNvSpPr>
            <a:spLocks noChangeShapeType="1"/>
          </p:cNvSpPr>
          <p:nvPr/>
        </p:nvSpPr>
        <p:spPr bwMode="auto">
          <a:xfrm flipV="1">
            <a:off x="1611313" y="1020763"/>
            <a:ext cx="4157662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51" name="Line 11"/>
          <p:cNvSpPr>
            <a:spLocks noChangeShapeType="1"/>
          </p:cNvSpPr>
          <p:nvPr/>
        </p:nvSpPr>
        <p:spPr bwMode="auto">
          <a:xfrm>
            <a:off x="2254250" y="1174750"/>
            <a:ext cx="4338638" cy="386397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52" name="Line 12"/>
          <p:cNvSpPr>
            <a:spLocks noChangeShapeType="1"/>
          </p:cNvSpPr>
          <p:nvPr/>
        </p:nvSpPr>
        <p:spPr bwMode="auto">
          <a:xfrm flipH="1" flipV="1">
            <a:off x="1068388" y="2747963"/>
            <a:ext cx="2940050" cy="1587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6653" name="Group 13"/>
          <p:cNvGrpSpPr>
            <a:grpSpLocks/>
          </p:cNvGrpSpPr>
          <p:nvPr/>
        </p:nvGrpSpPr>
        <p:grpSpPr bwMode="auto">
          <a:xfrm>
            <a:off x="603250" y="3595688"/>
            <a:ext cx="3444875" cy="396875"/>
            <a:chOff x="380" y="2265"/>
            <a:chExt cx="2170" cy="250"/>
          </a:xfrm>
        </p:grpSpPr>
        <p:sp>
          <p:nvSpPr>
            <p:cNvPr id="496654" name="Rectangle 14"/>
            <p:cNvSpPr>
              <a:spLocks noChangeArrowheads="1"/>
            </p:cNvSpPr>
            <p:nvPr/>
          </p:nvSpPr>
          <p:spPr bwMode="auto">
            <a:xfrm>
              <a:off x="380" y="2265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496655" name="Line 15"/>
            <p:cNvSpPr>
              <a:spLocks noChangeShapeType="1"/>
            </p:cNvSpPr>
            <p:nvPr/>
          </p:nvSpPr>
          <p:spPr bwMode="auto">
            <a:xfrm flipH="1" flipV="1">
              <a:off x="673" y="2406"/>
              <a:ext cx="1877" cy="2"/>
            </a:xfrm>
            <a:prstGeom prst="line">
              <a:avLst/>
            </a:prstGeom>
            <a:noFill/>
            <a:ln w="15875">
              <a:solidFill>
                <a:schemeClr val="accent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6656" name="Line 16"/>
          <p:cNvSpPr>
            <a:spLocks noChangeShapeType="1"/>
          </p:cNvSpPr>
          <p:nvPr/>
        </p:nvSpPr>
        <p:spPr bwMode="auto">
          <a:xfrm flipH="1">
            <a:off x="1068388" y="2195513"/>
            <a:ext cx="3494087" cy="0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57" name="Rectangle 17"/>
          <p:cNvSpPr>
            <a:spLocks noChangeArrowheads="1"/>
          </p:cNvSpPr>
          <p:nvPr/>
        </p:nvSpPr>
        <p:spPr bwMode="auto">
          <a:xfrm>
            <a:off x="5724525" y="727075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96658" name="Group 18"/>
          <p:cNvGrpSpPr>
            <a:grpSpLocks/>
          </p:cNvGrpSpPr>
          <p:nvPr/>
        </p:nvGrpSpPr>
        <p:grpSpPr bwMode="auto">
          <a:xfrm>
            <a:off x="2149475" y="1303338"/>
            <a:ext cx="4643438" cy="4376737"/>
            <a:chOff x="1354" y="821"/>
            <a:chExt cx="2925" cy="2757"/>
          </a:xfrm>
        </p:grpSpPr>
        <p:sp>
          <p:nvSpPr>
            <p:cNvPr id="496659" name="Line 19"/>
            <p:cNvSpPr>
              <a:spLocks noChangeShapeType="1"/>
            </p:cNvSpPr>
            <p:nvPr/>
          </p:nvSpPr>
          <p:spPr bwMode="auto">
            <a:xfrm flipV="1">
              <a:off x="1354" y="1015"/>
              <a:ext cx="2619" cy="256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6660" name="Rectangle 20"/>
            <p:cNvSpPr>
              <a:spLocks noChangeArrowheads="1"/>
            </p:cNvSpPr>
            <p:nvPr/>
          </p:nvSpPr>
          <p:spPr bwMode="auto">
            <a:xfrm>
              <a:off x="3964" y="821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96661" name="Rectangle 21"/>
          <p:cNvSpPr>
            <a:spLocks noChangeArrowheads="1"/>
          </p:cNvSpPr>
          <p:nvPr/>
        </p:nvSpPr>
        <p:spPr bwMode="auto">
          <a:xfrm>
            <a:off x="7213600" y="4418013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6662" name="Rectangle 22"/>
          <p:cNvSpPr>
            <a:spLocks noChangeArrowheads="1"/>
          </p:cNvSpPr>
          <p:nvPr/>
        </p:nvSpPr>
        <p:spPr bwMode="auto">
          <a:xfrm>
            <a:off x="6588125" y="4922838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496663" name="Rectangle 23"/>
          <p:cNvSpPr>
            <a:spLocks noChangeArrowheads="1"/>
          </p:cNvSpPr>
          <p:nvPr/>
        </p:nvSpPr>
        <p:spPr bwMode="auto">
          <a:xfrm>
            <a:off x="4727575" y="19669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96664" name="Rectangle 24"/>
          <p:cNvSpPr>
            <a:spLocks noChangeArrowheads="1"/>
          </p:cNvSpPr>
          <p:nvPr/>
        </p:nvSpPr>
        <p:spPr bwMode="auto">
          <a:xfrm>
            <a:off x="4154488" y="2522538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grpSp>
        <p:nvGrpSpPr>
          <p:cNvPr id="496665" name="Group 25"/>
          <p:cNvGrpSpPr>
            <a:grpSpLocks/>
          </p:cNvGrpSpPr>
          <p:nvPr/>
        </p:nvGrpSpPr>
        <p:grpSpPr bwMode="auto">
          <a:xfrm>
            <a:off x="1457325" y="1497013"/>
            <a:ext cx="4848225" cy="4187825"/>
            <a:chOff x="918" y="943"/>
            <a:chExt cx="3054" cy="2638"/>
          </a:xfrm>
        </p:grpSpPr>
        <p:sp>
          <p:nvSpPr>
            <p:cNvPr id="496666" name="Line 26"/>
            <p:cNvSpPr>
              <a:spLocks noChangeShapeType="1"/>
            </p:cNvSpPr>
            <p:nvPr/>
          </p:nvSpPr>
          <p:spPr bwMode="auto">
            <a:xfrm>
              <a:off x="918" y="943"/>
              <a:ext cx="2733" cy="243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6667" name="Rectangle 27"/>
            <p:cNvSpPr>
              <a:spLocks noChangeArrowheads="1"/>
            </p:cNvSpPr>
            <p:nvPr/>
          </p:nvSpPr>
          <p:spPr bwMode="auto">
            <a:xfrm>
              <a:off x="3646" y="3293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</p:grpSp>
      <p:sp>
        <p:nvSpPr>
          <p:cNvPr id="496668" name="Line 2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69" name="Line 2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70" name="Line 30"/>
          <p:cNvSpPr>
            <a:spLocks noChangeShapeType="1"/>
          </p:cNvSpPr>
          <p:nvPr/>
        </p:nvSpPr>
        <p:spPr bwMode="auto">
          <a:xfrm>
            <a:off x="2895600" y="682625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71" name="Oval 31"/>
          <p:cNvSpPr>
            <a:spLocks noChangeArrowheads="1"/>
          </p:cNvSpPr>
          <p:nvPr/>
        </p:nvSpPr>
        <p:spPr bwMode="auto">
          <a:xfrm>
            <a:off x="3951288" y="2687638"/>
            <a:ext cx="127000" cy="127000"/>
          </a:xfrm>
          <a:prstGeom prst="ellipse">
            <a:avLst/>
          </a:prstGeom>
          <a:solidFill>
            <a:srgbClr val="0099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6672" name="Group 32"/>
          <p:cNvGrpSpPr>
            <a:grpSpLocks/>
          </p:cNvGrpSpPr>
          <p:nvPr/>
        </p:nvGrpSpPr>
        <p:grpSpPr bwMode="auto">
          <a:xfrm>
            <a:off x="4000500" y="3589338"/>
            <a:ext cx="511175" cy="457200"/>
            <a:chOff x="2520" y="2261"/>
            <a:chExt cx="322" cy="288"/>
          </a:xfrm>
        </p:grpSpPr>
        <p:sp>
          <p:nvSpPr>
            <p:cNvPr id="496673" name="Rectangle 33"/>
            <p:cNvSpPr>
              <a:spLocks noChangeArrowheads="1"/>
            </p:cNvSpPr>
            <p:nvPr/>
          </p:nvSpPr>
          <p:spPr bwMode="auto">
            <a:xfrm>
              <a:off x="2630" y="2261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496674" name="Oval 34"/>
            <p:cNvSpPr>
              <a:spLocks noChangeArrowheads="1"/>
            </p:cNvSpPr>
            <p:nvPr/>
          </p:nvSpPr>
          <p:spPr bwMode="auto">
            <a:xfrm>
              <a:off x="2520" y="2364"/>
              <a:ext cx="80" cy="80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96675" name="Oval 35"/>
          <p:cNvSpPr>
            <a:spLocks noChangeArrowheads="1"/>
          </p:cNvSpPr>
          <p:nvPr/>
        </p:nvSpPr>
        <p:spPr bwMode="auto">
          <a:xfrm>
            <a:off x="4522788" y="2128838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6676" name="AutoShape 36"/>
          <p:cNvSpPr>
            <a:spLocks noChangeArrowheads="1"/>
          </p:cNvSpPr>
          <p:nvPr/>
        </p:nvSpPr>
        <p:spPr bwMode="auto">
          <a:xfrm>
            <a:off x="6496050" y="2095500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accent1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Speculators believe that the fall in price to </a:t>
            </a:r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signifies a trend.</a:t>
            </a:r>
            <a:endParaRPr lang="en-GB" altLang="en-US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496677" name="Rectangle 37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318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accent1"/>
                </a:solidFill>
              </a:rPr>
              <a:t>Destabilising speculation: initial price fall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261101" y="5378064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Buyers hold back</a:t>
            </a:r>
            <a:endParaRPr lang="en-GB" sz="1200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6532563" y="1202838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Suppliers increase sales</a:t>
            </a:r>
            <a:endParaRPr lang="en-GB" sz="1200" b="1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6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96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96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96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96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496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690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691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692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693" name="Rectangle 5"/>
          <p:cNvSpPr>
            <a:spLocks noChangeArrowheads="1"/>
          </p:cNvSpPr>
          <p:nvPr/>
        </p:nvSpPr>
        <p:spPr bwMode="auto">
          <a:xfrm>
            <a:off x="601663" y="3629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8694" name="Rectangle 6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498695" name="Rectangle 7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498696" name="Rectangle 8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498697" name="Line 9"/>
          <p:cNvSpPr>
            <a:spLocks noChangeShapeType="1"/>
          </p:cNvSpPr>
          <p:nvPr/>
        </p:nvSpPr>
        <p:spPr bwMode="auto">
          <a:xfrm>
            <a:off x="1457325" y="1497013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698" name="Line 10"/>
          <p:cNvSpPr>
            <a:spLocks noChangeShapeType="1"/>
          </p:cNvSpPr>
          <p:nvPr/>
        </p:nvSpPr>
        <p:spPr bwMode="auto">
          <a:xfrm flipV="1">
            <a:off x="2149475" y="1611313"/>
            <a:ext cx="4157663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699" name="Line 11"/>
          <p:cNvSpPr>
            <a:spLocks noChangeShapeType="1"/>
          </p:cNvSpPr>
          <p:nvPr/>
        </p:nvSpPr>
        <p:spPr bwMode="auto">
          <a:xfrm flipH="1" flipV="1">
            <a:off x="1068388" y="3819525"/>
            <a:ext cx="2979737" cy="3175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700" name="Rectangle 12"/>
          <p:cNvSpPr>
            <a:spLocks noChangeArrowheads="1"/>
          </p:cNvSpPr>
          <p:nvPr/>
        </p:nvSpPr>
        <p:spPr bwMode="auto">
          <a:xfrm>
            <a:off x="6305550" y="129381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498701" name="Rectangle 13"/>
          <p:cNvSpPr>
            <a:spLocks noChangeArrowheads="1"/>
          </p:cNvSpPr>
          <p:nvPr/>
        </p:nvSpPr>
        <p:spPr bwMode="auto">
          <a:xfrm>
            <a:off x="5784850" y="5229225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498702" name="Group 14"/>
          <p:cNvGrpSpPr>
            <a:grpSpLocks/>
          </p:cNvGrpSpPr>
          <p:nvPr/>
        </p:nvGrpSpPr>
        <p:grpSpPr bwMode="auto">
          <a:xfrm>
            <a:off x="2254250" y="1174750"/>
            <a:ext cx="4851400" cy="4205288"/>
            <a:chOff x="1420" y="740"/>
            <a:chExt cx="3056" cy="2649"/>
          </a:xfrm>
        </p:grpSpPr>
        <p:sp>
          <p:nvSpPr>
            <p:cNvPr id="498703" name="Line 15"/>
            <p:cNvSpPr>
              <a:spLocks noChangeShapeType="1"/>
            </p:cNvSpPr>
            <p:nvPr/>
          </p:nvSpPr>
          <p:spPr bwMode="auto">
            <a:xfrm>
              <a:off x="1420" y="740"/>
              <a:ext cx="2733" cy="2434"/>
            </a:xfrm>
            <a:prstGeom prst="line">
              <a:avLst/>
            </a:prstGeom>
            <a:noFill/>
            <a:ln w="38100">
              <a:solidFill>
                <a:schemeClr val="folHlink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98704" name="Rectangle 16"/>
            <p:cNvSpPr>
              <a:spLocks noChangeArrowheads="1"/>
            </p:cNvSpPr>
            <p:nvPr/>
          </p:nvSpPr>
          <p:spPr bwMode="auto">
            <a:xfrm>
              <a:off x="4150" y="3101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folHlink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folHlink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498705" name="Rectangle 17"/>
          <p:cNvSpPr>
            <a:spLocks noChangeArrowheads="1"/>
          </p:cNvSpPr>
          <p:nvPr/>
        </p:nvSpPr>
        <p:spPr bwMode="auto">
          <a:xfrm>
            <a:off x="4186238" y="3576638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498706" name="Line 18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707" name="Line 19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98708" name="Group 20"/>
          <p:cNvGrpSpPr>
            <a:grpSpLocks/>
          </p:cNvGrpSpPr>
          <p:nvPr/>
        </p:nvGrpSpPr>
        <p:grpSpPr bwMode="auto">
          <a:xfrm>
            <a:off x="604838" y="3059113"/>
            <a:ext cx="4489450" cy="457200"/>
            <a:chOff x="381" y="1927"/>
            <a:chExt cx="2828" cy="288"/>
          </a:xfrm>
        </p:grpSpPr>
        <p:sp>
          <p:nvSpPr>
            <p:cNvPr id="498709" name="Line 21"/>
            <p:cNvSpPr>
              <a:spLocks noChangeShapeType="1"/>
            </p:cNvSpPr>
            <p:nvPr/>
          </p:nvSpPr>
          <p:spPr bwMode="auto">
            <a:xfrm flipH="1" flipV="1">
              <a:off x="673" y="2064"/>
              <a:ext cx="2217" cy="1"/>
            </a:xfrm>
            <a:prstGeom prst="line">
              <a:avLst/>
            </a:prstGeom>
            <a:noFill/>
            <a:ln w="15875">
              <a:solidFill>
                <a:schemeClr val="folHlink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498710" name="Group 22"/>
            <p:cNvGrpSpPr>
              <a:grpSpLocks/>
            </p:cNvGrpSpPr>
            <p:nvPr/>
          </p:nvGrpSpPr>
          <p:grpSpPr bwMode="auto">
            <a:xfrm>
              <a:off x="381" y="1927"/>
              <a:ext cx="2828" cy="288"/>
              <a:chOff x="381" y="1927"/>
              <a:chExt cx="2828" cy="288"/>
            </a:xfrm>
          </p:grpSpPr>
          <p:sp>
            <p:nvSpPr>
              <p:cNvPr id="498711" name="Rectangle 23"/>
              <p:cNvSpPr>
                <a:spLocks noChangeArrowheads="1"/>
              </p:cNvSpPr>
              <p:nvPr/>
            </p:nvSpPr>
            <p:spPr bwMode="auto">
              <a:xfrm>
                <a:off x="381" y="1942"/>
                <a:ext cx="281" cy="25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2000" i="1">
                    <a:solidFill>
                      <a:schemeClr val="folHlink"/>
                    </a:solidFill>
                    <a:latin typeface="Arial" panose="020B0604020202020204" pitchFamily="34" charset="0"/>
                  </a:rPr>
                  <a:t>P</a:t>
                </a:r>
                <a:r>
                  <a:rPr lang="en-GB" altLang="en-US" sz="2000" baseline="-25000">
                    <a:solidFill>
                      <a:schemeClr val="folHlink"/>
                    </a:solidFill>
                    <a:latin typeface="Arial" panose="020B0604020202020204" pitchFamily="34" charset="0"/>
                  </a:rPr>
                  <a:t>2</a:t>
                </a:r>
              </a:p>
            </p:txBody>
          </p:sp>
          <p:sp>
            <p:nvSpPr>
              <p:cNvPr id="498712" name="Rectangle 24"/>
              <p:cNvSpPr>
                <a:spLocks noChangeArrowheads="1"/>
              </p:cNvSpPr>
              <p:nvPr/>
            </p:nvSpPr>
            <p:spPr bwMode="auto">
              <a:xfrm>
                <a:off x="2986" y="1927"/>
                <a:ext cx="22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>
                    <a:solidFill>
                      <a:schemeClr val="folHlink"/>
                    </a:solidFill>
                    <a:latin typeface="Arial" panose="020B0604020202020204" pitchFamily="34" charset="0"/>
                  </a:rPr>
                  <a:t>b</a:t>
                </a:r>
              </a:p>
            </p:txBody>
          </p:sp>
          <p:sp>
            <p:nvSpPr>
              <p:cNvPr id="498713" name="Oval 25"/>
              <p:cNvSpPr>
                <a:spLocks noChangeArrowheads="1"/>
              </p:cNvSpPr>
              <p:nvPr/>
            </p:nvSpPr>
            <p:spPr bwMode="auto">
              <a:xfrm>
                <a:off x="2864" y="2026"/>
                <a:ext cx="80" cy="80"/>
              </a:xfrm>
              <a:prstGeom prst="ellipse">
                <a:avLst/>
              </a:prstGeom>
              <a:solidFill>
                <a:srgbClr val="009900"/>
              </a:solidFill>
              <a:ln w="25400">
                <a:solidFill>
                  <a:schemeClr val="bg2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498714" name="Oval 26"/>
          <p:cNvSpPr>
            <a:spLocks noChangeArrowheads="1"/>
          </p:cNvSpPr>
          <p:nvPr/>
        </p:nvSpPr>
        <p:spPr bwMode="auto">
          <a:xfrm>
            <a:off x="4000500" y="3752850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498715" name="AutoShape 27"/>
          <p:cNvSpPr>
            <a:spLocks noChangeArrowheads="1"/>
          </p:cNvSpPr>
          <p:nvPr/>
        </p:nvSpPr>
        <p:spPr bwMode="auto">
          <a:xfrm>
            <a:off x="6496050" y="2095500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Speculators believe that the rise in price to </a:t>
            </a:r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signifies a trend.</a:t>
            </a:r>
            <a:endParaRPr lang="en-GB" altLang="en-US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498716" name="Rectangle 28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318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folHlink"/>
                </a:solidFill>
              </a:rPr>
              <a:t>Destabilising speculation: initial price rise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98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987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7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987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987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8715" grpId="0" animBg="1" autoUpdateAnimBg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738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39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40" name="Rectangle 4"/>
          <p:cNvSpPr>
            <a:spLocks noChangeArrowheads="1"/>
          </p:cNvSpPr>
          <p:nvPr/>
        </p:nvSpPr>
        <p:spPr bwMode="auto">
          <a:xfrm>
            <a:off x="1066800" y="609600"/>
            <a:ext cx="7010400" cy="5334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41" name="Rectangle 5"/>
          <p:cNvSpPr>
            <a:spLocks noChangeArrowheads="1"/>
          </p:cNvSpPr>
          <p:nvPr/>
        </p:nvSpPr>
        <p:spPr bwMode="auto">
          <a:xfrm>
            <a:off x="601663" y="36290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tx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500742" name="Rectangle 6"/>
          <p:cNvSpPr>
            <a:spLocks noChangeArrowheads="1"/>
          </p:cNvSpPr>
          <p:nvPr/>
        </p:nvSpPr>
        <p:spPr bwMode="auto">
          <a:xfrm>
            <a:off x="604838" y="3082925"/>
            <a:ext cx="44608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solidFill>
                  <a:schemeClr val="folHlink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500743" name="Rectangle 7"/>
          <p:cNvSpPr>
            <a:spLocks noChangeArrowheads="1"/>
          </p:cNvSpPr>
          <p:nvPr/>
        </p:nvSpPr>
        <p:spPr bwMode="auto">
          <a:xfrm>
            <a:off x="568325" y="574675"/>
            <a:ext cx="4238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P </a:t>
            </a:r>
          </a:p>
        </p:txBody>
      </p:sp>
      <p:sp>
        <p:nvSpPr>
          <p:cNvPr id="500744" name="Rectangle 8"/>
          <p:cNvSpPr>
            <a:spLocks noChangeArrowheads="1"/>
          </p:cNvSpPr>
          <p:nvPr/>
        </p:nvSpPr>
        <p:spPr bwMode="auto">
          <a:xfrm>
            <a:off x="7658100" y="6037263"/>
            <a:ext cx="4524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 i="1">
                <a:latin typeface="Arial" panose="020B0604020202020204" pitchFamily="34" charset="0"/>
              </a:rPr>
              <a:t>Q </a:t>
            </a:r>
          </a:p>
        </p:txBody>
      </p:sp>
      <p:sp>
        <p:nvSpPr>
          <p:cNvPr id="500745" name="Rectangle 9"/>
          <p:cNvSpPr>
            <a:spLocks noChangeArrowheads="1"/>
          </p:cNvSpPr>
          <p:nvPr/>
        </p:nvSpPr>
        <p:spPr bwMode="auto">
          <a:xfrm>
            <a:off x="706438" y="5999163"/>
            <a:ext cx="38100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000">
                <a:latin typeface="Arial" panose="020B0604020202020204" pitchFamily="34" charset="0"/>
              </a:rPr>
              <a:t>O</a:t>
            </a:r>
          </a:p>
        </p:txBody>
      </p:sp>
      <p:sp>
        <p:nvSpPr>
          <p:cNvPr id="500746" name="Line 10"/>
          <p:cNvSpPr>
            <a:spLocks noChangeShapeType="1"/>
          </p:cNvSpPr>
          <p:nvPr/>
        </p:nvSpPr>
        <p:spPr bwMode="auto">
          <a:xfrm>
            <a:off x="1457325" y="1497013"/>
            <a:ext cx="4338638" cy="3863975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47" name="Line 11"/>
          <p:cNvSpPr>
            <a:spLocks noChangeShapeType="1"/>
          </p:cNvSpPr>
          <p:nvPr/>
        </p:nvSpPr>
        <p:spPr bwMode="auto">
          <a:xfrm>
            <a:off x="2254250" y="1174750"/>
            <a:ext cx="4338638" cy="3863975"/>
          </a:xfrm>
          <a:prstGeom prst="line">
            <a:avLst/>
          </a:prstGeom>
          <a:noFill/>
          <a:ln w="38100">
            <a:solidFill>
              <a:schemeClr val="folHlink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48" name="Line 12"/>
          <p:cNvSpPr>
            <a:spLocks noChangeShapeType="1"/>
          </p:cNvSpPr>
          <p:nvPr/>
        </p:nvSpPr>
        <p:spPr bwMode="auto">
          <a:xfrm flipV="1">
            <a:off x="2149475" y="1611313"/>
            <a:ext cx="4157663" cy="4068762"/>
          </a:xfrm>
          <a:prstGeom prst="line">
            <a:avLst/>
          </a:prstGeom>
          <a:noFill/>
          <a:ln w="38100">
            <a:solidFill>
              <a:schemeClr val="tx2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49" name="Line 13"/>
          <p:cNvSpPr>
            <a:spLocks noChangeShapeType="1"/>
          </p:cNvSpPr>
          <p:nvPr/>
        </p:nvSpPr>
        <p:spPr bwMode="auto">
          <a:xfrm flipH="1" flipV="1">
            <a:off x="1068388" y="3276600"/>
            <a:ext cx="3519487" cy="1588"/>
          </a:xfrm>
          <a:prstGeom prst="line">
            <a:avLst/>
          </a:prstGeom>
          <a:noFill/>
          <a:ln w="15875">
            <a:solidFill>
              <a:schemeClr val="folHlink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50" name="Line 14"/>
          <p:cNvSpPr>
            <a:spLocks noChangeShapeType="1"/>
          </p:cNvSpPr>
          <p:nvPr/>
        </p:nvSpPr>
        <p:spPr bwMode="auto">
          <a:xfrm flipH="1" flipV="1">
            <a:off x="1068388" y="3819525"/>
            <a:ext cx="2979737" cy="3175"/>
          </a:xfrm>
          <a:prstGeom prst="line">
            <a:avLst/>
          </a:prstGeom>
          <a:noFill/>
          <a:ln w="15875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00751" name="Group 15"/>
          <p:cNvGrpSpPr>
            <a:grpSpLocks/>
          </p:cNvGrpSpPr>
          <p:nvPr/>
        </p:nvGrpSpPr>
        <p:grpSpPr bwMode="auto">
          <a:xfrm>
            <a:off x="612775" y="1971675"/>
            <a:ext cx="3949700" cy="396875"/>
            <a:chOff x="386" y="1242"/>
            <a:chExt cx="2488" cy="250"/>
          </a:xfrm>
        </p:grpSpPr>
        <p:sp>
          <p:nvSpPr>
            <p:cNvPr id="500752" name="Rectangle 16"/>
            <p:cNvSpPr>
              <a:spLocks noChangeArrowheads="1"/>
            </p:cNvSpPr>
            <p:nvPr/>
          </p:nvSpPr>
          <p:spPr bwMode="auto">
            <a:xfrm>
              <a:off x="386" y="1242"/>
              <a:ext cx="281" cy="2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000" i="1">
                  <a:solidFill>
                    <a:schemeClr val="accent2"/>
                  </a:solidFill>
                  <a:latin typeface="Arial" panose="020B0604020202020204" pitchFamily="34" charset="0"/>
                </a:rPr>
                <a:t>P</a:t>
              </a:r>
              <a:r>
                <a:rPr lang="en-GB" altLang="en-US" sz="2000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500753" name="Line 17"/>
            <p:cNvSpPr>
              <a:spLocks noChangeShapeType="1"/>
            </p:cNvSpPr>
            <p:nvPr/>
          </p:nvSpPr>
          <p:spPr bwMode="auto">
            <a:xfrm flipH="1">
              <a:off x="673" y="1383"/>
              <a:ext cx="2201" cy="0"/>
            </a:xfrm>
            <a:prstGeom prst="line">
              <a:avLst/>
            </a:prstGeom>
            <a:noFill/>
            <a:ln w="15875">
              <a:solidFill>
                <a:schemeClr val="accent2"/>
              </a:solidFill>
              <a:prstDash val="dash"/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00754" name="Rectangle 18"/>
          <p:cNvSpPr>
            <a:spLocks noChangeArrowheads="1"/>
          </p:cNvSpPr>
          <p:nvPr/>
        </p:nvSpPr>
        <p:spPr bwMode="auto">
          <a:xfrm>
            <a:off x="6305550" y="1293813"/>
            <a:ext cx="5000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S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grpSp>
        <p:nvGrpSpPr>
          <p:cNvPr id="500755" name="Group 19"/>
          <p:cNvGrpSpPr>
            <a:grpSpLocks/>
          </p:cNvGrpSpPr>
          <p:nvPr/>
        </p:nvGrpSpPr>
        <p:grpSpPr bwMode="auto">
          <a:xfrm>
            <a:off x="1611313" y="685800"/>
            <a:ext cx="4616450" cy="4403725"/>
            <a:chOff x="1015" y="432"/>
            <a:chExt cx="2908" cy="2774"/>
          </a:xfrm>
        </p:grpSpPr>
        <p:sp>
          <p:nvSpPr>
            <p:cNvPr id="500756" name="Line 20"/>
            <p:cNvSpPr>
              <a:spLocks noChangeShapeType="1"/>
            </p:cNvSpPr>
            <p:nvPr/>
          </p:nvSpPr>
          <p:spPr bwMode="auto">
            <a:xfrm flipV="1">
              <a:off x="1015" y="643"/>
              <a:ext cx="2619" cy="2563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00757" name="Rectangle 21"/>
            <p:cNvSpPr>
              <a:spLocks noChangeArrowheads="1"/>
            </p:cNvSpPr>
            <p:nvPr/>
          </p:nvSpPr>
          <p:spPr bwMode="auto">
            <a:xfrm>
              <a:off x="3608" y="432"/>
              <a:ext cx="315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S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2</a:t>
              </a:r>
            </a:p>
          </p:txBody>
        </p:sp>
      </p:grpSp>
      <p:sp>
        <p:nvSpPr>
          <p:cNvPr id="500758" name="Rectangle 22"/>
          <p:cNvSpPr>
            <a:spLocks noChangeArrowheads="1"/>
          </p:cNvSpPr>
          <p:nvPr/>
        </p:nvSpPr>
        <p:spPr bwMode="auto">
          <a:xfrm>
            <a:off x="5784850" y="5229225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tx2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tx2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500759" name="Rectangle 23"/>
          <p:cNvSpPr>
            <a:spLocks noChangeArrowheads="1"/>
          </p:cNvSpPr>
          <p:nvPr/>
        </p:nvSpPr>
        <p:spPr bwMode="auto">
          <a:xfrm>
            <a:off x="6588125" y="4922838"/>
            <a:ext cx="5175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i="1">
                <a:solidFill>
                  <a:schemeClr val="folHlink"/>
                </a:solidFill>
                <a:latin typeface="Arial" panose="020B0604020202020204" pitchFamily="34" charset="0"/>
              </a:rPr>
              <a:t>D</a:t>
            </a:r>
            <a:r>
              <a:rPr lang="en-GB" altLang="en-US" baseline="-25000">
                <a:solidFill>
                  <a:schemeClr val="folHlink"/>
                </a:solidFill>
                <a:latin typeface="Arial" panose="020B0604020202020204" pitchFamily="34" charset="0"/>
              </a:rPr>
              <a:t>2</a:t>
            </a:r>
          </a:p>
        </p:txBody>
      </p:sp>
      <p:sp>
        <p:nvSpPr>
          <p:cNvPr id="500760" name="Rectangle 24"/>
          <p:cNvSpPr>
            <a:spLocks noChangeArrowheads="1"/>
          </p:cNvSpPr>
          <p:nvPr/>
        </p:nvSpPr>
        <p:spPr bwMode="auto">
          <a:xfrm>
            <a:off x="4186238" y="3576638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tx2"/>
                </a:solidFill>
                <a:latin typeface="Arial" panose="020B0604020202020204" pitchFamily="34" charset="0"/>
              </a:rPr>
              <a:t>a</a:t>
            </a:r>
          </a:p>
        </p:txBody>
      </p:sp>
      <p:sp>
        <p:nvSpPr>
          <p:cNvPr id="500761" name="Rectangle 25"/>
          <p:cNvSpPr>
            <a:spLocks noChangeArrowheads="1"/>
          </p:cNvSpPr>
          <p:nvPr/>
        </p:nvSpPr>
        <p:spPr bwMode="auto">
          <a:xfrm>
            <a:off x="4740275" y="305911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>
                <a:solidFill>
                  <a:schemeClr val="folHlink"/>
                </a:solidFill>
                <a:latin typeface="Arial" panose="020B0604020202020204" pitchFamily="34" charset="0"/>
              </a:rPr>
              <a:t>b</a:t>
            </a:r>
          </a:p>
        </p:txBody>
      </p:sp>
      <p:sp>
        <p:nvSpPr>
          <p:cNvPr id="500762" name="Line 26"/>
          <p:cNvSpPr>
            <a:spLocks noChangeShapeType="1"/>
          </p:cNvSpPr>
          <p:nvPr/>
        </p:nvSpPr>
        <p:spPr bwMode="auto">
          <a:xfrm>
            <a:off x="1066800" y="609600"/>
            <a:ext cx="0" cy="533400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63" name="Line 27"/>
          <p:cNvSpPr>
            <a:spLocks noChangeShapeType="1"/>
          </p:cNvSpPr>
          <p:nvPr/>
        </p:nvSpPr>
        <p:spPr bwMode="auto">
          <a:xfrm>
            <a:off x="1066800" y="5943600"/>
            <a:ext cx="70104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00764" name="Group 28"/>
          <p:cNvGrpSpPr>
            <a:grpSpLocks/>
          </p:cNvGrpSpPr>
          <p:nvPr/>
        </p:nvGrpSpPr>
        <p:grpSpPr bwMode="auto">
          <a:xfrm>
            <a:off x="2895600" y="682625"/>
            <a:ext cx="4864100" cy="4203700"/>
            <a:chOff x="1824" y="430"/>
            <a:chExt cx="3064" cy="2648"/>
          </a:xfrm>
        </p:grpSpPr>
        <p:sp>
          <p:nvSpPr>
            <p:cNvPr id="500765" name="Rectangle 29"/>
            <p:cNvSpPr>
              <a:spLocks noChangeArrowheads="1"/>
            </p:cNvSpPr>
            <p:nvPr/>
          </p:nvSpPr>
          <p:spPr bwMode="auto">
            <a:xfrm>
              <a:off x="4562" y="2790"/>
              <a:ext cx="32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i="1">
                  <a:solidFill>
                    <a:schemeClr val="accent2"/>
                  </a:solidFill>
                  <a:latin typeface="Arial" panose="020B0604020202020204" pitchFamily="34" charset="0"/>
                </a:rPr>
                <a:t>D</a:t>
              </a:r>
              <a:r>
                <a:rPr lang="en-GB" altLang="en-US" baseline="-25000">
                  <a:solidFill>
                    <a:schemeClr val="accent2"/>
                  </a:solidFill>
                  <a:latin typeface="Arial" panose="020B0604020202020204" pitchFamily="34" charset="0"/>
                </a:rPr>
                <a:t>3</a:t>
              </a:r>
            </a:p>
          </p:txBody>
        </p:sp>
        <p:sp>
          <p:nvSpPr>
            <p:cNvPr id="500766" name="Line 30"/>
            <p:cNvSpPr>
              <a:spLocks noChangeShapeType="1"/>
            </p:cNvSpPr>
            <p:nvPr/>
          </p:nvSpPr>
          <p:spPr bwMode="auto">
            <a:xfrm>
              <a:off x="1824" y="430"/>
              <a:ext cx="2733" cy="2434"/>
            </a:xfrm>
            <a:prstGeom prst="line">
              <a:avLst/>
            </a:prstGeom>
            <a:noFill/>
            <a:ln w="38100">
              <a:solidFill>
                <a:schemeClr val="accent2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00767" name="Oval 31"/>
          <p:cNvSpPr>
            <a:spLocks noChangeArrowheads="1"/>
          </p:cNvSpPr>
          <p:nvPr/>
        </p:nvSpPr>
        <p:spPr bwMode="auto">
          <a:xfrm>
            <a:off x="4546600" y="3216275"/>
            <a:ext cx="127000" cy="127000"/>
          </a:xfrm>
          <a:prstGeom prst="ellipse">
            <a:avLst/>
          </a:prstGeom>
          <a:solidFill>
            <a:srgbClr val="009900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00768" name="Oval 32"/>
          <p:cNvSpPr>
            <a:spLocks noChangeArrowheads="1"/>
          </p:cNvSpPr>
          <p:nvPr/>
        </p:nvSpPr>
        <p:spPr bwMode="auto">
          <a:xfrm>
            <a:off x="4000500" y="3752850"/>
            <a:ext cx="127000" cy="127000"/>
          </a:xfrm>
          <a:prstGeom prst="ellipse">
            <a:avLst/>
          </a:prstGeom>
          <a:solidFill>
            <a:srgbClr val="6699FF"/>
          </a:solidFill>
          <a:ln w="25400">
            <a:solidFill>
              <a:schemeClr val="bg2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00769" name="Group 33"/>
          <p:cNvGrpSpPr>
            <a:grpSpLocks/>
          </p:cNvGrpSpPr>
          <p:nvPr/>
        </p:nvGrpSpPr>
        <p:grpSpPr bwMode="auto">
          <a:xfrm>
            <a:off x="4522788" y="1954213"/>
            <a:ext cx="541337" cy="457200"/>
            <a:chOff x="2849" y="1231"/>
            <a:chExt cx="341" cy="288"/>
          </a:xfrm>
        </p:grpSpPr>
        <p:sp>
          <p:nvSpPr>
            <p:cNvPr id="500770" name="Rectangle 34"/>
            <p:cNvSpPr>
              <a:spLocks noChangeArrowheads="1"/>
            </p:cNvSpPr>
            <p:nvPr/>
          </p:nvSpPr>
          <p:spPr bwMode="auto">
            <a:xfrm>
              <a:off x="2978" y="1231"/>
              <a:ext cx="21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>
                  <a:solidFill>
                    <a:schemeClr val="accent2"/>
                  </a:solidFill>
                  <a:latin typeface="Arial" panose="020B0604020202020204" pitchFamily="34" charset="0"/>
                </a:rPr>
                <a:t>c</a:t>
              </a:r>
            </a:p>
          </p:txBody>
        </p:sp>
        <p:sp>
          <p:nvSpPr>
            <p:cNvPr id="500771" name="Oval 35"/>
            <p:cNvSpPr>
              <a:spLocks noChangeArrowheads="1"/>
            </p:cNvSpPr>
            <p:nvPr/>
          </p:nvSpPr>
          <p:spPr bwMode="auto">
            <a:xfrm>
              <a:off x="2849" y="1341"/>
              <a:ext cx="80" cy="80"/>
            </a:xfrm>
            <a:prstGeom prst="ellipse">
              <a:avLst/>
            </a:prstGeom>
            <a:solidFill>
              <a:srgbClr val="FF9999"/>
            </a:solidFill>
            <a:ln w="25400">
              <a:solidFill>
                <a:schemeClr val="bg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500772" name="AutoShape 36"/>
          <p:cNvSpPr>
            <a:spLocks noChangeArrowheads="1"/>
          </p:cNvSpPr>
          <p:nvPr/>
        </p:nvSpPr>
        <p:spPr bwMode="auto">
          <a:xfrm>
            <a:off x="6496050" y="2095500"/>
            <a:ext cx="2446338" cy="1431925"/>
          </a:xfrm>
          <a:prstGeom prst="flowChartAlternateProcess">
            <a:avLst/>
          </a:prstGeom>
          <a:solidFill>
            <a:srgbClr val="FFFFCC"/>
          </a:solidFill>
          <a:ln w="22225">
            <a:solidFill>
              <a:schemeClr val="folHlink"/>
            </a:solidFill>
            <a:miter lim="800000"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Speculators believe that the rise in price to </a:t>
            </a:r>
            <a:r>
              <a:rPr lang="en-GB" altLang="en-US" sz="2000" i="1">
                <a:solidFill>
                  <a:schemeClr val="accent2"/>
                </a:solidFill>
                <a:latin typeface="Arial" panose="020B0604020202020204" pitchFamily="34" charset="0"/>
              </a:rPr>
              <a:t>P</a:t>
            </a:r>
            <a:r>
              <a:rPr lang="en-GB" altLang="en-US" sz="2000" baseline="-25000">
                <a:solidFill>
                  <a:schemeClr val="accent2"/>
                </a:solidFill>
                <a:latin typeface="Arial" panose="020B0604020202020204" pitchFamily="34" charset="0"/>
              </a:rPr>
              <a:t>2</a:t>
            </a:r>
            <a:r>
              <a:rPr lang="en-GB" altLang="en-US" sz="2000">
                <a:solidFill>
                  <a:schemeClr val="accent2"/>
                </a:solidFill>
                <a:latin typeface="Arial" panose="020B0604020202020204" pitchFamily="34" charset="0"/>
              </a:rPr>
              <a:t> signifies a trend.</a:t>
            </a:r>
            <a:endParaRPr lang="en-GB" altLang="en-US">
              <a:solidFill>
                <a:schemeClr val="accent2"/>
              </a:solidFill>
              <a:latin typeface="Arial" panose="020B0604020202020204" pitchFamily="34" charset="0"/>
            </a:endParaRPr>
          </a:p>
        </p:txBody>
      </p:sp>
      <p:sp>
        <p:nvSpPr>
          <p:cNvPr id="500773" name="Rectangle 37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31813"/>
          </a:xfrm>
          <a:noFill/>
          <a:ln/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 anchor="ctr"/>
          <a:lstStyle/>
          <a:p>
            <a:r>
              <a:rPr lang="en-GB" altLang="en-US" sz="2800" b="1">
                <a:solidFill>
                  <a:schemeClr val="folHlink"/>
                </a:solidFill>
              </a:rPr>
              <a:t>Destabilising speculation: initial price rise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159500" y="747082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Suppliers hold back</a:t>
            </a:r>
            <a:endParaRPr lang="en-GB" sz="1200" b="1" dirty="0"/>
          </a:p>
        </p:txBody>
      </p:sp>
      <p:sp>
        <p:nvSpPr>
          <p:cNvPr id="39" name="TextBox 38"/>
          <p:cNvSpPr txBox="1"/>
          <p:nvPr/>
        </p:nvSpPr>
        <p:spPr>
          <a:xfrm>
            <a:off x="6299200" y="5393958"/>
            <a:ext cx="21129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 smtClean="0"/>
              <a:t>Buyers increase purchase</a:t>
            </a:r>
            <a:endParaRPr lang="en-GB" sz="1200" b="1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00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007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007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00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00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0" dur="500"/>
                                        <p:tgtEl>
                                          <p:spTgt spid="5007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2786" name="Rectangle 2"/>
          <p:cNvSpPr>
            <a:spLocks noChangeArrowheads="1"/>
          </p:cNvSpPr>
          <p:nvPr/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2787" name="Rectangle 3"/>
          <p:cNvSpPr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2800"/>
          </a:p>
        </p:txBody>
      </p:sp>
      <p:sp>
        <p:nvSpPr>
          <p:cNvPr id="502788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The time dimension</a:t>
            </a:r>
          </a:p>
        </p:txBody>
      </p:sp>
      <p:sp>
        <p:nvSpPr>
          <p:cNvPr id="502789" name="Rectangle 5"/>
          <p:cNvSpPr>
            <a:spLocks noGrp="1"/>
          </p:cNvSpPr>
          <p:nvPr>
            <p:ph type="body" idx="1"/>
          </p:nvPr>
        </p:nvSpPr>
        <p:spPr>
          <a:xfrm>
            <a:off x="301625" y="1524000"/>
            <a:ext cx="8534400" cy="31051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Short-run and long-run price adjustment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 and long-run demand and supply curves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short- and long-run adjustment to a change in demand or supply</a:t>
            </a:r>
          </a:p>
          <a:p>
            <a:pPr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Speculation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stabilising speculation</a:t>
            </a:r>
          </a:p>
          <a:p>
            <a:pPr lvl="1">
              <a:lnSpc>
                <a:spcPct val="80000"/>
              </a:lnSpc>
            </a:pPr>
            <a:r>
              <a:rPr lang="en-GB" altLang="en-US">
                <a:solidFill>
                  <a:srgbClr val="646B86"/>
                </a:solidFill>
              </a:rPr>
              <a:t>destabilising speculation</a:t>
            </a:r>
            <a:endParaRPr lang="en-GB" altLang="en-US"/>
          </a:p>
        </p:txBody>
      </p:sp>
      <p:sp>
        <p:nvSpPr>
          <p:cNvPr id="502790" name="Rectangle 6"/>
          <p:cNvSpPr>
            <a:spLocks/>
          </p:cNvSpPr>
          <p:nvPr/>
        </p:nvSpPr>
        <p:spPr bwMode="auto">
          <a:xfrm>
            <a:off x="301625" y="4621213"/>
            <a:ext cx="8534400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>
              <a:lnSpc>
                <a:spcPct val="90000"/>
              </a:lnSpc>
              <a:spcBef>
                <a:spcPct val="30000"/>
              </a:spcBef>
              <a:buClr>
                <a:srgbClr val="A1002E"/>
              </a:buClr>
              <a:buSzPct val="85000"/>
              <a:buFont typeface="Wingdings 2" panose="05020102010507070707" pitchFamily="18" charset="2"/>
              <a:buChar char=""/>
              <a:defRPr sz="3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ct val="30000"/>
              </a:spcBef>
              <a:buClr>
                <a:srgbClr val="007A31"/>
              </a:buClr>
              <a:buSzPct val="70000"/>
              <a:buFont typeface="Wingdings" panose="05000000000000000000" pitchFamily="2" charset="2"/>
              <a:buChar char="¡"/>
              <a:defRPr sz="2600">
                <a:solidFill>
                  <a:srgbClr val="19323F"/>
                </a:solidFill>
                <a:latin typeface="Arial" panose="020B060402020202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ct val="30000"/>
              </a:spcBef>
              <a:buClr>
                <a:srgbClr val="6E9798"/>
              </a:buClr>
              <a:buSzPct val="75000"/>
              <a:buFont typeface="Wingdings 2" panose="05020102010507070707" pitchFamily="18" charset="2"/>
              <a:buChar char="÷"/>
              <a:defRPr sz="2300">
                <a:solidFill>
                  <a:srgbClr val="1E495C"/>
                </a:solidFill>
                <a:latin typeface="Arial" panose="020B060402020202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ct val="30000"/>
              </a:spcBef>
              <a:buClr>
                <a:srgbClr val="985300"/>
              </a:buClr>
              <a:buSzPct val="65000"/>
              <a:buFont typeface="Wingdings 2" panose="05020102010507070707" pitchFamily="18" charset="2"/>
              <a:buChar char=""/>
              <a:defRPr sz="2000">
                <a:solidFill>
                  <a:srgbClr val="363660"/>
                </a:solidFill>
                <a:latin typeface="Arial" panose="020B060402020202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ct val="30000"/>
              </a:spcBef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Georgia" panose="02040502050405020303" pitchFamily="18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/>
              <a:t>Uncertainty and risk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defining risk and uncertainty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reducing risks by holding stocks</a:t>
            </a:r>
          </a:p>
          <a:p>
            <a:pPr lvl="1">
              <a:lnSpc>
                <a:spcPct val="80000"/>
              </a:lnSpc>
            </a:pPr>
            <a:r>
              <a:rPr lang="en-GB" altLang="en-US"/>
              <a:t>futures markets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5027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027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027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5027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790" grpId="0" build="p" bldLvl="2" autoUpdateAnimBg="0"/>
    </p:bldLst>
  </p:timing>
</p:sld>
</file>

<file path=ppt/theme/theme1.xml><?xml version="1.0" encoding="utf-8"?>
<a:theme xmlns:a="http://schemas.openxmlformats.org/drawingml/2006/main" name="Default Design">
  <a:themeElements>
    <a:clrScheme name="">
      <a:dk1>
        <a:srgbClr val="000000"/>
      </a:dk1>
      <a:lt1>
        <a:srgbClr val="FFFFFF"/>
      </a:lt1>
      <a:dk2>
        <a:srgbClr val="0035AA"/>
      </a:dk2>
      <a:lt2>
        <a:srgbClr val="000000"/>
      </a:lt2>
      <a:accent1>
        <a:srgbClr val="800080"/>
      </a:accent1>
      <a:accent2>
        <a:srgbClr val="C40038"/>
      </a:accent2>
      <a:accent3>
        <a:srgbClr val="FFFFFF"/>
      </a:accent3>
      <a:accent4>
        <a:srgbClr val="000000"/>
      </a:accent4>
      <a:accent5>
        <a:srgbClr val="C0AAC0"/>
      </a:accent5>
      <a:accent6>
        <a:srgbClr val="B10032"/>
      </a:accent6>
      <a:hlink>
        <a:srgbClr val="663300"/>
      </a:hlink>
      <a:folHlink>
        <a:srgbClr val="01791B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bg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miter lim="800000"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35AA"/>
    </a:dk2>
    <a:lt2>
      <a:srgbClr val="000000"/>
    </a:lt2>
    <a:accent1>
      <a:srgbClr val="800080"/>
    </a:accent1>
    <a:accent2>
      <a:srgbClr val="C40038"/>
    </a:accent2>
    <a:accent3>
      <a:srgbClr val="FFFFFF"/>
    </a:accent3>
    <a:accent4>
      <a:srgbClr val="000000"/>
    </a:accent4>
    <a:accent5>
      <a:srgbClr val="C0AAC0"/>
    </a:accent5>
    <a:accent6>
      <a:srgbClr val="B10032"/>
    </a:accent6>
    <a:hlink>
      <a:srgbClr val="663300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C:\Documents and Settings\ltsn-a\Application Data\Microsoft\Templates\Lecture plans.pot</Template>
  <TotalTime>558</TotalTime>
  <Words>2548</Words>
  <Application>Microsoft Office PowerPoint</Application>
  <PresentationFormat>On-screen Show (4:3)</PresentationFormat>
  <Paragraphs>877</Paragraphs>
  <Slides>69</Slides>
  <Notes>69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9" baseType="lpstr">
      <vt:lpstr>Arial</vt:lpstr>
      <vt:lpstr>Comic Sans MS</vt:lpstr>
      <vt:lpstr>Georgia</vt:lpstr>
      <vt:lpstr>Playbill</vt:lpstr>
      <vt:lpstr>Symbol</vt:lpstr>
      <vt:lpstr>Times New Roman</vt:lpstr>
      <vt:lpstr>Wingdings</vt:lpstr>
      <vt:lpstr>Wingdings 2</vt:lpstr>
      <vt:lpstr>Default Design</vt:lpstr>
      <vt:lpstr>Chart</vt:lpstr>
      <vt:lpstr>PowerPoint Presentation</vt:lpstr>
      <vt:lpstr>Markets in Action</vt:lpstr>
      <vt:lpstr>Elasticity</vt:lpstr>
      <vt:lpstr>Market supply and demand</vt:lpstr>
      <vt:lpstr>Market supply and demand</vt:lpstr>
      <vt:lpstr>Market supply and demand</vt:lpstr>
      <vt:lpstr>Market supply and demand</vt:lpstr>
      <vt:lpstr>Elasticity</vt:lpstr>
      <vt:lpstr>Elasticity</vt:lpstr>
      <vt:lpstr>Total expenditure</vt:lpstr>
      <vt:lpstr>Elasticity</vt:lpstr>
      <vt:lpstr>PowerPoint Presentation</vt:lpstr>
      <vt:lpstr>Elasticity</vt:lpstr>
      <vt:lpstr>PowerPoint Presentation</vt:lpstr>
      <vt:lpstr>Elasticity</vt:lpstr>
      <vt:lpstr>PowerPoint Presentation</vt:lpstr>
      <vt:lpstr>PowerPoint Presentation</vt:lpstr>
      <vt:lpstr>PowerPoint Presentation</vt:lpstr>
      <vt:lpstr>Elasticity</vt:lpstr>
      <vt:lpstr>PowerPoint Presentation</vt:lpstr>
      <vt:lpstr>PowerPoint Presentation</vt:lpstr>
      <vt:lpstr>Elasticity</vt:lpstr>
      <vt:lpstr>Elasticity</vt:lpstr>
      <vt:lpstr>Elasticity</vt:lpstr>
      <vt:lpstr>Different elasticities along different portions of a demand curve</vt:lpstr>
      <vt:lpstr>PowerPoint Presentation</vt:lpstr>
      <vt:lpstr>PowerPoint Presentation</vt:lpstr>
      <vt:lpstr>Elasticity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Elasticity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Elasticity</vt:lpstr>
      <vt:lpstr>Different elasticities along a straight-line demand curve</vt:lpstr>
      <vt:lpstr>Different elasticities along a straight-line demand curve</vt:lpstr>
      <vt:lpstr>Different elasticities along a straight-line demand curve</vt:lpstr>
      <vt:lpstr>Different elasticities along a straight-line demand curve</vt:lpstr>
      <vt:lpstr>Elasticity</vt:lpstr>
      <vt:lpstr>Elasticity</vt:lpstr>
      <vt:lpstr>Elasticity</vt:lpstr>
      <vt:lpstr>Markets in Action</vt:lpstr>
      <vt:lpstr>The time dimension</vt:lpstr>
      <vt:lpstr>Response of supply to an increase in demand</vt:lpstr>
      <vt:lpstr>PowerPoint Presentation</vt:lpstr>
      <vt:lpstr>PowerPoint Presentation</vt:lpstr>
      <vt:lpstr>PowerPoint Presentation</vt:lpstr>
      <vt:lpstr>Response of demand to an increase in supply</vt:lpstr>
      <vt:lpstr>PowerPoint Presentation</vt:lpstr>
      <vt:lpstr>PowerPoint Presentation</vt:lpstr>
      <vt:lpstr>PowerPoint Presentation</vt:lpstr>
      <vt:lpstr>The time dimension</vt:lpstr>
      <vt:lpstr>Stabilising speculation: initial price fall</vt:lpstr>
      <vt:lpstr>Stabilising speculation: initial price fall</vt:lpstr>
      <vt:lpstr>Stabilising speculation: initial price rise</vt:lpstr>
      <vt:lpstr>Stabilising speculation: initial price rise</vt:lpstr>
      <vt:lpstr>The time dimension</vt:lpstr>
      <vt:lpstr>Destabilising speculation: initial price fall</vt:lpstr>
      <vt:lpstr>Destabilising speculation: initial price fall</vt:lpstr>
      <vt:lpstr>Destabilising speculation: initial price rise</vt:lpstr>
      <vt:lpstr>Destabilising speculation: initial price rise</vt:lpstr>
      <vt:lpstr>The time dimension</vt:lpstr>
    </vt:vector>
  </TitlesOfParts>
  <Company> 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John Sloman</dc:creator>
  <cp:lastModifiedBy>Jia</cp:lastModifiedBy>
  <cp:revision>82</cp:revision>
  <dcterms:created xsi:type="dcterms:W3CDTF">2002-11-17T23:04:00Z</dcterms:created>
  <dcterms:modified xsi:type="dcterms:W3CDTF">2017-07-28T15:54:43Z</dcterms:modified>
</cp:coreProperties>
</file>