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75" r:id="rId3"/>
    <p:sldId id="276" r:id="rId4"/>
    <p:sldId id="277" r:id="rId5"/>
    <p:sldId id="278" r:id="rId6"/>
    <p:sldId id="279" r:id="rId7"/>
    <p:sldId id="280" r:id="rId8"/>
    <p:sldId id="281" r:id="rId9"/>
    <p:sldId id="260" r:id="rId10"/>
    <p:sldId id="261" r:id="rId11"/>
    <p:sldId id="262" r:id="rId12"/>
    <p:sldId id="258" r:id="rId13"/>
    <p:sldId id="264" r:id="rId14"/>
    <p:sldId id="265" r:id="rId15"/>
    <p:sldId id="266" r:id="rId16"/>
    <p:sldId id="268" r:id="rId17"/>
    <p:sldId id="267" r:id="rId18"/>
    <p:sldId id="263" r:id="rId19"/>
    <p:sldId id="272" r:id="rId20"/>
    <p:sldId id="269" r:id="rId21"/>
    <p:sldId id="270" r:id="rId22"/>
    <p:sldId id="271" r:id="rId23"/>
    <p:sldId id="274" r:id="rId24"/>
    <p:sldId id="273" r:id="rId25"/>
    <p:sldId id="25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62657" autoAdjust="0"/>
  </p:normalViewPr>
  <p:slideViewPr>
    <p:cSldViewPr snapToGrid="0">
      <p:cViewPr varScale="1">
        <p:scale>
          <a:sx n="72" d="100"/>
          <a:sy n="72" d="100"/>
        </p:scale>
        <p:origin x="-1842"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F581F2-8665-462B-9DD5-53EC4A681545}" type="datetimeFigureOut">
              <a:rPr lang="en-GB" smtClean="0"/>
              <a:t>27/02/2019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D6BD63-15C5-402E-8B9D-1D76DEA62FE5}" type="slidenum">
              <a:rPr lang="en-GB" smtClean="0"/>
              <a:t>‹#›</a:t>
            </a:fld>
            <a:endParaRPr lang="en-GB"/>
          </a:p>
        </p:txBody>
      </p:sp>
    </p:spTree>
    <p:extLst>
      <p:ext uri="{BB962C8B-B14F-4D97-AF65-F5344CB8AC3E}">
        <p14:creationId xmlns:p14="http://schemas.microsoft.com/office/powerpoint/2010/main" val="2748317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9</a:t>
            </a:fld>
            <a:endParaRPr lang="en-GB"/>
          </a:p>
        </p:txBody>
      </p:sp>
    </p:spTree>
    <p:extLst>
      <p:ext uri="{BB962C8B-B14F-4D97-AF65-F5344CB8AC3E}">
        <p14:creationId xmlns:p14="http://schemas.microsoft.com/office/powerpoint/2010/main" val="405553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10</a:t>
            </a:fld>
            <a:endParaRPr lang="en-GB"/>
          </a:p>
        </p:txBody>
      </p:sp>
    </p:spTree>
    <p:extLst>
      <p:ext uri="{BB962C8B-B14F-4D97-AF65-F5344CB8AC3E}">
        <p14:creationId xmlns:p14="http://schemas.microsoft.com/office/powerpoint/2010/main" val="2261589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11</a:t>
            </a:fld>
            <a:endParaRPr lang="en-GB"/>
          </a:p>
        </p:txBody>
      </p:sp>
    </p:spTree>
    <p:extLst>
      <p:ext uri="{BB962C8B-B14F-4D97-AF65-F5344CB8AC3E}">
        <p14:creationId xmlns:p14="http://schemas.microsoft.com/office/powerpoint/2010/main" val="1728641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p:txBody>
      </p:sp>
      <p:sp>
        <p:nvSpPr>
          <p:cNvPr id="4" name="Slide Number Placeholder 3"/>
          <p:cNvSpPr>
            <a:spLocks noGrp="1"/>
          </p:cNvSpPr>
          <p:nvPr>
            <p:ph type="sldNum" sz="quarter" idx="10"/>
          </p:nvPr>
        </p:nvSpPr>
        <p:spPr/>
        <p:txBody>
          <a:bodyPr/>
          <a:lstStyle/>
          <a:p>
            <a:fld id="{6BD6BD63-15C5-402E-8B9D-1D76DEA62FE5}" type="slidenum">
              <a:rPr lang="en-GB" smtClean="0"/>
              <a:t>12</a:t>
            </a:fld>
            <a:endParaRPr lang="en-GB"/>
          </a:p>
        </p:txBody>
      </p:sp>
    </p:spTree>
    <p:extLst>
      <p:ext uri="{BB962C8B-B14F-4D97-AF65-F5344CB8AC3E}">
        <p14:creationId xmlns:p14="http://schemas.microsoft.com/office/powerpoint/2010/main" val="2396096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13</a:t>
            </a:fld>
            <a:endParaRPr lang="en-GB"/>
          </a:p>
        </p:txBody>
      </p:sp>
    </p:spTree>
    <p:extLst>
      <p:ext uri="{BB962C8B-B14F-4D97-AF65-F5344CB8AC3E}">
        <p14:creationId xmlns:p14="http://schemas.microsoft.com/office/powerpoint/2010/main" val="1162489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p:txBody>
      </p:sp>
      <p:sp>
        <p:nvSpPr>
          <p:cNvPr id="4" name="Slide Number Placeholder 3"/>
          <p:cNvSpPr>
            <a:spLocks noGrp="1"/>
          </p:cNvSpPr>
          <p:nvPr>
            <p:ph type="sldNum" sz="quarter" idx="10"/>
          </p:nvPr>
        </p:nvSpPr>
        <p:spPr/>
        <p:txBody>
          <a:bodyPr/>
          <a:lstStyle/>
          <a:p>
            <a:fld id="{6BD6BD63-15C5-402E-8B9D-1D76DEA62FE5}" type="slidenum">
              <a:rPr lang="en-GB" smtClean="0"/>
              <a:t>14</a:t>
            </a:fld>
            <a:endParaRPr lang="en-GB"/>
          </a:p>
        </p:txBody>
      </p:sp>
    </p:spTree>
    <p:extLst>
      <p:ext uri="{BB962C8B-B14F-4D97-AF65-F5344CB8AC3E}">
        <p14:creationId xmlns:p14="http://schemas.microsoft.com/office/powerpoint/2010/main" val="2562487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15</a:t>
            </a:fld>
            <a:endParaRPr lang="en-GB"/>
          </a:p>
        </p:txBody>
      </p:sp>
    </p:spTree>
    <p:extLst>
      <p:ext uri="{BB962C8B-B14F-4D97-AF65-F5344CB8AC3E}">
        <p14:creationId xmlns:p14="http://schemas.microsoft.com/office/powerpoint/2010/main" val="18961506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baseline="0" dirty="0" smtClean="0"/>
          </a:p>
        </p:txBody>
      </p:sp>
      <p:sp>
        <p:nvSpPr>
          <p:cNvPr id="4" name="Slide Number Placeholder 3"/>
          <p:cNvSpPr>
            <a:spLocks noGrp="1"/>
          </p:cNvSpPr>
          <p:nvPr>
            <p:ph type="sldNum" sz="quarter" idx="10"/>
          </p:nvPr>
        </p:nvSpPr>
        <p:spPr/>
        <p:txBody>
          <a:bodyPr/>
          <a:lstStyle/>
          <a:p>
            <a:fld id="{6BD6BD63-15C5-402E-8B9D-1D76DEA62FE5}" type="slidenum">
              <a:rPr lang="en-GB" smtClean="0"/>
              <a:t>16</a:t>
            </a:fld>
            <a:endParaRPr lang="en-GB"/>
          </a:p>
        </p:txBody>
      </p:sp>
    </p:spTree>
    <p:extLst>
      <p:ext uri="{BB962C8B-B14F-4D97-AF65-F5344CB8AC3E}">
        <p14:creationId xmlns:p14="http://schemas.microsoft.com/office/powerpoint/2010/main" val="1359482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17</a:t>
            </a:fld>
            <a:endParaRPr lang="en-GB"/>
          </a:p>
        </p:txBody>
      </p:sp>
    </p:spTree>
    <p:extLst>
      <p:ext uri="{BB962C8B-B14F-4D97-AF65-F5344CB8AC3E}">
        <p14:creationId xmlns:p14="http://schemas.microsoft.com/office/powerpoint/2010/main" val="926396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p:txBody>
      </p:sp>
      <p:sp>
        <p:nvSpPr>
          <p:cNvPr id="4" name="Slide Number Placeholder 3"/>
          <p:cNvSpPr>
            <a:spLocks noGrp="1"/>
          </p:cNvSpPr>
          <p:nvPr>
            <p:ph type="sldNum" sz="quarter" idx="10"/>
          </p:nvPr>
        </p:nvSpPr>
        <p:spPr/>
        <p:txBody>
          <a:bodyPr/>
          <a:lstStyle/>
          <a:p>
            <a:fld id="{6BD6BD63-15C5-402E-8B9D-1D76DEA62FE5}" type="slidenum">
              <a:rPr lang="en-GB" smtClean="0"/>
              <a:t>18</a:t>
            </a:fld>
            <a:endParaRPr lang="en-GB"/>
          </a:p>
        </p:txBody>
      </p:sp>
    </p:spTree>
    <p:extLst>
      <p:ext uri="{BB962C8B-B14F-4D97-AF65-F5344CB8AC3E}">
        <p14:creationId xmlns:p14="http://schemas.microsoft.com/office/powerpoint/2010/main" val="8807793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19</a:t>
            </a:fld>
            <a:endParaRPr lang="en-GB"/>
          </a:p>
        </p:txBody>
      </p:sp>
    </p:spTree>
    <p:extLst>
      <p:ext uri="{BB962C8B-B14F-4D97-AF65-F5344CB8AC3E}">
        <p14:creationId xmlns:p14="http://schemas.microsoft.com/office/powerpoint/2010/main" val="25460612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6BD6BD63-15C5-402E-8B9D-1D76DEA62FE5}" type="slidenum">
              <a:rPr lang="en-GB" smtClean="0"/>
              <a:t>20</a:t>
            </a:fld>
            <a:endParaRPr lang="en-GB"/>
          </a:p>
        </p:txBody>
      </p:sp>
    </p:spTree>
    <p:extLst>
      <p:ext uri="{BB962C8B-B14F-4D97-AF65-F5344CB8AC3E}">
        <p14:creationId xmlns:p14="http://schemas.microsoft.com/office/powerpoint/2010/main" val="31503663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21</a:t>
            </a:fld>
            <a:endParaRPr lang="en-GB"/>
          </a:p>
        </p:txBody>
      </p:sp>
    </p:spTree>
    <p:extLst>
      <p:ext uri="{BB962C8B-B14F-4D97-AF65-F5344CB8AC3E}">
        <p14:creationId xmlns:p14="http://schemas.microsoft.com/office/powerpoint/2010/main" val="25363347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22</a:t>
            </a:fld>
            <a:endParaRPr lang="en-GB"/>
          </a:p>
        </p:txBody>
      </p:sp>
    </p:spTree>
    <p:extLst>
      <p:ext uri="{BB962C8B-B14F-4D97-AF65-F5344CB8AC3E}">
        <p14:creationId xmlns:p14="http://schemas.microsoft.com/office/powerpoint/2010/main" val="696444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6BD6BD63-15C5-402E-8B9D-1D76DEA62FE5}" type="slidenum">
              <a:rPr lang="en-GB" smtClean="0"/>
              <a:t>23</a:t>
            </a:fld>
            <a:endParaRPr lang="en-GB"/>
          </a:p>
        </p:txBody>
      </p:sp>
    </p:spTree>
    <p:extLst>
      <p:ext uri="{BB962C8B-B14F-4D97-AF65-F5344CB8AC3E}">
        <p14:creationId xmlns:p14="http://schemas.microsoft.com/office/powerpoint/2010/main" val="9638656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D6BD63-15C5-402E-8B9D-1D76DEA62FE5}" type="slidenum">
              <a:rPr lang="en-GB" smtClean="0"/>
              <a:t>24</a:t>
            </a:fld>
            <a:endParaRPr lang="en-GB"/>
          </a:p>
        </p:txBody>
      </p:sp>
    </p:spTree>
    <p:extLst>
      <p:ext uri="{BB962C8B-B14F-4D97-AF65-F5344CB8AC3E}">
        <p14:creationId xmlns:p14="http://schemas.microsoft.com/office/powerpoint/2010/main" val="3714285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152B21D-C809-4A6B-B689-48F438FC9111}"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515662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52B21D-C809-4A6B-B689-48F438FC9111}"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796998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152B21D-C809-4A6B-B689-48F438FC9111}"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3340766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152B21D-C809-4A6B-B689-48F438FC9111}" type="datetimeFigureOut">
              <a:rPr lang="en-GB" smtClean="0"/>
              <a:t>27/02/2019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474943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152B21D-C809-4A6B-B689-48F438FC9111}" type="datetimeFigureOut">
              <a:rPr lang="en-GB" smtClean="0"/>
              <a:t>27/02/2019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9340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152B21D-C809-4A6B-B689-48F438FC9111}" type="datetimeFigureOut">
              <a:rPr lang="en-GB" smtClean="0"/>
              <a:t>27/02/2019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3507111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52B21D-C809-4A6B-B689-48F438FC9111}" type="datetimeFigureOut">
              <a:rPr lang="en-GB" smtClean="0"/>
              <a:t>27/02/2019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4259314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52B21D-C809-4A6B-B689-48F438FC9111}" type="datetimeFigureOut">
              <a:rPr lang="en-GB" smtClean="0"/>
              <a:t>27/02/2019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468893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52B21D-C809-4A6B-B689-48F438FC9111}" type="datetimeFigureOut">
              <a:rPr lang="en-GB" smtClean="0"/>
              <a:t>27/02/2019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4266716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52B21D-C809-4A6B-B689-48F438FC9111}"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963990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52B21D-C809-4A6B-B689-48F438FC9111}"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7B4B-4D14-4141-8ED0-C8690D9197F7}" type="slidenum">
              <a:rPr lang="en-GB" smtClean="0"/>
              <a:t>‹#›</a:t>
            </a:fld>
            <a:endParaRPr lang="en-GB"/>
          </a:p>
        </p:txBody>
      </p:sp>
    </p:spTree>
    <p:extLst>
      <p:ext uri="{BB962C8B-B14F-4D97-AF65-F5344CB8AC3E}">
        <p14:creationId xmlns:p14="http://schemas.microsoft.com/office/powerpoint/2010/main" val="2311326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52B21D-C809-4A6B-B689-48F438FC9111}" type="datetimeFigureOut">
              <a:rPr lang="en-GB" smtClean="0"/>
              <a:t>27/02/2019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1D7B4B-4D14-4141-8ED0-C8690D9197F7}" type="slidenum">
              <a:rPr lang="en-GB" smtClean="0"/>
              <a:t>‹#›</a:t>
            </a:fld>
            <a:endParaRPr lang="en-GB"/>
          </a:p>
        </p:txBody>
      </p:sp>
    </p:spTree>
    <p:extLst>
      <p:ext uri="{BB962C8B-B14F-4D97-AF65-F5344CB8AC3E}">
        <p14:creationId xmlns:p14="http://schemas.microsoft.com/office/powerpoint/2010/main" val="3570272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WjOowWxOXCg"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vimeo.com/88333079"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vimeo.com/88339429"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vimeo.com/88334378"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uMbhB2l4ut0&amp;list=PLSNxD5VMuNp6-dIO7Dt6xleIC5Rdycsfp&amp;index=2"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hyperlink" Target="https://vimeo.com/8833703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9284" y="2991173"/>
            <a:ext cx="9144000" cy="2576825"/>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a:t/>
            </a:r>
            <a:br>
              <a:rPr lang="en-GB" dirty="0"/>
            </a:br>
            <a:r>
              <a:rPr lang="en-GB" sz="4000" dirty="0" err="1" smtClean="0"/>
              <a:t>Ymlyniad</a:t>
            </a:r>
            <a:r>
              <a:rPr lang="en-GB" sz="4000" dirty="0" smtClean="0"/>
              <a:t> </a:t>
            </a:r>
            <a:r>
              <a:rPr lang="en-GB" sz="4000" dirty="0" err="1" smtClean="0"/>
              <a:t>a’r</a:t>
            </a:r>
            <a:r>
              <a:rPr lang="en-GB" sz="4000" dirty="0" smtClean="0"/>
              <a:t> </a:t>
            </a:r>
            <a:r>
              <a:rPr lang="en-GB" sz="4000" dirty="0" err="1" smtClean="0"/>
              <a:t>ystafell</a:t>
            </a:r>
            <a:r>
              <a:rPr lang="en-GB" sz="4000" dirty="0" smtClean="0"/>
              <a:t> </a:t>
            </a:r>
            <a:r>
              <a:rPr lang="en-GB" sz="4000" dirty="0" err="1" smtClean="0"/>
              <a:t>ddosbarth</a:t>
            </a:r>
            <a:r>
              <a:rPr lang="en-GB" sz="4000" dirty="0" smtClean="0"/>
              <a:t/>
            </a:r>
            <a:br>
              <a:rPr lang="en-GB" sz="4000" dirty="0" smtClean="0"/>
            </a:br>
            <a:r>
              <a:rPr lang="en-GB" sz="4000" dirty="0" smtClean="0"/>
              <a:t>Attachment and the Classroom </a:t>
            </a:r>
            <a:r>
              <a:rPr lang="en-GB" dirty="0" smtClean="0"/>
              <a:t/>
            </a:r>
            <a:br>
              <a:rPr lang="en-GB" dirty="0" smtClean="0"/>
            </a:br>
            <a:endParaRPr lang="en-GB" dirty="0"/>
          </a:p>
        </p:txBody>
      </p:sp>
      <p:sp>
        <p:nvSpPr>
          <p:cNvPr id="3" name="Subtitle 2"/>
          <p:cNvSpPr>
            <a:spLocks noGrp="1"/>
          </p:cNvSpPr>
          <p:nvPr>
            <p:ph type="subTitle" idx="1"/>
          </p:nvPr>
        </p:nvSpPr>
        <p:spPr>
          <a:xfrm>
            <a:off x="1570495" y="5497048"/>
            <a:ext cx="9144000" cy="1655762"/>
          </a:xfrm>
        </p:spPr>
        <p:txBody>
          <a:bodyPr>
            <a:normAutofit/>
          </a:bodyPr>
          <a:lstStyle/>
          <a:p>
            <a:r>
              <a:rPr lang="en-GB" dirty="0" err="1" smtClean="0"/>
              <a:t>Sesiwn</a:t>
            </a:r>
            <a:r>
              <a:rPr lang="en-GB" smtClean="0"/>
              <a:t> 5 </a:t>
            </a:r>
            <a:r>
              <a:rPr lang="en-GB" dirty="0" smtClean="0"/>
              <a:t>/ </a:t>
            </a:r>
            <a:r>
              <a:rPr lang="en-GB" smtClean="0"/>
              <a:t>Session 5</a:t>
            </a:r>
            <a:endParaRPr lang="en-GB" dirty="0" smtClean="0"/>
          </a:p>
          <a:p>
            <a:r>
              <a:rPr lang="en-GB" dirty="0" smtClean="0"/>
              <a:t>Alison </a:t>
            </a:r>
            <a:r>
              <a:rPr lang="en-GB" dirty="0" err="1" smtClean="0"/>
              <a:t>Baggott</a:t>
            </a:r>
            <a:endParaRPr lang="en-GB" dirty="0" smtClean="0"/>
          </a:p>
          <a:p>
            <a:endParaRPr lang="en-GB" dirty="0" smtClean="0"/>
          </a:p>
          <a:p>
            <a:endParaRPr lang="en-GB" dirty="0"/>
          </a:p>
        </p:txBody>
      </p:sp>
      <p:sp>
        <p:nvSpPr>
          <p:cNvPr id="4" name="TextBox 3"/>
          <p:cNvSpPr txBox="1"/>
          <p:nvPr/>
        </p:nvSpPr>
        <p:spPr>
          <a:xfrm>
            <a:off x="1425844" y="759417"/>
            <a:ext cx="9422970" cy="2862322"/>
          </a:xfrm>
          <a:prstGeom prst="rect">
            <a:avLst/>
          </a:prstGeom>
          <a:noFill/>
        </p:spPr>
        <p:txBody>
          <a:bodyPr wrap="square" rtlCol="0">
            <a:spAutoFit/>
          </a:bodyPr>
          <a:lstStyle/>
          <a:p>
            <a:pPr algn="ctr"/>
            <a:r>
              <a:rPr lang="en-GB" sz="6000" dirty="0" smtClean="0"/>
              <a:t>SJEU6007/C</a:t>
            </a:r>
            <a:r>
              <a:rPr lang="en-GB" sz="6000" dirty="0"/>
              <a:t/>
            </a:r>
            <a:br>
              <a:rPr lang="en-GB" sz="6000" dirty="0"/>
            </a:br>
            <a:r>
              <a:rPr lang="en-GB" sz="6000" dirty="0" err="1"/>
              <a:t>Rheolaeth</a:t>
            </a:r>
            <a:r>
              <a:rPr lang="en-GB" sz="6000" dirty="0"/>
              <a:t> </a:t>
            </a:r>
            <a:r>
              <a:rPr lang="en-GB" sz="6000" dirty="0" err="1"/>
              <a:t>Dosbarth</a:t>
            </a:r>
            <a:r>
              <a:rPr lang="en-GB" sz="6000" dirty="0"/>
              <a:t/>
            </a:r>
            <a:br>
              <a:rPr lang="en-GB" sz="6000" dirty="0"/>
            </a:br>
            <a:r>
              <a:rPr lang="en-GB" sz="6000" dirty="0"/>
              <a:t>Classroom Management</a:t>
            </a:r>
          </a:p>
        </p:txBody>
      </p:sp>
    </p:spTree>
    <p:extLst>
      <p:ext uri="{BB962C8B-B14F-4D97-AF65-F5344CB8AC3E}">
        <p14:creationId xmlns:p14="http://schemas.microsoft.com/office/powerpoint/2010/main" val="3037936864"/>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838199" y="160646"/>
            <a:ext cx="10515600" cy="1325563"/>
          </a:xfrm>
        </p:spPr>
        <p:txBody>
          <a:bodyPr>
            <a:normAutofit fontScale="90000"/>
          </a:bodyPr>
          <a:lstStyle/>
          <a:p>
            <a:pPr algn="ctr"/>
            <a:r>
              <a:rPr lang="en-US" dirty="0"/>
              <a:t> </a:t>
            </a:r>
            <a:r>
              <a:rPr lang="en-US" dirty="0" smtClean="0"/>
              <a:t/>
            </a:r>
            <a:br>
              <a:rPr lang="en-US" dirty="0" smtClean="0"/>
            </a:br>
            <a:r>
              <a:rPr lang="en-US" dirty="0" err="1" smtClean="0">
                <a:solidFill>
                  <a:schemeClr val="accent6"/>
                </a:solidFill>
              </a:rPr>
              <a:t>Amcan</a:t>
            </a:r>
            <a:r>
              <a:rPr lang="en-US" dirty="0" smtClean="0">
                <a:solidFill>
                  <a:schemeClr val="accent6"/>
                </a:solidFill>
              </a:rPr>
              <a:t> </a:t>
            </a:r>
            <a:br>
              <a:rPr lang="en-US" dirty="0" smtClean="0">
                <a:solidFill>
                  <a:schemeClr val="accent6"/>
                </a:solidFill>
              </a:rPr>
            </a:br>
            <a:r>
              <a:rPr lang="en-US" i="1" dirty="0" smtClean="0"/>
              <a:t>Aim</a:t>
            </a:r>
            <a:br>
              <a:rPr lang="en-US" i="1" dirty="0" smtClean="0"/>
            </a:br>
            <a:endParaRPr lang="en-US" i="1" dirty="0"/>
          </a:p>
        </p:txBody>
      </p:sp>
      <p:sp>
        <p:nvSpPr>
          <p:cNvPr id="14" name="Content Placeholder 13"/>
          <p:cNvSpPr>
            <a:spLocks noGrp="1"/>
          </p:cNvSpPr>
          <p:nvPr>
            <p:ph sz="half" idx="1"/>
          </p:nvPr>
        </p:nvSpPr>
        <p:spPr>
          <a:xfrm>
            <a:off x="533100" y="3432774"/>
            <a:ext cx="5181600" cy="2850284"/>
          </a:xfrm>
        </p:spPr>
        <p:style>
          <a:lnRef idx="2">
            <a:schemeClr val="accent6"/>
          </a:lnRef>
          <a:fillRef idx="1">
            <a:schemeClr val="lt1"/>
          </a:fillRef>
          <a:effectRef idx="0">
            <a:schemeClr val="accent6"/>
          </a:effectRef>
          <a:fontRef idx="minor">
            <a:schemeClr val="dk1"/>
          </a:fontRef>
        </p:style>
        <p:txBody>
          <a:bodyPr>
            <a:normAutofit/>
          </a:bodyPr>
          <a:lstStyle/>
          <a:p>
            <a:pPr lvl="0"/>
            <a:r>
              <a:rPr lang="cy-GB" dirty="0"/>
              <a:t>Arsylwi, adfyfyrio’n feirniadol a gwerthuso ymagweddau allweddol at reolaeth dosbarth, yn seiliedig ar theori seicolegol allweddol ac ymchwil diweddar a pherthnasol. </a:t>
            </a:r>
            <a:endParaRPr lang="en-GB" dirty="0"/>
          </a:p>
        </p:txBody>
      </p:sp>
      <p:sp>
        <p:nvSpPr>
          <p:cNvPr id="2" name="Content Placeholder 1"/>
          <p:cNvSpPr>
            <a:spLocks noGrp="1"/>
          </p:cNvSpPr>
          <p:nvPr>
            <p:ph sz="half" idx="2"/>
          </p:nvPr>
        </p:nvSpPr>
        <p:spPr>
          <a:xfrm>
            <a:off x="6774872" y="3432774"/>
            <a:ext cx="5181600" cy="2850284"/>
          </a:xfrm>
        </p:spPr>
        <p:style>
          <a:lnRef idx="2">
            <a:schemeClr val="accent1"/>
          </a:lnRef>
          <a:fillRef idx="1">
            <a:schemeClr val="lt1"/>
          </a:fillRef>
          <a:effectRef idx="0">
            <a:schemeClr val="accent1"/>
          </a:effectRef>
          <a:fontRef idx="minor">
            <a:schemeClr val="dk1"/>
          </a:fontRef>
        </p:style>
        <p:txBody>
          <a:bodyPr>
            <a:normAutofit/>
          </a:bodyPr>
          <a:lstStyle/>
          <a:p>
            <a:pPr lvl="0"/>
            <a:r>
              <a:rPr lang="en-GB" i="1" dirty="0"/>
              <a:t>To observe, critically reflect and evaluate key approaches to classroom management, based on key psychological theory and recent and relevant research. </a:t>
            </a:r>
          </a:p>
          <a:p>
            <a:endParaRPr lang="en-GB" i="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29554" y="1565876"/>
            <a:ext cx="1732889" cy="1426408"/>
          </a:xfrm>
          <a:prstGeom prst="rect">
            <a:avLst/>
          </a:prstGeom>
        </p:spPr>
      </p:pic>
    </p:spTree>
    <p:extLst>
      <p:ext uri="{BB962C8B-B14F-4D97-AF65-F5344CB8AC3E}">
        <p14:creationId xmlns:p14="http://schemas.microsoft.com/office/powerpoint/2010/main" val="3390293893"/>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fontScale="90000"/>
          </a:bodyPr>
          <a:lstStyle/>
          <a:p>
            <a:pPr algn="ctr"/>
            <a:r>
              <a:rPr lang="en-US" dirty="0" smtClean="0"/>
              <a:t>        </a:t>
            </a:r>
            <a:r>
              <a:rPr lang="en-GB" dirty="0"/>
              <a:t/>
            </a:r>
            <a:br>
              <a:rPr lang="en-GB" dirty="0"/>
            </a:br>
            <a:r>
              <a:rPr lang="en-GB" dirty="0" err="1" smtClean="0">
                <a:solidFill>
                  <a:schemeClr val="accent6"/>
                </a:solidFill>
              </a:rPr>
              <a:t>Deilliannau</a:t>
            </a:r>
            <a:r>
              <a:rPr lang="en-GB" dirty="0" smtClean="0">
                <a:solidFill>
                  <a:schemeClr val="accent6"/>
                </a:solidFill>
              </a:rPr>
              <a:t> </a:t>
            </a:r>
            <a:r>
              <a:rPr lang="en-GB" dirty="0" err="1" smtClean="0">
                <a:solidFill>
                  <a:schemeClr val="accent6"/>
                </a:solidFill>
              </a:rPr>
              <a:t>Dysgu</a:t>
            </a:r>
            <a:r>
              <a:rPr lang="en-GB" dirty="0" smtClean="0">
                <a:solidFill>
                  <a:schemeClr val="accent6"/>
                </a:solidFill>
              </a:rPr>
              <a:t>    </a:t>
            </a:r>
            <a:r>
              <a:rPr lang="en-GB" dirty="0" smtClean="0"/>
              <a:t/>
            </a:r>
            <a:br>
              <a:rPr lang="en-GB" dirty="0" smtClean="0"/>
            </a:br>
            <a:r>
              <a:rPr lang="en-GB" i="1" dirty="0" smtClean="0"/>
              <a:t>Learning Outcomes</a:t>
            </a:r>
            <a:endParaRPr lang="en-US" i="1" dirty="0"/>
          </a:p>
        </p:txBody>
      </p:sp>
      <p:sp>
        <p:nvSpPr>
          <p:cNvPr id="14" name="Content Placeholder 13"/>
          <p:cNvSpPr>
            <a:spLocks noGrp="1"/>
          </p:cNvSpPr>
          <p:nvPr>
            <p:ph sz="half" idx="1"/>
          </p:nvPr>
        </p:nvSpPr>
        <p:spPr>
          <a:xfrm>
            <a:off x="838200" y="2636116"/>
            <a:ext cx="5181600" cy="3203575"/>
          </a:xfrm>
        </p:spPr>
        <p:style>
          <a:lnRef idx="2">
            <a:schemeClr val="accent6"/>
          </a:lnRef>
          <a:fillRef idx="1">
            <a:schemeClr val="lt1"/>
          </a:fillRef>
          <a:effectRef idx="0">
            <a:schemeClr val="accent6"/>
          </a:effectRef>
          <a:fontRef idx="minor">
            <a:schemeClr val="dk1"/>
          </a:fontRef>
        </p:style>
        <p:txBody>
          <a:bodyPr>
            <a:normAutofit fontScale="92500"/>
          </a:bodyPr>
          <a:lstStyle/>
          <a:p>
            <a:pPr lvl="0" fontAlgn="base" hangingPunct="0"/>
            <a:r>
              <a:rPr lang="cy-GB" sz="3200" dirty="0"/>
              <a:t>Dangos dadansoddiad beirniadol o sgiliau rheoli dosbarth fel elfen allweddol o amgylchedd dysgu cadarnhaol a chynhwysol yn cynnwys y defnydd o DGCh.</a:t>
            </a:r>
            <a:endParaRPr lang="en-GB" sz="3200" dirty="0"/>
          </a:p>
          <a:p>
            <a:pPr marL="0" indent="0" fontAlgn="base" hangingPunct="0">
              <a:buNone/>
            </a:pPr>
            <a:endParaRPr lang="en-GB" sz="3200" dirty="0"/>
          </a:p>
          <a:p>
            <a:pPr lvl="0"/>
            <a:endParaRPr lang="en-GB" dirty="0"/>
          </a:p>
        </p:txBody>
      </p:sp>
      <p:sp>
        <p:nvSpPr>
          <p:cNvPr id="2" name="Content Placeholder 1"/>
          <p:cNvSpPr>
            <a:spLocks noGrp="1"/>
          </p:cNvSpPr>
          <p:nvPr>
            <p:ph sz="half" idx="2"/>
          </p:nvPr>
        </p:nvSpPr>
        <p:spPr>
          <a:xfrm>
            <a:off x="6546272" y="2612159"/>
            <a:ext cx="5181600" cy="3203575"/>
          </a:xfrm>
        </p:spPr>
        <p:style>
          <a:lnRef idx="2">
            <a:schemeClr val="accent1"/>
          </a:lnRef>
          <a:fillRef idx="1">
            <a:schemeClr val="lt1"/>
          </a:fillRef>
          <a:effectRef idx="0">
            <a:schemeClr val="accent1"/>
          </a:effectRef>
          <a:fontRef idx="minor">
            <a:schemeClr val="dk1"/>
          </a:fontRef>
        </p:style>
        <p:txBody>
          <a:bodyPr>
            <a:normAutofit fontScale="92500"/>
          </a:bodyPr>
          <a:lstStyle/>
          <a:p>
            <a:r>
              <a:rPr lang="en-GB" sz="3200" i="1" dirty="0"/>
              <a:t>Demonstrate a critical analysis of classroom management skills as a key element of a positive and inclusive learning environment including the use of ICT.</a:t>
            </a:r>
          </a:p>
          <a:p>
            <a:pPr marL="0" indent="0">
              <a:buNone/>
            </a:pPr>
            <a:r>
              <a:rPr lang="en-GB" i="1" dirty="0" smtClean="0"/>
              <a:t> </a:t>
            </a:r>
            <a:endParaRPr lang="en-GB" i="1" dirty="0"/>
          </a:p>
          <a:p>
            <a:endParaRPr lang="en-GB" i="1" dirty="0"/>
          </a:p>
        </p:txBody>
      </p:sp>
    </p:spTree>
    <p:extLst>
      <p:ext uri="{BB962C8B-B14F-4D97-AF65-F5344CB8AC3E}">
        <p14:creationId xmlns:p14="http://schemas.microsoft.com/office/powerpoint/2010/main" val="23299712"/>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GB" dirty="0" err="1" smtClean="0">
                <a:solidFill>
                  <a:schemeClr val="accent6"/>
                </a:solidFill>
              </a:rPr>
              <a:t>Deilliannau</a:t>
            </a:r>
            <a:r>
              <a:rPr lang="en-GB" dirty="0" smtClean="0">
                <a:solidFill>
                  <a:schemeClr val="accent6"/>
                </a:solidFill>
              </a:rPr>
              <a:t> </a:t>
            </a:r>
            <a:r>
              <a:rPr lang="en-GB" dirty="0" err="1" smtClean="0">
                <a:solidFill>
                  <a:schemeClr val="accent6"/>
                </a:solidFill>
              </a:rPr>
              <a:t>Dysgu</a:t>
            </a:r>
            <a:r>
              <a:rPr lang="en-GB" dirty="0" smtClean="0">
                <a:solidFill>
                  <a:schemeClr val="accent6"/>
                </a:solidFill>
              </a:rPr>
              <a:t>    </a:t>
            </a:r>
            <a:br>
              <a:rPr lang="en-GB" dirty="0" smtClean="0">
                <a:solidFill>
                  <a:schemeClr val="accent6"/>
                </a:solidFill>
              </a:rPr>
            </a:br>
            <a:r>
              <a:rPr lang="en-GB" i="1" dirty="0" smtClean="0"/>
              <a:t>Learning Outcomes</a:t>
            </a:r>
            <a:endParaRPr lang="en-US" i="1" dirty="0"/>
          </a:p>
        </p:txBody>
      </p:sp>
      <p:sp>
        <p:nvSpPr>
          <p:cNvPr id="14" name="Content Placeholder 13"/>
          <p:cNvSpPr>
            <a:spLocks noGrp="1"/>
          </p:cNvSpPr>
          <p:nvPr>
            <p:ph sz="half" idx="1"/>
          </p:nvPr>
        </p:nvSpPr>
        <p:spPr>
          <a:xfrm>
            <a:off x="838199" y="2181488"/>
            <a:ext cx="5181600" cy="2829502"/>
          </a:xfrm>
        </p:spPr>
        <p:style>
          <a:lnRef idx="2">
            <a:schemeClr val="accent6"/>
          </a:lnRef>
          <a:fillRef idx="1">
            <a:schemeClr val="lt1"/>
          </a:fillRef>
          <a:effectRef idx="0">
            <a:schemeClr val="accent6"/>
          </a:effectRef>
          <a:fontRef idx="minor">
            <a:schemeClr val="dk1"/>
          </a:fontRef>
        </p:style>
        <p:txBody>
          <a:bodyPr>
            <a:normAutofit/>
          </a:bodyPr>
          <a:lstStyle/>
          <a:p>
            <a:pPr fontAlgn="base" hangingPunct="0"/>
            <a:r>
              <a:rPr lang="cy-GB" sz="3200" dirty="0"/>
              <a:t>Dangos dealltwriaeth feirniadol o ddamcaniaethau seicolegol allweddol yn ymwneud â rheolaeth dosbarth effeithiol.</a:t>
            </a:r>
            <a:endParaRPr lang="en-GB" sz="3200" dirty="0"/>
          </a:p>
          <a:p>
            <a:pPr marL="0" indent="0" fontAlgn="base" hangingPunct="0">
              <a:buNone/>
            </a:pPr>
            <a:endParaRPr lang="en-GB" sz="3200" dirty="0"/>
          </a:p>
          <a:p>
            <a:pPr lvl="0"/>
            <a:endParaRPr lang="en-GB" dirty="0"/>
          </a:p>
        </p:txBody>
      </p:sp>
      <p:sp>
        <p:nvSpPr>
          <p:cNvPr id="2" name="Content Placeholder 1"/>
          <p:cNvSpPr>
            <a:spLocks noGrp="1"/>
          </p:cNvSpPr>
          <p:nvPr>
            <p:ph sz="half" idx="2"/>
          </p:nvPr>
        </p:nvSpPr>
        <p:spPr>
          <a:xfrm>
            <a:off x="6691745" y="2199095"/>
            <a:ext cx="5181600" cy="2811895"/>
          </a:xfrm>
        </p:spPr>
        <p:style>
          <a:lnRef idx="2">
            <a:schemeClr val="accent1"/>
          </a:lnRef>
          <a:fillRef idx="1">
            <a:schemeClr val="lt1"/>
          </a:fillRef>
          <a:effectRef idx="0">
            <a:schemeClr val="accent1"/>
          </a:effectRef>
          <a:fontRef idx="minor">
            <a:schemeClr val="dk1"/>
          </a:fontRef>
        </p:style>
        <p:txBody>
          <a:bodyPr>
            <a:normAutofit/>
          </a:bodyPr>
          <a:lstStyle/>
          <a:p>
            <a:r>
              <a:rPr lang="en-GB" i="1" dirty="0" smtClean="0"/>
              <a:t> </a:t>
            </a:r>
            <a:r>
              <a:rPr lang="en-GB" sz="3200" i="1" dirty="0"/>
              <a:t>Demonstrate a critical understanding of key psychological theories concerning effective classroom management.</a:t>
            </a:r>
          </a:p>
          <a:p>
            <a:pPr marL="0" indent="0">
              <a:buNone/>
            </a:pPr>
            <a:endParaRPr lang="en-GB" i="1" dirty="0"/>
          </a:p>
          <a:p>
            <a:endParaRPr lang="en-GB" i="1"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27936" y="5190666"/>
            <a:ext cx="2583727" cy="1518402"/>
          </a:xfrm>
          <a:prstGeom prst="rect">
            <a:avLst/>
          </a:prstGeom>
        </p:spPr>
      </p:pic>
    </p:spTree>
    <p:extLst>
      <p:ext uri="{BB962C8B-B14F-4D97-AF65-F5344CB8AC3E}">
        <p14:creationId xmlns:p14="http://schemas.microsoft.com/office/powerpoint/2010/main" val="2313495076"/>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GB" dirty="0" err="1" smtClean="0">
                <a:solidFill>
                  <a:schemeClr val="accent6"/>
                </a:solidFill>
              </a:rPr>
              <a:t>Deilliannau</a:t>
            </a:r>
            <a:r>
              <a:rPr lang="en-GB" dirty="0" smtClean="0">
                <a:solidFill>
                  <a:schemeClr val="accent6"/>
                </a:solidFill>
              </a:rPr>
              <a:t> </a:t>
            </a:r>
            <a:r>
              <a:rPr lang="en-GB" dirty="0" err="1" smtClean="0">
                <a:solidFill>
                  <a:schemeClr val="accent6"/>
                </a:solidFill>
              </a:rPr>
              <a:t>Dysgu</a:t>
            </a:r>
            <a:r>
              <a:rPr lang="en-GB" dirty="0" smtClean="0">
                <a:solidFill>
                  <a:schemeClr val="accent6"/>
                </a:solidFill>
              </a:rPr>
              <a:t>    </a:t>
            </a:r>
            <a:br>
              <a:rPr lang="en-GB" dirty="0" smtClean="0">
                <a:solidFill>
                  <a:schemeClr val="accent6"/>
                </a:solidFill>
              </a:rPr>
            </a:br>
            <a:r>
              <a:rPr lang="en-GB" i="1" dirty="0" smtClean="0"/>
              <a:t>Learning Outcomes</a:t>
            </a:r>
            <a:endParaRPr lang="en-US" i="1" dirty="0"/>
          </a:p>
        </p:txBody>
      </p:sp>
      <p:sp>
        <p:nvSpPr>
          <p:cNvPr id="14" name="Content Placeholder 13"/>
          <p:cNvSpPr>
            <a:spLocks noGrp="1"/>
          </p:cNvSpPr>
          <p:nvPr>
            <p:ph sz="half" idx="1"/>
          </p:nvPr>
        </p:nvSpPr>
        <p:spPr>
          <a:xfrm>
            <a:off x="838200" y="1825625"/>
            <a:ext cx="5181600" cy="3230104"/>
          </a:xfrm>
        </p:spPr>
        <p:style>
          <a:lnRef idx="2">
            <a:schemeClr val="accent6"/>
          </a:lnRef>
          <a:fillRef idx="1">
            <a:schemeClr val="lt1"/>
          </a:fillRef>
          <a:effectRef idx="0">
            <a:schemeClr val="accent6"/>
          </a:effectRef>
          <a:fontRef idx="minor">
            <a:schemeClr val="dk1"/>
          </a:fontRef>
        </p:style>
        <p:txBody>
          <a:bodyPr>
            <a:normAutofit/>
          </a:bodyPr>
          <a:lstStyle/>
          <a:p>
            <a:pPr lvl="0" fontAlgn="base" hangingPunct="0"/>
            <a:r>
              <a:rPr lang="cy-GB" sz="3200" dirty="0"/>
              <a:t>Dangos ymwybyddiaeth feirniadol o ymddygiadau disgyblion a gwerthfawrogi rhai o’r heriau sy’n wynebu staff ysgol yn y cyd-destun cyfoes, gan awgrymu ymatebion priodol.</a:t>
            </a:r>
            <a:endParaRPr lang="en-GB" sz="3200" dirty="0"/>
          </a:p>
          <a:p>
            <a:pPr fontAlgn="base" hangingPunct="0"/>
            <a:endParaRPr lang="en-GB" sz="3200" dirty="0"/>
          </a:p>
          <a:p>
            <a:pPr lvl="0"/>
            <a:endParaRPr lang="en-GB" dirty="0"/>
          </a:p>
        </p:txBody>
      </p:sp>
      <p:sp>
        <p:nvSpPr>
          <p:cNvPr id="2" name="Content Placeholder 1"/>
          <p:cNvSpPr>
            <a:spLocks noGrp="1"/>
          </p:cNvSpPr>
          <p:nvPr>
            <p:ph sz="half" idx="2"/>
          </p:nvPr>
        </p:nvSpPr>
        <p:spPr>
          <a:xfrm>
            <a:off x="6172200" y="1825625"/>
            <a:ext cx="5181600" cy="3230104"/>
          </a:xfrm>
        </p:spPr>
        <p:style>
          <a:lnRef idx="2">
            <a:schemeClr val="accent5"/>
          </a:lnRef>
          <a:fillRef idx="1">
            <a:schemeClr val="lt1"/>
          </a:fillRef>
          <a:effectRef idx="0">
            <a:schemeClr val="accent5"/>
          </a:effectRef>
          <a:fontRef idx="minor">
            <a:schemeClr val="dk1"/>
          </a:fontRef>
        </p:style>
        <p:txBody>
          <a:bodyPr>
            <a:normAutofit/>
          </a:bodyPr>
          <a:lstStyle/>
          <a:p>
            <a:pPr lvl="0" fontAlgn="base" hangingPunct="0"/>
            <a:r>
              <a:rPr lang="en-GB" i="1" dirty="0" smtClean="0"/>
              <a:t> </a:t>
            </a:r>
            <a:r>
              <a:rPr lang="en-GB" sz="3000" i="1" dirty="0"/>
              <a:t>Demonstrate a critical awareness of pupil behaviours and appreciate some of the challenges facing school staff in the contemporary context, suggesting appropriate responses.</a:t>
            </a:r>
          </a:p>
          <a:p>
            <a:pPr marL="0" indent="0">
              <a:buNone/>
            </a:pPr>
            <a:endParaRPr lang="en-GB" i="1" dirty="0"/>
          </a:p>
          <a:p>
            <a:endParaRPr lang="en-GB" i="1"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17545" y="5190666"/>
            <a:ext cx="2604509" cy="1530615"/>
          </a:xfrm>
          <a:prstGeom prst="rect">
            <a:avLst/>
          </a:prstGeom>
        </p:spPr>
      </p:pic>
    </p:spTree>
    <p:extLst>
      <p:ext uri="{BB962C8B-B14F-4D97-AF65-F5344CB8AC3E}">
        <p14:creationId xmlns:p14="http://schemas.microsoft.com/office/powerpoint/2010/main" val="2801406698"/>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sz="half" idx="1"/>
          </p:nvPr>
        </p:nvSpPr>
        <p:spPr>
          <a:xfrm>
            <a:off x="626368" y="2237223"/>
            <a:ext cx="5181600" cy="2703945"/>
          </a:xfrm>
        </p:spPr>
        <p:style>
          <a:lnRef idx="2">
            <a:schemeClr val="accent6"/>
          </a:lnRef>
          <a:fillRef idx="1">
            <a:schemeClr val="lt1"/>
          </a:fillRef>
          <a:effectRef idx="0">
            <a:schemeClr val="accent6"/>
          </a:effectRef>
          <a:fontRef idx="minor">
            <a:schemeClr val="dk1"/>
          </a:fontRef>
        </p:style>
        <p:txBody>
          <a:bodyPr>
            <a:normAutofit/>
          </a:bodyPr>
          <a:lstStyle/>
          <a:p>
            <a:pPr lvl="0" fontAlgn="base" hangingPunct="0"/>
            <a:r>
              <a:rPr lang="cy-GB" sz="3600" dirty="0"/>
              <a:t>Trefnu eu dysgu’n effeithiol ac adfyfyrio ar eu cynnydd eu hunain a’u datblygiad i’r dyfodol.</a:t>
            </a:r>
            <a:r>
              <a:rPr lang="en-GB" sz="3600" dirty="0"/>
              <a:t> </a:t>
            </a:r>
          </a:p>
          <a:p>
            <a:pPr marL="0" indent="0" fontAlgn="base" hangingPunct="0">
              <a:buNone/>
            </a:pPr>
            <a:endParaRPr lang="en-GB" sz="3200" dirty="0"/>
          </a:p>
          <a:p>
            <a:pPr lvl="0"/>
            <a:endParaRPr lang="en-GB" dirty="0"/>
          </a:p>
        </p:txBody>
      </p:sp>
      <p:sp>
        <p:nvSpPr>
          <p:cNvPr id="2" name="Content Placeholder 1"/>
          <p:cNvSpPr>
            <a:spLocks noGrp="1"/>
          </p:cNvSpPr>
          <p:nvPr>
            <p:ph sz="half" idx="2"/>
          </p:nvPr>
        </p:nvSpPr>
        <p:spPr>
          <a:xfrm>
            <a:off x="6274448" y="2237223"/>
            <a:ext cx="4977104" cy="2703945"/>
          </a:xfrm>
        </p:spPr>
        <p:style>
          <a:lnRef idx="2">
            <a:schemeClr val="accent5"/>
          </a:lnRef>
          <a:fillRef idx="1">
            <a:schemeClr val="lt1"/>
          </a:fillRef>
          <a:effectRef idx="0">
            <a:schemeClr val="accent5"/>
          </a:effectRef>
          <a:fontRef idx="minor">
            <a:schemeClr val="dk1"/>
          </a:fontRef>
        </p:style>
        <p:txBody>
          <a:bodyPr>
            <a:normAutofit/>
          </a:bodyPr>
          <a:lstStyle/>
          <a:p>
            <a:r>
              <a:rPr lang="en-GB" sz="3600" i="1" dirty="0"/>
              <a:t>Organise their learning effectively and reflect upon their own progress and future development. </a:t>
            </a:r>
          </a:p>
          <a:p>
            <a:pPr marL="0" indent="0">
              <a:buNone/>
            </a:pPr>
            <a:endParaRPr lang="en-GB" i="1" dirty="0"/>
          </a:p>
          <a:p>
            <a:endParaRPr lang="en-GB" i="1"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37016" y="5335303"/>
            <a:ext cx="2425679" cy="1425521"/>
          </a:xfrm>
          <a:prstGeom prst="rect">
            <a:avLst/>
          </a:prstGeom>
        </p:spPr>
      </p:pic>
      <p:sp>
        <p:nvSpPr>
          <p:cNvPr id="7" name="Title 12"/>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mtClean="0">
                <a:solidFill>
                  <a:schemeClr val="accent6"/>
                </a:solidFill>
              </a:rPr>
              <a:t>Deilliannau Dysgu    </a:t>
            </a:r>
            <a:br>
              <a:rPr lang="en-GB" smtClean="0">
                <a:solidFill>
                  <a:schemeClr val="accent6"/>
                </a:solidFill>
              </a:rPr>
            </a:br>
            <a:r>
              <a:rPr lang="en-GB" i="1" smtClean="0"/>
              <a:t>Learning Outcomes</a:t>
            </a:r>
            <a:endParaRPr lang="en-US" i="1" dirty="0"/>
          </a:p>
        </p:txBody>
      </p:sp>
    </p:spTree>
    <p:extLst>
      <p:ext uri="{BB962C8B-B14F-4D97-AF65-F5344CB8AC3E}">
        <p14:creationId xmlns:p14="http://schemas.microsoft.com/office/powerpoint/2010/main" val="3924720292"/>
      </p:ext>
    </p:extLst>
  </p:cSld>
  <p:clrMapOvr>
    <a:masterClrMapping/>
  </p:clrMapOvr>
  <p:transition spd="slow">
    <p:push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GB" dirty="0" err="1" smtClean="0"/>
              <a:t>Aseiniad</a:t>
            </a:r>
            <a:r>
              <a:rPr lang="en-GB" dirty="0"/>
              <a:t> </a:t>
            </a:r>
            <a:r>
              <a:rPr lang="en-GB" dirty="0" smtClean="0"/>
              <a:t>1                     </a:t>
            </a:r>
            <a:br>
              <a:rPr lang="en-GB" dirty="0" smtClean="0"/>
            </a:br>
            <a:r>
              <a:rPr lang="en-GB" i="1" dirty="0" smtClean="0"/>
              <a:t>Assignment 1</a:t>
            </a:r>
            <a:endParaRPr lang="en-US" i="1" dirty="0"/>
          </a:p>
        </p:txBody>
      </p:sp>
      <p:sp>
        <p:nvSpPr>
          <p:cNvPr id="3" name="Content Placeholder 2"/>
          <p:cNvSpPr>
            <a:spLocks noGrp="1"/>
          </p:cNvSpPr>
          <p:nvPr>
            <p:ph sz="half" idx="1"/>
          </p:nvPr>
        </p:nvSpPr>
        <p:spPr>
          <a:xfrm>
            <a:off x="843090" y="1701800"/>
            <a:ext cx="4978400" cy="4470400"/>
          </a:xfrm>
        </p:spPr>
        <p:style>
          <a:lnRef idx="2">
            <a:schemeClr val="accent1"/>
          </a:lnRef>
          <a:fillRef idx="1">
            <a:schemeClr val="lt1"/>
          </a:fillRef>
          <a:effectRef idx="0">
            <a:schemeClr val="accent1"/>
          </a:effectRef>
          <a:fontRef idx="minor">
            <a:schemeClr val="dk1"/>
          </a:fontRef>
        </p:style>
        <p:txBody>
          <a:bodyPr>
            <a:normAutofit/>
          </a:bodyPr>
          <a:lstStyle/>
          <a:p>
            <a:r>
              <a:rPr lang="en-GB" dirty="0" err="1" smtClean="0"/>
              <a:t>Pwyso’r</a:t>
            </a:r>
            <a:r>
              <a:rPr lang="en-GB" dirty="0" smtClean="0"/>
              <a:t> </a:t>
            </a:r>
            <a:r>
              <a:rPr lang="en-GB" dirty="0" err="1" smtClean="0"/>
              <a:t>Modiwl</a:t>
            </a:r>
            <a:r>
              <a:rPr lang="en-GB" dirty="0" smtClean="0"/>
              <a:t> - </a:t>
            </a:r>
            <a:r>
              <a:rPr lang="en-GB" dirty="0"/>
              <a:t>6</a:t>
            </a:r>
            <a:r>
              <a:rPr lang="en-GB" dirty="0" smtClean="0"/>
              <a:t>0%</a:t>
            </a:r>
            <a:endParaRPr lang="en-GB" dirty="0"/>
          </a:p>
          <a:p>
            <a:r>
              <a:rPr lang="en-GB" dirty="0" smtClean="0"/>
              <a:t>3000 </a:t>
            </a:r>
            <a:r>
              <a:rPr lang="en-GB" dirty="0"/>
              <a:t>o </a:t>
            </a:r>
            <a:r>
              <a:rPr lang="en-GB" dirty="0" err="1" smtClean="0"/>
              <a:t>eiriau</a:t>
            </a:r>
            <a:r>
              <a:rPr lang="en-GB" dirty="0" smtClean="0"/>
              <a:t> </a:t>
            </a:r>
            <a:r>
              <a:rPr lang="en-GB" dirty="0"/>
              <a:t>	</a:t>
            </a:r>
          </a:p>
          <a:p>
            <a:r>
              <a:rPr lang="en-GB" dirty="0" err="1" smtClean="0"/>
              <a:t>Erbyn</a:t>
            </a:r>
            <a:r>
              <a:rPr lang="en-GB" dirty="0" smtClean="0"/>
              <a:t>: 10/5/19</a:t>
            </a:r>
          </a:p>
          <a:p>
            <a:r>
              <a:rPr lang="en-GB" dirty="0" err="1" smtClean="0"/>
              <a:t>Traethawd</a:t>
            </a:r>
            <a:r>
              <a:rPr lang="en-GB" dirty="0" smtClean="0"/>
              <a:t>: </a:t>
            </a:r>
            <a:r>
              <a:rPr lang="en-GB" dirty="0" err="1"/>
              <a:t>Arfarnwch</a:t>
            </a:r>
            <a:r>
              <a:rPr lang="en-GB" dirty="0"/>
              <a:t> </a:t>
            </a:r>
            <a:r>
              <a:rPr lang="en-GB" dirty="0" err="1"/>
              <a:t>yn</a:t>
            </a:r>
            <a:r>
              <a:rPr lang="en-GB" dirty="0"/>
              <a:t> </a:t>
            </a:r>
            <a:r>
              <a:rPr lang="en-GB" dirty="0" err="1"/>
              <a:t>feirniadol</a:t>
            </a:r>
            <a:r>
              <a:rPr lang="en-GB" dirty="0"/>
              <a:t> </a:t>
            </a:r>
            <a:r>
              <a:rPr lang="en-GB" dirty="0" err="1"/>
              <a:t>sut</a:t>
            </a:r>
            <a:r>
              <a:rPr lang="en-GB" dirty="0"/>
              <a:t> </a:t>
            </a:r>
            <a:r>
              <a:rPr lang="en-GB" dirty="0" err="1"/>
              <a:t>mae</a:t>
            </a:r>
            <a:r>
              <a:rPr lang="en-GB" dirty="0"/>
              <a:t> </a:t>
            </a:r>
            <a:r>
              <a:rPr lang="en-GB" dirty="0" err="1"/>
              <a:t>damcaniaethau</a:t>
            </a:r>
            <a:r>
              <a:rPr lang="en-GB" dirty="0"/>
              <a:t> </a:t>
            </a:r>
            <a:r>
              <a:rPr lang="en-GB" dirty="0" err="1"/>
              <a:t>allweddol</a:t>
            </a:r>
            <a:r>
              <a:rPr lang="en-GB" dirty="0"/>
              <a:t> </a:t>
            </a:r>
            <a:r>
              <a:rPr lang="en-GB" dirty="0" err="1"/>
              <a:t>yn</a:t>
            </a:r>
            <a:r>
              <a:rPr lang="en-GB" dirty="0"/>
              <a:t> </a:t>
            </a:r>
            <a:r>
              <a:rPr lang="en-GB" dirty="0" err="1"/>
              <a:t>cyfrannu</a:t>
            </a:r>
            <a:r>
              <a:rPr lang="en-GB" dirty="0"/>
              <a:t> at </a:t>
            </a:r>
            <a:r>
              <a:rPr lang="en-GB" dirty="0" err="1"/>
              <a:t>reolaeth</a:t>
            </a:r>
            <a:r>
              <a:rPr lang="en-GB" dirty="0"/>
              <a:t> </a:t>
            </a:r>
            <a:r>
              <a:rPr lang="en-GB" dirty="0" err="1"/>
              <a:t>dosbarth</a:t>
            </a:r>
            <a:r>
              <a:rPr lang="en-GB" dirty="0"/>
              <a:t> </a:t>
            </a:r>
            <a:r>
              <a:rPr lang="en-GB" dirty="0" err="1"/>
              <a:t>effeithiol</a:t>
            </a:r>
            <a:endParaRPr lang="en-GB" dirty="0"/>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r>
              <a:rPr lang="en-GB" i="1" dirty="0"/>
              <a:t>Module Weighting - 6</a:t>
            </a:r>
            <a:r>
              <a:rPr lang="en-GB" i="1" dirty="0" smtClean="0"/>
              <a:t>0</a:t>
            </a:r>
            <a:r>
              <a:rPr lang="en-GB" i="1" dirty="0"/>
              <a:t>%</a:t>
            </a:r>
          </a:p>
          <a:p>
            <a:r>
              <a:rPr lang="en-GB" i="1" dirty="0"/>
              <a:t>Word Count: 3000 words</a:t>
            </a:r>
          </a:p>
          <a:p>
            <a:r>
              <a:rPr lang="en-GB" i="1" dirty="0"/>
              <a:t>Due: </a:t>
            </a:r>
            <a:r>
              <a:rPr lang="en-GB" dirty="0" smtClean="0"/>
              <a:t>10/5/19</a:t>
            </a:r>
            <a:r>
              <a:rPr lang="en-GB" i="1" dirty="0"/>
              <a:t>	</a:t>
            </a:r>
          </a:p>
          <a:p>
            <a:r>
              <a:rPr lang="en-GB" i="1" dirty="0"/>
              <a:t>Essay</a:t>
            </a:r>
            <a:r>
              <a:rPr lang="en-GB" i="1" dirty="0" smtClean="0"/>
              <a:t>: </a:t>
            </a:r>
            <a:r>
              <a:rPr lang="en-GB" dirty="0"/>
              <a:t>Critically analyse how key theories contribute to effective classroom management</a:t>
            </a:r>
          </a:p>
          <a:p>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853651">
            <a:off x="5438232" y="5072974"/>
            <a:ext cx="1296482" cy="1791310"/>
          </a:xfrm>
          <a:prstGeom prst="rect">
            <a:avLst/>
          </a:prstGeom>
        </p:spPr>
      </p:pic>
    </p:spTree>
    <p:extLst>
      <p:ext uri="{BB962C8B-B14F-4D97-AF65-F5344CB8AC3E}">
        <p14:creationId xmlns:p14="http://schemas.microsoft.com/office/powerpoint/2010/main" val="2555713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GB" dirty="0" smtClean="0"/>
              <a:t> </a:t>
            </a:r>
            <a:r>
              <a:rPr lang="en-GB" dirty="0" err="1" smtClean="0"/>
              <a:t>Aseiniad</a:t>
            </a:r>
            <a:r>
              <a:rPr lang="en-GB" dirty="0" smtClean="0"/>
              <a:t> 2</a:t>
            </a:r>
            <a:r>
              <a:rPr lang="en-GB" dirty="0"/>
              <a:t/>
            </a:r>
            <a:br>
              <a:rPr lang="en-GB" dirty="0"/>
            </a:br>
            <a:r>
              <a:rPr lang="en-GB" i="1" dirty="0" smtClean="0"/>
              <a:t>Assignment 2</a:t>
            </a:r>
            <a:endParaRPr lang="en-US" i="1" dirty="0"/>
          </a:p>
        </p:txBody>
      </p:sp>
      <p:sp>
        <p:nvSpPr>
          <p:cNvPr id="14" name="Content Placeholder 13"/>
          <p:cNvSpPr>
            <a:spLocks noGrp="1"/>
          </p:cNvSpPr>
          <p:nvPr>
            <p:ph sz="half" idx="1"/>
          </p:nvPr>
        </p:nvSpPr>
        <p:spPr>
          <a:xfrm>
            <a:off x="693993" y="1669803"/>
            <a:ext cx="4978400" cy="4470400"/>
          </a:xfrm>
        </p:spPr>
        <p:style>
          <a:lnRef idx="2">
            <a:schemeClr val="accent1"/>
          </a:lnRef>
          <a:fillRef idx="1">
            <a:schemeClr val="lt1"/>
          </a:fillRef>
          <a:effectRef idx="0">
            <a:schemeClr val="accent1"/>
          </a:effectRef>
          <a:fontRef idx="minor">
            <a:schemeClr val="dk1"/>
          </a:fontRef>
        </p:style>
        <p:txBody>
          <a:bodyPr>
            <a:normAutofit/>
          </a:bodyPr>
          <a:lstStyle/>
          <a:p>
            <a:r>
              <a:rPr lang="en-GB" dirty="0" err="1" smtClean="0"/>
              <a:t>Pwyso’r</a:t>
            </a:r>
            <a:r>
              <a:rPr lang="en-GB" dirty="0" smtClean="0"/>
              <a:t> </a:t>
            </a:r>
            <a:r>
              <a:rPr lang="en-GB" dirty="0" err="1" smtClean="0"/>
              <a:t>Modiwl</a:t>
            </a:r>
            <a:r>
              <a:rPr lang="en-GB" dirty="0" smtClean="0"/>
              <a:t> - </a:t>
            </a:r>
            <a:r>
              <a:rPr lang="en-GB" dirty="0"/>
              <a:t>4</a:t>
            </a:r>
            <a:r>
              <a:rPr lang="en-GB" dirty="0" smtClean="0"/>
              <a:t>0% </a:t>
            </a:r>
            <a:endParaRPr lang="en-GB" dirty="0"/>
          </a:p>
          <a:p>
            <a:r>
              <a:rPr lang="en-GB" dirty="0" err="1" smtClean="0"/>
              <a:t>Pecyn</a:t>
            </a:r>
            <a:r>
              <a:rPr lang="en-GB" dirty="0" smtClean="0"/>
              <a:t> </a:t>
            </a:r>
            <a:r>
              <a:rPr lang="en-GB" dirty="0" err="1" smtClean="0"/>
              <a:t>adnoddau</a:t>
            </a:r>
            <a:r>
              <a:rPr lang="en-GB" dirty="0" smtClean="0"/>
              <a:t> (2000 o </a:t>
            </a:r>
            <a:r>
              <a:rPr lang="en-GB" dirty="0" err="1" smtClean="0"/>
              <a:t>eiriau</a:t>
            </a:r>
            <a:r>
              <a:rPr lang="en-GB" dirty="0" smtClean="0"/>
              <a:t>)</a:t>
            </a:r>
          </a:p>
          <a:p>
            <a:r>
              <a:rPr lang="en-GB" dirty="0" err="1" smtClean="0"/>
              <a:t>Erbyn</a:t>
            </a:r>
            <a:r>
              <a:rPr lang="en-GB" dirty="0" smtClean="0"/>
              <a:t>: 4/4/19</a:t>
            </a:r>
            <a:endParaRPr lang="en-GB" dirty="0"/>
          </a:p>
          <a:p>
            <a:r>
              <a:rPr lang="en-GB" dirty="0" err="1"/>
              <a:t>Arfarnwch</a:t>
            </a:r>
            <a:r>
              <a:rPr lang="en-GB" dirty="0"/>
              <a:t> </a:t>
            </a:r>
            <a:r>
              <a:rPr lang="en-GB" dirty="0" err="1"/>
              <a:t>yn</a:t>
            </a:r>
            <a:r>
              <a:rPr lang="en-GB" dirty="0"/>
              <a:t> </a:t>
            </a:r>
            <a:r>
              <a:rPr lang="en-GB" dirty="0" err="1"/>
              <a:t>feirniadol</a:t>
            </a:r>
            <a:r>
              <a:rPr lang="en-GB" dirty="0"/>
              <a:t> </a:t>
            </a:r>
            <a:r>
              <a:rPr lang="en-GB" dirty="0" err="1"/>
              <a:t>tair</a:t>
            </a:r>
            <a:r>
              <a:rPr lang="en-GB" dirty="0"/>
              <a:t> </a:t>
            </a:r>
            <a:r>
              <a:rPr lang="en-GB" dirty="0" err="1"/>
              <a:t>senario</a:t>
            </a:r>
            <a:r>
              <a:rPr lang="en-GB" dirty="0"/>
              <a:t> </a:t>
            </a:r>
            <a:r>
              <a:rPr lang="en-GB" dirty="0" err="1"/>
              <a:t>rheoli</a:t>
            </a:r>
            <a:r>
              <a:rPr lang="en-GB" dirty="0"/>
              <a:t> </a:t>
            </a:r>
            <a:r>
              <a:rPr lang="en-GB" dirty="0" err="1"/>
              <a:t>dosbarth</a:t>
            </a:r>
            <a:r>
              <a:rPr lang="en-GB" dirty="0"/>
              <a:t>. </a:t>
            </a:r>
          </a:p>
          <a:p>
            <a:pPr lvl="0"/>
            <a:endParaRPr lang="en-GB" dirty="0"/>
          </a:p>
        </p:txBody>
      </p:sp>
      <p:sp>
        <p:nvSpPr>
          <p:cNvPr id="2" name="Content Placeholder 1"/>
          <p:cNvSpPr>
            <a:spLocks noGrp="1"/>
          </p:cNvSpPr>
          <p:nvPr>
            <p:ph sz="half" idx="2"/>
          </p:nvPr>
        </p:nvSpPr>
        <p:spPr>
          <a:xfrm>
            <a:off x="6193902" y="1701800"/>
            <a:ext cx="4978400" cy="4470400"/>
          </a:xfrm>
        </p:spPr>
        <p:style>
          <a:lnRef idx="2">
            <a:schemeClr val="accent2"/>
          </a:lnRef>
          <a:fillRef idx="1">
            <a:schemeClr val="lt1"/>
          </a:fillRef>
          <a:effectRef idx="0">
            <a:schemeClr val="accent2"/>
          </a:effectRef>
          <a:fontRef idx="minor">
            <a:schemeClr val="dk1"/>
          </a:fontRef>
        </p:style>
        <p:txBody>
          <a:bodyPr>
            <a:normAutofit/>
          </a:bodyPr>
          <a:lstStyle/>
          <a:p>
            <a:r>
              <a:rPr lang="en-GB" i="1" dirty="0"/>
              <a:t>Module Weighting -  4</a:t>
            </a:r>
            <a:r>
              <a:rPr lang="en-GB" i="1" dirty="0" smtClean="0"/>
              <a:t>0</a:t>
            </a:r>
            <a:r>
              <a:rPr lang="en-GB" i="1" dirty="0"/>
              <a:t>% </a:t>
            </a:r>
          </a:p>
          <a:p>
            <a:r>
              <a:rPr lang="en-GB" i="1" dirty="0" smtClean="0"/>
              <a:t>Resource pack (2000 words)</a:t>
            </a:r>
            <a:endParaRPr lang="en-GB" i="1" dirty="0"/>
          </a:p>
          <a:p>
            <a:r>
              <a:rPr lang="en-GB" i="1" dirty="0" smtClean="0"/>
              <a:t>Due:</a:t>
            </a:r>
            <a:r>
              <a:rPr lang="en-GB" dirty="0" smtClean="0"/>
              <a:t>4/4/19</a:t>
            </a:r>
            <a:endParaRPr lang="en-GB" i="1" dirty="0"/>
          </a:p>
          <a:p>
            <a:r>
              <a:rPr lang="en-GB" dirty="0"/>
              <a:t>Critically analyse three classroom management scenarios. </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393780">
            <a:off x="605915" y="150658"/>
            <a:ext cx="1023368" cy="1287254"/>
          </a:xfrm>
          <a:prstGeom prst="rect">
            <a:avLst/>
          </a:prstGeom>
        </p:spPr>
      </p:pic>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393780">
            <a:off x="10765919" y="181045"/>
            <a:ext cx="1023368" cy="1287254"/>
          </a:xfrm>
          <a:prstGeom prst="rect">
            <a:avLst/>
          </a:prstGeom>
        </p:spPr>
      </p:pic>
    </p:spTree>
    <p:extLst>
      <p:ext uri="{BB962C8B-B14F-4D97-AF65-F5344CB8AC3E}">
        <p14:creationId xmlns:p14="http://schemas.microsoft.com/office/powerpoint/2010/main" val="2515358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6"/>
                </a:solidFill>
              </a:rPr>
              <a:t>Beth </a:t>
            </a:r>
            <a:r>
              <a:rPr lang="en-GB" dirty="0" err="1" smtClean="0">
                <a:solidFill>
                  <a:schemeClr val="accent6"/>
                </a:solidFill>
              </a:rPr>
              <a:t>yw</a:t>
            </a:r>
            <a:r>
              <a:rPr lang="en-GB" dirty="0" smtClean="0">
                <a:solidFill>
                  <a:schemeClr val="accent6"/>
                </a:solidFill>
              </a:rPr>
              <a:t> </a:t>
            </a:r>
            <a:r>
              <a:rPr lang="en-GB" dirty="0" err="1" smtClean="0">
                <a:solidFill>
                  <a:schemeClr val="accent6"/>
                </a:solidFill>
              </a:rPr>
              <a:t>ymlyniad</a:t>
            </a:r>
            <a:r>
              <a:rPr lang="en-GB" dirty="0" smtClean="0">
                <a:solidFill>
                  <a:schemeClr val="accent6"/>
                </a:solidFill>
              </a:rPr>
              <a:t>? </a:t>
            </a:r>
            <a:br>
              <a:rPr lang="en-GB" dirty="0" smtClean="0">
                <a:solidFill>
                  <a:schemeClr val="accent6"/>
                </a:solidFill>
              </a:rPr>
            </a:br>
            <a:r>
              <a:rPr lang="en-GB" dirty="0" smtClean="0"/>
              <a:t>What is Attachment?</a:t>
            </a:r>
            <a:endParaRPr lang="en-GB" dirty="0"/>
          </a:p>
        </p:txBody>
      </p:sp>
      <p:sp>
        <p:nvSpPr>
          <p:cNvPr id="6" name="Content Placeholder 5"/>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a:t>“Attachment is a term used to describe the dependency relationship a child develops towards his or her primary caregiver. It is first observable during the latter half of the first year or life and develops progressively over the first four years of life.” (Pearce, 2009). </a:t>
            </a:r>
          </a:p>
          <a:p>
            <a:r>
              <a:rPr lang="en-GB" dirty="0" smtClean="0"/>
              <a:t>Bowlby – </a:t>
            </a:r>
            <a:r>
              <a:rPr lang="en-GB" dirty="0" err="1" smtClean="0"/>
              <a:t>damcaniaeth</a:t>
            </a:r>
            <a:r>
              <a:rPr lang="en-GB" dirty="0" smtClean="0"/>
              <a:t> </a:t>
            </a:r>
            <a:r>
              <a:rPr lang="en-GB" dirty="0" err="1" smtClean="0"/>
              <a:t>ymlyniad</a:t>
            </a:r>
            <a:endParaRPr lang="en-GB" dirty="0" smtClean="0"/>
          </a:p>
          <a:p>
            <a:r>
              <a:rPr lang="en-GB" dirty="0" smtClean="0"/>
              <a:t>Ainsworth </a:t>
            </a:r>
            <a:r>
              <a:rPr lang="en-GB" dirty="0"/>
              <a:t>– </a:t>
            </a:r>
            <a:r>
              <a:rPr lang="en-GB" dirty="0" err="1"/>
              <a:t>damcaniaeth</a:t>
            </a:r>
            <a:r>
              <a:rPr lang="en-GB" dirty="0"/>
              <a:t> </a:t>
            </a:r>
            <a:r>
              <a:rPr lang="en-GB" dirty="0" err="1"/>
              <a:t>sicrwydd</a:t>
            </a:r>
            <a:r>
              <a:rPr lang="en-GB" dirty="0"/>
              <a:t> a </a:t>
            </a:r>
            <a:r>
              <a:rPr lang="en-GB" dirty="0" err="1"/>
              <a:t>mathau</a:t>
            </a:r>
            <a:r>
              <a:rPr lang="en-GB" dirty="0"/>
              <a:t> o </a:t>
            </a:r>
            <a:r>
              <a:rPr lang="en-GB" dirty="0" err="1"/>
              <a:t>ymlyniad</a:t>
            </a:r>
            <a:endParaRPr lang="en-GB" dirty="0"/>
          </a:p>
        </p:txBody>
      </p:sp>
      <p:sp>
        <p:nvSpPr>
          <p:cNvPr id="7"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smtClean="0"/>
              <a:t>“Attachment is a term used to describe the dependency relationship a child develops towards his or her primary caregiver. It is first observable during the latter half of the first year or life and develops progressively over the first four years of life.” (Pearce, 2009). </a:t>
            </a:r>
          </a:p>
          <a:p>
            <a:r>
              <a:rPr lang="en-GB" dirty="0" smtClean="0"/>
              <a:t>Bowlby – Attachment Theory </a:t>
            </a:r>
          </a:p>
          <a:p>
            <a:r>
              <a:rPr lang="en-GB" dirty="0" smtClean="0"/>
              <a:t>Ainsworth – Security Theory and Types of Attachment </a:t>
            </a:r>
            <a:endParaRPr lang="en-GB" dirty="0"/>
          </a:p>
        </p:txBody>
      </p:sp>
      <p:pic>
        <p:nvPicPr>
          <p:cNvPr id="8" name="Picture 3" descr="posterthumbkaganrallyrob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8311" y="365125"/>
            <a:ext cx="1732967" cy="1239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962554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 calcmode="lin" valueType="num">
                                      <p:cBhvr additive="base">
                                        <p:cTn id="7" dur="500" fill="hold"/>
                                        <p:tgtEl>
                                          <p:spTgt spid="7">
                                            <p:bg/>
                                          </p:spTgt>
                                        </p:tgtEl>
                                        <p:attrNameLst>
                                          <p:attrName>ppt_x</p:attrName>
                                        </p:attrNameLst>
                                      </p:cBhvr>
                                      <p:tavLst>
                                        <p:tav tm="0">
                                          <p:val>
                                            <p:strVal val="#ppt_x"/>
                                          </p:val>
                                        </p:tav>
                                        <p:tav tm="100000">
                                          <p:val>
                                            <p:strVal val="#ppt_x"/>
                                          </p:val>
                                        </p:tav>
                                      </p:tavLst>
                                    </p:anim>
                                    <p:anim calcmode="lin" valueType="num">
                                      <p:cBhvr additive="base">
                                        <p:cTn id="8" dur="500" fill="hold"/>
                                        <p:tgtEl>
                                          <p:spTgt spid="7">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 calcmode="lin" valueType="num">
                                      <p:cBhvr additive="base">
                                        <p:cTn id="19"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 calcmode="lin" valueType="num">
                                      <p:cBhvr additive="base">
                                        <p:cTn id="2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srcRect l="13924" t="11424" r="18174" b="18557"/>
          <a:stretch/>
        </p:blipFill>
        <p:spPr>
          <a:xfrm>
            <a:off x="2112578" y="189187"/>
            <a:ext cx="8135008" cy="6291522"/>
          </a:xfrm>
          <a:prstGeom prst="rect">
            <a:avLst/>
          </a:prstGeom>
        </p:spPr>
      </p:pic>
      <p:sp>
        <p:nvSpPr>
          <p:cNvPr id="9" name="TextBox 8"/>
          <p:cNvSpPr txBox="1"/>
          <p:nvPr/>
        </p:nvSpPr>
        <p:spPr>
          <a:xfrm>
            <a:off x="10531366" y="6111377"/>
            <a:ext cx="1660634" cy="369332"/>
          </a:xfrm>
          <a:prstGeom prst="rect">
            <a:avLst/>
          </a:prstGeom>
          <a:noFill/>
        </p:spPr>
        <p:txBody>
          <a:bodyPr wrap="square" rtlCol="0">
            <a:spAutoFit/>
          </a:bodyPr>
          <a:lstStyle/>
          <a:p>
            <a:r>
              <a:rPr lang="en-GB" dirty="0" smtClean="0"/>
              <a:t>NCTL, 2014  </a:t>
            </a:r>
            <a:endParaRPr lang="en-GB" dirty="0"/>
          </a:p>
        </p:txBody>
      </p:sp>
    </p:spTree>
    <p:extLst>
      <p:ext uri="{BB962C8B-B14F-4D97-AF65-F5344CB8AC3E}">
        <p14:creationId xmlns:p14="http://schemas.microsoft.com/office/powerpoint/2010/main" val="1929793663"/>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Tasg</a:t>
            </a:r>
            <a:r>
              <a:rPr lang="en-GB" dirty="0" smtClean="0">
                <a:solidFill>
                  <a:schemeClr val="accent6"/>
                </a:solidFill>
              </a:rPr>
              <a:t/>
            </a:r>
            <a:br>
              <a:rPr lang="en-GB" dirty="0" smtClean="0">
                <a:solidFill>
                  <a:schemeClr val="accent6"/>
                </a:solidFill>
              </a:rPr>
            </a:br>
            <a:r>
              <a:rPr lang="en-GB" dirty="0" smtClean="0"/>
              <a:t>Task</a:t>
            </a:r>
            <a:endParaRPr lang="en-GB" dirty="0"/>
          </a:p>
        </p:txBody>
      </p:sp>
      <p:sp>
        <p:nvSpPr>
          <p:cNvPr id="5" name="Rounded Rectangular Callout 4"/>
          <p:cNvSpPr/>
          <p:nvPr/>
        </p:nvSpPr>
        <p:spPr>
          <a:xfrm>
            <a:off x="6905297" y="1825625"/>
            <a:ext cx="4745421" cy="4004441"/>
          </a:xfrm>
          <a:prstGeom prst="wedgeRoundRectCallout">
            <a:avLst>
              <a:gd name="adj1" fmla="val -43424"/>
              <a:gd name="adj2" fmla="val 64075"/>
              <a:gd name="adj3" fmla="val 16667"/>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2400" dirty="0" smtClean="0"/>
              <a:t>Watch the </a:t>
            </a:r>
            <a:r>
              <a:rPr lang="en-GB" sz="2400" dirty="0" smtClean="0">
                <a:hlinkClick r:id="rId3"/>
              </a:rPr>
              <a:t>following clip </a:t>
            </a:r>
            <a:r>
              <a:rPr lang="en-GB" sz="2400" dirty="0" smtClean="0"/>
              <a:t>about Attachment Theory. </a:t>
            </a:r>
          </a:p>
          <a:p>
            <a:pPr algn="ctr"/>
            <a:endParaRPr lang="en-GB" sz="2400" dirty="0"/>
          </a:p>
          <a:p>
            <a:pPr algn="ctr"/>
            <a:r>
              <a:rPr lang="en-GB" sz="2400" dirty="0" smtClean="0"/>
              <a:t>What are the implications of Attachment Theory for children’s behaviour? </a:t>
            </a:r>
            <a:endParaRPr lang="en-GB" sz="2400" dirty="0"/>
          </a:p>
        </p:txBody>
      </p:sp>
      <p:sp>
        <p:nvSpPr>
          <p:cNvPr id="6" name="Rounded Rectangular Callout 5"/>
          <p:cNvSpPr/>
          <p:nvPr/>
        </p:nvSpPr>
        <p:spPr>
          <a:xfrm>
            <a:off x="838200" y="1825625"/>
            <a:ext cx="4745421" cy="4004441"/>
          </a:xfrm>
          <a:prstGeom prst="wedgeRoundRectCallout">
            <a:avLst>
              <a:gd name="adj1" fmla="val -43424"/>
              <a:gd name="adj2" fmla="val 64075"/>
              <a:gd name="adj3" fmla="val 16667"/>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2400" dirty="0"/>
              <a:t>Gwyliwch y clip ynglŷn â damcaniaeth ymlyniad. </a:t>
            </a:r>
          </a:p>
          <a:p>
            <a:pPr algn="ctr"/>
            <a:endParaRPr lang="cy-GB" sz="2400" dirty="0"/>
          </a:p>
          <a:p>
            <a:pPr algn="ctr"/>
            <a:r>
              <a:rPr lang="cy-GB" sz="2400" dirty="0"/>
              <a:t>Beth yw goblygiadau hyn am ymddygiad plant? </a:t>
            </a:r>
          </a:p>
          <a:p>
            <a:pPr algn="ctr"/>
            <a:endParaRPr lang="en-GB" sz="2400" dirty="0"/>
          </a:p>
        </p:txBody>
      </p:sp>
    </p:spTree>
    <p:extLst>
      <p:ext uri="{BB962C8B-B14F-4D97-AF65-F5344CB8AC3E}">
        <p14:creationId xmlns:p14="http://schemas.microsoft.com/office/powerpoint/2010/main" val="461161215"/>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hlinkClick r:id="rId3"/>
              </a:rPr>
              <a:t>Materion</a:t>
            </a:r>
            <a:r>
              <a:rPr lang="en-GB" dirty="0" smtClean="0">
                <a:solidFill>
                  <a:schemeClr val="accent6"/>
                </a:solidFill>
                <a:hlinkClick r:id="rId3"/>
              </a:rPr>
              <a:t> </a:t>
            </a:r>
            <a:r>
              <a:rPr lang="en-GB" dirty="0" err="1" smtClean="0">
                <a:solidFill>
                  <a:schemeClr val="accent6"/>
                </a:solidFill>
                <a:hlinkClick r:id="rId3"/>
              </a:rPr>
              <a:t>Ymlyniad</a:t>
            </a:r>
            <a:r>
              <a:rPr lang="en-GB" dirty="0" smtClean="0">
                <a:solidFill>
                  <a:schemeClr val="accent6"/>
                </a:solidFill>
                <a:hlinkClick r:id="rId3"/>
              </a:rPr>
              <a:t/>
            </a:r>
            <a:br>
              <a:rPr lang="en-GB" dirty="0" smtClean="0">
                <a:solidFill>
                  <a:schemeClr val="accent6"/>
                </a:solidFill>
                <a:hlinkClick r:id="rId3"/>
              </a:rPr>
            </a:br>
            <a:r>
              <a:rPr lang="en-GB" dirty="0" smtClean="0">
                <a:hlinkClick r:id="rId3"/>
              </a:rPr>
              <a:t>Attachment Matters </a:t>
            </a:r>
            <a:endParaRPr lang="en-GB" dirty="0"/>
          </a:p>
        </p:txBody>
      </p:sp>
      <p:sp>
        <p:nvSpPr>
          <p:cNvPr id="4" name="Content Placeholder 3"/>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lstStyle/>
          <a:p>
            <a:r>
              <a:rPr lang="cy-GB" dirty="0"/>
              <a:t>Ystyriwch beth rydych wedi clywed ynglŷn ag effeithiau ymlyniad ar ymddygiad plant. </a:t>
            </a:r>
          </a:p>
          <a:p>
            <a:r>
              <a:rPr lang="cy-GB" dirty="0"/>
              <a:t>Gwyliwch y clip. </a:t>
            </a:r>
          </a:p>
          <a:p>
            <a:r>
              <a:rPr lang="cy-GB" dirty="0"/>
              <a:t>Trafodwch – beth yw oblygiadau hyn </a:t>
            </a:r>
            <a:r>
              <a:rPr lang="cy-GB" dirty="0" smtClean="0"/>
              <a:t>i </a:t>
            </a:r>
            <a:r>
              <a:rPr lang="cy-GB" dirty="0"/>
              <a:t>athrawon a rheolaeth dosbarth? </a:t>
            </a:r>
          </a:p>
          <a:p>
            <a:endParaRPr lang="cy-GB" dirty="0"/>
          </a:p>
          <a:p>
            <a:endParaRPr lang="en-GB" dirty="0"/>
          </a:p>
        </p:txBody>
      </p:sp>
      <p:sp>
        <p:nvSpPr>
          <p:cNvPr id="5" name="Content Placeholder 4"/>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dirty="0" smtClean="0"/>
              <a:t>Consider what you have heard about how attachment can impact on a child’s behaviour. </a:t>
            </a:r>
          </a:p>
          <a:p>
            <a:r>
              <a:rPr lang="en-GB" dirty="0" smtClean="0"/>
              <a:t>Watch ‘Attachment Matters’. </a:t>
            </a:r>
          </a:p>
          <a:p>
            <a:r>
              <a:rPr lang="en-GB" dirty="0" smtClean="0"/>
              <a:t>Discuss – what implications does this have for teachers and classroom management? </a:t>
            </a:r>
            <a:endParaRPr lang="en-GB" dirty="0"/>
          </a:p>
        </p:txBody>
      </p:sp>
    </p:spTree>
    <p:extLst>
      <p:ext uri="{BB962C8B-B14F-4D97-AF65-F5344CB8AC3E}">
        <p14:creationId xmlns:p14="http://schemas.microsoft.com/office/powerpoint/2010/main" val="618229126"/>
      </p:ext>
    </p:extLst>
  </p:cSld>
  <p:clrMapOvr>
    <a:masterClrMapping/>
  </p:clrMapOvr>
  <p:transition spd="slow">
    <p:push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p:spPr>
        <p:txBody>
          <a:bodyPr/>
          <a:lstStyle/>
          <a:p>
            <a:pPr algn="ctr"/>
            <a:r>
              <a:rPr lang="en-GB" dirty="0" err="1" smtClean="0">
                <a:solidFill>
                  <a:schemeClr val="accent6"/>
                </a:solidFill>
              </a:rPr>
              <a:t>Ymlyniad</a:t>
            </a:r>
            <a:r>
              <a:rPr lang="en-GB" dirty="0" smtClean="0">
                <a:solidFill>
                  <a:schemeClr val="accent6"/>
                </a:solidFill>
              </a:rPr>
              <a:t> </a:t>
            </a:r>
            <a:r>
              <a:rPr lang="en-GB" dirty="0" err="1" smtClean="0">
                <a:solidFill>
                  <a:schemeClr val="accent6"/>
                </a:solidFill>
              </a:rPr>
              <a:t>Afreol</a:t>
            </a:r>
            <a:r>
              <a:rPr lang="en-GB" dirty="0" smtClean="0">
                <a:solidFill>
                  <a:schemeClr val="accent6"/>
                </a:solidFill>
              </a:rPr>
              <a:t> </a:t>
            </a:r>
            <a:br>
              <a:rPr lang="en-GB" dirty="0" smtClean="0">
                <a:solidFill>
                  <a:schemeClr val="accent6"/>
                </a:solidFill>
              </a:rPr>
            </a:br>
            <a:r>
              <a:rPr lang="en-GB" dirty="0" smtClean="0"/>
              <a:t>Attachment Disorders </a:t>
            </a:r>
            <a:endParaRPr lang="en-GB" dirty="0"/>
          </a:p>
        </p:txBody>
      </p:sp>
      <p:sp>
        <p:nvSpPr>
          <p:cNvPr id="3" name="Content Placeholder 2"/>
          <p:cNvSpPr>
            <a:spLocks noGrp="1"/>
          </p:cNvSpPr>
          <p:nvPr>
            <p:ph sz="half" idx="1"/>
          </p:nvPr>
        </p:nvSpPr>
        <p:spPr>
          <a:xfrm>
            <a:off x="838200" y="1825625"/>
            <a:ext cx="5181600" cy="4764360"/>
          </a:xfrm>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pPr lvl="1"/>
            <a:r>
              <a:rPr lang="en-GB" sz="2800" dirty="0" smtClean="0"/>
              <a:t>Mae </a:t>
            </a:r>
            <a:r>
              <a:rPr lang="en-GB" sz="2800" dirty="0"/>
              <a:t>plant </a:t>
            </a:r>
            <a:r>
              <a:rPr lang="en-GB" sz="2800" dirty="0" err="1"/>
              <a:t>sy’n</a:t>
            </a:r>
            <a:r>
              <a:rPr lang="en-GB" sz="2800" dirty="0"/>
              <a:t> </a:t>
            </a:r>
            <a:r>
              <a:rPr lang="en-GB" sz="2800" dirty="0" err="1"/>
              <a:t>dioddef</a:t>
            </a:r>
            <a:r>
              <a:rPr lang="en-GB" sz="2800" dirty="0"/>
              <a:t> </a:t>
            </a:r>
            <a:r>
              <a:rPr lang="en-GB" sz="2800" dirty="0" err="1"/>
              <a:t>trawma</a:t>
            </a:r>
            <a:r>
              <a:rPr lang="en-GB" sz="2800" dirty="0"/>
              <a:t>, </a:t>
            </a:r>
            <a:r>
              <a:rPr lang="en-GB" sz="2800" dirty="0" err="1"/>
              <a:t>camdriniaeth</a:t>
            </a:r>
            <a:r>
              <a:rPr lang="en-GB" sz="2800" dirty="0"/>
              <a:t> </a:t>
            </a:r>
            <a:r>
              <a:rPr lang="en-GB" sz="2800" dirty="0" err="1"/>
              <a:t>neu</a:t>
            </a:r>
            <a:r>
              <a:rPr lang="en-GB" sz="2800" dirty="0"/>
              <a:t> </a:t>
            </a:r>
            <a:r>
              <a:rPr lang="en-GB" sz="2800" dirty="0" err="1"/>
              <a:t>ofal</a:t>
            </a:r>
            <a:r>
              <a:rPr lang="en-GB" sz="2800" dirty="0"/>
              <a:t> </a:t>
            </a:r>
            <a:r>
              <a:rPr lang="en-GB" sz="2800" dirty="0" err="1"/>
              <a:t>anaddas</a:t>
            </a:r>
            <a:r>
              <a:rPr lang="en-GB" sz="2800" dirty="0"/>
              <a:t> </a:t>
            </a:r>
            <a:r>
              <a:rPr lang="en-GB" sz="2800" dirty="0" err="1"/>
              <a:t>yn</a:t>
            </a:r>
            <a:r>
              <a:rPr lang="en-GB" sz="2800" dirty="0"/>
              <a:t> </a:t>
            </a:r>
            <a:r>
              <a:rPr lang="en-GB" sz="2800" dirty="0" err="1"/>
              <a:t>gallu</a:t>
            </a:r>
            <a:r>
              <a:rPr lang="en-GB" sz="2800" dirty="0"/>
              <a:t> </a:t>
            </a:r>
            <a:r>
              <a:rPr lang="en-GB" sz="2800" dirty="0" err="1"/>
              <a:t>datblygu</a:t>
            </a:r>
            <a:r>
              <a:rPr lang="en-GB" sz="2800" dirty="0"/>
              <a:t> </a:t>
            </a:r>
            <a:r>
              <a:rPr lang="en-GB" sz="2800" dirty="0" err="1"/>
              <a:t>ymlyniad</a:t>
            </a:r>
            <a:r>
              <a:rPr lang="en-GB" sz="2800" dirty="0"/>
              <a:t> </a:t>
            </a:r>
            <a:r>
              <a:rPr lang="en-GB" sz="2800" dirty="0" err="1"/>
              <a:t>afreolaidd</a:t>
            </a:r>
            <a:r>
              <a:rPr lang="en-GB" sz="2800" dirty="0"/>
              <a:t>.</a:t>
            </a:r>
          </a:p>
          <a:p>
            <a:pPr lvl="1"/>
            <a:r>
              <a:rPr lang="en-GB" sz="2800" dirty="0" err="1"/>
              <a:t>Dengys</a:t>
            </a:r>
            <a:r>
              <a:rPr lang="en-GB" sz="2800" dirty="0"/>
              <a:t> </a:t>
            </a:r>
            <a:r>
              <a:rPr lang="en-GB" sz="2800" dirty="0" err="1"/>
              <a:t>hyn</a:t>
            </a:r>
            <a:r>
              <a:rPr lang="en-GB" sz="2800" dirty="0"/>
              <a:t> </a:t>
            </a:r>
            <a:r>
              <a:rPr lang="en-GB" sz="2800" dirty="0" err="1"/>
              <a:t>trwy</a:t>
            </a:r>
            <a:r>
              <a:rPr lang="en-GB" sz="2800" dirty="0"/>
              <a:t>: </a:t>
            </a:r>
          </a:p>
          <a:p>
            <a:pPr lvl="2"/>
            <a:r>
              <a:rPr lang="en-GB" sz="2400" dirty="0" err="1" smtClean="0"/>
              <a:t>Osgoi</a:t>
            </a:r>
            <a:r>
              <a:rPr lang="en-GB" sz="2400" dirty="0" smtClean="0"/>
              <a:t> </a:t>
            </a:r>
            <a:r>
              <a:rPr lang="en-GB" sz="2400" dirty="0" err="1"/>
              <a:t>fod</a:t>
            </a:r>
            <a:r>
              <a:rPr lang="en-GB" sz="2400" dirty="0"/>
              <a:t> </a:t>
            </a:r>
            <a:r>
              <a:rPr lang="en-GB" sz="2400" dirty="0" err="1"/>
              <a:t>yn</a:t>
            </a:r>
            <a:r>
              <a:rPr lang="en-GB" sz="2400" dirty="0"/>
              <a:t> </a:t>
            </a:r>
            <a:r>
              <a:rPr lang="en-GB" sz="2400" dirty="0" err="1"/>
              <a:t>agos</a:t>
            </a:r>
            <a:r>
              <a:rPr lang="en-GB" sz="2400" dirty="0"/>
              <a:t> at </a:t>
            </a:r>
            <a:r>
              <a:rPr lang="en-GB" sz="2400" dirty="0" err="1"/>
              <a:t>berson</a:t>
            </a:r>
            <a:endParaRPr lang="en-GB" sz="2400" dirty="0"/>
          </a:p>
          <a:p>
            <a:pPr lvl="2"/>
            <a:r>
              <a:rPr lang="en-GB" sz="2400" dirty="0" err="1" smtClean="0"/>
              <a:t>Ymddygiad</a:t>
            </a:r>
            <a:r>
              <a:rPr lang="en-GB" sz="2400" dirty="0" smtClean="0"/>
              <a:t> </a:t>
            </a:r>
            <a:r>
              <a:rPr lang="en-GB" sz="2400" dirty="0" err="1"/>
              <a:t>gorchmynnol</a:t>
            </a:r>
            <a:r>
              <a:rPr lang="en-GB" sz="2400" dirty="0"/>
              <a:t> </a:t>
            </a:r>
            <a:r>
              <a:rPr lang="en-GB" sz="2400" dirty="0" err="1"/>
              <a:t>neu</a:t>
            </a:r>
            <a:r>
              <a:rPr lang="en-GB" sz="2400" dirty="0"/>
              <a:t> </a:t>
            </a:r>
            <a:r>
              <a:rPr lang="en-GB" sz="2400" dirty="0" err="1"/>
              <a:t>ddwys</a:t>
            </a:r>
            <a:endParaRPr lang="en-GB" sz="2400" dirty="0"/>
          </a:p>
          <a:p>
            <a:pPr lvl="2"/>
            <a:r>
              <a:rPr lang="en-GB" sz="2400" dirty="0" err="1" smtClean="0"/>
              <a:t>Ymddygiad</a:t>
            </a:r>
            <a:r>
              <a:rPr lang="en-GB" sz="2400" dirty="0" smtClean="0"/>
              <a:t> </a:t>
            </a:r>
            <a:r>
              <a:rPr lang="en-GB" sz="2400" dirty="0" err="1"/>
              <a:t>crac</a:t>
            </a:r>
            <a:r>
              <a:rPr lang="en-GB" sz="2400" dirty="0"/>
              <a:t> </a:t>
            </a:r>
            <a:r>
              <a:rPr lang="en-GB" sz="2400" dirty="0" err="1"/>
              <a:t>neu</a:t>
            </a:r>
            <a:r>
              <a:rPr lang="en-GB" sz="2400" dirty="0"/>
              <a:t> </a:t>
            </a:r>
            <a:r>
              <a:rPr lang="en-GB" sz="2400" dirty="0" err="1"/>
              <a:t>ormesol</a:t>
            </a:r>
            <a:endParaRPr lang="en-GB" sz="2400" dirty="0"/>
          </a:p>
          <a:p>
            <a:pPr lvl="2"/>
            <a:r>
              <a:rPr lang="en-GB" sz="2400" dirty="0" err="1" smtClean="0"/>
              <a:t>Rhy</a:t>
            </a:r>
            <a:r>
              <a:rPr lang="en-GB" sz="2400" dirty="0" smtClean="0"/>
              <a:t> </a:t>
            </a:r>
            <a:r>
              <a:rPr lang="en-GB" sz="2400" dirty="0" err="1"/>
              <a:t>gyfarwydd</a:t>
            </a:r>
            <a:r>
              <a:rPr lang="en-GB" sz="2400" dirty="0"/>
              <a:t> </a:t>
            </a:r>
            <a:r>
              <a:rPr lang="en-GB" sz="2400" dirty="0" err="1"/>
              <a:t>neu</a:t>
            </a:r>
            <a:r>
              <a:rPr lang="en-GB" sz="2400" dirty="0"/>
              <a:t> </a:t>
            </a:r>
            <a:r>
              <a:rPr lang="en-GB" sz="2400" dirty="0" err="1"/>
              <a:t>gymdeithasu</a:t>
            </a:r>
            <a:r>
              <a:rPr lang="en-GB" sz="2400" dirty="0"/>
              <a:t> </a:t>
            </a:r>
            <a:r>
              <a:rPr lang="en-GB" sz="2400" dirty="0" err="1" smtClean="0"/>
              <a:t>anaddas</a:t>
            </a:r>
            <a:endParaRPr lang="en-GB" sz="2400" dirty="0"/>
          </a:p>
          <a:p>
            <a:pPr lvl="2"/>
            <a:r>
              <a:rPr lang="en-GB" sz="2400" dirty="0" err="1"/>
              <a:t>Y</a:t>
            </a:r>
            <a:r>
              <a:rPr lang="en-GB" sz="2400" dirty="0" err="1" smtClean="0"/>
              <a:t>mddygiad</a:t>
            </a:r>
            <a:r>
              <a:rPr lang="en-GB" sz="2400" dirty="0" smtClean="0"/>
              <a:t> </a:t>
            </a:r>
            <a:r>
              <a:rPr lang="en-GB" sz="2400" dirty="0" err="1" smtClean="0"/>
              <a:t>perswadiol</a:t>
            </a:r>
            <a:endParaRPr lang="en-GB" sz="2400" dirty="0" smtClean="0"/>
          </a:p>
          <a:p>
            <a:pPr marL="457200" lvl="1" indent="0">
              <a:buNone/>
            </a:pPr>
            <a:endParaRPr lang="en-GB" sz="2800" dirty="0" smtClean="0"/>
          </a:p>
          <a:p>
            <a:pPr marL="457200" lvl="1" indent="0" algn="r">
              <a:buNone/>
            </a:pPr>
            <a:r>
              <a:rPr lang="en-GB" sz="2800" dirty="0" smtClean="0"/>
              <a:t>Pearce</a:t>
            </a:r>
            <a:r>
              <a:rPr lang="en-GB" dirty="0" smtClean="0"/>
              <a:t>, 2009</a:t>
            </a:r>
            <a:endParaRPr lang="en-GB" dirty="0"/>
          </a:p>
        </p:txBody>
      </p:sp>
      <p:sp>
        <p:nvSpPr>
          <p:cNvPr id="4" name="Content Placeholder 3"/>
          <p:cNvSpPr>
            <a:spLocks noGrp="1"/>
          </p:cNvSpPr>
          <p:nvPr>
            <p:ph sz="half" idx="2"/>
          </p:nvPr>
        </p:nvSpPr>
        <p:spPr>
          <a:xfrm>
            <a:off x="6172200" y="1825624"/>
            <a:ext cx="5181600" cy="4764361"/>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smtClean="0"/>
              <a:t>Attachment Disorders can occur for children who have experienced trauma,  inadequate or abusive care. </a:t>
            </a:r>
          </a:p>
          <a:p>
            <a:r>
              <a:rPr lang="en-GB" dirty="0" smtClean="0"/>
              <a:t>Manifestations can include: </a:t>
            </a:r>
          </a:p>
          <a:p>
            <a:pPr lvl="1"/>
            <a:r>
              <a:rPr lang="en-GB" dirty="0" smtClean="0"/>
              <a:t>Avoidance of intimacy</a:t>
            </a:r>
          </a:p>
          <a:p>
            <a:pPr lvl="1"/>
            <a:r>
              <a:rPr lang="en-GB" dirty="0" smtClean="0"/>
              <a:t>Demanding, intense behaviour</a:t>
            </a:r>
          </a:p>
          <a:p>
            <a:pPr lvl="1"/>
            <a:r>
              <a:rPr lang="en-GB" dirty="0" smtClean="0"/>
              <a:t>Angry, aggressive – reject care</a:t>
            </a:r>
          </a:p>
          <a:p>
            <a:pPr lvl="1"/>
            <a:r>
              <a:rPr lang="en-GB" dirty="0" smtClean="0"/>
              <a:t>Over-familiar. Indiscriminate sociability. </a:t>
            </a:r>
          </a:p>
          <a:p>
            <a:pPr lvl="1"/>
            <a:r>
              <a:rPr lang="en-GB" dirty="0" smtClean="0"/>
              <a:t>Manipulative (even charming behaviour)</a:t>
            </a:r>
          </a:p>
          <a:p>
            <a:pPr marL="457200" lvl="1" indent="0" algn="r">
              <a:buNone/>
            </a:pPr>
            <a:r>
              <a:rPr lang="en-GB" dirty="0" smtClean="0"/>
              <a:t>Pearce, 2009 </a:t>
            </a:r>
            <a:endParaRPr lang="en-GB" dirty="0"/>
          </a:p>
        </p:txBody>
      </p:sp>
    </p:spTree>
    <p:extLst>
      <p:ext uri="{BB962C8B-B14F-4D97-AF65-F5344CB8AC3E}">
        <p14:creationId xmlns:p14="http://schemas.microsoft.com/office/powerpoint/2010/main" val="3113616489"/>
      </p:ext>
    </p:extLst>
  </p:cSld>
  <p:clrMapOvr>
    <a:masterClrMapping/>
  </p:clrMapOvr>
  <p:transition spd="slow">
    <p:push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hlinkClick r:id="rId3"/>
              </a:rPr>
              <a:t>Ymddygiad</a:t>
            </a:r>
            <a:r>
              <a:rPr lang="en-GB" dirty="0" smtClean="0">
                <a:hlinkClick r:id="rId3"/>
              </a:rPr>
              <a:t> </a:t>
            </a:r>
            <a:r>
              <a:rPr lang="en-GB" dirty="0" err="1" smtClean="0">
                <a:hlinkClick r:id="rId3"/>
              </a:rPr>
              <a:t>yw</a:t>
            </a:r>
            <a:r>
              <a:rPr lang="en-GB" dirty="0" smtClean="0">
                <a:hlinkClick r:id="rId3"/>
              </a:rPr>
              <a:t> </a:t>
            </a:r>
            <a:r>
              <a:rPr lang="en-GB" dirty="0" err="1" smtClean="0">
                <a:hlinkClick r:id="rId3"/>
              </a:rPr>
              <a:t>Ystyr</a:t>
            </a:r>
            <a:r>
              <a:rPr lang="en-GB" dirty="0" smtClean="0">
                <a:hlinkClick r:id="rId3"/>
              </a:rPr>
              <a:t/>
            </a:r>
            <a:br>
              <a:rPr lang="en-GB" dirty="0" smtClean="0">
                <a:hlinkClick r:id="rId3"/>
              </a:rPr>
            </a:br>
            <a:r>
              <a:rPr lang="en-GB" dirty="0" smtClean="0">
                <a:hlinkClick r:id="rId3"/>
              </a:rPr>
              <a:t>Behaviour is Meaning</a:t>
            </a:r>
            <a:endParaRPr lang="en-GB" dirty="0"/>
          </a:p>
        </p:txBody>
      </p:sp>
      <p:sp>
        <p:nvSpPr>
          <p:cNvPr id="5" name="Rounded Rectangular Callout 4"/>
          <p:cNvSpPr/>
          <p:nvPr/>
        </p:nvSpPr>
        <p:spPr>
          <a:xfrm>
            <a:off x="2115207" y="1891864"/>
            <a:ext cx="7961586" cy="3862551"/>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“The attachment-disordered child seeks to communicate their thoughts, feelings and needs through their behaviour and affective displays, much like a pre-verbal child. In addition to smiling and crying, behaviours…may include sulking, tantrums, aggression, destructiveness, clinginess and repetitive actions to secure attention.” </a:t>
            </a:r>
            <a:endParaRPr lang="en-GB" dirty="0"/>
          </a:p>
        </p:txBody>
      </p:sp>
    </p:spTree>
    <p:extLst>
      <p:ext uri="{BB962C8B-B14F-4D97-AF65-F5344CB8AC3E}">
        <p14:creationId xmlns:p14="http://schemas.microsoft.com/office/powerpoint/2010/main" val="4037694555"/>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err="1" smtClean="0">
                <a:solidFill>
                  <a:schemeClr val="accent6"/>
                </a:solidFill>
              </a:rPr>
              <a:t>Ffactorau</a:t>
            </a:r>
            <a:r>
              <a:rPr lang="en-GB" dirty="0" smtClean="0">
                <a:solidFill>
                  <a:schemeClr val="accent6"/>
                </a:solidFill>
              </a:rPr>
              <a:t> </a:t>
            </a:r>
            <a:r>
              <a:rPr lang="en-GB" dirty="0" err="1" smtClean="0">
                <a:solidFill>
                  <a:schemeClr val="accent6"/>
                </a:solidFill>
              </a:rPr>
              <a:t>Risg</a:t>
            </a:r>
            <a:r>
              <a:rPr lang="en-GB" dirty="0" smtClean="0">
                <a:solidFill>
                  <a:schemeClr val="accent6"/>
                </a:solidFill>
              </a:rPr>
              <a:t/>
            </a:r>
            <a:br>
              <a:rPr lang="en-GB" dirty="0" smtClean="0">
                <a:solidFill>
                  <a:schemeClr val="accent6"/>
                </a:solidFill>
              </a:rPr>
            </a:br>
            <a:r>
              <a:rPr lang="en-GB" dirty="0" smtClean="0"/>
              <a:t>Risk Factors </a:t>
            </a:r>
            <a:endParaRPr lang="en-GB" dirty="0"/>
          </a:p>
        </p:txBody>
      </p:sp>
      <p:sp>
        <p:nvSpPr>
          <p:cNvPr id="9" name="Content Placeholder 8"/>
          <p:cNvSpPr>
            <a:spLocks noGrp="1"/>
          </p:cNvSpPr>
          <p:nvPr>
            <p:ph sz="half" idx="1"/>
          </p:nvPr>
        </p:nvSpPr>
        <p:spPr>
          <a:xfrm>
            <a:off x="838200" y="1825625"/>
            <a:ext cx="5181600" cy="4824558"/>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sz="3000" dirty="0" err="1"/>
              <a:t>Mae’r</a:t>
            </a:r>
            <a:r>
              <a:rPr lang="en-GB" sz="3000" dirty="0"/>
              <a:t> </a:t>
            </a:r>
            <a:r>
              <a:rPr lang="en-GB" sz="3000" dirty="0" err="1"/>
              <a:t>ffactorau</a:t>
            </a:r>
            <a:r>
              <a:rPr lang="en-GB" sz="3000" dirty="0"/>
              <a:t> </a:t>
            </a:r>
            <a:r>
              <a:rPr lang="en-GB" sz="3000" dirty="0" err="1"/>
              <a:t>yma</a:t>
            </a:r>
            <a:r>
              <a:rPr lang="en-GB" sz="3000" dirty="0"/>
              <a:t> </a:t>
            </a:r>
            <a:r>
              <a:rPr lang="en-GB" sz="3000" dirty="0" err="1"/>
              <a:t>yn</a:t>
            </a:r>
            <a:r>
              <a:rPr lang="en-GB" sz="3000" dirty="0"/>
              <a:t> </a:t>
            </a:r>
            <a:r>
              <a:rPr lang="en-GB" sz="3000" dirty="0" err="1"/>
              <a:t>gallu</a:t>
            </a:r>
            <a:r>
              <a:rPr lang="en-GB" sz="3000" dirty="0"/>
              <a:t> </a:t>
            </a:r>
            <a:r>
              <a:rPr lang="en-GB" sz="3000" dirty="0" err="1"/>
              <a:t>effeithio</a:t>
            </a:r>
            <a:r>
              <a:rPr lang="en-GB" sz="3000" dirty="0"/>
              <a:t> </a:t>
            </a:r>
            <a:r>
              <a:rPr lang="en-GB" sz="3000" dirty="0" err="1"/>
              <a:t>ar</a:t>
            </a:r>
            <a:r>
              <a:rPr lang="en-GB" sz="3000" dirty="0"/>
              <a:t> </a:t>
            </a:r>
            <a:r>
              <a:rPr lang="en-GB" sz="3000" dirty="0" err="1"/>
              <a:t>ansawdd</a:t>
            </a:r>
            <a:r>
              <a:rPr lang="en-GB" sz="3000" dirty="0"/>
              <a:t> </a:t>
            </a:r>
            <a:r>
              <a:rPr lang="en-GB" sz="3000" dirty="0" err="1"/>
              <a:t>datblygiad</a:t>
            </a:r>
            <a:r>
              <a:rPr lang="en-GB" sz="3000" dirty="0"/>
              <a:t> </a:t>
            </a:r>
            <a:r>
              <a:rPr lang="en-GB" sz="3000" dirty="0" err="1"/>
              <a:t>ymlyniad</a:t>
            </a:r>
            <a:r>
              <a:rPr lang="en-GB" sz="3000" dirty="0"/>
              <a:t> </a:t>
            </a:r>
            <a:r>
              <a:rPr lang="en-GB" sz="3000" dirty="0" err="1"/>
              <a:t>plentyn</a:t>
            </a:r>
            <a:r>
              <a:rPr lang="en-GB" sz="3000" dirty="0"/>
              <a:t> </a:t>
            </a:r>
            <a:r>
              <a:rPr lang="en-GB" sz="3000" dirty="0" err="1"/>
              <a:t>dros</a:t>
            </a:r>
            <a:r>
              <a:rPr lang="en-GB" sz="3000" dirty="0"/>
              <a:t> </a:t>
            </a:r>
            <a:r>
              <a:rPr lang="en-GB" sz="3000" dirty="0" err="1"/>
              <a:t>amser</a:t>
            </a:r>
            <a:r>
              <a:rPr lang="en-GB" sz="3000" dirty="0"/>
              <a:t>:</a:t>
            </a:r>
          </a:p>
          <a:p>
            <a:pPr lvl="1"/>
            <a:r>
              <a:rPr lang="en-GB" sz="2600" dirty="0" err="1"/>
              <a:t>Tlodi</a:t>
            </a:r>
            <a:endParaRPr lang="en-GB" sz="2600" dirty="0"/>
          </a:p>
          <a:p>
            <a:pPr lvl="1"/>
            <a:r>
              <a:rPr lang="en-GB" sz="2600" dirty="0" err="1"/>
              <a:t>Materion</a:t>
            </a:r>
            <a:r>
              <a:rPr lang="en-GB" sz="2600" dirty="0"/>
              <a:t> </a:t>
            </a:r>
            <a:r>
              <a:rPr lang="en-GB" sz="2600" dirty="0" err="1"/>
              <a:t>iechyd</a:t>
            </a:r>
            <a:r>
              <a:rPr lang="en-GB" sz="2600" dirty="0"/>
              <a:t> </a:t>
            </a:r>
            <a:r>
              <a:rPr lang="en-GB" sz="2600" dirty="0" err="1"/>
              <a:t>meddyliol</a:t>
            </a:r>
            <a:endParaRPr lang="en-GB" sz="2600" dirty="0"/>
          </a:p>
          <a:p>
            <a:pPr lvl="1"/>
            <a:r>
              <a:rPr lang="en-GB" sz="2600" dirty="0" err="1"/>
              <a:t>Esgeulustod</a:t>
            </a:r>
            <a:r>
              <a:rPr lang="en-GB" sz="2600" dirty="0"/>
              <a:t>, </a:t>
            </a:r>
            <a:r>
              <a:rPr lang="en-GB" sz="2600" dirty="0" err="1"/>
              <a:t>camdriniaeth</a:t>
            </a:r>
            <a:r>
              <a:rPr lang="en-GB" sz="2600" dirty="0"/>
              <a:t> </a:t>
            </a:r>
            <a:r>
              <a:rPr lang="en-GB" sz="2600" dirty="0" err="1"/>
              <a:t>neu</a:t>
            </a:r>
            <a:r>
              <a:rPr lang="en-GB" sz="2600" dirty="0"/>
              <a:t> </a:t>
            </a:r>
            <a:r>
              <a:rPr lang="en-GB" sz="2600" dirty="0" err="1"/>
              <a:t>drais</a:t>
            </a:r>
            <a:endParaRPr lang="en-GB" sz="2600" dirty="0"/>
          </a:p>
          <a:p>
            <a:pPr lvl="1"/>
            <a:r>
              <a:rPr lang="en-GB" sz="2600" dirty="0"/>
              <a:t>Alcohol </a:t>
            </a:r>
            <a:r>
              <a:rPr lang="en-GB" sz="2600" dirty="0" err="1"/>
              <a:t>neu</a:t>
            </a:r>
            <a:r>
              <a:rPr lang="en-GB" sz="2600" dirty="0"/>
              <a:t> </a:t>
            </a:r>
            <a:r>
              <a:rPr lang="en-GB" sz="2600" dirty="0" err="1"/>
              <a:t>gyffuriau</a:t>
            </a:r>
            <a:r>
              <a:rPr lang="en-GB" sz="2600" dirty="0"/>
              <a:t> </a:t>
            </a:r>
            <a:r>
              <a:rPr lang="en-GB" sz="2600" dirty="0" err="1"/>
              <a:t>yn</a:t>
            </a:r>
            <a:r>
              <a:rPr lang="en-GB" sz="2600" dirty="0"/>
              <a:t> </a:t>
            </a:r>
            <a:r>
              <a:rPr lang="en-GB" sz="2600" dirty="0" err="1"/>
              <a:t>ystod</a:t>
            </a:r>
            <a:r>
              <a:rPr lang="en-GB" sz="2600" dirty="0"/>
              <a:t> </a:t>
            </a:r>
            <a:r>
              <a:rPr lang="en-GB" sz="2600" dirty="0" err="1"/>
              <a:t>beichiogrwydd</a:t>
            </a:r>
            <a:endParaRPr lang="en-GB" sz="2600" dirty="0"/>
          </a:p>
          <a:p>
            <a:pPr lvl="1"/>
            <a:r>
              <a:rPr lang="en-GB" sz="2600" dirty="0" err="1"/>
              <a:t>Newid</a:t>
            </a:r>
            <a:r>
              <a:rPr lang="en-GB" sz="2600" dirty="0"/>
              <a:t> </a:t>
            </a:r>
            <a:r>
              <a:rPr lang="en-GB" sz="2600" dirty="0" err="1"/>
              <a:t>cartref</a:t>
            </a:r>
            <a:r>
              <a:rPr lang="en-GB" sz="2600" dirty="0"/>
              <a:t> </a:t>
            </a:r>
            <a:r>
              <a:rPr lang="en-GB" sz="2600" dirty="0" err="1"/>
              <a:t>neu</a:t>
            </a:r>
            <a:r>
              <a:rPr lang="en-GB" sz="2600" dirty="0"/>
              <a:t> </a:t>
            </a:r>
            <a:r>
              <a:rPr lang="en-GB" sz="2600" dirty="0" err="1"/>
              <a:t>ysgol</a:t>
            </a:r>
            <a:r>
              <a:rPr lang="en-GB" sz="2600" dirty="0"/>
              <a:t> </a:t>
            </a:r>
            <a:r>
              <a:rPr lang="en-GB" sz="2600" dirty="0" err="1"/>
              <a:t>yn</a:t>
            </a:r>
            <a:r>
              <a:rPr lang="en-GB" sz="2600" dirty="0"/>
              <a:t> </a:t>
            </a:r>
            <a:r>
              <a:rPr lang="en-GB" sz="2600" dirty="0" err="1"/>
              <a:t>aml</a:t>
            </a:r>
            <a:endParaRPr lang="en-GB" sz="2600" dirty="0"/>
          </a:p>
          <a:p>
            <a:pPr lvl="1"/>
            <a:r>
              <a:rPr lang="en-GB" sz="2600" dirty="0" err="1"/>
              <a:t>Geni’n</a:t>
            </a:r>
            <a:r>
              <a:rPr lang="en-GB" sz="2600" dirty="0"/>
              <a:t> </a:t>
            </a:r>
            <a:r>
              <a:rPr lang="en-GB" sz="2600" dirty="0" err="1"/>
              <a:t>gynnar</a:t>
            </a:r>
            <a:endParaRPr lang="en-GB" sz="2600" dirty="0"/>
          </a:p>
          <a:p>
            <a:pPr lvl="1"/>
            <a:r>
              <a:rPr lang="en-GB" sz="2600" dirty="0" err="1"/>
              <a:t>Wedi</a:t>
            </a:r>
            <a:r>
              <a:rPr lang="en-GB" sz="2600" dirty="0"/>
              <a:t> </a:t>
            </a:r>
            <a:r>
              <a:rPr lang="en-GB" sz="2600" dirty="0" err="1"/>
              <a:t>ei</a:t>
            </a:r>
            <a:r>
              <a:rPr lang="en-GB" sz="2600" dirty="0"/>
              <a:t> </a:t>
            </a:r>
            <a:r>
              <a:rPr lang="en-GB" sz="2600" dirty="0" err="1"/>
              <a:t>adael</a:t>
            </a:r>
            <a:r>
              <a:rPr lang="en-GB" sz="2600" dirty="0"/>
              <a:t> </a:t>
            </a:r>
          </a:p>
          <a:p>
            <a:pPr lvl="1"/>
            <a:r>
              <a:rPr lang="en-GB" sz="2600" dirty="0" err="1"/>
              <a:t>Profedigaeth</a:t>
            </a:r>
            <a:r>
              <a:rPr lang="en-GB" sz="2600" dirty="0"/>
              <a:t> </a:t>
            </a:r>
            <a:endParaRPr lang="en-GB" sz="2600" dirty="0" smtClean="0"/>
          </a:p>
          <a:p>
            <a:pPr marL="457200" lvl="1" indent="0" algn="r">
              <a:buNone/>
            </a:pPr>
            <a:r>
              <a:rPr lang="en-GB" sz="2600" dirty="0" smtClean="0"/>
              <a:t>NCTL, 2014</a:t>
            </a:r>
            <a:endParaRPr lang="en-GB" sz="2600" dirty="0"/>
          </a:p>
          <a:p>
            <a:endParaRPr lang="en-GB" dirty="0"/>
          </a:p>
        </p:txBody>
      </p:sp>
      <p:sp>
        <p:nvSpPr>
          <p:cNvPr id="10" name="Content Placeholder 9"/>
          <p:cNvSpPr>
            <a:spLocks noGrp="1"/>
          </p:cNvSpPr>
          <p:nvPr>
            <p:ph sz="half" idx="2"/>
          </p:nvPr>
        </p:nvSpPr>
        <p:spPr>
          <a:xfrm>
            <a:off x="6172200" y="1825625"/>
            <a:ext cx="5181600" cy="4824558"/>
          </a:xfrm>
        </p:spPr>
        <p:style>
          <a:lnRef idx="2">
            <a:schemeClr val="accent1"/>
          </a:lnRef>
          <a:fillRef idx="1">
            <a:schemeClr val="lt1"/>
          </a:fillRef>
          <a:effectRef idx="0">
            <a:schemeClr val="accent1"/>
          </a:effectRef>
          <a:fontRef idx="minor">
            <a:schemeClr val="dk1"/>
          </a:fontRef>
        </p:style>
        <p:txBody>
          <a:bodyPr>
            <a:noAutofit/>
          </a:bodyPr>
          <a:lstStyle/>
          <a:p>
            <a:r>
              <a:rPr lang="en-GB" sz="2200" dirty="0" smtClean="0"/>
              <a:t>These factors can affect the quality of attachment developed by a child over time:</a:t>
            </a:r>
          </a:p>
          <a:p>
            <a:pPr lvl="1"/>
            <a:r>
              <a:rPr lang="en-GB" sz="2200" dirty="0" smtClean="0"/>
              <a:t>Poverty</a:t>
            </a:r>
          </a:p>
          <a:p>
            <a:pPr lvl="1"/>
            <a:r>
              <a:rPr lang="en-GB" sz="2200" dirty="0" smtClean="0"/>
              <a:t>Parental mental health difficulties</a:t>
            </a:r>
          </a:p>
          <a:p>
            <a:pPr lvl="1"/>
            <a:r>
              <a:rPr lang="en-GB" sz="2200" dirty="0" smtClean="0"/>
              <a:t>Exposure to neglect, domestic violence or other forms of abuse</a:t>
            </a:r>
          </a:p>
          <a:p>
            <a:pPr lvl="1"/>
            <a:r>
              <a:rPr lang="en-GB" sz="2200" dirty="0" smtClean="0"/>
              <a:t>Alcohol/drug taking during pregnancy</a:t>
            </a:r>
          </a:p>
          <a:p>
            <a:pPr lvl="1"/>
            <a:r>
              <a:rPr lang="en-GB" sz="2200" dirty="0" smtClean="0"/>
              <a:t>Frequent changes to home and school placements</a:t>
            </a:r>
          </a:p>
          <a:p>
            <a:pPr lvl="1"/>
            <a:r>
              <a:rPr lang="en-GB" sz="2200" dirty="0" smtClean="0"/>
              <a:t>Prematurity</a:t>
            </a:r>
          </a:p>
          <a:p>
            <a:pPr lvl="1"/>
            <a:r>
              <a:rPr lang="en-GB" sz="2200" dirty="0" smtClean="0"/>
              <a:t>Abandonment</a:t>
            </a:r>
          </a:p>
          <a:p>
            <a:pPr lvl="1"/>
            <a:r>
              <a:rPr lang="en-GB" sz="2200" dirty="0" smtClean="0"/>
              <a:t>Family Bereavement </a:t>
            </a:r>
          </a:p>
          <a:p>
            <a:pPr marL="457200" lvl="1" indent="0" algn="r">
              <a:buNone/>
            </a:pPr>
            <a:r>
              <a:rPr lang="en-GB" sz="2200" dirty="0" smtClean="0"/>
              <a:t>NCTL, 2014 </a:t>
            </a:r>
            <a:endParaRPr lang="en-GB" sz="2200" dirty="0"/>
          </a:p>
        </p:txBody>
      </p:sp>
    </p:spTree>
    <p:extLst>
      <p:ext uri="{BB962C8B-B14F-4D97-AF65-F5344CB8AC3E}">
        <p14:creationId xmlns:p14="http://schemas.microsoft.com/office/powerpoint/2010/main" val="4202688432"/>
      </p:ext>
    </p:extLst>
  </p:cSld>
  <p:clrMapOvr>
    <a:masterClrMapping/>
  </p:clrMapOvr>
  <p:transition spd="slow">
    <p:push dir="u"/>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6"/>
                </a:solidFill>
              </a:rPr>
              <a:t>Grwpiau</a:t>
            </a:r>
            <a:r>
              <a:rPr lang="en-GB" dirty="0">
                <a:solidFill>
                  <a:schemeClr val="accent6"/>
                </a:solidFill>
              </a:rPr>
              <a:t> </a:t>
            </a:r>
            <a:r>
              <a:rPr lang="en-GB" dirty="0" err="1">
                <a:solidFill>
                  <a:schemeClr val="accent6"/>
                </a:solidFill>
              </a:rPr>
              <a:t>Agored</a:t>
            </a:r>
            <a:r>
              <a:rPr lang="en-GB" dirty="0">
                <a:solidFill>
                  <a:schemeClr val="accent6"/>
                </a:solidFill>
              </a:rPr>
              <a:t> </a:t>
            </a:r>
            <a:r>
              <a:rPr lang="en-GB" dirty="0" err="1">
                <a:solidFill>
                  <a:schemeClr val="accent6"/>
                </a:solidFill>
              </a:rPr>
              <a:t>i</a:t>
            </a:r>
            <a:r>
              <a:rPr lang="en-GB" dirty="0">
                <a:solidFill>
                  <a:schemeClr val="accent6"/>
                </a:solidFill>
              </a:rPr>
              <a:t> </a:t>
            </a:r>
            <a:r>
              <a:rPr lang="en-GB" dirty="0" err="1">
                <a:solidFill>
                  <a:schemeClr val="accent6"/>
                </a:solidFill>
              </a:rPr>
              <a:t>Niwed</a:t>
            </a:r>
            <a:r>
              <a:rPr lang="en-GB" dirty="0" smtClean="0">
                <a:solidFill>
                  <a:schemeClr val="accent6"/>
                </a:solidFill>
              </a:rPr>
              <a:t/>
            </a:r>
            <a:br>
              <a:rPr lang="en-GB" dirty="0" smtClean="0">
                <a:solidFill>
                  <a:schemeClr val="accent6"/>
                </a:solidFill>
              </a:rPr>
            </a:br>
            <a:r>
              <a:rPr lang="en-GB" dirty="0" smtClean="0"/>
              <a:t>Vulnerable Groups</a:t>
            </a:r>
            <a:endParaRPr lang="en-GB" dirty="0"/>
          </a:p>
        </p:txBody>
      </p:sp>
      <p:sp>
        <p:nvSpPr>
          <p:cNvPr id="4" name="Content Placeholder 3"/>
          <p:cNvSpPr>
            <a:spLocks noGrp="1"/>
          </p:cNvSpPr>
          <p:nvPr>
            <p:ph sz="half" idx="2"/>
          </p:nvPr>
        </p:nvSpPr>
        <p:spPr>
          <a:xfrm>
            <a:off x="6172200" y="1825625"/>
            <a:ext cx="5181600" cy="4782992"/>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smtClean="0"/>
              <a:t>Vulnerable groups may include: </a:t>
            </a:r>
          </a:p>
          <a:p>
            <a:pPr lvl="1"/>
            <a:r>
              <a:rPr lang="en-GB" dirty="0" smtClean="0"/>
              <a:t>Children in areas of social and economic deprivation</a:t>
            </a:r>
          </a:p>
          <a:p>
            <a:pPr lvl="1"/>
            <a:r>
              <a:rPr lang="en-GB" dirty="0" smtClean="0"/>
              <a:t>Children in care</a:t>
            </a:r>
          </a:p>
          <a:p>
            <a:pPr lvl="1"/>
            <a:r>
              <a:rPr lang="en-GB" dirty="0" smtClean="0"/>
              <a:t>Adopted children with early experiences of trauma</a:t>
            </a:r>
          </a:p>
          <a:p>
            <a:pPr lvl="1"/>
            <a:r>
              <a:rPr lang="en-GB" dirty="0" smtClean="0"/>
              <a:t>Children with medical conditions or illness</a:t>
            </a:r>
          </a:p>
          <a:p>
            <a:pPr lvl="1"/>
            <a:r>
              <a:rPr lang="en-GB" dirty="0" smtClean="0"/>
              <a:t>Children who have moved homes frequently in early years e.g. forces families</a:t>
            </a:r>
          </a:p>
          <a:p>
            <a:pPr lvl="1"/>
            <a:r>
              <a:rPr lang="en-GB" dirty="0" smtClean="0"/>
              <a:t>Refugees and children traumatised by conflict or loss </a:t>
            </a:r>
          </a:p>
          <a:p>
            <a:pPr marL="457200" lvl="1" indent="0" algn="r">
              <a:buNone/>
            </a:pPr>
            <a:r>
              <a:rPr lang="en-GB" dirty="0" smtClean="0"/>
              <a:t>NCTL, 2014 </a:t>
            </a:r>
          </a:p>
        </p:txBody>
      </p:sp>
      <p:sp>
        <p:nvSpPr>
          <p:cNvPr id="6" name="Content Placeholder 5"/>
          <p:cNvSpPr>
            <a:spLocks noGrp="1"/>
          </p:cNvSpPr>
          <p:nvPr>
            <p:ph sz="half" idx="1"/>
          </p:nvPr>
        </p:nvSpPr>
        <p:spPr>
          <a:xfrm>
            <a:off x="838200" y="1825624"/>
            <a:ext cx="5181600" cy="4782993"/>
          </a:xfrm>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dirty="0" smtClean="0"/>
              <a:t>Mae </a:t>
            </a:r>
            <a:r>
              <a:rPr lang="en-GB" dirty="0" err="1"/>
              <a:t>grwpiau</a:t>
            </a:r>
            <a:r>
              <a:rPr lang="en-GB" dirty="0"/>
              <a:t> </a:t>
            </a:r>
            <a:r>
              <a:rPr lang="en-GB" dirty="0" err="1"/>
              <a:t>sy’n</a:t>
            </a:r>
            <a:r>
              <a:rPr lang="en-GB" dirty="0"/>
              <a:t> </a:t>
            </a:r>
            <a:r>
              <a:rPr lang="en-GB" dirty="0" err="1"/>
              <a:t>agored</a:t>
            </a:r>
            <a:r>
              <a:rPr lang="en-GB" dirty="0"/>
              <a:t> </a:t>
            </a:r>
            <a:r>
              <a:rPr lang="en-GB" dirty="0" err="1"/>
              <a:t>i</a:t>
            </a:r>
            <a:r>
              <a:rPr lang="en-GB" dirty="0"/>
              <a:t> </a:t>
            </a:r>
            <a:r>
              <a:rPr lang="en-GB" dirty="0" err="1"/>
              <a:t>niwed</a:t>
            </a:r>
            <a:r>
              <a:rPr lang="en-GB" dirty="0"/>
              <a:t> </a:t>
            </a:r>
            <a:r>
              <a:rPr lang="en-GB" dirty="0" err="1"/>
              <a:t>yn</a:t>
            </a:r>
            <a:r>
              <a:rPr lang="en-GB" dirty="0"/>
              <a:t> </a:t>
            </a:r>
            <a:r>
              <a:rPr lang="en-GB" dirty="0" err="1"/>
              <a:t>cynnwys</a:t>
            </a:r>
            <a:r>
              <a:rPr lang="en-GB" dirty="0"/>
              <a:t>:</a:t>
            </a:r>
          </a:p>
          <a:p>
            <a:pPr lvl="1"/>
            <a:r>
              <a:rPr lang="en-GB" dirty="0"/>
              <a:t>Plant o </a:t>
            </a:r>
            <a:r>
              <a:rPr lang="en-GB" dirty="0" err="1"/>
              <a:t>ardaloedd</a:t>
            </a:r>
            <a:r>
              <a:rPr lang="en-GB" dirty="0"/>
              <a:t> </a:t>
            </a:r>
            <a:r>
              <a:rPr lang="en-GB" dirty="0" err="1"/>
              <a:t>incwm</a:t>
            </a:r>
            <a:r>
              <a:rPr lang="en-GB" dirty="0"/>
              <a:t> </a:t>
            </a:r>
            <a:r>
              <a:rPr lang="en-GB" dirty="0" err="1"/>
              <a:t>isel</a:t>
            </a:r>
            <a:endParaRPr lang="en-GB" dirty="0"/>
          </a:p>
          <a:p>
            <a:pPr lvl="1"/>
            <a:r>
              <a:rPr lang="en-GB" dirty="0"/>
              <a:t>Plant </a:t>
            </a:r>
            <a:r>
              <a:rPr lang="en-GB" dirty="0" err="1"/>
              <a:t>mewn</a:t>
            </a:r>
            <a:r>
              <a:rPr lang="en-GB" dirty="0"/>
              <a:t> </a:t>
            </a:r>
            <a:r>
              <a:rPr lang="en-GB" dirty="0" err="1"/>
              <a:t>gofal</a:t>
            </a:r>
            <a:endParaRPr lang="en-GB" dirty="0"/>
          </a:p>
          <a:p>
            <a:pPr lvl="1"/>
            <a:r>
              <a:rPr lang="en-GB" dirty="0"/>
              <a:t>Plant </a:t>
            </a:r>
            <a:r>
              <a:rPr lang="en-GB" dirty="0" err="1"/>
              <a:t>sydd</a:t>
            </a:r>
            <a:r>
              <a:rPr lang="en-GB" dirty="0"/>
              <a:t> </a:t>
            </a:r>
            <a:r>
              <a:rPr lang="en-GB" dirty="0" err="1"/>
              <a:t>wedi’u</a:t>
            </a:r>
            <a:r>
              <a:rPr lang="en-GB" dirty="0"/>
              <a:t> </a:t>
            </a:r>
            <a:r>
              <a:rPr lang="en-GB" dirty="0" err="1"/>
              <a:t>mabwysiadu</a:t>
            </a:r>
            <a:r>
              <a:rPr lang="en-GB" dirty="0"/>
              <a:t> ac </a:t>
            </a:r>
            <a:r>
              <a:rPr lang="en-GB" dirty="0" err="1"/>
              <a:t>wedi</a:t>
            </a:r>
            <a:r>
              <a:rPr lang="en-GB" dirty="0"/>
              <a:t> </a:t>
            </a:r>
            <a:r>
              <a:rPr lang="en-GB" dirty="0" err="1"/>
              <a:t>profi</a:t>
            </a:r>
            <a:r>
              <a:rPr lang="en-GB" dirty="0"/>
              <a:t> </a:t>
            </a:r>
            <a:r>
              <a:rPr lang="en-GB" dirty="0" err="1"/>
              <a:t>trawma</a:t>
            </a:r>
            <a:endParaRPr lang="en-GB" dirty="0"/>
          </a:p>
          <a:p>
            <a:pPr lvl="1"/>
            <a:r>
              <a:rPr lang="en-GB" dirty="0"/>
              <a:t>Plant </a:t>
            </a:r>
            <a:r>
              <a:rPr lang="en-GB" dirty="0" err="1"/>
              <a:t>gyda</a:t>
            </a:r>
            <a:r>
              <a:rPr lang="en-GB" dirty="0"/>
              <a:t> </a:t>
            </a:r>
            <a:r>
              <a:rPr lang="en-GB" dirty="0" err="1"/>
              <a:t>chyflwr</a:t>
            </a:r>
            <a:r>
              <a:rPr lang="en-GB" dirty="0"/>
              <a:t> </a:t>
            </a:r>
            <a:r>
              <a:rPr lang="en-GB" dirty="0" err="1"/>
              <a:t>meddygol</a:t>
            </a:r>
            <a:r>
              <a:rPr lang="en-GB" dirty="0"/>
              <a:t> </a:t>
            </a:r>
            <a:r>
              <a:rPr lang="en-GB" dirty="0" err="1"/>
              <a:t>neu</a:t>
            </a:r>
            <a:r>
              <a:rPr lang="en-GB" dirty="0"/>
              <a:t> </a:t>
            </a:r>
            <a:r>
              <a:rPr lang="en-GB" dirty="0" err="1"/>
              <a:t>salwch</a:t>
            </a:r>
            <a:endParaRPr lang="en-GB" dirty="0"/>
          </a:p>
          <a:p>
            <a:pPr lvl="1"/>
            <a:r>
              <a:rPr lang="en-GB" dirty="0"/>
              <a:t>Plant </a:t>
            </a:r>
            <a:r>
              <a:rPr lang="en-GB" dirty="0" err="1"/>
              <a:t>sydd</a:t>
            </a:r>
            <a:r>
              <a:rPr lang="en-GB" dirty="0"/>
              <a:t> </a:t>
            </a:r>
            <a:r>
              <a:rPr lang="en-GB" dirty="0" err="1"/>
              <a:t>wedi</a:t>
            </a:r>
            <a:r>
              <a:rPr lang="en-GB" dirty="0"/>
              <a:t> </a:t>
            </a:r>
            <a:r>
              <a:rPr lang="en-GB" dirty="0" err="1"/>
              <a:t>symud</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ystod</a:t>
            </a:r>
            <a:r>
              <a:rPr lang="en-GB" dirty="0"/>
              <a:t> y </a:t>
            </a:r>
            <a:r>
              <a:rPr lang="en-GB" dirty="0" err="1"/>
              <a:t>blynyddoedd</a:t>
            </a:r>
            <a:r>
              <a:rPr lang="en-GB" dirty="0"/>
              <a:t> </a:t>
            </a:r>
            <a:r>
              <a:rPr lang="en-GB" dirty="0" err="1"/>
              <a:t>cynnar</a:t>
            </a:r>
            <a:endParaRPr lang="en-GB" dirty="0"/>
          </a:p>
          <a:p>
            <a:pPr lvl="1"/>
            <a:r>
              <a:rPr lang="en-GB" dirty="0" err="1"/>
              <a:t>Ffoaduriaid</a:t>
            </a:r>
            <a:r>
              <a:rPr lang="en-GB" dirty="0"/>
              <a:t> a </a:t>
            </a:r>
            <a:r>
              <a:rPr lang="en-GB" dirty="0" err="1"/>
              <a:t>phlant</a:t>
            </a:r>
            <a:r>
              <a:rPr lang="en-GB" dirty="0"/>
              <a:t> </a:t>
            </a:r>
            <a:r>
              <a:rPr lang="en-GB" dirty="0" err="1"/>
              <a:t>sydd</a:t>
            </a:r>
            <a:r>
              <a:rPr lang="en-GB" dirty="0"/>
              <a:t> </a:t>
            </a:r>
            <a:r>
              <a:rPr lang="en-GB" dirty="0" err="1"/>
              <a:t>wedi</a:t>
            </a:r>
            <a:r>
              <a:rPr lang="en-GB" dirty="0"/>
              <a:t> </a:t>
            </a:r>
            <a:r>
              <a:rPr lang="en-GB" dirty="0" err="1"/>
              <a:t>dioddef</a:t>
            </a:r>
            <a:r>
              <a:rPr lang="en-GB" dirty="0"/>
              <a:t> </a:t>
            </a:r>
            <a:r>
              <a:rPr lang="en-GB" dirty="0" err="1"/>
              <a:t>rhyfel</a:t>
            </a:r>
            <a:r>
              <a:rPr lang="en-GB" dirty="0"/>
              <a:t> a </a:t>
            </a:r>
            <a:r>
              <a:rPr lang="en-GB" dirty="0" err="1"/>
              <a:t>cholled</a:t>
            </a:r>
            <a:r>
              <a:rPr lang="en-GB" dirty="0"/>
              <a:t> </a:t>
            </a:r>
            <a:endParaRPr lang="en-GB" dirty="0" smtClean="0"/>
          </a:p>
          <a:p>
            <a:pPr marL="457200" lvl="1" indent="0" algn="r">
              <a:buNone/>
            </a:pPr>
            <a:r>
              <a:rPr lang="en-GB" dirty="0" smtClean="0"/>
              <a:t>NCTL, 2014 </a:t>
            </a:r>
            <a:endParaRPr lang="en-GB" dirty="0"/>
          </a:p>
          <a:p>
            <a:endParaRPr lang="en-GB" dirty="0"/>
          </a:p>
        </p:txBody>
      </p:sp>
    </p:spTree>
    <p:extLst>
      <p:ext uri="{BB962C8B-B14F-4D97-AF65-F5344CB8AC3E}">
        <p14:creationId xmlns:p14="http://schemas.microsoft.com/office/powerpoint/2010/main" val="4074467906"/>
      </p:ext>
    </p:extLst>
  </p:cSld>
  <p:clrMapOvr>
    <a:masterClrMapping/>
  </p:clrMapOvr>
  <p:transition spd="slow">
    <p:push dir="u"/>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smtClean="0">
                <a:solidFill>
                  <a:schemeClr val="accent6"/>
                </a:solidFill>
              </a:rPr>
              <a:t>Tasg</a:t>
            </a:r>
            <a:r>
              <a:rPr lang="en-GB" dirty="0" smtClean="0">
                <a:solidFill>
                  <a:schemeClr val="accent6"/>
                </a:solidFill>
              </a:rPr>
              <a:t/>
            </a:r>
            <a:br>
              <a:rPr lang="en-GB" dirty="0" smtClean="0">
                <a:solidFill>
                  <a:schemeClr val="accent6"/>
                </a:solidFill>
              </a:rPr>
            </a:br>
            <a:r>
              <a:rPr lang="en-GB" dirty="0" smtClean="0"/>
              <a:t>Task </a:t>
            </a:r>
            <a:endParaRPr lang="en-GB" dirty="0"/>
          </a:p>
        </p:txBody>
      </p:sp>
      <p:sp>
        <p:nvSpPr>
          <p:cNvPr id="6" name="Content Placeholder 5"/>
          <p:cNvSpPr>
            <a:spLocks noGrp="1"/>
          </p:cNvSpPr>
          <p:nvPr>
            <p:ph sz="half" idx="1"/>
          </p:nvPr>
        </p:nvSpPr>
        <p:spPr>
          <a:xfrm>
            <a:off x="838200" y="1825624"/>
            <a:ext cx="5181600" cy="4803775"/>
          </a:xfrm>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pPr marL="0" indent="0">
              <a:buNone/>
            </a:pPr>
            <a:r>
              <a:rPr lang="en-GB" dirty="0" err="1"/>
              <a:t>Gwyliwch</a:t>
            </a:r>
            <a:r>
              <a:rPr lang="en-GB" dirty="0"/>
              <a:t> y clip. </a:t>
            </a:r>
          </a:p>
          <a:p>
            <a:pPr marL="0" indent="0">
              <a:buNone/>
            </a:pPr>
            <a:r>
              <a:rPr lang="en-GB" dirty="0" err="1"/>
              <a:t>Trafodwch</a:t>
            </a:r>
            <a:r>
              <a:rPr lang="en-GB" dirty="0"/>
              <a:t>:</a:t>
            </a:r>
          </a:p>
          <a:p>
            <a:r>
              <a:rPr lang="en-GB" dirty="0" err="1"/>
              <a:t>Sut</a:t>
            </a:r>
            <a:r>
              <a:rPr lang="en-GB" dirty="0"/>
              <a:t> all </a:t>
            </a:r>
            <a:r>
              <a:rPr lang="en-GB" dirty="0" err="1"/>
              <a:t>plentyn</a:t>
            </a:r>
            <a:r>
              <a:rPr lang="en-GB" dirty="0"/>
              <a:t> ac </a:t>
            </a:r>
            <a:r>
              <a:rPr lang="en-GB" dirty="0" err="1"/>
              <a:t>ymlyniad</a:t>
            </a:r>
            <a:r>
              <a:rPr lang="en-GB" dirty="0"/>
              <a:t> </a:t>
            </a:r>
            <a:r>
              <a:rPr lang="en-GB" dirty="0" err="1"/>
              <a:t>sicr</a:t>
            </a:r>
            <a:r>
              <a:rPr lang="en-GB" dirty="0"/>
              <a:t> a </a:t>
            </a:r>
            <a:r>
              <a:rPr lang="en-GB" dirty="0" err="1"/>
              <a:t>phlentyn</a:t>
            </a:r>
            <a:r>
              <a:rPr lang="en-GB" dirty="0"/>
              <a:t> ag </a:t>
            </a:r>
            <a:r>
              <a:rPr lang="en-GB" dirty="0" err="1"/>
              <a:t>ymlyniad</a:t>
            </a:r>
            <a:r>
              <a:rPr lang="en-GB" dirty="0"/>
              <a:t> </a:t>
            </a:r>
            <a:r>
              <a:rPr lang="en-GB" dirty="0" err="1"/>
              <a:t>ansicr</a:t>
            </a:r>
            <a:r>
              <a:rPr lang="en-GB" dirty="0"/>
              <a:t> </a:t>
            </a:r>
            <a:r>
              <a:rPr lang="en-GB" dirty="0" err="1"/>
              <a:t>profi</a:t>
            </a:r>
            <a:r>
              <a:rPr lang="en-GB" dirty="0"/>
              <a:t> </a:t>
            </a:r>
            <a:r>
              <a:rPr lang="en-GB" dirty="0" err="1"/>
              <a:t>bywyd</a:t>
            </a:r>
            <a:r>
              <a:rPr lang="en-GB" dirty="0"/>
              <a:t> </a:t>
            </a:r>
            <a:r>
              <a:rPr lang="en-GB" dirty="0" err="1"/>
              <a:t>ysgol</a:t>
            </a:r>
            <a:r>
              <a:rPr lang="en-GB" dirty="0"/>
              <a:t> </a:t>
            </a:r>
            <a:r>
              <a:rPr lang="en-GB" dirty="0" err="1"/>
              <a:t>yn</a:t>
            </a:r>
            <a:r>
              <a:rPr lang="en-GB" dirty="0"/>
              <a:t> </a:t>
            </a:r>
            <a:r>
              <a:rPr lang="en-GB" dirty="0" err="1"/>
              <a:t>wahanol</a:t>
            </a:r>
            <a:r>
              <a:rPr lang="en-GB" dirty="0"/>
              <a:t>?</a:t>
            </a:r>
          </a:p>
          <a:p>
            <a:r>
              <a:rPr lang="en-GB" dirty="0" err="1"/>
              <a:t>Ym</a:t>
            </a:r>
            <a:r>
              <a:rPr lang="en-GB" dirty="0"/>
              <a:t> </a:t>
            </a:r>
            <a:r>
              <a:rPr lang="en-GB" dirty="0" err="1"/>
              <a:t>mha</a:t>
            </a:r>
            <a:r>
              <a:rPr lang="en-GB" dirty="0"/>
              <a:t> </a:t>
            </a:r>
            <a:r>
              <a:rPr lang="en-GB" dirty="0" err="1"/>
              <a:t>ffurf</a:t>
            </a:r>
            <a:r>
              <a:rPr lang="en-GB" dirty="0"/>
              <a:t> </a:t>
            </a:r>
            <a:r>
              <a:rPr lang="en-GB" dirty="0" err="1"/>
              <a:t>mae</a:t>
            </a:r>
            <a:r>
              <a:rPr lang="en-GB" dirty="0"/>
              <a:t> </a:t>
            </a:r>
            <a:r>
              <a:rPr lang="en-GB" dirty="0" err="1"/>
              <a:t>ysgolion</a:t>
            </a:r>
            <a:r>
              <a:rPr lang="en-GB" dirty="0"/>
              <a:t> </a:t>
            </a:r>
            <a:r>
              <a:rPr lang="en-GB" dirty="0" err="1"/>
              <a:t>yn</a:t>
            </a:r>
            <a:r>
              <a:rPr lang="en-GB" dirty="0"/>
              <a:t> </a:t>
            </a:r>
            <a:r>
              <a:rPr lang="en-GB" dirty="0" err="1"/>
              <a:t>lle</a:t>
            </a:r>
            <a:r>
              <a:rPr lang="en-GB" dirty="0"/>
              <a:t> </a:t>
            </a:r>
            <a:r>
              <a:rPr lang="en-GB" dirty="0" err="1"/>
              <a:t>diogel</a:t>
            </a:r>
            <a:r>
              <a:rPr lang="en-GB" dirty="0"/>
              <a:t> </a:t>
            </a:r>
            <a:r>
              <a:rPr lang="en-GB" dirty="0" err="1"/>
              <a:t>i</a:t>
            </a:r>
            <a:r>
              <a:rPr lang="en-GB" dirty="0"/>
              <a:t> </a:t>
            </a:r>
            <a:r>
              <a:rPr lang="en-GB" dirty="0" err="1"/>
              <a:t>blant</a:t>
            </a:r>
            <a:r>
              <a:rPr lang="en-GB" dirty="0"/>
              <a:t>? </a:t>
            </a:r>
            <a:r>
              <a:rPr lang="en-GB" dirty="0" err="1"/>
              <a:t>Pryd</a:t>
            </a:r>
            <a:r>
              <a:rPr lang="en-GB" dirty="0"/>
              <a:t> </a:t>
            </a:r>
            <a:r>
              <a:rPr lang="en-GB" dirty="0" err="1"/>
              <a:t>nad</a:t>
            </a:r>
            <a:r>
              <a:rPr lang="en-GB" dirty="0"/>
              <a:t> </a:t>
            </a:r>
            <a:r>
              <a:rPr lang="en-GB" dirty="0" err="1"/>
              <a:t>ydynt</a:t>
            </a:r>
            <a:r>
              <a:rPr lang="en-GB" dirty="0"/>
              <a:t> </a:t>
            </a:r>
            <a:r>
              <a:rPr lang="en-GB" dirty="0" err="1"/>
              <a:t>yn</a:t>
            </a:r>
            <a:r>
              <a:rPr lang="en-GB" dirty="0"/>
              <a:t> </a:t>
            </a:r>
            <a:r>
              <a:rPr lang="en-GB" dirty="0" err="1"/>
              <a:t>llefydd</a:t>
            </a:r>
            <a:r>
              <a:rPr lang="en-GB" dirty="0"/>
              <a:t> </a:t>
            </a:r>
            <a:r>
              <a:rPr lang="en-GB" dirty="0" err="1"/>
              <a:t>diogel</a:t>
            </a:r>
            <a:r>
              <a:rPr lang="en-GB" dirty="0"/>
              <a:t>?</a:t>
            </a:r>
          </a:p>
          <a:p>
            <a:r>
              <a:rPr lang="en-GB" dirty="0" err="1"/>
              <a:t>Sut</a:t>
            </a:r>
            <a:r>
              <a:rPr lang="en-GB" dirty="0"/>
              <a:t> gall </a:t>
            </a:r>
            <a:r>
              <a:rPr lang="en-GB" dirty="0" err="1"/>
              <a:t>ymddygiad</a:t>
            </a:r>
            <a:r>
              <a:rPr lang="en-GB" dirty="0"/>
              <a:t> plant </a:t>
            </a:r>
            <a:r>
              <a:rPr lang="en-GB" dirty="0" err="1"/>
              <a:t>a’r</a:t>
            </a:r>
            <a:r>
              <a:rPr lang="en-GB" dirty="0"/>
              <a:t> </a:t>
            </a:r>
            <a:r>
              <a:rPr lang="en-GB" dirty="0" err="1"/>
              <a:t>pedwar</a:t>
            </a:r>
            <a:r>
              <a:rPr lang="en-GB" dirty="0"/>
              <a:t> </a:t>
            </a:r>
            <a:r>
              <a:rPr lang="en-GB" dirty="0" err="1"/>
              <a:t>mathau</a:t>
            </a:r>
            <a:r>
              <a:rPr lang="en-GB" dirty="0"/>
              <a:t> o </a:t>
            </a:r>
            <a:r>
              <a:rPr lang="en-GB" dirty="0" err="1"/>
              <a:t>ymlyniad</a:t>
            </a:r>
            <a:r>
              <a:rPr lang="en-GB" dirty="0"/>
              <a:t> </a:t>
            </a:r>
            <a:r>
              <a:rPr lang="en-GB" dirty="0" err="1"/>
              <a:t>edrych</a:t>
            </a:r>
            <a:r>
              <a:rPr lang="en-GB" dirty="0"/>
              <a:t> </a:t>
            </a:r>
            <a:r>
              <a:rPr lang="en-GB" dirty="0" err="1"/>
              <a:t>yn</a:t>
            </a:r>
            <a:r>
              <a:rPr lang="en-GB" dirty="0"/>
              <a:t> </a:t>
            </a:r>
            <a:r>
              <a:rPr lang="en-GB" dirty="0" err="1"/>
              <a:t>ysgol</a:t>
            </a:r>
            <a:r>
              <a:rPr lang="en-GB" dirty="0"/>
              <a:t>? </a:t>
            </a:r>
          </a:p>
          <a:p>
            <a:endParaRPr lang="en-GB" dirty="0"/>
          </a:p>
        </p:txBody>
      </p:sp>
      <p:sp>
        <p:nvSpPr>
          <p:cNvPr id="7" name="Content Placeholder 6"/>
          <p:cNvSpPr>
            <a:spLocks noGrp="1"/>
          </p:cNvSpPr>
          <p:nvPr>
            <p:ph sz="half" idx="2"/>
          </p:nvPr>
        </p:nvSpPr>
        <p:spPr>
          <a:xfrm>
            <a:off x="6172200" y="1825625"/>
            <a:ext cx="5181600" cy="4803774"/>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pPr marL="0" indent="0">
              <a:buNone/>
            </a:pPr>
            <a:r>
              <a:rPr lang="en-GB" dirty="0" smtClean="0">
                <a:hlinkClick r:id="rId3"/>
              </a:rPr>
              <a:t>Watch this short video</a:t>
            </a:r>
            <a:r>
              <a:rPr lang="en-GB" dirty="0" smtClean="0"/>
              <a:t>.</a:t>
            </a:r>
          </a:p>
          <a:p>
            <a:pPr marL="0" indent="0">
              <a:buNone/>
            </a:pPr>
            <a:r>
              <a:rPr lang="en-GB" dirty="0" smtClean="0"/>
              <a:t>Discuss:</a:t>
            </a:r>
          </a:p>
          <a:p>
            <a:r>
              <a:rPr lang="en-GB" dirty="0" smtClean="0"/>
              <a:t>How might a securely attached and an insecurely attached child experience school life differently? </a:t>
            </a:r>
            <a:endParaRPr lang="en-GB" dirty="0"/>
          </a:p>
          <a:p>
            <a:r>
              <a:rPr lang="en-GB" dirty="0" smtClean="0"/>
              <a:t>In what ways do schools provide ‘safe havens’ for children? When might they not be safe havens for some children? </a:t>
            </a:r>
            <a:endParaRPr lang="en-GB" dirty="0"/>
          </a:p>
          <a:p>
            <a:r>
              <a:rPr lang="en-GB" dirty="0" smtClean="0"/>
              <a:t>How might the behaviour of children with each of the four attachment styles manifest itself in school?</a:t>
            </a:r>
            <a:endParaRPr lang="en-GB" dirty="0"/>
          </a:p>
        </p:txBody>
      </p:sp>
    </p:spTree>
    <p:extLst>
      <p:ext uri="{BB962C8B-B14F-4D97-AF65-F5344CB8AC3E}">
        <p14:creationId xmlns:p14="http://schemas.microsoft.com/office/powerpoint/2010/main" val="2521624571"/>
      </p:ext>
    </p:extLst>
  </p:cSld>
  <p:clrMapOvr>
    <a:masterClrMapping/>
  </p:clrMapOvr>
  <p:transition spd="slow">
    <p:push dir="u"/>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Ymlyniad</a:t>
            </a:r>
            <a:r>
              <a:rPr lang="en-GB" dirty="0" smtClean="0">
                <a:solidFill>
                  <a:schemeClr val="accent6"/>
                </a:solidFill>
              </a:rPr>
              <a:t> a </a:t>
            </a:r>
            <a:r>
              <a:rPr lang="en-GB" dirty="0" err="1" smtClean="0">
                <a:solidFill>
                  <a:schemeClr val="accent6"/>
                </a:solidFill>
              </a:rPr>
              <a:t>Dysgu</a:t>
            </a:r>
            <a:r>
              <a:rPr lang="en-GB" dirty="0" smtClean="0">
                <a:solidFill>
                  <a:schemeClr val="accent6"/>
                </a:solidFill>
              </a:rPr>
              <a:t> </a:t>
            </a:r>
            <a:r>
              <a:rPr lang="en-GB" dirty="0" smtClean="0"/>
              <a:t/>
            </a:r>
            <a:br>
              <a:rPr lang="en-GB" dirty="0" smtClean="0"/>
            </a:br>
            <a:r>
              <a:rPr lang="en-GB" dirty="0" smtClean="0"/>
              <a:t>Attachment and Learning </a:t>
            </a:r>
            <a:endParaRPr lang="en-GB" dirty="0"/>
          </a:p>
        </p:txBody>
      </p:sp>
      <p:pic>
        <p:nvPicPr>
          <p:cNvPr id="10" name="Picture 9"/>
          <p:cNvPicPr>
            <a:picLocks noChangeAspect="1"/>
          </p:cNvPicPr>
          <p:nvPr/>
        </p:nvPicPr>
        <p:blipFill>
          <a:blip r:embed="rId3"/>
          <a:stretch>
            <a:fillRect/>
          </a:stretch>
        </p:blipFill>
        <p:spPr>
          <a:xfrm>
            <a:off x="2266129" y="2045575"/>
            <a:ext cx="7040452" cy="3929555"/>
          </a:xfrm>
          <a:prstGeom prst="rect">
            <a:avLst/>
          </a:prstGeom>
        </p:spPr>
      </p:pic>
      <p:sp>
        <p:nvSpPr>
          <p:cNvPr id="11" name="TextBox 10"/>
          <p:cNvSpPr txBox="1"/>
          <p:nvPr/>
        </p:nvSpPr>
        <p:spPr>
          <a:xfrm>
            <a:off x="5360276" y="1814742"/>
            <a:ext cx="1182414" cy="461665"/>
          </a:xfrm>
          <a:prstGeom prst="rect">
            <a:avLst/>
          </a:prstGeom>
          <a:noFill/>
        </p:spPr>
        <p:txBody>
          <a:bodyPr wrap="square" rtlCol="0">
            <a:spAutoFit/>
          </a:bodyPr>
          <a:lstStyle/>
          <a:p>
            <a:r>
              <a:rPr lang="en-GB" sz="2400" b="1" dirty="0" err="1" smtClean="0">
                <a:solidFill>
                  <a:schemeClr val="accent5"/>
                </a:solidFill>
              </a:rPr>
              <a:t>Disgybl</a:t>
            </a:r>
            <a:r>
              <a:rPr lang="en-GB" sz="2400" b="1" dirty="0" smtClean="0"/>
              <a:t> </a:t>
            </a:r>
            <a:endParaRPr lang="en-GB" sz="2400" b="1" dirty="0"/>
          </a:p>
        </p:txBody>
      </p:sp>
      <p:sp>
        <p:nvSpPr>
          <p:cNvPr id="12" name="TextBox 11"/>
          <p:cNvSpPr txBox="1"/>
          <p:nvPr/>
        </p:nvSpPr>
        <p:spPr>
          <a:xfrm>
            <a:off x="8508124" y="4836466"/>
            <a:ext cx="1182414" cy="461665"/>
          </a:xfrm>
          <a:prstGeom prst="rect">
            <a:avLst/>
          </a:prstGeom>
          <a:noFill/>
        </p:spPr>
        <p:txBody>
          <a:bodyPr wrap="square" rtlCol="0">
            <a:spAutoFit/>
          </a:bodyPr>
          <a:lstStyle/>
          <a:p>
            <a:r>
              <a:rPr lang="en-GB" sz="2400" b="1" dirty="0" err="1" smtClean="0">
                <a:solidFill>
                  <a:schemeClr val="accent5"/>
                </a:solidFill>
              </a:rPr>
              <a:t>Tasg</a:t>
            </a:r>
            <a:r>
              <a:rPr lang="en-GB" sz="2400" b="1" dirty="0" smtClean="0"/>
              <a:t>  </a:t>
            </a:r>
            <a:endParaRPr lang="en-GB" sz="2400" b="1" dirty="0"/>
          </a:p>
        </p:txBody>
      </p:sp>
      <p:sp>
        <p:nvSpPr>
          <p:cNvPr id="13" name="TextBox 12"/>
          <p:cNvSpPr txBox="1"/>
          <p:nvPr/>
        </p:nvSpPr>
        <p:spPr>
          <a:xfrm>
            <a:off x="2118655" y="4817153"/>
            <a:ext cx="1182414" cy="461665"/>
          </a:xfrm>
          <a:prstGeom prst="rect">
            <a:avLst/>
          </a:prstGeom>
          <a:noFill/>
        </p:spPr>
        <p:txBody>
          <a:bodyPr wrap="square" rtlCol="0">
            <a:spAutoFit/>
          </a:bodyPr>
          <a:lstStyle/>
          <a:p>
            <a:r>
              <a:rPr lang="en-GB" sz="2400" b="1" dirty="0" err="1" smtClean="0">
                <a:solidFill>
                  <a:schemeClr val="accent5"/>
                </a:solidFill>
              </a:rPr>
              <a:t>Athro</a:t>
            </a:r>
            <a:r>
              <a:rPr lang="en-GB" sz="2400" b="1" dirty="0" smtClean="0">
                <a:solidFill>
                  <a:schemeClr val="accent5"/>
                </a:solidFill>
              </a:rPr>
              <a:t>  </a:t>
            </a:r>
            <a:endParaRPr lang="en-GB" sz="2400" b="1" dirty="0">
              <a:solidFill>
                <a:schemeClr val="accent5"/>
              </a:solidFill>
            </a:endParaRPr>
          </a:p>
        </p:txBody>
      </p:sp>
      <p:sp>
        <p:nvSpPr>
          <p:cNvPr id="14" name="TextBox 13"/>
          <p:cNvSpPr txBox="1"/>
          <p:nvPr/>
        </p:nvSpPr>
        <p:spPr>
          <a:xfrm>
            <a:off x="8508124" y="5914518"/>
            <a:ext cx="3673365" cy="830997"/>
          </a:xfrm>
          <a:prstGeom prst="rect">
            <a:avLst/>
          </a:prstGeom>
          <a:noFill/>
        </p:spPr>
        <p:txBody>
          <a:bodyPr wrap="square" rtlCol="0">
            <a:spAutoFit/>
          </a:bodyPr>
          <a:lstStyle/>
          <a:p>
            <a:r>
              <a:rPr lang="en-GB" sz="2400" i="1" dirty="0" smtClean="0"/>
              <a:t>The Learning Triangle</a:t>
            </a:r>
          </a:p>
          <a:p>
            <a:r>
              <a:rPr lang="en-GB" sz="2400" dirty="0" smtClean="0"/>
              <a:t>Geddes, 2006</a:t>
            </a:r>
            <a:endParaRPr lang="en-GB" sz="2400" dirty="0"/>
          </a:p>
        </p:txBody>
      </p:sp>
    </p:spTree>
    <p:extLst>
      <p:ext uri="{BB962C8B-B14F-4D97-AF65-F5344CB8AC3E}">
        <p14:creationId xmlns:p14="http://schemas.microsoft.com/office/powerpoint/2010/main" val="2171690305"/>
      </p:ext>
    </p:extLst>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smtClean="0">
                <a:solidFill>
                  <a:schemeClr val="accent6"/>
                </a:solidFill>
              </a:rPr>
              <a:t>Ymlyniad</a:t>
            </a:r>
            <a:r>
              <a:rPr lang="en-GB" dirty="0" smtClean="0">
                <a:solidFill>
                  <a:schemeClr val="accent6"/>
                </a:solidFill>
              </a:rPr>
              <a:t> </a:t>
            </a:r>
            <a:r>
              <a:rPr lang="en-GB" dirty="0" err="1" smtClean="0">
                <a:solidFill>
                  <a:schemeClr val="accent6"/>
                </a:solidFill>
              </a:rPr>
              <a:t>Ansicr</a:t>
            </a:r>
            <a:r>
              <a:rPr lang="en-GB" dirty="0" smtClean="0">
                <a:solidFill>
                  <a:schemeClr val="accent6"/>
                </a:solidFill>
              </a:rPr>
              <a:t> </a:t>
            </a:r>
            <a:r>
              <a:rPr lang="en-GB" dirty="0" err="1" smtClean="0">
                <a:solidFill>
                  <a:schemeClr val="accent6"/>
                </a:solidFill>
              </a:rPr>
              <a:t>yn</a:t>
            </a:r>
            <a:r>
              <a:rPr lang="en-GB" dirty="0" smtClean="0">
                <a:solidFill>
                  <a:schemeClr val="accent6"/>
                </a:solidFill>
              </a:rPr>
              <a:t> y </a:t>
            </a:r>
            <a:r>
              <a:rPr lang="en-GB" dirty="0" err="1" smtClean="0">
                <a:solidFill>
                  <a:schemeClr val="accent6"/>
                </a:solidFill>
              </a:rPr>
              <a:t>Dosbarth</a:t>
            </a:r>
            <a:r>
              <a:rPr lang="en-GB" dirty="0" smtClean="0">
                <a:solidFill>
                  <a:schemeClr val="accent6"/>
                </a:solidFill>
              </a:rPr>
              <a:t> </a:t>
            </a:r>
            <a:br>
              <a:rPr lang="en-GB" dirty="0" smtClean="0">
                <a:solidFill>
                  <a:schemeClr val="accent6"/>
                </a:solidFill>
              </a:rPr>
            </a:br>
            <a:r>
              <a:rPr lang="en-GB" dirty="0" smtClean="0"/>
              <a:t>Insecure Attachment in the Classroom </a:t>
            </a:r>
            <a:endParaRPr lang="en-GB" dirty="0"/>
          </a:p>
        </p:txBody>
      </p:sp>
      <p:sp>
        <p:nvSpPr>
          <p:cNvPr id="5" name="Content Placeholder 4"/>
          <p:cNvSpPr>
            <a:spLocks noGrp="1"/>
          </p:cNvSpPr>
          <p:nvPr>
            <p:ph sz="half" idx="1"/>
          </p:nvPr>
        </p:nvSpPr>
        <p:spPr>
          <a:xfrm>
            <a:off x="838200" y="1825624"/>
            <a:ext cx="5181600" cy="4762211"/>
          </a:xfrm>
        </p:spPr>
        <p:style>
          <a:lnRef idx="2">
            <a:schemeClr val="accent6"/>
          </a:lnRef>
          <a:fillRef idx="1">
            <a:schemeClr val="lt1"/>
          </a:fillRef>
          <a:effectRef idx="0">
            <a:schemeClr val="accent6"/>
          </a:effectRef>
          <a:fontRef idx="minor">
            <a:schemeClr val="dk1"/>
          </a:fontRef>
        </p:style>
        <p:txBody>
          <a:bodyPr>
            <a:normAutofit/>
          </a:bodyPr>
          <a:lstStyle/>
          <a:p>
            <a:r>
              <a:rPr lang="en-GB" dirty="0"/>
              <a:t>Mae Geddes (2006) </a:t>
            </a:r>
            <a:r>
              <a:rPr lang="en-GB" dirty="0" err="1"/>
              <a:t>yn</a:t>
            </a:r>
            <a:r>
              <a:rPr lang="en-GB" dirty="0"/>
              <a:t> </a:t>
            </a:r>
            <a:r>
              <a:rPr lang="en-GB" dirty="0" err="1"/>
              <a:t>dadlau</a:t>
            </a:r>
            <a:r>
              <a:rPr lang="en-GB" dirty="0"/>
              <a:t> bod </a:t>
            </a:r>
            <a:r>
              <a:rPr lang="en-GB" dirty="0" err="1"/>
              <a:t>patrymau</a:t>
            </a:r>
            <a:r>
              <a:rPr lang="en-GB" dirty="0"/>
              <a:t> </a:t>
            </a:r>
            <a:r>
              <a:rPr lang="en-GB" dirty="0" err="1"/>
              <a:t>ymlyniad</a:t>
            </a:r>
            <a:r>
              <a:rPr lang="en-GB" dirty="0"/>
              <a:t> </a:t>
            </a:r>
            <a:r>
              <a:rPr lang="en-GB" dirty="0" err="1"/>
              <a:t>plentyn</a:t>
            </a:r>
            <a:r>
              <a:rPr lang="en-GB" dirty="0"/>
              <a:t> </a:t>
            </a:r>
            <a:r>
              <a:rPr lang="en-GB" dirty="0" err="1"/>
              <a:t>yn</a:t>
            </a:r>
            <a:r>
              <a:rPr lang="en-GB" dirty="0"/>
              <a:t> </a:t>
            </a:r>
            <a:r>
              <a:rPr lang="en-GB" dirty="0" err="1"/>
              <a:t>effeithio</a:t>
            </a:r>
            <a:r>
              <a:rPr lang="en-GB" dirty="0"/>
              <a:t> </a:t>
            </a:r>
            <a:r>
              <a:rPr lang="en-GB" dirty="0" err="1"/>
              <a:t>ei</a:t>
            </a:r>
            <a:r>
              <a:rPr lang="en-GB" dirty="0"/>
              <a:t> </a:t>
            </a:r>
            <a:r>
              <a:rPr lang="en-GB" dirty="0" err="1"/>
              <a:t>ymddygiad</a:t>
            </a:r>
            <a:r>
              <a:rPr lang="en-GB" dirty="0"/>
              <a:t> </a:t>
            </a:r>
            <a:r>
              <a:rPr lang="en-GB" dirty="0" err="1"/>
              <a:t>yn</a:t>
            </a:r>
            <a:r>
              <a:rPr lang="en-GB" dirty="0"/>
              <a:t> </a:t>
            </a:r>
            <a:r>
              <a:rPr lang="en-GB" dirty="0" err="1"/>
              <a:t>ysgol</a:t>
            </a:r>
            <a:r>
              <a:rPr lang="en-GB" dirty="0"/>
              <a:t>. </a:t>
            </a:r>
          </a:p>
          <a:p>
            <a:r>
              <a:rPr lang="en-GB" dirty="0" err="1"/>
              <a:t>Wedi’i</a:t>
            </a:r>
            <a:r>
              <a:rPr lang="en-GB" dirty="0"/>
              <a:t> </a:t>
            </a:r>
            <a:r>
              <a:rPr lang="en-GB" dirty="0" err="1"/>
              <a:t>seilio</a:t>
            </a:r>
            <a:r>
              <a:rPr lang="en-GB" dirty="0"/>
              <a:t> </a:t>
            </a:r>
            <a:r>
              <a:rPr lang="en-GB" dirty="0" err="1"/>
              <a:t>ar</a:t>
            </a:r>
            <a:r>
              <a:rPr lang="en-GB" dirty="0"/>
              <a:t> </a:t>
            </a:r>
            <a:r>
              <a:rPr lang="en-GB" dirty="0" err="1"/>
              <a:t>ymchwil</a:t>
            </a:r>
            <a:r>
              <a:rPr lang="en-GB" dirty="0"/>
              <a:t> ‘Strange Situation’ (Ainsworth, 1978) y </a:t>
            </a:r>
            <a:r>
              <a:rPr lang="en-GB" dirty="0" err="1" smtClean="0"/>
              <a:t>patrymau</a:t>
            </a:r>
            <a:r>
              <a:rPr lang="en-GB" dirty="0" smtClean="0"/>
              <a:t> </a:t>
            </a:r>
            <a:r>
              <a:rPr lang="en-GB" dirty="0" err="1"/>
              <a:t>yma</a:t>
            </a:r>
            <a:r>
              <a:rPr lang="en-GB" dirty="0"/>
              <a:t> </a:t>
            </a:r>
            <a:r>
              <a:rPr lang="en-GB" dirty="0" err="1"/>
              <a:t>yw</a:t>
            </a:r>
            <a:r>
              <a:rPr lang="en-GB" dirty="0"/>
              <a:t>: </a:t>
            </a:r>
          </a:p>
          <a:p>
            <a:pPr lvl="1"/>
            <a:r>
              <a:rPr lang="en-GB" dirty="0"/>
              <a:t>Insecure Avoidant Behaviour</a:t>
            </a:r>
          </a:p>
          <a:p>
            <a:pPr lvl="1"/>
            <a:r>
              <a:rPr lang="en-GB" dirty="0" smtClean="0"/>
              <a:t>Insecure </a:t>
            </a:r>
            <a:r>
              <a:rPr lang="en-GB" dirty="0"/>
              <a:t>Ambivalent Behaviour</a:t>
            </a:r>
          </a:p>
          <a:p>
            <a:pPr lvl="1"/>
            <a:r>
              <a:rPr lang="en-GB" dirty="0"/>
              <a:t>Insecure Disorganised Behaviour</a:t>
            </a:r>
          </a:p>
          <a:p>
            <a:endParaRPr lang="en-GB" dirty="0"/>
          </a:p>
          <a:p>
            <a:endParaRPr lang="en-GB" dirty="0"/>
          </a:p>
        </p:txBody>
      </p:sp>
      <p:sp>
        <p:nvSpPr>
          <p:cNvPr id="6" name="Content Placeholder 5"/>
          <p:cNvSpPr>
            <a:spLocks noGrp="1"/>
          </p:cNvSpPr>
          <p:nvPr>
            <p:ph sz="half" idx="2"/>
          </p:nvPr>
        </p:nvSpPr>
        <p:spPr>
          <a:xfrm>
            <a:off x="6172200" y="1825625"/>
            <a:ext cx="5181600" cy="4762210"/>
          </a:xfrm>
        </p:spPr>
        <p:style>
          <a:lnRef idx="2">
            <a:schemeClr val="accent5"/>
          </a:lnRef>
          <a:fillRef idx="1">
            <a:schemeClr val="lt1"/>
          </a:fillRef>
          <a:effectRef idx="0">
            <a:schemeClr val="accent5"/>
          </a:effectRef>
          <a:fontRef idx="minor">
            <a:schemeClr val="dk1"/>
          </a:fontRef>
        </p:style>
        <p:txBody>
          <a:bodyPr>
            <a:normAutofit/>
          </a:bodyPr>
          <a:lstStyle/>
          <a:p>
            <a:r>
              <a:rPr lang="en-GB" dirty="0" smtClean="0"/>
              <a:t>Geddes (2006) argues that attachment patterns can have an affect on behaviour in the classroom in the classroom. </a:t>
            </a:r>
          </a:p>
          <a:p>
            <a:r>
              <a:rPr lang="en-GB" dirty="0" smtClean="0"/>
              <a:t>Based on research from the ‘Strange Situation’ procedure (Ainsworth, 1978) these patterns are:</a:t>
            </a:r>
          </a:p>
          <a:p>
            <a:pPr lvl="1"/>
            <a:r>
              <a:rPr lang="en-GB" dirty="0" smtClean="0"/>
              <a:t>Insecure Avoidant Behaviour</a:t>
            </a:r>
          </a:p>
          <a:p>
            <a:pPr lvl="1"/>
            <a:r>
              <a:rPr lang="en-GB" dirty="0" smtClean="0"/>
              <a:t>Insecure Ambivalent Behaviour</a:t>
            </a:r>
          </a:p>
          <a:p>
            <a:pPr lvl="1"/>
            <a:r>
              <a:rPr lang="en-GB" dirty="0" smtClean="0"/>
              <a:t>Insecure Disorganised Behaviour</a:t>
            </a:r>
            <a:endParaRPr lang="en-GB" dirty="0"/>
          </a:p>
        </p:txBody>
      </p:sp>
    </p:spTree>
    <p:extLst>
      <p:ext uri="{BB962C8B-B14F-4D97-AF65-F5344CB8AC3E}">
        <p14:creationId xmlns:p14="http://schemas.microsoft.com/office/powerpoint/2010/main" val="1542745305"/>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Insecure Avoidant </a:t>
            </a:r>
            <a:endParaRPr lang="en-GB" dirty="0"/>
          </a:p>
        </p:txBody>
      </p:sp>
      <p:sp>
        <p:nvSpPr>
          <p:cNvPr id="4" name="Content Placeholder 3"/>
          <p:cNvSpPr>
            <a:spLocks noGrp="1"/>
          </p:cNvSpPr>
          <p:nvPr>
            <p:ph sz="half" idx="1"/>
          </p:nvPr>
        </p:nvSpPr>
        <p:spPr>
          <a:xfrm>
            <a:off x="838200" y="1690688"/>
            <a:ext cx="5181600" cy="2981325"/>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dirty="0" err="1"/>
              <a:t>Mae’r</a:t>
            </a:r>
            <a:r>
              <a:rPr lang="en-GB" dirty="0"/>
              <a:t> </a:t>
            </a:r>
            <a:r>
              <a:rPr lang="en-GB" dirty="0" err="1"/>
              <a:t>disgybl</a:t>
            </a:r>
            <a:r>
              <a:rPr lang="en-GB" dirty="0"/>
              <a:t> </a:t>
            </a:r>
            <a:r>
              <a:rPr lang="en-GB" dirty="0" err="1"/>
              <a:t>methu</a:t>
            </a:r>
            <a:r>
              <a:rPr lang="en-GB" dirty="0"/>
              <a:t> </a:t>
            </a:r>
            <a:r>
              <a:rPr lang="en-GB" dirty="0" err="1"/>
              <a:t>ymddiried</a:t>
            </a:r>
            <a:r>
              <a:rPr lang="en-GB" dirty="0"/>
              <a:t> </a:t>
            </a:r>
            <a:r>
              <a:rPr lang="en-GB" dirty="0" err="1"/>
              <a:t>yn</a:t>
            </a:r>
            <a:r>
              <a:rPr lang="en-GB" dirty="0"/>
              <a:t> </a:t>
            </a:r>
            <a:r>
              <a:rPr lang="en-GB" dirty="0" err="1"/>
              <a:t>yr</a:t>
            </a:r>
            <a:r>
              <a:rPr lang="en-GB" dirty="0"/>
              <a:t> </a:t>
            </a:r>
            <a:r>
              <a:rPr lang="en-GB" dirty="0" err="1"/>
              <a:t>athro</a:t>
            </a:r>
            <a:r>
              <a:rPr lang="en-GB" dirty="0"/>
              <a:t>;</a:t>
            </a:r>
          </a:p>
          <a:p>
            <a:r>
              <a:rPr lang="en-GB" dirty="0" err="1"/>
              <a:t>Mae’n</a:t>
            </a:r>
            <a:r>
              <a:rPr lang="en-GB" dirty="0"/>
              <a:t> </a:t>
            </a:r>
            <a:r>
              <a:rPr lang="en-GB" dirty="0" err="1"/>
              <a:t>canolbwyntio</a:t>
            </a:r>
            <a:r>
              <a:rPr lang="en-GB" dirty="0"/>
              <a:t> </a:t>
            </a:r>
            <a:r>
              <a:rPr lang="en-GB" dirty="0" err="1"/>
              <a:t>ar</a:t>
            </a:r>
            <a:r>
              <a:rPr lang="en-GB" dirty="0"/>
              <a:t> ‘</a:t>
            </a:r>
            <a:r>
              <a:rPr lang="en-GB" dirty="0" err="1"/>
              <a:t>beth</a:t>
            </a:r>
            <a:r>
              <a:rPr lang="en-GB" dirty="0"/>
              <a:t> </a:t>
            </a:r>
            <a:r>
              <a:rPr lang="en-GB" dirty="0" err="1"/>
              <a:t>i</a:t>
            </a:r>
            <a:r>
              <a:rPr lang="en-GB" dirty="0"/>
              <a:t> </a:t>
            </a:r>
            <a:r>
              <a:rPr lang="en-GB" dirty="0" err="1"/>
              <a:t>wneud</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pwy</a:t>
            </a:r>
            <a:r>
              <a:rPr lang="en-GB" dirty="0"/>
              <a:t> all </a:t>
            </a:r>
            <a:r>
              <a:rPr lang="en-GB" dirty="0" err="1"/>
              <a:t>helpu</a:t>
            </a:r>
            <a:r>
              <a:rPr lang="en-GB" dirty="0"/>
              <a:t>?’;</a:t>
            </a:r>
          </a:p>
          <a:p>
            <a:r>
              <a:rPr lang="en-GB" dirty="0"/>
              <a:t>Mae </a:t>
            </a:r>
            <a:r>
              <a:rPr lang="en-GB" dirty="0" err="1"/>
              <a:t>ymddygiad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arwain</a:t>
            </a:r>
            <a:r>
              <a:rPr lang="en-GB" dirty="0"/>
              <a:t> </a:t>
            </a:r>
            <a:r>
              <a:rPr lang="en-GB" dirty="0" err="1"/>
              <a:t>gyda’r</a:t>
            </a:r>
            <a:r>
              <a:rPr lang="en-GB" dirty="0"/>
              <a:t> </a:t>
            </a:r>
            <a:r>
              <a:rPr lang="en-GB" dirty="0" err="1"/>
              <a:t>angen</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annibynnol</a:t>
            </a:r>
            <a:r>
              <a:rPr lang="en-GB" dirty="0"/>
              <a:t> ac </a:t>
            </a:r>
            <a:r>
              <a:rPr lang="en-GB" dirty="0" err="1"/>
              <a:t>yn</a:t>
            </a:r>
            <a:r>
              <a:rPr lang="en-GB" dirty="0"/>
              <a:t> </a:t>
            </a:r>
            <a:r>
              <a:rPr lang="en-GB" dirty="0" err="1"/>
              <a:t>gallu</a:t>
            </a:r>
            <a:r>
              <a:rPr lang="en-GB" dirty="0"/>
              <a:t> </a:t>
            </a:r>
            <a:r>
              <a:rPr lang="en-GB" dirty="0" err="1"/>
              <a:t>cyfyngu</a:t>
            </a:r>
            <a:r>
              <a:rPr lang="en-GB" dirty="0"/>
              <a:t> </a:t>
            </a:r>
            <a:r>
              <a:rPr lang="en-GB" dirty="0" err="1"/>
              <a:t>creadigrwydd</a:t>
            </a:r>
            <a:r>
              <a:rPr lang="en-GB" dirty="0"/>
              <a:t>. </a:t>
            </a:r>
            <a:endParaRPr lang="en-GB" dirty="0" smtClean="0"/>
          </a:p>
          <a:p>
            <a:pPr marL="0" indent="0" algn="r">
              <a:buNone/>
            </a:pPr>
            <a:r>
              <a:rPr lang="en-GB" dirty="0" smtClean="0"/>
              <a:t>(Geddes, 2006)</a:t>
            </a:r>
            <a:endParaRPr lang="en-GB" dirty="0"/>
          </a:p>
          <a:p>
            <a:endParaRPr lang="en-GB" dirty="0"/>
          </a:p>
        </p:txBody>
      </p:sp>
      <p:sp>
        <p:nvSpPr>
          <p:cNvPr id="5" name="Content Placeholder 4"/>
          <p:cNvSpPr>
            <a:spLocks noGrp="1"/>
          </p:cNvSpPr>
          <p:nvPr>
            <p:ph sz="half" idx="2"/>
          </p:nvPr>
        </p:nvSpPr>
        <p:spPr>
          <a:xfrm>
            <a:off x="6613635" y="3509416"/>
            <a:ext cx="5181600" cy="3045920"/>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smtClean="0"/>
              <a:t>Pupil may find it difficult to trust the teacher; </a:t>
            </a:r>
          </a:p>
          <a:p>
            <a:r>
              <a:rPr lang="en-GB" dirty="0" smtClean="0"/>
              <a:t>Focuses on ‘what to do’ (and can become frustrated with this) instead of ‘who to ask for help’;</a:t>
            </a:r>
          </a:p>
          <a:p>
            <a:r>
              <a:rPr lang="en-GB" dirty="0" smtClean="0"/>
              <a:t>Behaviour is led by self-reliance which can inhibit creativity. </a:t>
            </a:r>
          </a:p>
          <a:p>
            <a:pPr marL="0" indent="0" algn="r">
              <a:buNone/>
            </a:pPr>
            <a:r>
              <a:rPr lang="en-GB" sz="2000" dirty="0" smtClean="0"/>
              <a:t> (Geddes, 2006)</a:t>
            </a:r>
            <a:endParaRPr lang="en-GB" sz="2000" dirty="0"/>
          </a:p>
        </p:txBody>
      </p:sp>
      <p:pic>
        <p:nvPicPr>
          <p:cNvPr id="6" name="Picture 5"/>
          <p:cNvPicPr>
            <a:picLocks noChangeAspect="1"/>
          </p:cNvPicPr>
          <p:nvPr/>
        </p:nvPicPr>
        <p:blipFill>
          <a:blip r:embed="rId3"/>
          <a:stretch>
            <a:fillRect/>
          </a:stretch>
        </p:blipFill>
        <p:spPr>
          <a:xfrm>
            <a:off x="7084301" y="1690688"/>
            <a:ext cx="4240267" cy="1504950"/>
          </a:xfrm>
          <a:prstGeom prst="rect">
            <a:avLst/>
          </a:prstGeom>
        </p:spPr>
      </p:pic>
      <p:pic>
        <p:nvPicPr>
          <p:cNvPr id="7" name="Picture 6"/>
          <p:cNvPicPr>
            <a:picLocks noChangeAspect="1"/>
          </p:cNvPicPr>
          <p:nvPr/>
        </p:nvPicPr>
        <p:blipFill>
          <a:blip r:embed="rId3"/>
          <a:stretch>
            <a:fillRect/>
          </a:stretch>
        </p:blipFill>
        <p:spPr>
          <a:xfrm>
            <a:off x="1106065" y="5002503"/>
            <a:ext cx="4240267" cy="1504950"/>
          </a:xfrm>
          <a:prstGeom prst="rect">
            <a:avLst/>
          </a:prstGeom>
        </p:spPr>
      </p:pic>
    </p:spTree>
    <p:extLst>
      <p:ext uri="{BB962C8B-B14F-4D97-AF65-F5344CB8AC3E}">
        <p14:creationId xmlns:p14="http://schemas.microsoft.com/office/powerpoint/2010/main" val="3877555622"/>
      </p:ext>
    </p:extLst>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Insecure Ambivalent </a:t>
            </a:r>
            <a:endParaRPr lang="en-GB" dirty="0"/>
          </a:p>
        </p:txBody>
      </p:sp>
      <p:sp>
        <p:nvSpPr>
          <p:cNvPr id="3" name="Content Placeholder 2"/>
          <p:cNvSpPr>
            <a:spLocks noGrp="1"/>
          </p:cNvSpPr>
          <p:nvPr>
            <p:ph sz="half" idx="1"/>
          </p:nvPr>
        </p:nvSpPr>
        <p:spPr>
          <a:xfrm>
            <a:off x="838200" y="1825625"/>
            <a:ext cx="5181600" cy="4685534"/>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dirty="0" err="1" smtClean="0"/>
              <a:t>Yn</a:t>
            </a:r>
            <a:r>
              <a:rPr lang="en-GB" dirty="0" smtClean="0"/>
              <a:t> </a:t>
            </a:r>
            <a:r>
              <a:rPr lang="en-GB" dirty="0" err="1"/>
              <a:t>cael</a:t>
            </a:r>
            <a:r>
              <a:rPr lang="en-GB" dirty="0"/>
              <a:t> </a:t>
            </a:r>
            <a:r>
              <a:rPr lang="en-GB" dirty="0" err="1"/>
              <a:t>ei</a:t>
            </a:r>
            <a:r>
              <a:rPr lang="en-GB" dirty="0"/>
              <a:t> </a:t>
            </a:r>
            <a:r>
              <a:rPr lang="en-GB" dirty="0" err="1"/>
              <a:t>arwain</a:t>
            </a:r>
            <a:r>
              <a:rPr lang="en-GB" dirty="0"/>
              <a:t> </a:t>
            </a:r>
            <a:r>
              <a:rPr lang="en-GB" dirty="0" err="1"/>
              <a:t>gan</a:t>
            </a:r>
            <a:r>
              <a:rPr lang="en-GB" dirty="0"/>
              <a:t> </a:t>
            </a:r>
            <a:r>
              <a:rPr lang="en-GB" dirty="0" err="1"/>
              <a:t>bryder</a:t>
            </a:r>
            <a:r>
              <a:rPr lang="en-GB" dirty="0"/>
              <a:t> o </a:t>
            </a:r>
            <a:r>
              <a:rPr lang="en-GB" dirty="0" err="1"/>
              <a:t>fod</a:t>
            </a:r>
            <a:r>
              <a:rPr lang="en-GB" dirty="0"/>
              <a:t> </a:t>
            </a:r>
            <a:r>
              <a:rPr lang="en-GB" dirty="0" err="1"/>
              <a:t>ar</a:t>
            </a:r>
            <a:r>
              <a:rPr lang="en-GB" dirty="0"/>
              <a:t> </a:t>
            </a:r>
            <a:r>
              <a:rPr lang="en-GB" dirty="0" err="1"/>
              <a:t>wahân</a:t>
            </a:r>
            <a:r>
              <a:rPr lang="en-GB" dirty="0"/>
              <a:t>;</a:t>
            </a:r>
          </a:p>
          <a:p>
            <a:r>
              <a:rPr lang="en-GB" dirty="0" err="1"/>
              <a:t>Ffocws</a:t>
            </a:r>
            <a:r>
              <a:rPr lang="en-GB" dirty="0"/>
              <a:t> </a:t>
            </a:r>
            <a:r>
              <a:rPr lang="en-GB" dirty="0" err="1"/>
              <a:t>ar</a:t>
            </a:r>
            <a:r>
              <a:rPr lang="en-GB" dirty="0"/>
              <a:t> </a:t>
            </a:r>
            <a:r>
              <a:rPr lang="en-GB" dirty="0" err="1"/>
              <a:t>ddenu</a:t>
            </a:r>
            <a:r>
              <a:rPr lang="en-GB" dirty="0"/>
              <a:t> </a:t>
            </a:r>
            <a:r>
              <a:rPr lang="en-GB" dirty="0" err="1"/>
              <a:t>sylw'r</a:t>
            </a:r>
            <a:r>
              <a:rPr lang="en-GB" dirty="0"/>
              <a:t> </a:t>
            </a:r>
            <a:r>
              <a:rPr lang="en-GB" dirty="0" err="1"/>
              <a:t>athro</a:t>
            </a:r>
            <a:r>
              <a:rPr lang="en-GB" dirty="0"/>
              <a:t> </a:t>
            </a:r>
            <a:r>
              <a:rPr lang="en-GB" dirty="0" err="1"/>
              <a:t>yn</a:t>
            </a:r>
            <a:r>
              <a:rPr lang="en-GB" dirty="0"/>
              <a:t> </a:t>
            </a:r>
            <a:r>
              <a:rPr lang="en-GB" dirty="0" err="1"/>
              <a:t>hytrach</a:t>
            </a:r>
            <a:r>
              <a:rPr lang="en-GB" dirty="0"/>
              <a:t> </a:t>
            </a:r>
            <a:r>
              <a:rPr lang="en-GB" dirty="0" err="1"/>
              <a:t>na’r</a:t>
            </a:r>
            <a:r>
              <a:rPr lang="en-GB" dirty="0"/>
              <a:t> </a:t>
            </a:r>
            <a:r>
              <a:rPr lang="en-GB" dirty="0" err="1"/>
              <a:t>dasg</a:t>
            </a:r>
            <a:r>
              <a:rPr lang="en-GB" dirty="0"/>
              <a:t>;</a:t>
            </a:r>
          </a:p>
          <a:p>
            <a:r>
              <a:rPr lang="en-GB" dirty="0"/>
              <a:t>Mae </a:t>
            </a:r>
            <a:r>
              <a:rPr lang="en-GB" dirty="0" err="1"/>
              <a:t>tasgau</a:t>
            </a:r>
            <a:r>
              <a:rPr lang="en-GB" dirty="0"/>
              <a:t> </a:t>
            </a:r>
            <a:r>
              <a:rPr lang="en-GB" dirty="0" err="1"/>
              <a:t>yn</a:t>
            </a:r>
            <a:r>
              <a:rPr lang="en-GB" dirty="0"/>
              <a:t> </a:t>
            </a:r>
            <a:r>
              <a:rPr lang="en-GB" dirty="0" err="1"/>
              <a:t>fygythiad</a:t>
            </a:r>
            <a:r>
              <a:rPr lang="en-GB" dirty="0"/>
              <a:t> ac </a:t>
            </a:r>
            <a:r>
              <a:rPr lang="en-GB" dirty="0" err="1"/>
              <a:t>yn</a:t>
            </a:r>
            <a:r>
              <a:rPr lang="en-GB" dirty="0"/>
              <a:t> </a:t>
            </a:r>
            <a:r>
              <a:rPr lang="en-GB" dirty="0" err="1"/>
              <a:t>tarfu</a:t>
            </a:r>
            <a:r>
              <a:rPr lang="en-GB" dirty="0"/>
              <a:t>;</a:t>
            </a:r>
          </a:p>
          <a:p>
            <a:r>
              <a:rPr lang="en-GB" dirty="0"/>
              <a:t>Mae </a:t>
            </a:r>
            <a:r>
              <a:rPr lang="en-GB" dirty="0" err="1"/>
              <a:t>athrawon</a:t>
            </a:r>
            <a:r>
              <a:rPr lang="en-GB" dirty="0"/>
              <a:t> </a:t>
            </a:r>
            <a:r>
              <a:rPr lang="en-GB" dirty="0" err="1"/>
              <a:t>yn</a:t>
            </a:r>
            <a:r>
              <a:rPr lang="en-GB" dirty="0"/>
              <a:t> </a:t>
            </a:r>
            <a:r>
              <a:rPr lang="en-GB" dirty="0" err="1"/>
              <a:t>canolbwyntio</a:t>
            </a:r>
            <a:r>
              <a:rPr lang="en-GB" dirty="0"/>
              <a:t> </a:t>
            </a:r>
            <a:r>
              <a:rPr lang="en-GB" dirty="0" err="1"/>
              <a:t>ar</a:t>
            </a:r>
            <a:r>
              <a:rPr lang="en-GB" dirty="0"/>
              <a:t> </a:t>
            </a:r>
            <a:r>
              <a:rPr lang="en-GB" dirty="0" err="1"/>
              <a:t>yr</a:t>
            </a:r>
            <a:r>
              <a:rPr lang="en-GB" dirty="0"/>
              <a:t> </a:t>
            </a:r>
            <a:r>
              <a:rPr lang="en-GB" dirty="0" err="1"/>
              <a:t>ymddygiad</a:t>
            </a:r>
            <a:r>
              <a:rPr lang="en-GB" dirty="0"/>
              <a:t> </a:t>
            </a:r>
            <a:r>
              <a:rPr lang="en-GB" dirty="0" err="1" smtClean="0"/>
              <a:t>sy’n</a:t>
            </a:r>
            <a:r>
              <a:rPr lang="en-GB" dirty="0" smtClean="0"/>
              <a:t> </a:t>
            </a:r>
            <a:r>
              <a:rPr lang="en-GB" dirty="0" err="1" smtClean="0"/>
              <a:t>denu</a:t>
            </a:r>
            <a:r>
              <a:rPr lang="en-GB" dirty="0" smtClean="0"/>
              <a:t> </a:t>
            </a:r>
            <a:r>
              <a:rPr lang="en-GB" dirty="0" err="1" smtClean="0"/>
              <a:t>sylw</a:t>
            </a:r>
            <a:r>
              <a:rPr lang="en-GB" dirty="0" smtClean="0"/>
              <a:t> </a:t>
            </a:r>
            <a:r>
              <a:rPr lang="en-GB" dirty="0" err="1" smtClean="0"/>
              <a:t>trwy</a:t>
            </a:r>
            <a:r>
              <a:rPr lang="en-GB" dirty="0" smtClean="0"/>
              <a:t> </a:t>
            </a:r>
            <a:r>
              <a:rPr lang="en-GB" dirty="0" err="1"/>
              <a:t>roi</a:t>
            </a:r>
            <a:r>
              <a:rPr lang="en-GB" dirty="0"/>
              <a:t> </a:t>
            </a:r>
            <a:r>
              <a:rPr lang="en-GB" dirty="0" err="1"/>
              <a:t>cefnogaeth</a:t>
            </a:r>
            <a:r>
              <a:rPr lang="en-GB" dirty="0"/>
              <a:t> un-</a:t>
            </a:r>
            <a:r>
              <a:rPr lang="en-GB" dirty="0" err="1"/>
              <a:t>i</a:t>
            </a:r>
            <a:r>
              <a:rPr lang="en-GB" dirty="0"/>
              <a:t>-un;</a:t>
            </a:r>
          </a:p>
          <a:p>
            <a:r>
              <a:rPr lang="en-GB" dirty="0"/>
              <a:t>Mae </a:t>
            </a:r>
            <a:r>
              <a:rPr lang="en-GB" dirty="0" err="1"/>
              <a:t>hwn</a:t>
            </a:r>
            <a:r>
              <a:rPr lang="en-GB" dirty="0"/>
              <a:t> </a:t>
            </a:r>
            <a:r>
              <a:rPr lang="en-GB" dirty="0" err="1"/>
              <a:t>yn</a:t>
            </a:r>
            <a:r>
              <a:rPr lang="en-GB" dirty="0"/>
              <a:t> </a:t>
            </a:r>
            <a:r>
              <a:rPr lang="en-GB" dirty="0" err="1"/>
              <a:t>creu</a:t>
            </a:r>
            <a:r>
              <a:rPr lang="en-GB" dirty="0"/>
              <a:t> </a:t>
            </a:r>
            <a:r>
              <a:rPr lang="en-GB" dirty="0" err="1"/>
              <a:t>cylchdro</a:t>
            </a:r>
            <a:r>
              <a:rPr lang="en-GB" dirty="0"/>
              <a:t> o </a:t>
            </a:r>
            <a:r>
              <a:rPr lang="en-GB" dirty="0" err="1"/>
              <a:t>bryder</a:t>
            </a:r>
            <a:r>
              <a:rPr lang="en-GB" dirty="0"/>
              <a:t> a </a:t>
            </a:r>
            <a:r>
              <a:rPr lang="en-GB" dirty="0" err="1"/>
              <a:t>dibyniaeth</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hybu</a:t>
            </a:r>
            <a:r>
              <a:rPr lang="en-GB" dirty="0"/>
              <a:t> </a:t>
            </a:r>
            <a:r>
              <a:rPr lang="en-GB" dirty="0" err="1"/>
              <a:t>annibyniaeth</a:t>
            </a:r>
            <a:r>
              <a:rPr lang="en-GB" dirty="0"/>
              <a:t>. </a:t>
            </a:r>
          </a:p>
          <a:p>
            <a:pPr marL="0" indent="0" algn="r">
              <a:buNone/>
            </a:pPr>
            <a:r>
              <a:rPr lang="en-GB" dirty="0" smtClean="0"/>
              <a:t>(Geddes, 2006) </a:t>
            </a:r>
            <a:endParaRPr lang="en-GB" dirty="0"/>
          </a:p>
          <a:p>
            <a:endParaRPr lang="en-GB" dirty="0"/>
          </a:p>
        </p:txBody>
      </p:sp>
      <p:sp>
        <p:nvSpPr>
          <p:cNvPr id="4" name="Content Placeholder 3"/>
          <p:cNvSpPr>
            <a:spLocks noGrp="1"/>
          </p:cNvSpPr>
          <p:nvPr>
            <p:ph sz="half" idx="2"/>
          </p:nvPr>
        </p:nvSpPr>
        <p:spPr>
          <a:xfrm>
            <a:off x="6172200" y="1825625"/>
            <a:ext cx="5181600" cy="4685534"/>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smtClean="0"/>
              <a:t>Led by separation anxiety; </a:t>
            </a:r>
          </a:p>
          <a:p>
            <a:r>
              <a:rPr lang="en-GB" dirty="0" smtClean="0"/>
              <a:t>May focus and be pre-occupied with gaining the attention of the teacher, rather than focussing on the task;</a:t>
            </a:r>
          </a:p>
          <a:p>
            <a:r>
              <a:rPr lang="en-GB" dirty="0" smtClean="0"/>
              <a:t>Tasks are seen as intrusive and threatening;</a:t>
            </a:r>
          </a:p>
          <a:p>
            <a:r>
              <a:rPr lang="en-GB" dirty="0" smtClean="0"/>
              <a:t>Teachers often focus on attention-seeking behaviour or provide one-to-one support;</a:t>
            </a:r>
          </a:p>
          <a:p>
            <a:r>
              <a:rPr lang="en-GB" dirty="0" smtClean="0"/>
              <a:t>This can lead to an inadvertent reinforcement of anxiety rather than encourage independence. </a:t>
            </a:r>
          </a:p>
          <a:p>
            <a:pPr marL="0" indent="0" algn="r">
              <a:buNone/>
            </a:pPr>
            <a:r>
              <a:rPr lang="en-GB" sz="2400" dirty="0" smtClean="0"/>
              <a:t>(Geddes, 2006)</a:t>
            </a:r>
            <a:endParaRPr lang="en-GB" sz="2400" dirty="0"/>
          </a:p>
        </p:txBody>
      </p:sp>
    </p:spTree>
    <p:extLst>
      <p:ext uri="{BB962C8B-B14F-4D97-AF65-F5344CB8AC3E}">
        <p14:creationId xmlns:p14="http://schemas.microsoft.com/office/powerpoint/2010/main" val="3501093732"/>
      </p:ext>
    </p:extLst>
  </p:cSld>
  <p:clrMapOvr>
    <a:masterClrMapping/>
  </p:clrMapOvr>
  <p:transition spd="slow">
    <p:push di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Insecure Disorganised </a:t>
            </a:r>
            <a:endParaRPr lang="en-GB" dirty="0"/>
          </a:p>
        </p:txBody>
      </p:sp>
      <p:sp>
        <p:nvSpPr>
          <p:cNvPr id="3" name="Content Placeholder 2"/>
          <p:cNvSpPr>
            <a:spLocks noGrp="1"/>
          </p:cNvSpPr>
          <p:nvPr>
            <p:ph sz="half" idx="1"/>
          </p:nvPr>
        </p:nvSpPr>
        <p:spPr>
          <a:xfrm>
            <a:off x="838200" y="1825625"/>
            <a:ext cx="5181600" cy="4669768"/>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sz="3000" dirty="0" err="1"/>
              <a:t>Mae’r</a:t>
            </a:r>
            <a:r>
              <a:rPr lang="en-GB" sz="3000" dirty="0"/>
              <a:t> </a:t>
            </a:r>
            <a:r>
              <a:rPr lang="en-GB" sz="3000" dirty="0" err="1"/>
              <a:t>dysgwr</a:t>
            </a:r>
            <a:r>
              <a:rPr lang="en-GB" sz="3000" dirty="0"/>
              <a:t> </a:t>
            </a:r>
            <a:r>
              <a:rPr lang="en-GB" sz="3000" dirty="0" err="1"/>
              <a:t>yn</a:t>
            </a:r>
            <a:r>
              <a:rPr lang="en-GB" sz="3000" dirty="0"/>
              <a:t> </a:t>
            </a:r>
            <a:r>
              <a:rPr lang="en-GB" sz="3000" dirty="0" err="1"/>
              <a:t>teimlo</a:t>
            </a:r>
            <a:r>
              <a:rPr lang="en-GB" sz="3000" dirty="0"/>
              <a:t> </a:t>
            </a:r>
            <a:r>
              <a:rPr lang="en-GB" sz="3000" dirty="0" err="1"/>
              <a:t>bygythiad</a:t>
            </a:r>
            <a:r>
              <a:rPr lang="en-GB" sz="3000" dirty="0"/>
              <a:t> </a:t>
            </a:r>
            <a:r>
              <a:rPr lang="en-GB" sz="3000" dirty="0" err="1"/>
              <a:t>gan</a:t>
            </a:r>
            <a:r>
              <a:rPr lang="en-GB" sz="3000" dirty="0"/>
              <a:t> </a:t>
            </a:r>
            <a:r>
              <a:rPr lang="en-GB" sz="3000" dirty="0" err="1"/>
              <a:t>dasgau</a:t>
            </a:r>
            <a:r>
              <a:rPr lang="en-GB" sz="3000" dirty="0"/>
              <a:t> o </a:t>
            </a:r>
            <a:r>
              <a:rPr lang="en-GB" sz="3000" dirty="0" err="1"/>
              <a:t>ganlyniad</a:t>
            </a:r>
            <a:r>
              <a:rPr lang="en-GB" sz="3000" dirty="0"/>
              <a:t> </a:t>
            </a:r>
            <a:r>
              <a:rPr lang="en-GB" sz="3000" dirty="0" err="1"/>
              <a:t>i</a:t>
            </a:r>
            <a:r>
              <a:rPr lang="en-GB" sz="3000" dirty="0"/>
              <a:t> </a:t>
            </a:r>
            <a:r>
              <a:rPr lang="en-GB" sz="3000" dirty="0" err="1"/>
              <a:t>hunanhyder</a:t>
            </a:r>
            <a:r>
              <a:rPr lang="en-GB" sz="3000" dirty="0"/>
              <a:t> </a:t>
            </a:r>
            <a:r>
              <a:rPr lang="en-GB" sz="3000" dirty="0" err="1"/>
              <a:t>isel</a:t>
            </a:r>
            <a:r>
              <a:rPr lang="en-GB" sz="3000" dirty="0"/>
              <a:t>;</a:t>
            </a:r>
          </a:p>
          <a:p>
            <a:r>
              <a:rPr lang="en-GB" sz="3000" dirty="0" err="1"/>
              <a:t>Anodd</a:t>
            </a:r>
            <a:r>
              <a:rPr lang="en-GB" sz="3000" dirty="0"/>
              <a:t> </a:t>
            </a:r>
            <a:r>
              <a:rPr lang="en-GB" sz="3000" dirty="0" err="1"/>
              <a:t>i</a:t>
            </a:r>
            <a:r>
              <a:rPr lang="en-GB" sz="3000" dirty="0"/>
              <a:t> </a:t>
            </a:r>
            <a:r>
              <a:rPr lang="en-GB" sz="3000" dirty="0" err="1"/>
              <a:t>ymddiried</a:t>
            </a:r>
            <a:r>
              <a:rPr lang="en-GB" sz="3000" dirty="0"/>
              <a:t> </a:t>
            </a:r>
            <a:r>
              <a:rPr lang="en-GB" sz="3000" dirty="0" err="1"/>
              <a:t>yn</a:t>
            </a:r>
            <a:r>
              <a:rPr lang="en-GB" sz="3000" dirty="0"/>
              <a:t> </a:t>
            </a:r>
            <a:r>
              <a:rPr lang="en-GB" sz="3000" dirty="0" err="1"/>
              <a:t>athrawon</a:t>
            </a:r>
            <a:r>
              <a:rPr lang="en-GB" sz="3000" dirty="0"/>
              <a:t> a </a:t>
            </a:r>
            <a:r>
              <a:rPr lang="en-GB" sz="3000" dirty="0" err="1"/>
              <a:t>gofyn</a:t>
            </a:r>
            <a:r>
              <a:rPr lang="en-GB" sz="3000" dirty="0"/>
              <a:t> am </a:t>
            </a:r>
            <a:r>
              <a:rPr lang="en-GB" sz="3000" dirty="0" err="1"/>
              <a:t>gymorth</a:t>
            </a:r>
            <a:r>
              <a:rPr lang="en-GB" sz="3000" dirty="0"/>
              <a:t>;</a:t>
            </a:r>
          </a:p>
          <a:p>
            <a:r>
              <a:rPr lang="en-GB" sz="3000" dirty="0" err="1"/>
              <a:t>Methu</a:t>
            </a:r>
            <a:r>
              <a:rPr lang="en-GB" sz="3000" dirty="0"/>
              <a:t> </a:t>
            </a:r>
            <a:r>
              <a:rPr lang="en-GB" sz="3000" dirty="0" err="1"/>
              <a:t>ymdopi</a:t>
            </a:r>
            <a:r>
              <a:rPr lang="en-GB" sz="3000" dirty="0"/>
              <a:t> </a:t>
            </a:r>
            <a:r>
              <a:rPr lang="en-GB" sz="3000" dirty="0" err="1"/>
              <a:t>gyda</a:t>
            </a:r>
            <a:r>
              <a:rPr lang="en-GB" sz="3000" dirty="0"/>
              <a:t> </a:t>
            </a:r>
            <a:r>
              <a:rPr lang="en-GB" sz="3000" dirty="0" err="1"/>
              <a:t>ddim</a:t>
            </a:r>
            <a:r>
              <a:rPr lang="en-GB" sz="3000" dirty="0"/>
              <a:t> </a:t>
            </a:r>
            <a:r>
              <a:rPr lang="en-GB" sz="3000" dirty="0" err="1"/>
              <a:t>gwybod</a:t>
            </a:r>
            <a:r>
              <a:rPr lang="en-GB" sz="3000" dirty="0"/>
              <a:t> </a:t>
            </a:r>
            <a:r>
              <a:rPr lang="en-GB" sz="3000" dirty="0" err="1"/>
              <a:t>neu</a:t>
            </a:r>
            <a:r>
              <a:rPr lang="en-GB" sz="3000" dirty="0"/>
              <a:t> </a:t>
            </a:r>
            <a:r>
              <a:rPr lang="en-GB" sz="3000" dirty="0" err="1"/>
              <a:t>ofni</a:t>
            </a:r>
            <a:r>
              <a:rPr lang="en-GB" sz="3000" dirty="0"/>
              <a:t> </a:t>
            </a:r>
            <a:r>
              <a:rPr lang="en-GB" sz="3000" dirty="0" err="1"/>
              <a:t>beth</a:t>
            </a:r>
            <a:r>
              <a:rPr lang="en-GB" sz="3000" dirty="0"/>
              <a:t> </a:t>
            </a:r>
            <a:r>
              <a:rPr lang="en-GB" sz="3000" dirty="0" err="1"/>
              <a:t>nad</a:t>
            </a:r>
            <a:r>
              <a:rPr lang="en-GB" sz="3000" dirty="0"/>
              <a:t> </a:t>
            </a:r>
            <a:r>
              <a:rPr lang="en-GB" sz="3000" dirty="0" err="1"/>
              <a:t>ydynt</a:t>
            </a:r>
            <a:r>
              <a:rPr lang="en-GB" sz="3000" dirty="0"/>
              <a:t> </a:t>
            </a:r>
            <a:r>
              <a:rPr lang="en-GB" sz="3000" dirty="0" err="1"/>
              <a:t>yn</a:t>
            </a:r>
            <a:r>
              <a:rPr lang="en-GB" sz="3000" dirty="0"/>
              <a:t> </a:t>
            </a:r>
            <a:r>
              <a:rPr lang="en-GB" sz="3000" dirty="0" err="1"/>
              <a:t>gwybod</a:t>
            </a:r>
            <a:r>
              <a:rPr lang="en-GB" sz="3000" dirty="0"/>
              <a:t>;</a:t>
            </a:r>
          </a:p>
          <a:p>
            <a:r>
              <a:rPr lang="en-GB" sz="3000" dirty="0" err="1"/>
              <a:t>Cyhuddo</a:t>
            </a:r>
            <a:r>
              <a:rPr lang="en-GB" sz="3000" dirty="0"/>
              <a:t> </a:t>
            </a:r>
            <a:r>
              <a:rPr lang="en-GB" sz="3000" dirty="0" err="1"/>
              <a:t>eraill</a:t>
            </a:r>
            <a:r>
              <a:rPr lang="en-GB" sz="3000" dirty="0"/>
              <a:t> (y </a:t>
            </a:r>
            <a:r>
              <a:rPr lang="en-GB" sz="3000" dirty="0" err="1"/>
              <a:t>dasg</a:t>
            </a:r>
            <a:r>
              <a:rPr lang="en-GB" sz="3000" dirty="0"/>
              <a:t> </a:t>
            </a:r>
            <a:r>
              <a:rPr lang="en-GB" sz="3000" dirty="0" err="1"/>
              <a:t>neu’r</a:t>
            </a:r>
            <a:r>
              <a:rPr lang="en-GB" sz="3000" dirty="0"/>
              <a:t> </a:t>
            </a:r>
            <a:r>
              <a:rPr lang="en-GB" sz="3000" dirty="0" err="1"/>
              <a:t>athro</a:t>
            </a:r>
            <a:r>
              <a:rPr lang="en-GB" sz="3000" dirty="0"/>
              <a:t>) o </a:t>
            </a:r>
            <a:r>
              <a:rPr lang="en-GB" sz="3000" dirty="0" err="1"/>
              <a:t>fod</a:t>
            </a:r>
            <a:r>
              <a:rPr lang="en-GB" sz="3000" dirty="0"/>
              <a:t> </a:t>
            </a:r>
            <a:r>
              <a:rPr lang="en-GB" sz="3000" dirty="0" err="1"/>
              <a:t>yn</a:t>
            </a:r>
            <a:r>
              <a:rPr lang="en-GB" sz="3000" dirty="0"/>
              <a:t> </a:t>
            </a:r>
            <a:r>
              <a:rPr lang="en-GB" sz="3000" dirty="0" err="1"/>
              <a:t>dwp</a:t>
            </a:r>
            <a:r>
              <a:rPr lang="en-GB" sz="3000" dirty="0"/>
              <a:t> </a:t>
            </a:r>
            <a:r>
              <a:rPr lang="en-GB" sz="3000" dirty="0" err="1"/>
              <a:t>neu’n</a:t>
            </a:r>
            <a:r>
              <a:rPr lang="en-GB" sz="3000" dirty="0"/>
              <a:t> </a:t>
            </a:r>
            <a:r>
              <a:rPr lang="en-GB" sz="3000" dirty="0" err="1"/>
              <a:t>ddiddefnydd</a:t>
            </a:r>
            <a:r>
              <a:rPr lang="en-GB" sz="3000" dirty="0"/>
              <a:t>. </a:t>
            </a:r>
          </a:p>
          <a:p>
            <a:r>
              <a:rPr lang="en-GB" sz="3000" dirty="0" err="1"/>
              <a:t>Gallu</a:t>
            </a:r>
            <a:r>
              <a:rPr lang="en-GB" sz="3000" dirty="0"/>
              <a:t> </a:t>
            </a:r>
            <a:r>
              <a:rPr lang="en-GB" sz="3000" dirty="0" err="1"/>
              <a:t>teimlo’n</a:t>
            </a:r>
            <a:r>
              <a:rPr lang="en-GB" sz="3000" dirty="0"/>
              <a:t> </a:t>
            </a:r>
            <a:r>
              <a:rPr lang="en-GB" sz="3000" dirty="0" err="1"/>
              <a:t>rhwystredig</a:t>
            </a:r>
            <a:r>
              <a:rPr lang="en-GB" sz="3000" dirty="0"/>
              <a:t> </a:t>
            </a:r>
            <a:r>
              <a:rPr lang="en-GB" sz="3000" dirty="0" err="1"/>
              <a:t>neu’n</a:t>
            </a:r>
            <a:r>
              <a:rPr lang="en-GB" sz="3000" dirty="0"/>
              <a:t> </a:t>
            </a:r>
            <a:r>
              <a:rPr lang="en-GB" sz="3000" dirty="0" err="1"/>
              <a:t>grac</a:t>
            </a:r>
            <a:r>
              <a:rPr lang="en-GB" sz="3000" dirty="0"/>
              <a:t> </a:t>
            </a:r>
            <a:r>
              <a:rPr lang="en-GB" sz="3000" dirty="0" err="1"/>
              <a:t>gyda</a:t>
            </a:r>
            <a:r>
              <a:rPr lang="en-GB" sz="3000" dirty="0"/>
              <a:t> </a:t>
            </a:r>
            <a:r>
              <a:rPr lang="en-GB" sz="3000" dirty="0" err="1"/>
              <a:t>phlant</a:t>
            </a:r>
            <a:r>
              <a:rPr lang="en-GB" sz="3000" dirty="0"/>
              <a:t> </a:t>
            </a:r>
            <a:r>
              <a:rPr lang="en-GB" sz="3000" dirty="0" err="1"/>
              <a:t>llwyddiannus</a:t>
            </a:r>
            <a:r>
              <a:rPr lang="en-GB" sz="3000" dirty="0"/>
              <a:t>. </a:t>
            </a:r>
          </a:p>
          <a:p>
            <a:endParaRPr lang="en-GB" dirty="0"/>
          </a:p>
        </p:txBody>
      </p:sp>
      <p:sp>
        <p:nvSpPr>
          <p:cNvPr id="4" name="Content Placeholder 3"/>
          <p:cNvSpPr>
            <a:spLocks noGrp="1"/>
          </p:cNvSpPr>
          <p:nvPr>
            <p:ph sz="half" idx="2"/>
          </p:nvPr>
        </p:nvSpPr>
        <p:spPr>
          <a:xfrm>
            <a:off x="6172200" y="1825625"/>
            <a:ext cx="5181600" cy="4669768"/>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smtClean="0"/>
              <a:t>Learner may become threatened by tasks due to low self-esteem and limited resilience; </a:t>
            </a:r>
          </a:p>
          <a:p>
            <a:r>
              <a:rPr lang="en-GB" dirty="0" smtClean="0"/>
              <a:t>Difficult to trust adults and therefore ask for help; </a:t>
            </a:r>
          </a:p>
          <a:p>
            <a:r>
              <a:rPr lang="en-GB" dirty="0" smtClean="0"/>
              <a:t>Unable to tolerate the humiliation of not knowing or fearing what they don’t know;</a:t>
            </a:r>
          </a:p>
          <a:p>
            <a:r>
              <a:rPr lang="en-GB" dirty="0" smtClean="0"/>
              <a:t>May accuse others, including the teacher or task, of being stupid and useless;</a:t>
            </a:r>
          </a:p>
          <a:p>
            <a:r>
              <a:rPr lang="en-GB" dirty="0" smtClean="0"/>
              <a:t>May become angry and frustrated with those who can achieve the task. </a:t>
            </a:r>
            <a:endParaRPr lang="en-GB" dirty="0"/>
          </a:p>
        </p:txBody>
      </p:sp>
    </p:spTree>
    <p:extLst>
      <p:ext uri="{BB962C8B-B14F-4D97-AF65-F5344CB8AC3E}">
        <p14:creationId xmlns:p14="http://schemas.microsoft.com/office/powerpoint/2010/main" val="2684785686"/>
      </p:ext>
    </p:extLst>
  </p:cSld>
  <p:clrMapOvr>
    <a:masterClrMapping/>
  </p:clrMapOvr>
  <p:transition spd="slow">
    <p:push dir="u"/>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Esiamplau</a:t>
            </a:r>
            <a:r>
              <a:rPr lang="en-GB" dirty="0" smtClean="0">
                <a:solidFill>
                  <a:schemeClr val="accent6"/>
                </a:solidFill>
              </a:rPr>
              <a:t/>
            </a:r>
            <a:br>
              <a:rPr lang="en-GB" dirty="0" smtClean="0">
                <a:solidFill>
                  <a:schemeClr val="accent6"/>
                </a:solidFill>
              </a:rPr>
            </a:br>
            <a:r>
              <a:rPr lang="en-GB" dirty="0" smtClean="0"/>
              <a:t>Examples</a:t>
            </a:r>
            <a:endParaRPr lang="en-GB" dirty="0"/>
          </a:p>
        </p:txBody>
      </p:sp>
      <p:sp>
        <p:nvSpPr>
          <p:cNvPr id="3" name="Content Placeholder 2"/>
          <p:cNvSpPr>
            <a:spLocks noGrp="1"/>
          </p:cNvSpPr>
          <p:nvPr>
            <p:ph sz="half" idx="1"/>
          </p:nvPr>
        </p:nvSpPr>
        <p:spPr>
          <a:xfrm>
            <a:off x="838200" y="1825624"/>
            <a:ext cx="5181600" cy="4824557"/>
          </a:xfrm>
        </p:spPr>
        <p:style>
          <a:lnRef idx="2">
            <a:schemeClr val="accent6"/>
          </a:lnRef>
          <a:fillRef idx="1">
            <a:schemeClr val="lt1"/>
          </a:fillRef>
          <a:effectRef idx="0">
            <a:schemeClr val="accent6"/>
          </a:effectRef>
          <a:fontRef idx="minor">
            <a:schemeClr val="dk1"/>
          </a:fontRef>
        </p:style>
        <p:txBody>
          <a:bodyPr>
            <a:noAutofit/>
          </a:bodyPr>
          <a:lstStyle/>
          <a:p>
            <a:pPr lvl="1"/>
            <a:r>
              <a:rPr lang="cy-GB" sz="3200" dirty="0"/>
              <a:t>Mewn pâr, darllenwch eich astudiaeth achos.</a:t>
            </a:r>
          </a:p>
          <a:p>
            <a:pPr lvl="1"/>
            <a:r>
              <a:rPr lang="cy-GB" sz="3200" dirty="0"/>
              <a:t>Trafodwch:</a:t>
            </a:r>
          </a:p>
          <a:p>
            <a:pPr lvl="2"/>
            <a:r>
              <a:rPr lang="cy-GB" sz="2800" dirty="0"/>
              <a:t>Sut mae patrymau ymlyniad yn effeithio ar y dysgwr? </a:t>
            </a:r>
          </a:p>
          <a:p>
            <a:pPr lvl="2"/>
            <a:r>
              <a:rPr lang="cy-GB" sz="2800" dirty="0"/>
              <a:t>Beth a sylwch ynglŷn â safbwynt yr athro? Beth a sylwch ynglŷn â safbwynt y disgybl? Beth sy’n bwysig?</a:t>
            </a:r>
          </a:p>
          <a:p>
            <a:pPr lvl="1"/>
            <a:endParaRPr lang="en-GB" sz="3200" dirty="0"/>
          </a:p>
        </p:txBody>
      </p:sp>
      <p:sp>
        <p:nvSpPr>
          <p:cNvPr id="4" name="Content Placeholder 3"/>
          <p:cNvSpPr>
            <a:spLocks noGrp="1"/>
          </p:cNvSpPr>
          <p:nvPr>
            <p:ph sz="half" idx="2"/>
          </p:nvPr>
        </p:nvSpPr>
        <p:spPr>
          <a:xfrm>
            <a:off x="6172200" y="1825625"/>
            <a:ext cx="5181600" cy="4824556"/>
          </a:xfrm>
        </p:spPr>
        <p:style>
          <a:lnRef idx="2">
            <a:schemeClr val="accent5"/>
          </a:lnRef>
          <a:fillRef idx="1">
            <a:schemeClr val="lt1"/>
          </a:fillRef>
          <a:effectRef idx="0">
            <a:schemeClr val="accent5"/>
          </a:effectRef>
          <a:fontRef idx="minor">
            <a:schemeClr val="dk1"/>
          </a:fontRef>
        </p:style>
        <p:txBody>
          <a:bodyPr>
            <a:normAutofit/>
          </a:bodyPr>
          <a:lstStyle/>
          <a:p>
            <a:r>
              <a:rPr lang="en-GB" sz="3200" dirty="0" smtClean="0"/>
              <a:t>In pairs, read your allocated case study. </a:t>
            </a:r>
          </a:p>
          <a:p>
            <a:r>
              <a:rPr lang="en-GB" sz="3200" dirty="0" smtClean="0"/>
              <a:t>Discuss: </a:t>
            </a:r>
          </a:p>
          <a:p>
            <a:pPr lvl="1"/>
            <a:r>
              <a:rPr lang="en-GB" sz="2800" dirty="0" smtClean="0"/>
              <a:t>How does the pattern of attachment affect the learner? </a:t>
            </a:r>
          </a:p>
          <a:p>
            <a:pPr lvl="1"/>
            <a:r>
              <a:rPr lang="en-GB" sz="2800" dirty="0" smtClean="0"/>
              <a:t>What is noticeable about what the teacher says about the learner? What have they noticed that is important?</a:t>
            </a:r>
          </a:p>
        </p:txBody>
      </p:sp>
    </p:spTree>
    <p:extLst>
      <p:ext uri="{BB962C8B-B14F-4D97-AF65-F5344CB8AC3E}">
        <p14:creationId xmlns:p14="http://schemas.microsoft.com/office/powerpoint/2010/main" val="1625294410"/>
      </p:ext>
    </p:extLst>
  </p:cSld>
  <p:clrMapOvr>
    <a:masterClrMapping/>
  </p:clrMapOvr>
  <p:transition spd="slow">
    <p:push dir="u"/>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hlinkClick r:id="rId3"/>
              </a:rPr>
              <a:t>Beth </a:t>
            </a:r>
            <a:r>
              <a:rPr lang="en-GB" dirty="0" err="1" smtClean="0">
                <a:hlinkClick r:id="rId3"/>
              </a:rPr>
              <a:t>yw</a:t>
            </a:r>
            <a:r>
              <a:rPr lang="en-GB" dirty="0" smtClean="0">
                <a:hlinkClick r:id="rId3"/>
              </a:rPr>
              <a:t> </a:t>
            </a:r>
            <a:r>
              <a:rPr lang="en-GB" dirty="0" err="1" smtClean="0">
                <a:hlinkClick r:id="rId3"/>
              </a:rPr>
              <a:t>goblygiadau</a:t>
            </a:r>
            <a:r>
              <a:rPr lang="en-GB" dirty="0" smtClean="0">
                <a:hlinkClick r:id="rId3"/>
              </a:rPr>
              <a:t> </a:t>
            </a:r>
            <a:r>
              <a:rPr lang="en-GB" dirty="0" err="1" smtClean="0">
                <a:hlinkClick r:id="rId3"/>
              </a:rPr>
              <a:t>hyn</a:t>
            </a:r>
            <a:r>
              <a:rPr lang="en-GB" dirty="0" smtClean="0">
                <a:hlinkClick r:id="rId3"/>
              </a:rPr>
              <a:t> </a:t>
            </a:r>
            <a:r>
              <a:rPr lang="en-GB" dirty="0" err="1" smtClean="0">
                <a:hlinkClick r:id="rId3"/>
              </a:rPr>
              <a:t>i</a:t>
            </a:r>
            <a:r>
              <a:rPr lang="en-GB" dirty="0" smtClean="0">
                <a:hlinkClick r:id="rId3"/>
              </a:rPr>
              <a:t> </a:t>
            </a:r>
            <a:r>
              <a:rPr lang="en-GB" dirty="0" err="1" smtClean="0">
                <a:hlinkClick r:id="rId3"/>
              </a:rPr>
              <a:t>athrawon</a:t>
            </a:r>
            <a:r>
              <a:rPr lang="en-GB" dirty="0" smtClean="0">
                <a:hlinkClick r:id="rId3"/>
              </a:rPr>
              <a:t>?</a:t>
            </a:r>
            <a:r>
              <a:rPr lang="en-GB" dirty="0" smtClean="0">
                <a:hlinkClick r:id="rId3"/>
              </a:rPr>
              <a:t/>
            </a:r>
            <a:br>
              <a:rPr lang="en-GB" dirty="0" smtClean="0">
                <a:hlinkClick r:id="rId3"/>
              </a:rPr>
            </a:br>
            <a:r>
              <a:rPr lang="en-GB" dirty="0" smtClean="0">
                <a:hlinkClick r:id="rId3"/>
              </a:rPr>
              <a:t>What does this mean for teachers?</a:t>
            </a:r>
            <a:endParaRPr lang="en-GB" dirty="0"/>
          </a:p>
        </p:txBody>
      </p:sp>
      <p:sp>
        <p:nvSpPr>
          <p:cNvPr id="3" name="Content Placeholder 2"/>
          <p:cNvSpPr>
            <a:spLocks noGrp="1"/>
          </p:cNvSpPr>
          <p:nvPr>
            <p:ph sz="half" idx="1"/>
          </p:nvPr>
        </p:nvSpPr>
        <p:spPr>
          <a:xfrm>
            <a:off x="838200" y="1825625"/>
            <a:ext cx="5181600" cy="4874720"/>
          </a:xfrm>
        </p:spPr>
        <p:style>
          <a:lnRef idx="2">
            <a:schemeClr val="accent6"/>
          </a:lnRef>
          <a:fillRef idx="1">
            <a:schemeClr val="lt1"/>
          </a:fillRef>
          <a:effectRef idx="0">
            <a:schemeClr val="accent6"/>
          </a:effectRef>
          <a:fontRef idx="minor">
            <a:schemeClr val="dk1"/>
          </a:fontRef>
        </p:style>
        <p:txBody>
          <a:bodyPr>
            <a:normAutofit fontScale="70000" lnSpcReduction="20000"/>
          </a:bodyPr>
          <a:lstStyle/>
          <a:p>
            <a:r>
              <a:rPr lang="en-GB" dirty="0"/>
              <a:t>“Teachers and other significant adults in a child’s life can provide important attachments for children; </a:t>
            </a:r>
          </a:p>
          <a:p>
            <a:r>
              <a:rPr lang="en-GB" dirty="0"/>
              <a:t>Positive associations are found between quality of practitioner- child relationships and achievement; </a:t>
            </a:r>
          </a:p>
          <a:p>
            <a:r>
              <a:rPr lang="en-GB" dirty="0"/>
              <a:t>High quality practitioner-child relationships help buffer children from the negative effects of insecure attachment on achievement; </a:t>
            </a:r>
          </a:p>
          <a:p>
            <a:r>
              <a:rPr lang="en-GB" dirty="0"/>
              <a:t>Emotional resilience and the ability to learn are inextricably linked; </a:t>
            </a:r>
          </a:p>
          <a:p>
            <a:r>
              <a:rPr lang="en-GB" dirty="0"/>
              <a:t>Secure attachment relationships correlate strongly with higher academic attainment, better self-regulation and social competence.”</a:t>
            </a:r>
          </a:p>
          <a:p>
            <a:pPr marL="0" indent="0" algn="r">
              <a:buNone/>
            </a:pPr>
            <a:r>
              <a:rPr lang="en-GB" dirty="0"/>
              <a:t>NCTL, 2014</a:t>
            </a:r>
          </a:p>
          <a:p>
            <a:endParaRPr lang="en-GB" dirty="0"/>
          </a:p>
        </p:txBody>
      </p:sp>
      <p:sp>
        <p:nvSpPr>
          <p:cNvPr id="4" name="Content Placeholder 3"/>
          <p:cNvSpPr>
            <a:spLocks noGrp="1"/>
          </p:cNvSpPr>
          <p:nvPr>
            <p:ph sz="half" idx="2"/>
          </p:nvPr>
        </p:nvSpPr>
        <p:spPr>
          <a:xfrm>
            <a:off x="6172200" y="1825625"/>
            <a:ext cx="5181600" cy="4874720"/>
          </a:xfrm>
        </p:spPr>
        <p:style>
          <a:lnRef idx="2">
            <a:schemeClr val="accent6"/>
          </a:lnRef>
          <a:fillRef idx="1">
            <a:schemeClr val="lt1"/>
          </a:fillRef>
          <a:effectRef idx="0">
            <a:schemeClr val="accent6"/>
          </a:effectRef>
          <a:fontRef idx="minor">
            <a:schemeClr val="dk1"/>
          </a:fontRef>
        </p:style>
        <p:txBody>
          <a:bodyPr>
            <a:normAutofit fontScale="70000" lnSpcReduction="20000"/>
          </a:bodyPr>
          <a:lstStyle/>
          <a:p>
            <a:r>
              <a:rPr lang="en-GB" sz="3200" dirty="0" smtClean="0"/>
              <a:t>“Teachers and other significant adults in a child’s life can provide important attachments for children; </a:t>
            </a:r>
          </a:p>
          <a:p>
            <a:r>
              <a:rPr lang="en-GB" sz="3200" dirty="0" smtClean="0"/>
              <a:t>Positive associations are found between quality of practitioner- child relationships and achievement; </a:t>
            </a:r>
          </a:p>
          <a:p>
            <a:r>
              <a:rPr lang="en-GB" sz="3200" dirty="0" smtClean="0"/>
              <a:t>High quality practitioner-child relationships help buffer children from the negative effects of insecure attachment on achievement; </a:t>
            </a:r>
          </a:p>
          <a:p>
            <a:r>
              <a:rPr lang="en-GB" sz="3200" dirty="0" smtClean="0"/>
              <a:t>Emotional resilience and the ability to learn are inextricably linked; </a:t>
            </a:r>
          </a:p>
          <a:p>
            <a:r>
              <a:rPr lang="en-GB" sz="3200" dirty="0"/>
              <a:t>S</a:t>
            </a:r>
            <a:r>
              <a:rPr lang="en-GB" sz="3200" dirty="0" smtClean="0"/>
              <a:t>ecure attachment relationships correlate strongly with higher academic attainment, better self-regulation and social competence.”</a:t>
            </a:r>
          </a:p>
          <a:p>
            <a:pPr marL="0" indent="0" algn="r">
              <a:buNone/>
            </a:pPr>
            <a:r>
              <a:rPr lang="en-GB" sz="3200" dirty="0" smtClean="0"/>
              <a:t>NCTL, 2014</a:t>
            </a:r>
            <a:endParaRPr lang="en-GB" sz="3200" dirty="0"/>
          </a:p>
        </p:txBody>
      </p:sp>
    </p:spTree>
    <p:extLst>
      <p:ext uri="{BB962C8B-B14F-4D97-AF65-F5344CB8AC3E}">
        <p14:creationId xmlns:p14="http://schemas.microsoft.com/office/powerpoint/2010/main" val="2633618747"/>
      </p:ext>
    </p:extLst>
  </p:cSld>
  <p:clrMapOvr>
    <a:masterClrMapping/>
  </p:clrMapOvr>
  <p:transition spd="slow">
    <p:push dir="u"/>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Llyfryddiaeth</a:t>
            </a:r>
            <a:r>
              <a:rPr lang="en-GB" dirty="0" smtClean="0">
                <a:solidFill>
                  <a:schemeClr val="accent6"/>
                </a:solidFill>
              </a:rPr>
              <a:t/>
            </a:r>
            <a:br>
              <a:rPr lang="en-GB" dirty="0" smtClean="0">
                <a:solidFill>
                  <a:schemeClr val="accent6"/>
                </a:solidFill>
              </a:rPr>
            </a:br>
            <a:r>
              <a:rPr lang="en-GB" dirty="0" smtClean="0"/>
              <a:t>Bibliography </a:t>
            </a:r>
            <a:endParaRPr lang="en-GB" dirty="0"/>
          </a:p>
        </p:txBody>
      </p:sp>
      <p:sp>
        <p:nvSpPr>
          <p:cNvPr id="3" name="Content Placeholder 2"/>
          <p:cNvSpPr>
            <a:spLocks noGrp="1"/>
          </p:cNvSpPr>
          <p:nvPr>
            <p:ph idx="1"/>
          </p:nvPr>
        </p:nvSpPr>
        <p:spPr>
          <a:xfrm>
            <a:off x="838200" y="1846407"/>
            <a:ext cx="10515600" cy="4351338"/>
          </a:xfrm>
        </p:spPr>
        <p:txBody>
          <a:bodyPr>
            <a:normAutofit fontScale="92500" lnSpcReduction="20000"/>
          </a:bodyPr>
          <a:lstStyle/>
          <a:p>
            <a:r>
              <a:rPr lang="en-GB" dirty="0" err="1" smtClean="0"/>
              <a:t>Bombèr</a:t>
            </a:r>
            <a:r>
              <a:rPr lang="en-GB" dirty="0" smtClean="0"/>
              <a:t>, L.H. (2007) </a:t>
            </a:r>
            <a:r>
              <a:rPr lang="en-GB" i="1" dirty="0" smtClean="0"/>
              <a:t>Inside I’m Hurting: Practical Strategies for Supporting Children with Attachment Difficulties in Schools</a:t>
            </a:r>
            <a:r>
              <a:rPr lang="en-GB" dirty="0" smtClean="0"/>
              <a:t>. London: Worth Publishing.</a:t>
            </a:r>
          </a:p>
          <a:p>
            <a:r>
              <a:rPr lang="en-GB" dirty="0" smtClean="0"/>
              <a:t>Delaney, M. (2009) </a:t>
            </a:r>
            <a:r>
              <a:rPr lang="en-GB" i="1" dirty="0" smtClean="0"/>
              <a:t>Teaching the </a:t>
            </a:r>
            <a:r>
              <a:rPr lang="en-GB" i="1" dirty="0" err="1" smtClean="0"/>
              <a:t>Unteachables</a:t>
            </a:r>
            <a:r>
              <a:rPr lang="en-GB" i="1" dirty="0" smtClean="0"/>
              <a:t>. </a:t>
            </a:r>
            <a:r>
              <a:rPr lang="en-GB" dirty="0"/>
              <a:t>London: Worth Publishing.</a:t>
            </a:r>
            <a:endParaRPr lang="en-GB" dirty="0" smtClean="0"/>
          </a:p>
          <a:p>
            <a:r>
              <a:rPr lang="en-GB" dirty="0" smtClean="0"/>
              <a:t>Geddes, H. (2006) </a:t>
            </a:r>
            <a:r>
              <a:rPr lang="en-GB" i="1" dirty="0" smtClean="0"/>
              <a:t>Attachment in the Classroom: the links between children's early experience, emotional wellbeing and performance in school.</a:t>
            </a:r>
            <a:r>
              <a:rPr lang="en-GB" dirty="0" smtClean="0"/>
              <a:t> London: Worth Publishing.</a:t>
            </a:r>
          </a:p>
          <a:p>
            <a:r>
              <a:rPr lang="en-GB" dirty="0" smtClean="0"/>
              <a:t>National College for Teaching and Learning (2014) </a:t>
            </a:r>
            <a:r>
              <a:rPr lang="en-GB" i="1" dirty="0" smtClean="0"/>
              <a:t>An Introduction to Attachment and the implications for Learning and Behaviour. </a:t>
            </a:r>
            <a:r>
              <a:rPr lang="en-GB" dirty="0" smtClean="0"/>
              <a:t>Available at: </a:t>
            </a:r>
            <a:r>
              <a:rPr lang="en-GB" dirty="0"/>
              <a:t>https://www.bathspa.ac.uk/media/bathspaacuk/education-/research/digital-literacy/education-resource-introduction-to-attatchment.pdf </a:t>
            </a:r>
            <a:r>
              <a:rPr lang="en-GB" dirty="0" smtClean="0"/>
              <a:t> Accessed 14.3.16 </a:t>
            </a:r>
          </a:p>
          <a:p>
            <a:r>
              <a:rPr lang="en-GB" dirty="0" smtClean="0"/>
              <a:t>Pearce, C. (2009) </a:t>
            </a:r>
            <a:r>
              <a:rPr lang="en-GB" i="1" dirty="0" smtClean="0"/>
              <a:t>A Short Introduction to Attachment and Attachment Disorder. </a:t>
            </a:r>
            <a:r>
              <a:rPr lang="en-GB" dirty="0" smtClean="0"/>
              <a:t>London: Jessica Kingsley Publishers. </a:t>
            </a:r>
          </a:p>
          <a:p>
            <a:endParaRPr lang="en-GB" dirty="0">
              <a:hlinkClick r:id="rId2"/>
            </a:endParaRPr>
          </a:p>
        </p:txBody>
      </p:sp>
    </p:spTree>
    <p:extLst>
      <p:ext uri="{BB962C8B-B14F-4D97-AF65-F5344CB8AC3E}">
        <p14:creationId xmlns:p14="http://schemas.microsoft.com/office/powerpoint/2010/main" val="186834846"/>
      </p:ext>
    </p:extLst>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464</TotalTime>
  <Words>1853</Words>
  <Application>Microsoft Office PowerPoint</Application>
  <PresentationFormat>Custom</PresentationFormat>
  <Paragraphs>223</Paragraphs>
  <Slides>25</Slides>
  <Notes>16</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       Ymlyniad a’r ystafell ddosbarth Attachment and the Classroom  </vt:lpstr>
      <vt:lpstr>  Amcan  Aim </vt:lpstr>
      <vt:lpstr>         Deilliannau Dysgu     Learning Outcomes</vt:lpstr>
      <vt:lpstr>Deilliannau Dysgu     Learning Outcomes</vt:lpstr>
      <vt:lpstr>Deilliannau Dysgu     Learning Outcomes</vt:lpstr>
      <vt:lpstr>PowerPoint Presentation</vt:lpstr>
      <vt:lpstr>Aseiniad 1                      Assignment 1</vt:lpstr>
      <vt:lpstr> Aseiniad 2 Assignment 2</vt:lpstr>
      <vt:lpstr>Beth yw ymlyniad?  What is Attachment?</vt:lpstr>
      <vt:lpstr>PowerPoint Presentation</vt:lpstr>
      <vt:lpstr>Tasg Task</vt:lpstr>
      <vt:lpstr>Materion Ymlyniad Attachment Matters </vt:lpstr>
      <vt:lpstr>Ymlyniad Afreol  Attachment Disorders </vt:lpstr>
      <vt:lpstr>Ymddygiad yw Ystyr Behaviour is Meaning</vt:lpstr>
      <vt:lpstr>Ffactorau Risg Risk Factors </vt:lpstr>
      <vt:lpstr>Grwpiau Agored i Niwed Vulnerable Groups</vt:lpstr>
      <vt:lpstr>Tasg Task </vt:lpstr>
      <vt:lpstr>Ymlyniad a Dysgu  Attachment and Learning </vt:lpstr>
      <vt:lpstr>Ymlyniad Ansicr yn y Dosbarth  Insecure Attachment in the Classroom </vt:lpstr>
      <vt:lpstr>Insecure Avoidant </vt:lpstr>
      <vt:lpstr>Insecure Ambivalent </vt:lpstr>
      <vt:lpstr>Insecure Disorganised </vt:lpstr>
      <vt:lpstr>Esiamplau Examples</vt:lpstr>
      <vt:lpstr>Beth yw goblygiadau hyn i athrawon? What does this mean for teachers?</vt:lpstr>
      <vt:lpstr>Llyfryddiaeth Bibliography </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Alison</cp:lastModifiedBy>
  <cp:revision>31</cp:revision>
  <dcterms:created xsi:type="dcterms:W3CDTF">2016-03-15T12:56:14Z</dcterms:created>
  <dcterms:modified xsi:type="dcterms:W3CDTF">2019-02-27T09:03:57Z</dcterms:modified>
</cp:coreProperties>
</file>