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8"/>
    <p:restoredTop sz="94638"/>
  </p:normalViewPr>
  <p:slideViewPr>
    <p:cSldViewPr snapToGrid="0" snapToObjects="1">
      <p:cViewPr>
        <p:scale>
          <a:sx n="134" d="100"/>
          <a:sy n="134" d="100"/>
        </p:scale>
        <p:origin x="-472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6.sv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6.sv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F3BB7E-A4F1-4CDE-A453-097468E209F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C70D8D4-F966-4BBD-AC5C-17AD6082938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Health: complete physical, mental and social well-being, not merely the absence of disease.</a:t>
          </a:r>
        </a:p>
      </dgm:t>
    </dgm:pt>
    <dgm:pt modelId="{8DB2D57F-DEF6-4666-9352-883958096760}" type="parTrans" cxnId="{699907E8-5D52-400A-9EA9-4F02DB09D15E}">
      <dgm:prSet/>
      <dgm:spPr/>
      <dgm:t>
        <a:bodyPr/>
        <a:lstStyle/>
        <a:p>
          <a:endParaRPr lang="en-US"/>
        </a:p>
      </dgm:t>
    </dgm:pt>
    <dgm:pt modelId="{412303A2-B0EB-487B-88E1-C566C9FCBA9F}" type="sibTrans" cxnId="{699907E8-5D52-400A-9EA9-4F02DB09D15E}">
      <dgm:prSet/>
      <dgm:spPr/>
      <dgm:t>
        <a:bodyPr/>
        <a:lstStyle/>
        <a:p>
          <a:endParaRPr lang="en-US"/>
        </a:p>
      </dgm:t>
    </dgm:pt>
    <dgm:pt modelId="{7144DFAF-12A4-41AE-A28D-604733A1CC7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Wellbeing: a holistic state including physical, mental, emotional and social dimensions.</a:t>
          </a:r>
        </a:p>
      </dgm:t>
    </dgm:pt>
    <dgm:pt modelId="{3F77C288-E51E-4FCA-9D93-66D901DFFF81}" type="parTrans" cxnId="{82441EF9-DAF7-4009-B22F-AD8CD1BEC0F9}">
      <dgm:prSet/>
      <dgm:spPr/>
      <dgm:t>
        <a:bodyPr/>
        <a:lstStyle/>
        <a:p>
          <a:endParaRPr lang="en-US"/>
        </a:p>
      </dgm:t>
    </dgm:pt>
    <dgm:pt modelId="{C44220BA-32BD-41C6-8E86-1C89FA102909}" type="sibTrans" cxnId="{82441EF9-DAF7-4009-B22F-AD8CD1BEC0F9}">
      <dgm:prSet/>
      <dgm:spPr/>
      <dgm:t>
        <a:bodyPr/>
        <a:lstStyle/>
        <a:p>
          <a:endParaRPr lang="en-US"/>
        </a:p>
      </dgm:t>
    </dgm:pt>
    <dgm:pt modelId="{1B2E8D14-9175-404D-A571-EB80773996B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Sustainable development: meeting present needs without compromising the ability of future generations to meet theirs.</a:t>
          </a:r>
        </a:p>
      </dgm:t>
    </dgm:pt>
    <dgm:pt modelId="{CEA716C8-0B59-4D09-81D1-ACD7B236FE1A}" type="parTrans" cxnId="{4CB2DA7D-27E5-4F52-9E19-E46211023FC8}">
      <dgm:prSet/>
      <dgm:spPr/>
      <dgm:t>
        <a:bodyPr/>
        <a:lstStyle/>
        <a:p>
          <a:endParaRPr lang="en-US"/>
        </a:p>
      </dgm:t>
    </dgm:pt>
    <dgm:pt modelId="{ABBB94CE-BA78-4464-9E7E-E1B2007EBE60}" type="sibTrans" cxnId="{4CB2DA7D-27E5-4F52-9E19-E46211023FC8}">
      <dgm:prSet/>
      <dgm:spPr/>
      <dgm:t>
        <a:bodyPr/>
        <a:lstStyle/>
        <a:p>
          <a:endParaRPr lang="en-US"/>
        </a:p>
      </dgm:t>
    </dgm:pt>
    <dgm:pt modelId="{0D14FCA9-0091-4C9B-82FA-8855650E0692}" type="pres">
      <dgm:prSet presAssocID="{43F3BB7E-A4F1-4CDE-A453-097468E209F8}" presName="root" presStyleCnt="0">
        <dgm:presLayoutVars>
          <dgm:dir/>
          <dgm:resizeHandles val="exact"/>
        </dgm:presLayoutVars>
      </dgm:prSet>
      <dgm:spPr/>
    </dgm:pt>
    <dgm:pt modelId="{D3B0E836-B322-46F8-8731-074368900D38}" type="pres">
      <dgm:prSet presAssocID="{9C70D8D4-F966-4BBD-AC5C-17AD6082938A}" presName="compNode" presStyleCnt="0"/>
      <dgm:spPr/>
    </dgm:pt>
    <dgm:pt modelId="{2A586F35-32A6-4FD7-9A39-072E2CDC85C6}" type="pres">
      <dgm:prSet presAssocID="{9C70D8D4-F966-4BBD-AC5C-17AD6082938A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93527A4-5D7C-430E-867A-86483A0DAB13}" type="pres">
      <dgm:prSet presAssocID="{9C70D8D4-F966-4BBD-AC5C-17AD6082938A}" presName="spaceRect" presStyleCnt="0"/>
      <dgm:spPr/>
    </dgm:pt>
    <dgm:pt modelId="{84BFC904-5F11-40F4-9BD0-D10806DB048E}" type="pres">
      <dgm:prSet presAssocID="{9C70D8D4-F966-4BBD-AC5C-17AD6082938A}" presName="textRect" presStyleLbl="revTx" presStyleIdx="0" presStyleCnt="3">
        <dgm:presLayoutVars>
          <dgm:chMax val="1"/>
          <dgm:chPref val="1"/>
        </dgm:presLayoutVars>
      </dgm:prSet>
      <dgm:spPr/>
    </dgm:pt>
    <dgm:pt modelId="{FF24B38F-08B2-4C9F-B5D1-0360A8D5FCB0}" type="pres">
      <dgm:prSet presAssocID="{412303A2-B0EB-487B-88E1-C566C9FCBA9F}" presName="sibTrans" presStyleCnt="0"/>
      <dgm:spPr/>
    </dgm:pt>
    <dgm:pt modelId="{5B44933B-0077-431E-95EE-C7CADB09AFA0}" type="pres">
      <dgm:prSet presAssocID="{7144DFAF-12A4-41AE-A28D-604733A1CC74}" presName="compNode" presStyleCnt="0"/>
      <dgm:spPr/>
    </dgm:pt>
    <dgm:pt modelId="{3E049248-F15E-4FD0-B165-9DF04E479CC7}" type="pres">
      <dgm:prSet presAssocID="{7144DFAF-12A4-41AE-A28D-604733A1CC74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9B99301-BC21-46B9-904F-555E36F90FAE}" type="pres">
      <dgm:prSet presAssocID="{7144DFAF-12A4-41AE-A28D-604733A1CC74}" presName="spaceRect" presStyleCnt="0"/>
      <dgm:spPr/>
    </dgm:pt>
    <dgm:pt modelId="{E5F59184-2853-412F-A1E9-A12F531A3DB3}" type="pres">
      <dgm:prSet presAssocID="{7144DFAF-12A4-41AE-A28D-604733A1CC74}" presName="textRect" presStyleLbl="revTx" presStyleIdx="1" presStyleCnt="3">
        <dgm:presLayoutVars>
          <dgm:chMax val="1"/>
          <dgm:chPref val="1"/>
        </dgm:presLayoutVars>
      </dgm:prSet>
      <dgm:spPr/>
    </dgm:pt>
    <dgm:pt modelId="{DB73284C-0FCB-4C1B-B4FC-39494303BF1E}" type="pres">
      <dgm:prSet presAssocID="{C44220BA-32BD-41C6-8E86-1C89FA102909}" presName="sibTrans" presStyleCnt="0"/>
      <dgm:spPr/>
    </dgm:pt>
    <dgm:pt modelId="{F06B118C-07E5-4C49-B491-045EC090730C}" type="pres">
      <dgm:prSet presAssocID="{1B2E8D14-9175-404D-A571-EB80773996B3}" presName="compNode" presStyleCnt="0"/>
      <dgm:spPr/>
    </dgm:pt>
    <dgm:pt modelId="{238E4E95-4F0F-4F11-928F-E75C66E21EBA}" type="pres">
      <dgm:prSet presAssocID="{1B2E8D14-9175-404D-A571-EB80773996B3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87E924A9-8E11-426C-9378-5E49009BE414}" type="pres">
      <dgm:prSet presAssocID="{1B2E8D14-9175-404D-A571-EB80773996B3}" presName="spaceRect" presStyleCnt="0"/>
      <dgm:spPr/>
    </dgm:pt>
    <dgm:pt modelId="{BB7E9E21-0944-4A09-9CE4-2CC753B1CBE5}" type="pres">
      <dgm:prSet presAssocID="{1B2E8D14-9175-404D-A571-EB80773996B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E92611D-4028-4E33-B263-DCD28AB60E03}" type="presOf" srcId="{9C70D8D4-F966-4BBD-AC5C-17AD6082938A}" destId="{84BFC904-5F11-40F4-9BD0-D10806DB048E}" srcOrd="0" destOrd="0" presId="urn:microsoft.com/office/officeart/2018/2/layout/IconLabelList"/>
    <dgm:cxn modelId="{358C6640-417C-429C-A3CA-0DC3128759F2}" type="presOf" srcId="{1B2E8D14-9175-404D-A571-EB80773996B3}" destId="{BB7E9E21-0944-4A09-9CE4-2CC753B1CBE5}" srcOrd="0" destOrd="0" presId="urn:microsoft.com/office/officeart/2018/2/layout/IconLabelList"/>
    <dgm:cxn modelId="{96A62541-20A5-4590-BCC4-DF9B86C581AE}" type="presOf" srcId="{7144DFAF-12A4-41AE-A28D-604733A1CC74}" destId="{E5F59184-2853-412F-A1E9-A12F531A3DB3}" srcOrd="0" destOrd="0" presId="urn:microsoft.com/office/officeart/2018/2/layout/IconLabelList"/>
    <dgm:cxn modelId="{4CB2DA7D-27E5-4F52-9E19-E46211023FC8}" srcId="{43F3BB7E-A4F1-4CDE-A453-097468E209F8}" destId="{1B2E8D14-9175-404D-A571-EB80773996B3}" srcOrd="2" destOrd="0" parTransId="{CEA716C8-0B59-4D09-81D1-ACD7B236FE1A}" sibTransId="{ABBB94CE-BA78-4464-9E7E-E1B2007EBE60}"/>
    <dgm:cxn modelId="{68F5A0D8-F97A-4DE6-AD91-9BA96CC3B661}" type="presOf" srcId="{43F3BB7E-A4F1-4CDE-A453-097468E209F8}" destId="{0D14FCA9-0091-4C9B-82FA-8855650E0692}" srcOrd="0" destOrd="0" presId="urn:microsoft.com/office/officeart/2018/2/layout/IconLabelList"/>
    <dgm:cxn modelId="{699907E8-5D52-400A-9EA9-4F02DB09D15E}" srcId="{43F3BB7E-A4F1-4CDE-A453-097468E209F8}" destId="{9C70D8D4-F966-4BBD-AC5C-17AD6082938A}" srcOrd="0" destOrd="0" parTransId="{8DB2D57F-DEF6-4666-9352-883958096760}" sibTransId="{412303A2-B0EB-487B-88E1-C566C9FCBA9F}"/>
    <dgm:cxn modelId="{82441EF9-DAF7-4009-B22F-AD8CD1BEC0F9}" srcId="{43F3BB7E-A4F1-4CDE-A453-097468E209F8}" destId="{7144DFAF-12A4-41AE-A28D-604733A1CC74}" srcOrd="1" destOrd="0" parTransId="{3F77C288-E51E-4FCA-9D93-66D901DFFF81}" sibTransId="{C44220BA-32BD-41C6-8E86-1C89FA102909}"/>
    <dgm:cxn modelId="{79DF5679-957C-4063-9448-E452F2A17537}" type="presParOf" srcId="{0D14FCA9-0091-4C9B-82FA-8855650E0692}" destId="{D3B0E836-B322-46F8-8731-074368900D38}" srcOrd="0" destOrd="0" presId="urn:microsoft.com/office/officeart/2018/2/layout/IconLabelList"/>
    <dgm:cxn modelId="{C5362DA0-26D7-460F-AB75-45B97A1273F8}" type="presParOf" srcId="{D3B0E836-B322-46F8-8731-074368900D38}" destId="{2A586F35-32A6-4FD7-9A39-072E2CDC85C6}" srcOrd="0" destOrd="0" presId="urn:microsoft.com/office/officeart/2018/2/layout/IconLabelList"/>
    <dgm:cxn modelId="{A9E3A880-A6AC-48B9-BDE0-C061E661560F}" type="presParOf" srcId="{D3B0E836-B322-46F8-8731-074368900D38}" destId="{193527A4-5D7C-430E-867A-86483A0DAB13}" srcOrd="1" destOrd="0" presId="urn:microsoft.com/office/officeart/2018/2/layout/IconLabelList"/>
    <dgm:cxn modelId="{2FD5AACC-4391-4282-8D07-483CEF95D3D6}" type="presParOf" srcId="{D3B0E836-B322-46F8-8731-074368900D38}" destId="{84BFC904-5F11-40F4-9BD0-D10806DB048E}" srcOrd="2" destOrd="0" presId="urn:microsoft.com/office/officeart/2018/2/layout/IconLabelList"/>
    <dgm:cxn modelId="{E436B5FD-FC21-4E9B-8B88-8CB9DA69961C}" type="presParOf" srcId="{0D14FCA9-0091-4C9B-82FA-8855650E0692}" destId="{FF24B38F-08B2-4C9F-B5D1-0360A8D5FCB0}" srcOrd="1" destOrd="0" presId="urn:microsoft.com/office/officeart/2018/2/layout/IconLabelList"/>
    <dgm:cxn modelId="{450A81D3-0101-428D-A8AB-F404B3F2CC97}" type="presParOf" srcId="{0D14FCA9-0091-4C9B-82FA-8855650E0692}" destId="{5B44933B-0077-431E-95EE-C7CADB09AFA0}" srcOrd="2" destOrd="0" presId="urn:microsoft.com/office/officeart/2018/2/layout/IconLabelList"/>
    <dgm:cxn modelId="{08611BE5-918A-4134-8D2B-EFF2BA7F3475}" type="presParOf" srcId="{5B44933B-0077-431E-95EE-C7CADB09AFA0}" destId="{3E049248-F15E-4FD0-B165-9DF04E479CC7}" srcOrd="0" destOrd="0" presId="urn:microsoft.com/office/officeart/2018/2/layout/IconLabelList"/>
    <dgm:cxn modelId="{0239ACC1-2EAD-473B-BEEC-F165B096D0C7}" type="presParOf" srcId="{5B44933B-0077-431E-95EE-C7CADB09AFA0}" destId="{39B99301-BC21-46B9-904F-555E36F90FAE}" srcOrd="1" destOrd="0" presId="urn:microsoft.com/office/officeart/2018/2/layout/IconLabelList"/>
    <dgm:cxn modelId="{580BCAC5-5E57-44FB-A903-B213F62B75E2}" type="presParOf" srcId="{5B44933B-0077-431E-95EE-C7CADB09AFA0}" destId="{E5F59184-2853-412F-A1E9-A12F531A3DB3}" srcOrd="2" destOrd="0" presId="urn:microsoft.com/office/officeart/2018/2/layout/IconLabelList"/>
    <dgm:cxn modelId="{FE71377D-AA93-456A-B03D-931623E7B4DA}" type="presParOf" srcId="{0D14FCA9-0091-4C9B-82FA-8855650E0692}" destId="{DB73284C-0FCB-4C1B-B4FC-39494303BF1E}" srcOrd="3" destOrd="0" presId="urn:microsoft.com/office/officeart/2018/2/layout/IconLabelList"/>
    <dgm:cxn modelId="{C0BAF3A4-B26F-4C7A-ADAB-85752DF18B64}" type="presParOf" srcId="{0D14FCA9-0091-4C9B-82FA-8855650E0692}" destId="{F06B118C-07E5-4C49-B491-045EC090730C}" srcOrd="4" destOrd="0" presId="urn:microsoft.com/office/officeart/2018/2/layout/IconLabelList"/>
    <dgm:cxn modelId="{80083C90-F4BF-4D7A-8463-AE7F5DF37804}" type="presParOf" srcId="{F06B118C-07E5-4C49-B491-045EC090730C}" destId="{238E4E95-4F0F-4F11-928F-E75C66E21EBA}" srcOrd="0" destOrd="0" presId="urn:microsoft.com/office/officeart/2018/2/layout/IconLabelList"/>
    <dgm:cxn modelId="{2CAE1425-9C91-4CA4-A203-9B642796F483}" type="presParOf" srcId="{F06B118C-07E5-4C49-B491-045EC090730C}" destId="{87E924A9-8E11-426C-9378-5E49009BE414}" srcOrd="1" destOrd="0" presId="urn:microsoft.com/office/officeart/2018/2/layout/IconLabelList"/>
    <dgm:cxn modelId="{F79543AC-216B-49C4-AD52-C1571CAE8732}" type="presParOf" srcId="{F06B118C-07E5-4C49-B491-045EC090730C}" destId="{BB7E9E21-0944-4A09-9CE4-2CC753B1CBE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FC7CBB-E32C-411D-B5CA-4F2F349AD09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8AF7D8-7D66-4571-8440-3DD81426060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Health is central to the Sustainable Development Goals and linked to wider development outcomes (World Health Organization, 2026).</a:t>
          </a:r>
        </a:p>
      </dgm:t>
    </dgm:pt>
    <dgm:pt modelId="{DD2E5106-EA4E-49C3-A474-1B4695647B5C}" type="parTrans" cxnId="{0F9DCE9C-6036-47E5-868F-16AF35EF496B}">
      <dgm:prSet/>
      <dgm:spPr/>
      <dgm:t>
        <a:bodyPr/>
        <a:lstStyle/>
        <a:p>
          <a:endParaRPr lang="en-US"/>
        </a:p>
      </dgm:t>
    </dgm:pt>
    <dgm:pt modelId="{92C14015-5637-4431-A3C4-A68CDE69EA5A}" type="sibTrans" cxnId="{0F9DCE9C-6036-47E5-868F-16AF35EF496B}">
      <dgm:prSet/>
      <dgm:spPr/>
      <dgm:t>
        <a:bodyPr/>
        <a:lstStyle/>
        <a:p>
          <a:endParaRPr lang="en-US"/>
        </a:p>
      </dgm:t>
    </dgm:pt>
    <dgm:pt modelId="{2E182D9F-3BE3-4C8F-9797-CBDC12B08EE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Health promotion enables people to increase control over their health and address non-medical determinants (World Health Organization, n.d.).</a:t>
          </a:r>
        </a:p>
      </dgm:t>
    </dgm:pt>
    <dgm:pt modelId="{8C24B497-7C4E-4512-9668-02D5DF097E17}" type="parTrans" cxnId="{0EADD97C-76AD-44E5-9F12-BFDDF2BC8342}">
      <dgm:prSet/>
      <dgm:spPr/>
      <dgm:t>
        <a:bodyPr/>
        <a:lstStyle/>
        <a:p>
          <a:endParaRPr lang="en-US"/>
        </a:p>
      </dgm:t>
    </dgm:pt>
    <dgm:pt modelId="{90B5021C-049A-412D-8647-7C877A46FB78}" type="sibTrans" cxnId="{0EADD97C-76AD-44E5-9F12-BFDDF2BC8342}">
      <dgm:prSet/>
      <dgm:spPr/>
      <dgm:t>
        <a:bodyPr/>
        <a:lstStyle/>
        <a:p>
          <a:endParaRPr lang="en-US"/>
        </a:p>
      </dgm:t>
    </dgm:pt>
    <dgm:pt modelId="{A7317545-9378-45C3-B797-E19A113B241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Health is shaped by social, economic and environmental conditions as well as healthcare access (World Health Organization, 2024; World Health Organization, 2025).</a:t>
          </a:r>
        </a:p>
      </dgm:t>
    </dgm:pt>
    <dgm:pt modelId="{B765F3B9-43DD-41FF-8A46-558989ACAC33}" type="parTrans" cxnId="{23909415-1AEF-4B04-A610-6649FE6DE38C}">
      <dgm:prSet/>
      <dgm:spPr/>
      <dgm:t>
        <a:bodyPr/>
        <a:lstStyle/>
        <a:p>
          <a:endParaRPr lang="en-US"/>
        </a:p>
      </dgm:t>
    </dgm:pt>
    <dgm:pt modelId="{80555058-F393-46DA-81AE-6782824CE64B}" type="sibTrans" cxnId="{23909415-1AEF-4B04-A610-6649FE6DE38C}">
      <dgm:prSet/>
      <dgm:spPr/>
      <dgm:t>
        <a:bodyPr/>
        <a:lstStyle/>
        <a:p>
          <a:endParaRPr lang="en-US"/>
        </a:p>
      </dgm:t>
    </dgm:pt>
    <dgm:pt modelId="{BFCE6239-9277-4700-BA07-FD711EDF0960}" type="pres">
      <dgm:prSet presAssocID="{39FC7CBB-E32C-411D-B5CA-4F2F349AD09B}" presName="root" presStyleCnt="0">
        <dgm:presLayoutVars>
          <dgm:dir/>
          <dgm:resizeHandles val="exact"/>
        </dgm:presLayoutVars>
      </dgm:prSet>
      <dgm:spPr/>
    </dgm:pt>
    <dgm:pt modelId="{AC87BE11-E140-489F-8E3F-D3F11F581EB0}" type="pres">
      <dgm:prSet presAssocID="{ED8AF7D8-7D66-4571-8440-3DD814260609}" presName="compNode" presStyleCnt="0"/>
      <dgm:spPr/>
    </dgm:pt>
    <dgm:pt modelId="{21D6C170-8425-4A1A-A008-FFA136180ADC}" type="pres">
      <dgm:prSet presAssocID="{ED8AF7D8-7D66-4571-8440-3DD814260609}" presName="bgRect" presStyleLbl="bgShp" presStyleIdx="0" presStyleCnt="3"/>
      <dgm:spPr/>
    </dgm:pt>
    <dgm:pt modelId="{B834128E-A325-4E88-81A1-6F093476F0A5}" type="pres">
      <dgm:prSet presAssocID="{ED8AF7D8-7D66-4571-8440-3DD814260609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CD2AE48-9D5B-41CF-AF99-B68A9C3E6370}" type="pres">
      <dgm:prSet presAssocID="{ED8AF7D8-7D66-4571-8440-3DD814260609}" presName="spaceRect" presStyleCnt="0"/>
      <dgm:spPr/>
    </dgm:pt>
    <dgm:pt modelId="{B8B20572-7685-4035-A9AF-9EF6824C0512}" type="pres">
      <dgm:prSet presAssocID="{ED8AF7D8-7D66-4571-8440-3DD814260609}" presName="parTx" presStyleLbl="revTx" presStyleIdx="0" presStyleCnt="3">
        <dgm:presLayoutVars>
          <dgm:chMax val="0"/>
          <dgm:chPref val="0"/>
        </dgm:presLayoutVars>
      </dgm:prSet>
      <dgm:spPr/>
    </dgm:pt>
    <dgm:pt modelId="{67EB0147-4933-47C5-AB89-7D077BA7D6AA}" type="pres">
      <dgm:prSet presAssocID="{92C14015-5637-4431-A3C4-A68CDE69EA5A}" presName="sibTrans" presStyleCnt="0"/>
      <dgm:spPr/>
    </dgm:pt>
    <dgm:pt modelId="{F256E1BD-A998-41E2-97AB-62A0B49E86B5}" type="pres">
      <dgm:prSet presAssocID="{2E182D9F-3BE3-4C8F-9797-CBDC12B08EE1}" presName="compNode" presStyleCnt="0"/>
      <dgm:spPr/>
    </dgm:pt>
    <dgm:pt modelId="{0C0DA093-7285-4FAE-9D2F-8FF59BCBF6CF}" type="pres">
      <dgm:prSet presAssocID="{2E182D9F-3BE3-4C8F-9797-CBDC12B08EE1}" presName="bgRect" presStyleLbl="bgShp" presStyleIdx="1" presStyleCnt="3"/>
      <dgm:spPr/>
    </dgm:pt>
    <dgm:pt modelId="{BE41AA90-B5A1-4AE2-89EB-8158D8B46353}" type="pres">
      <dgm:prSet presAssocID="{2E182D9F-3BE3-4C8F-9797-CBDC12B08EE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DF9A65A-B905-4AFE-9786-25FFD011D5B7}" type="pres">
      <dgm:prSet presAssocID="{2E182D9F-3BE3-4C8F-9797-CBDC12B08EE1}" presName="spaceRect" presStyleCnt="0"/>
      <dgm:spPr/>
    </dgm:pt>
    <dgm:pt modelId="{AEDF30B4-76CB-41EB-BCC4-751EB4D254AC}" type="pres">
      <dgm:prSet presAssocID="{2E182D9F-3BE3-4C8F-9797-CBDC12B08EE1}" presName="parTx" presStyleLbl="revTx" presStyleIdx="1" presStyleCnt="3">
        <dgm:presLayoutVars>
          <dgm:chMax val="0"/>
          <dgm:chPref val="0"/>
        </dgm:presLayoutVars>
      </dgm:prSet>
      <dgm:spPr/>
    </dgm:pt>
    <dgm:pt modelId="{C3E7E94B-53AB-4A42-A802-5C5AF9306505}" type="pres">
      <dgm:prSet presAssocID="{90B5021C-049A-412D-8647-7C877A46FB78}" presName="sibTrans" presStyleCnt="0"/>
      <dgm:spPr/>
    </dgm:pt>
    <dgm:pt modelId="{6F3D2778-445D-48D0-BA43-A0048D263DAA}" type="pres">
      <dgm:prSet presAssocID="{A7317545-9378-45C3-B797-E19A113B2417}" presName="compNode" presStyleCnt="0"/>
      <dgm:spPr/>
    </dgm:pt>
    <dgm:pt modelId="{1A025A57-DA3D-4805-80C0-8E0EA00C5C90}" type="pres">
      <dgm:prSet presAssocID="{A7317545-9378-45C3-B797-E19A113B2417}" presName="bgRect" presStyleLbl="bgShp" presStyleIdx="2" presStyleCnt="3"/>
      <dgm:spPr/>
    </dgm:pt>
    <dgm:pt modelId="{8F3BEA9C-1E22-43E8-8A9A-66E77F426482}" type="pres">
      <dgm:prSet presAssocID="{A7317545-9378-45C3-B797-E19A113B2417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FC287F0E-C2AB-45BF-BD87-31B63342B8FA}" type="pres">
      <dgm:prSet presAssocID="{A7317545-9378-45C3-B797-E19A113B2417}" presName="spaceRect" presStyleCnt="0"/>
      <dgm:spPr/>
    </dgm:pt>
    <dgm:pt modelId="{B51F1569-00C2-46BB-8F92-06A589A22695}" type="pres">
      <dgm:prSet presAssocID="{A7317545-9378-45C3-B797-E19A113B241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7AE060C-22B3-472A-965A-6959950131FC}" type="presOf" srcId="{ED8AF7D8-7D66-4571-8440-3DD814260609}" destId="{B8B20572-7685-4035-A9AF-9EF6824C0512}" srcOrd="0" destOrd="0" presId="urn:microsoft.com/office/officeart/2018/2/layout/IconVerticalSolidList"/>
    <dgm:cxn modelId="{23909415-1AEF-4B04-A610-6649FE6DE38C}" srcId="{39FC7CBB-E32C-411D-B5CA-4F2F349AD09B}" destId="{A7317545-9378-45C3-B797-E19A113B2417}" srcOrd="2" destOrd="0" parTransId="{B765F3B9-43DD-41FF-8A46-558989ACAC33}" sibTransId="{80555058-F393-46DA-81AE-6782824CE64B}"/>
    <dgm:cxn modelId="{0EADD97C-76AD-44E5-9F12-BFDDF2BC8342}" srcId="{39FC7CBB-E32C-411D-B5CA-4F2F349AD09B}" destId="{2E182D9F-3BE3-4C8F-9797-CBDC12B08EE1}" srcOrd="1" destOrd="0" parTransId="{8C24B497-7C4E-4512-9668-02D5DF097E17}" sibTransId="{90B5021C-049A-412D-8647-7C877A46FB78}"/>
    <dgm:cxn modelId="{9C244D8B-EEF8-4C6E-88BF-29A810B234BF}" type="presOf" srcId="{39FC7CBB-E32C-411D-B5CA-4F2F349AD09B}" destId="{BFCE6239-9277-4700-BA07-FD711EDF0960}" srcOrd="0" destOrd="0" presId="urn:microsoft.com/office/officeart/2018/2/layout/IconVerticalSolidList"/>
    <dgm:cxn modelId="{0F9DCE9C-6036-47E5-868F-16AF35EF496B}" srcId="{39FC7CBB-E32C-411D-B5CA-4F2F349AD09B}" destId="{ED8AF7D8-7D66-4571-8440-3DD814260609}" srcOrd="0" destOrd="0" parTransId="{DD2E5106-EA4E-49C3-A474-1B4695647B5C}" sibTransId="{92C14015-5637-4431-A3C4-A68CDE69EA5A}"/>
    <dgm:cxn modelId="{F99DABC6-03F1-4ABC-8D55-A78966A93FE6}" type="presOf" srcId="{A7317545-9378-45C3-B797-E19A113B2417}" destId="{B51F1569-00C2-46BB-8F92-06A589A22695}" srcOrd="0" destOrd="0" presId="urn:microsoft.com/office/officeart/2018/2/layout/IconVerticalSolidList"/>
    <dgm:cxn modelId="{40E950FB-52EF-47A4-A5D9-9D2B17107986}" type="presOf" srcId="{2E182D9F-3BE3-4C8F-9797-CBDC12B08EE1}" destId="{AEDF30B4-76CB-41EB-BCC4-751EB4D254AC}" srcOrd="0" destOrd="0" presId="urn:microsoft.com/office/officeart/2018/2/layout/IconVerticalSolidList"/>
    <dgm:cxn modelId="{7FEADA86-CFF1-44A3-BB6E-17B975BD7346}" type="presParOf" srcId="{BFCE6239-9277-4700-BA07-FD711EDF0960}" destId="{AC87BE11-E140-489F-8E3F-D3F11F581EB0}" srcOrd="0" destOrd="0" presId="urn:microsoft.com/office/officeart/2018/2/layout/IconVerticalSolidList"/>
    <dgm:cxn modelId="{E24116FB-189F-4DF8-BC8F-6642D3F4591B}" type="presParOf" srcId="{AC87BE11-E140-489F-8E3F-D3F11F581EB0}" destId="{21D6C170-8425-4A1A-A008-FFA136180ADC}" srcOrd="0" destOrd="0" presId="urn:microsoft.com/office/officeart/2018/2/layout/IconVerticalSolidList"/>
    <dgm:cxn modelId="{11B44198-B623-4990-BC91-A656C64D038D}" type="presParOf" srcId="{AC87BE11-E140-489F-8E3F-D3F11F581EB0}" destId="{B834128E-A325-4E88-81A1-6F093476F0A5}" srcOrd="1" destOrd="0" presId="urn:microsoft.com/office/officeart/2018/2/layout/IconVerticalSolidList"/>
    <dgm:cxn modelId="{55949B51-BB84-4D98-8CE7-4262EBE5FE7A}" type="presParOf" srcId="{AC87BE11-E140-489F-8E3F-D3F11F581EB0}" destId="{BCD2AE48-9D5B-41CF-AF99-B68A9C3E6370}" srcOrd="2" destOrd="0" presId="urn:microsoft.com/office/officeart/2018/2/layout/IconVerticalSolidList"/>
    <dgm:cxn modelId="{4704761A-993D-4F6E-8B5B-82D35BA499FD}" type="presParOf" srcId="{AC87BE11-E140-489F-8E3F-D3F11F581EB0}" destId="{B8B20572-7685-4035-A9AF-9EF6824C0512}" srcOrd="3" destOrd="0" presId="urn:microsoft.com/office/officeart/2018/2/layout/IconVerticalSolidList"/>
    <dgm:cxn modelId="{5B46E06D-D592-4BFA-93CB-7D0ECD60DDC6}" type="presParOf" srcId="{BFCE6239-9277-4700-BA07-FD711EDF0960}" destId="{67EB0147-4933-47C5-AB89-7D077BA7D6AA}" srcOrd="1" destOrd="0" presId="urn:microsoft.com/office/officeart/2018/2/layout/IconVerticalSolidList"/>
    <dgm:cxn modelId="{088DF1FF-5194-48CB-B7A1-2728D746E97A}" type="presParOf" srcId="{BFCE6239-9277-4700-BA07-FD711EDF0960}" destId="{F256E1BD-A998-41E2-97AB-62A0B49E86B5}" srcOrd="2" destOrd="0" presId="urn:microsoft.com/office/officeart/2018/2/layout/IconVerticalSolidList"/>
    <dgm:cxn modelId="{411E47D4-DD4C-4171-9F45-FAED12FAA631}" type="presParOf" srcId="{F256E1BD-A998-41E2-97AB-62A0B49E86B5}" destId="{0C0DA093-7285-4FAE-9D2F-8FF59BCBF6CF}" srcOrd="0" destOrd="0" presId="urn:microsoft.com/office/officeart/2018/2/layout/IconVerticalSolidList"/>
    <dgm:cxn modelId="{34E13315-8F77-47E0-9F3B-95FC4297FC2C}" type="presParOf" srcId="{F256E1BD-A998-41E2-97AB-62A0B49E86B5}" destId="{BE41AA90-B5A1-4AE2-89EB-8158D8B46353}" srcOrd="1" destOrd="0" presId="urn:microsoft.com/office/officeart/2018/2/layout/IconVerticalSolidList"/>
    <dgm:cxn modelId="{3A4659CC-7B0A-4DAE-B201-082F9840068E}" type="presParOf" srcId="{F256E1BD-A998-41E2-97AB-62A0B49E86B5}" destId="{CDF9A65A-B905-4AFE-9786-25FFD011D5B7}" srcOrd="2" destOrd="0" presId="urn:microsoft.com/office/officeart/2018/2/layout/IconVerticalSolidList"/>
    <dgm:cxn modelId="{C8CFC53F-8E8E-4FA0-87E0-715059BC5EC8}" type="presParOf" srcId="{F256E1BD-A998-41E2-97AB-62A0B49E86B5}" destId="{AEDF30B4-76CB-41EB-BCC4-751EB4D254AC}" srcOrd="3" destOrd="0" presId="urn:microsoft.com/office/officeart/2018/2/layout/IconVerticalSolidList"/>
    <dgm:cxn modelId="{C199D564-FC60-4DBB-8E03-B57A51F212BA}" type="presParOf" srcId="{BFCE6239-9277-4700-BA07-FD711EDF0960}" destId="{C3E7E94B-53AB-4A42-A802-5C5AF9306505}" srcOrd="3" destOrd="0" presId="urn:microsoft.com/office/officeart/2018/2/layout/IconVerticalSolidList"/>
    <dgm:cxn modelId="{E6324098-FEBF-4867-875C-2F333B2EDB49}" type="presParOf" srcId="{BFCE6239-9277-4700-BA07-FD711EDF0960}" destId="{6F3D2778-445D-48D0-BA43-A0048D263DAA}" srcOrd="4" destOrd="0" presId="urn:microsoft.com/office/officeart/2018/2/layout/IconVerticalSolidList"/>
    <dgm:cxn modelId="{4CEB5E7A-8FE6-408D-8A85-4E1568CF7A02}" type="presParOf" srcId="{6F3D2778-445D-48D0-BA43-A0048D263DAA}" destId="{1A025A57-DA3D-4805-80C0-8E0EA00C5C90}" srcOrd="0" destOrd="0" presId="urn:microsoft.com/office/officeart/2018/2/layout/IconVerticalSolidList"/>
    <dgm:cxn modelId="{90FAFE21-2C66-4282-A481-2E767DBEE75B}" type="presParOf" srcId="{6F3D2778-445D-48D0-BA43-A0048D263DAA}" destId="{8F3BEA9C-1E22-43E8-8A9A-66E77F426482}" srcOrd="1" destOrd="0" presId="urn:microsoft.com/office/officeart/2018/2/layout/IconVerticalSolidList"/>
    <dgm:cxn modelId="{7716DC23-BC9D-4B55-8DDF-C1C4F75165C0}" type="presParOf" srcId="{6F3D2778-445D-48D0-BA43-A0048D263DAA}" destId="{FC287F0E-C2AB-45BF-BD87-31B63342B8FA}" srcOrd="2" destOrd="0" presId="urn:microsoft.com/office/officeart/2018/2/layout/IconVerticalSolidList"/>
    <dgm:cxn modelId="{E6B61779-1FBA-44AF-B37B-B9CB355BF0E6}" type="presParOf" srcId="{6F3D2778-445D-48D0-BA43-A0048D263DAA}" destId="{B51F1569-00C2-46BB-8F92-06A589A2269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8204A54-801E-41C8-B42E-95120E97CBC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F69F82-29D2-4448-B848-15424425EC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Integrated care systems bring NHS, councils, voluntary organisations and others together to plan joined-up services based on local need (NHS England, 2026a).</a:t>
          </a:r>
        </a:p>
      </dgm:t>
    </dgm:pt>
    <dgm:pt modelId="{4010FCE6-EA55-449C-9FF6-BE75F535A984}" type="parTrans" cxnId="{11B277E3-D230-4F2D-8CFF-D2E176848494}">
      <dgm:prSet/>
      <dgm:spPr/>
      <dgm:t>
        <a:bodyPr/>
        <a:lstStyle/>
        <a:p>
          <a:endParaRPr lang="en-US"/>
        </a:p>
      </dgm:t>
    </dgm:pt>
    <dgm:pt modelId="{76F0CED1-8697-40B8-963F-A78610A163A1}" type="sibTrans" cxnId="{11B277E3-D230-4F2D-8CFF-D2E176848494}">
      <dgm:prSet/>
      <dgm:spPr/>
      <dgm:t>
        <a:bodyPr/>
        <a:lstStyle/>
        <a:p>
          <a:endParaRPr lang="en-US"/>
        </a:p>
      </dgm:t>
    </dgm:pt>
    <dgm:pt modelId="{08725B9E-942B-4BA5-AA48-07F147A29E5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Integrated care boards provide strategic commissioning and governance across populations and places (NHS England, 2026b).</a:t>
          </a:r>
        </a:p>
      </dgm:t>
    </dgm:pt>
    <dgm:pt modelId="{048CAF9E-DAC8-44AA-9E51-EE94E08D85A1}" type="parTrans" cxnId="{168AC16C-82F2-4A3C-AA8B-BF0736EEE266}">
      <dgm:prSet/>
      <dgm:spPr/>
      <dgm:t>
        <a:bodyPr/>
        <a:lstStyle/>
        <a:p>
          <a:endParaRPr lang="en-US"/>
        </a:p>
      </dgm:t>
    </dgm:pt>
    <dgm:pt modelId="{BF6E0501-8507-4CBC-8D1A-4CEEEC0982E2}" type="sibTrans" cxnId="{168AC16C-82F2-4A3C-AA8B-BF0736EEE266}">
      <dgm:prSet/>
      <dgm:spPr/>
      <dgm:t>
        <a:bodyPr/>
        <a:lstStyle/>
        <a:p>
          <a:endParaRPr lang="en-US"/>
        </a:p>
      </dgm:t>
    </dgm:pt>
    <dgm:pt modelId="{4C7D9544-3A1D-4068-A327-F5814956694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Clustering and collaboration between boards aims to improve outcomes, tackle inequalities and use resources efficiently (NHS England, 2026c).</a:t>
          </a:r>
        </a:p>
      </dgm:t>
    </dgm:pt>
    <dgm:pt modelId="{42A78685-E49B-4D49-BE72-0D320B66FEB5}" type="parTrans" cxnId="{D27335E8-C1F4-44C2-A731-0BEBDEF74382}">
      <dgm:prSet/>
      <dgm:spPr/>
      <dgm:t>
        <a:bodyPr/>
        <a:lstStyle/>
        <a:p>
          <a:endParaRPr lang="en-US"/>
        </a:p>
      </dgm:t>
    </dgm:pt>
    <dgm:pt modelId="{7049B46B-0714-4092-99D4-3F6BDDCAEA9C}" type="sibTrans" cxnId="{D27335E8-C1F4-44C2-A731-0BEBDEF74382}">
      <dgm:prSet/>
      <dgm:spPr/>
      <dgm:t>
        <a:bodyPr/>
        <a:lstStyle/>
        <a:p>
          <a:endParaRPr lang="en-US"/>
        </a:p>
      </dgm:t>
    </dgm:pt>
    <dgm:pt modelId="{E99FA5C8-EE8C-474D-A05C-DC86041FD2D4}" type="pres">
      <dgm:prSet presAssocID="{68204A54-801E-41C8-B42E-95120E97CBCD}" presName="root" presStyleCnt="0">
        <dgm:presLayoutVars>
          <dgm:dir/>
          <dgm:resizeHandles val="exact"/>
        </dgm:presLayoutVars>
      </dgm:prSet>
      <dgm:spPr/>
    </dgm:pt>
    <dgm:pt modelId="{B03F91D4-DFEF-422D-BCC8-490B247F398E}" type="pres">
      <dgm:prSet presAssocID="{1DF69F82-29D2-4448-B848-15424425EC4C}" presName="compNode" presStyleCnt="0"/>
      <dgm:spPr/>
    </dgm:pt>
    <dgm:pt modelId="{00708BB6-1D04-4B6C-B126-79CE8493F65C}" type="pres">
      <dgm:prSet presAssocID="{1DF69F82-29D2-4448-B848-15424425EC4C}" presName="bgRect" presStyleLbl="bgShp" presStyleIdx="0" presStyleCnt="3"/>
      <dgm:spPr/>
    </dgm:pt>
    <dgm:pt modelId="{1FE83BF7-12AC-46EA-8202-3832B6C785CA}" type="pres">
      <dgm:prSet presAssocID="{1DF69F82-29D2-4448-B848-15424425EC4C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197CED6F-C895-4B81-A733-6416B26A256E}" type="pres">
      <dgm:prSet presAssocID="{1DF69F82-29D2-4448-B848-15424425EC4C}" presName="spaceRect" presStyleCnt="0"/>
      <dgm:spPr/>
    </dgm:pt>
    <dgm:pt modelId="{F57A2043-2B37-4DB7-B28A-29AE96226F8F}" type="pres">
      <dgm:prSet presAssocID="{1DF69F82-29D2-4448-B848-15424425EC4C}" presName="parTx" presStyleLbl="revTx" presStyleIdx="0" presStyleCnt="3">
        <dgm:presLayoutVars>
          <dgm:chMax val="0"/>
          <dgm:chPref val="0"/>
        </dgm:presLayoutVars>
      </dgm:prSet>
      <dgm:spPr/>
    </dgm:pt>
    <dgm:pt modelId="{251E3661-A802-4D48-832D-BA9733449EEF}" type="pres">
      <dgm:prSet presAssocID="{76F0CED1-8697-40B8-963F-A78610A163A1}" presName="sibTrans" presStyleCnt="0"/>
      <dgm:spPr/>
    </dgm:pt>
    <dgm:pt modelId="{CAA7D1E1-6525-45F2-8DED-1A258B42A70F}" type="pres">
      <dgm:prSet presAssocID="{08725B9E-942B-4BA5-AA48-07F147A29E5B}" presName="compNode" presStyleCnt="0"/>
      <dgm:spPr/>
    </dgm:pt>
    <dgm:pt modelId="{70D62003-1F54-48C9-A693-BE8E43D5830D}" type="pres">
      <dgm:prSet presAssocID="{08725B9E-942B-4BA5-AA48-07F147A29E5B}" presName="bgRect" presStyleLbl="bgShp" presStyleIdx="1" presStyleCnt="3"/>
      <dgm:spPr/>
    </dgm:pt>
    <dgm:pt modelId="{75119D5E-6EF9-46CF-AAF1-8153FA9A9B5E}" type="pres">
      <dgm:prSet presAssocID="{08725B9E-942B-4BA5-AA48-07F147A29E5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BD7EA9A-098B-4FA5-A8A8-1720E9E35627}" type="pres">
      <dgm:prSet presAssocID="{08725B9E-942B-4BA5-AA48-07F147A29E5B}" presName="spaceRect" presStyleCnt="0"/>
      <dgm:spPr/>
    </dgm:pt>
    <dgm:pt modelId="{50B3F3EF-B7E9-45B7-98C5-4C03B82B296D}" type="pres">
      <dgm:prSet presAssocID="{08725B9E-942B-4BA5-AA48-07F147A29E5B}" presName="parTx" presStyleLbl="revTx" presStyleIdx="1" presStyleCnt="3">
        <dgm:presLayoutVars>
          <dgm:chMax val="0"/>
          <dgm:chPref val="0"/>
        </dgm:presLayoutVars>
      </dgm:prSet>
      <dgm:spPr/>
    </dgm:pt>
    <dgm:pt modelId="{29A49429-6A6F-41BF-A371-18D6670ADDFB}" type="pres">
      <dgm:prSet presAssocID="{BF6E0501-8507-4CBC-8D1A-4CEEEC0982E2}" presName="sibTrans" presStyleCnt="0"/>
      <dgm:spPr/>
    </dgm:pt>
    <dgm:pt modelId="{04D7650B-FE40-47EF-86A5-B1F121BD22A6}" type="pres">
      <dgm:prSet presAssocID="{4C7D9544-3A1D-4068-A327-F58149566944}" presName="compNode" presStyleCnt="0"/>
      <dgm:spPr/>
    </dgm:pt>
    <dgm:pt modelId="{98CEC6E7-C20F-4C12-852D-AD6AE6D8043D}" type="pres">
      <dgm:prSet presAssocID="{4C7D9544-3A1D-4068-A327-F58149566944}" presName="bgRect" presStyleLbl="bgShp" presStyleIdx="2" presStyleCnt="3"/>
      <dgm:spPr/>
    </dgm:pt>
    <dgm:pt modelId="{A706F72B-1899-4A51-B299-F220F7189593}" type="pres">
      <dgm:prSet presAssocID="{4C7D9544-3A1D-4068-A327-F58149566944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EE312115-6CDB-42C7-8CFB-099748962499}" type="pres">
      <dgm:prSet presAssocID="{4C7D9544-3A1D-4068-A327-F58149566944}" presName="spaceRect" presStyleCnt="0"/>
      <dgm:spPr/>
    </dgm:pt>
    <dgm:pt modelId="{CAFE8E18-C5BF-4C76-889C-FFDD69E96F24}" type="pres">
      <dgm:prSet presAssocID="{4C7D9544-3A1D-4068-A327-F5814956694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C0B310C-A638-40C7-950E-8B0D5FF640B3}" type="presOf" srcId="{68204A54-801E-41C8-B42E-95120E97CBCD}" destId="{E99FA5C8-EE8C-474D-A05C-DC86041FD2D4}" srcOrd="0" destOrd="0" presId="urn:microsoft.com/office/officeart/2018/2/layout/IconVerticalSolidList"/>
    <dgm:cxn modelId="{AF2AC32A-9368-4AC4-82DC-FFA62D5553DE}" type="presOf" srcId="{4C7D9544-3A1D-4068-A327-F58149566944}" destId="{CAFE8E18-C5BF-4C76-889C-FFDD69E96F24}" srcOrd="0" destOrd="0" presId="urn:microsoft.com/office/officeart/2018/2/layout/IconVerticalSolidList"/>
    <dgm:cxn modelId="{CC2AEB67-0542-45AC-A671-29A9C61EE6D7}" type="presOf" srcId="{1DF69F82-29D2-4448-B848-15424425EC4C}" destId="{F57A2043-2B37-4DB7-B28A-29AE96226F8F}" srcOrd="0" destOrd="0" presId="urn:microsoft.com/office/officeart/2018/2/layout/IconVerticalSolidList"/>
    <dgm:cxn modelId="{168AC16C-82F2-4A3C-AA8B-BF0736EEE266}" srcId="{68204A54-801E-41C8-B42E-95120E97CBCD}" destId="{08725B9E-942B-4BA5-AA48-07F147A29E5B}" srcOrd="1" destOrd="0" parTransId="{048CAF9E-DAC8-44AA-9E51-EE94E08D85A1}" sibTransId="{BF6E0501-8507-4CBC-8D1A-4CEEEC0982E2}"/>
    <dgm:cxn modelId="{11B277E3-D230-4F2D-8CFF-D2E176848494}" srcId="{68204A54-801E-41C8-B42E-95120E97CBCD}" destId="{1DF69F82-29D2-4448-B848-15424425EC4C}" srcOrd="0" destOrd="0" parTransId="{4010FCE6-EA55-449C-9FF6-BE75F535A984}" sibTransId="{76F0CED1-8697-40B8-963F-A78610A163A1}"/>
    <dgm:cxn modelId="{47B478E3-EAD4-45AD-B8B7-50CDFBEDD899}" type="presOf" srcId="{08725B9E-942B-4BA5-AA48-07F147A29E5B}" destId="{50B3F3EF-B7E9-45B7-98C5-4C03B82B296D}" srcOrd="0" destOrd="0" presId="urn:microsoft.com/office/officeart/2018/2/layout/IconVerticalSolidList"/>
    <dgm:cxn modelId="{D27335E8-C1F4-44C2-A731-0BEBDEF74382}" srcId="{68204A54-801E-41C8-B42E-95120E97CBCD}" destId="{4C7D9544-3A1D-4068-A327-F58149566944}" srcOrd="2" destOrd="0" parTransId="{42A78685-E49B-4D49-BE72-0D320B66FEB5}" sibTransId="{7049B46B-0714-4092-99D4-3F6BDDCAEA9C}"/>
    <dgm:cxn modelId="{04C2E436-55A0-4750-A102-F631A7AE12ED}" type="presParOf" srcId="{E99FA5C8-EE8C-474D-A05C-DC86041FD2D4}" destId="{B03F91D4-DFEF-422D-BCC8-490B247F398E}" srcOrd="0" destOrd="0" presId="urn:microsoft.com/office/officeart/2018/2/layout/IconVerticalSolidList"/>
    <dgm:cxn modelId="{F7B52F8C-CF01-474F-B3C3-F75E6583C9D9}" type="presParOf" srcId="{B03F91D4-DFEF-422D-BCC8-490B247F398E}" destId="{00708BB6-1D04-4B6C-B126-79CE8493F65C}" srcOrd="0" destOrd="0" presId="urn:microsoft.com/office/officeart/2018/2/layout/IconVerticalSolidList"/>
    <dgm:cxn modelId="{A7AAEC61-215A-42C5-9C0B-18343BD63EFF}" type="presParOf" srcId="{B03F91D4-DFEF-422D-BCC8-490B247F398E}" destId="{1FE83BF7-12AC-46EA-8202-3832B6C785CA}" srcOrd="1" destOrd="0" presId="urn:microsoft.com/office/officeart/2018/2/layout/IconVerticalSolidList"/>
    <dgm:cxn modelId="{46446570-69A0-43C9-8159-D277F86010B4}" type="presParOf" srcId="{B03F91D4-DFEF-422D-BCC8-490B247F398E}" destId="{197CED6F-C895-4B81-A733-6416B26A256E}" srcOrd="2" destOrd="0" presId="urn:microsoft.com/office/officeart/2018/2/layout/IconVerticalSolidList"/>
    <dgm:cxn modelId="{C616DFDA-2DBE-434F-B284-31915044415A}" type="presParOf" srcId="{B03F91D4-DFEF-422D-BCC8-490B247F398E}" destId="{F57A2043-2B37-4DB7-B28A-29AE96226F8F}" srcOrd="3" destOrd="0" presId="urn:microsoft.com/office/officeart/2018/2/layout/IconVerticalSolidList"/>
    <dgm:cxn modelId="{3994B7C0-7E43-4E53-A30F-0BB573214962}" type="presParOf" srcId="{E99FA5C8-EE8C-474D-A05C-DC86041FD2D4}" destId="{251E3661-A802-4D48-832D-BA9733449EEF}" srcOrd="1" destOrd="0" presId="urn:microsoft.com/office/officeart/2018/2/layout/IconVerticalSolidList"/>
    <dgm:cxn modelId="{C0818052-17D2-4FCF-8068-E569A734C92A}" type="presParOf" srcId="{E99FA5C8-EE8C-474D-A05C-DC86041FD2D4}" destId="{CAA7D1E1-6525-45F2-8DED-1A258B42A70F}" srcOrd="2" destOrd="0" presId="urn:microsoft.com/office/officeart/2018/2/layout/IconVerticalSolidList"/>
    <dgm:cxn modelId="{FA1DBE35-D054-4914-B81C-ADD34B6CEF4C}" type="presParOf" srcId="{CAA7D1E1-6525-45F2-8DED-1A258B42A70F}" destId="{70D62003-1F54-48C9-A693-BE8E43D5830D}" srcOrd="0" destOrd="0" presId="urn:microsoft.com/office/officeart/2018/2/layout/IconVerticalSolidList"/>
    <dgm:cxn modelId="{44FF5948-B865-4347-9BD9-447AD1A98FDD}" type="presParOf" srcId="{CAA7D1E1-6525-45F2-8DED-1A258B42A70F}" destId="{75119D5E-6EF9-46CF-AAF1-8153FA9A9B5E}" srcOrd="1" destOrd="0" presId="urn:microsoft.com/office/officeart/2018/2/layout/IconVerticalSolidList"/>
    <dgm:cxn modelId="{B2FEEB36-EF07-4753-94BA-7E7FE6AA9797}" type="presParOf" srcId="{CAA7D1E1-6525-45F2-8DED-1A258B42A70F}" destId="{7BD7EA9A-098B-4FA5-A8A8-1720E9E35627}" srcOrd="2" destOrd="0" presId="urn:microsoft.com/office/officeart/2018/2/layout/IconVerticalSolidList"/>
    <dgm:cxn modelId="{C5129590-E889-44B6-8150-4BF14AD82C6F}" type="presParOf" srcId="{CAA7D1E1-6525-45F2-8DED-1A258B42A70F}" destId="{50B3F3EF-B7E9-45B7-98C5-4C03B82B296D}" srcOrd="3" destOrd="0" presId="urn:microsoft.com/office/officeart/2018/2/layout/IconVerticalSolidList"/>
    <dgm:cxn modelId="{62E4D598-7672-4583-80D4-26C595EADB89}" type="presParOf" srcId="{E99FA5C8-EE8C-474D-A05C-DC86041FD2D4}" destId="{29A49429-6A6F-41BF-A371-18D6670ADDFB}" srcOrd="3" destOrd="0" presId="urn:microsoft.com/office/officeart/2018/2/layout/IconVerticalSolidList"/>
    <dgm:cxn modelId="{E9C7BAC7-2CBD-4358-B6F8-8043078F55E1}" type="presParOf" srcId="{E99FA5C8-EE8C-474D-A05C-DC86041FD2D4}" destId="{04D7650B-FE40-47EF-86A5-B1F121BD22A6}" srcOrd="4" destOrd="0" presId="urn:microsoft.com/office/officeart/2018/2/layout/IconVerticalSolidList"/>
    <dgm:cxn modelId="{11E4DAE9-0C0D-44E8-98B5-486654E62182}" type="presParOf" srcId="{04D7650B-FE40-47EF-86A5-B1F121BD22A6}" destId="{98CEC6E7-C20F-4C12-852D-AD6AE6D8043D}" srcOrd="0" destOrd="0" presId="urn:microsoft.com/office/officeart/2018/2/layout/IconVerticalSolidList"/>
    <dgm:cxn modelId="{27275625-E82F-4C4D-B882-30194086B6E7}" type="presParOf" srcId="{04D7650B-FE40-47EF-86A5-B1F121BD22A6}" destId="{A706F72B-1899-4A51-B299-F220F7189593}" srcOrd="1" destOrd="0" presId="urn:microsoft.com/office/officeart/2018/2/layout/IconVerticalSolidList"/>
    <dgm:cxn modelId="{1172FAAA-E147-459C-9B1B-256F3F44F20C}" type="presParOf" srcId="{04D7650B-FE40-47EF-86A5-B1F121BD22A6}" destId="{EE312115-6CDB-42C7-8CFB-099748962499}" srcOrd="2" destOrd="0" presId="urn:microsoft.com/office/officeart/2018/2/layout/IconVerticalSolidList"/>
    <dgm:cxn modelId="{142E2D45-873E-46E5-9442-B708AC56081F}" type="presParOf" srcId="{04D7650B-FE40-47EF-86A5-B1F121BD22A6}" destId="{CAFE8E18-C5BF-4C76-889C-FFDD69E96F2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8C5736B-5B79-437E-BC3C-1DF4E1F5585B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435077C-8126-4795-BC2E-2DD683649B77}">
      <dgm:prSet/>
      <dgm:spPr/>
      <dgm:t>
        <a:bodyPr/>
        <a:lstStyle/>
        <a:p>
          <a:r>
            <a:rPr lang="en-US"/>
            <a:t>Biological factors: disease, genetics and body systems influence health and responses to treatment.</a:t>
          </a:r>
        </a:p>
      </dgm:t>
    </dgm:pt>
    <dgm:pt modelId="{EB9079D6-4D05-4C84-A4A4-367DC91544E5}" type="parTrans" cxnId="{9CC893A1-62E6-4C4E-B5A0-AC30BB5A2A6F}">
      <dgm:prSet/>
      <dgm:spPr/>
      <dgm:t>
        <a:bodyPr/>
        <a:lstStyle/>
        <a:p>
          <a:endParaRPr lang="en-US"/>
        </a:p>
      </dgm:t>
    </dgm:pt>
    <dgm:pt modelId="{2995E891-5160-4169-A098-5DCD5D6BEA82}" type="sibTrans" cxnId="{9CC893A1-62E6-4C4E-B5A0-AC30BB5A2A6F}">
      <dgm:prSet/>
      <dgm:spPr/>
      <dgm:t>
        <a:bodyPr/>
        <a:lstStyle/>
        <a:p>
          <a:endParaRPr lang="en-US"/>
        </a:p>
      </dgm:t>
    </dgm:pt>
    <dgm:pt modelId="{4518FE16-0268-447A-AEDA-A8B8DEFC8C45}">
      <dgm:prSet/>
      <dgm:spPr/>
      <dgm:t>
        <a:bodyPr/>
        <a:lstStyle/>
        <a:p>
          <a:r>
            <a:rPr lang="en-US"/>
            <a:t>Psychological factors: stress, coping, beliefs and behaviours affect health outcomes and use of services.</a:t>
          </a:r>
        </a:p>
      </dgm:t>
    </dgm:pt>
    <dgm:pt modelId="{C6F47564-CCBD-41B2-B1F8-B3A91898A1BF}" type="parTrans" cxnId="{3D8A2C49-05CE-45C6-B058-D7C7D671A103}">
      <dgm:prSet/>
      <dgm:spPr/>
      <dgm:t>
        <a:bodyPr/>
        <a:lstStyle/>
        <a:p>
          <a:endParaRPr lang="en-US"/>
        </a:p>
      </dgm:t>
    </dgm:pt>
    <dgm:pt modelId="{B0612E4D-A6B2-443E-9FB5-C845C43E1B6E}" type="sibTrans" cxnId="{3D8A2C49-05CE-45C6-B058-D7C7D671A103}">
      <dgm:prSet/>
      <dgm:spPr/>
      <dgm:t>
        <a:bodyPr/>
        <a:lstStyle/>
        <a:p>
          <a:endParaRPr lang="en-US"/>
        </a:p>
      </dgm:t>
    </dgm:pt>
    <dgm:pt modelId="{1CBC4CE7-F7E5-4FB5-A15E-503EDA989535}">
      <dgm:prSet/>
      <dgm:spPr/>
      <dgm:t>
        <a:bodyPr/>
        <a:lstStyle/>
        <a:p>
          <a:r>
            <a:rPr lang="en-US"/>
            <a:t>Social factors: income, housing, education, employment and relationships shape opportunities for health.</a:t>
          </a:r>
        </a:p>
      </dgm:t>
    </dgm:pt>
    <dgm:pt modelId="{EEADFA1A-14CD-4AF4-93EC-9E9F34FF007C}" type="parTrans" cxnId="{002F5537-027E-4B6B-A53F-56053195CB13}">
      <dgm:prSet/>
      <dgm:spPr/>
      <dgm:t>
        <a:bodyPr/>
        <a:lstStyle/>
        <a:p>
          <a:endParaRPr lang="en-US"/>
        </a:p>
      </dgm:t>
    </dgm:pt>
    <dgm:pt modelId="{B1C63C40-B856-4B58-AC9E-F8578930C3D7}" type="sibTrans" cxnId="{002F5537-027E-4B6B-A53F-56053195CB13}">
      <dgm:prSet/>
      <dgm:spPr/>
      <dgm:t>
        <a:bodyPr/>
        <a:lstStyle/>
        <a:p>
          <a:endParaRPr lang="en-US"/>
        </a:p>
      </dgm:t>
    </dgm:pt>
    <dgm:pt modelId="{E7B2CC3F-E820-42BA-A015-DDA5AC3F7DF5}">
      <dgm:prSet/>
      <dgm:spPr/>
      <dgm:t>
        <a:bodyPr/>
        <a:lstStyle/>
        <a:p>
          <a:r>
            <a:rPr lang="en-US"/>
            <a:t>A biopsychosocial view sees health as the product of biological, psychological and social influences together (World Health Organization, 2026).</a:t>
          </a:r>
        </a:p>
      </dgm:t>
    </dgm:pt>
    <dgm:pt modelId="{A782F5D6-F678-4A62-92F8-F82CBC95E1A7}" type="parTrans" cxnId="{C1A6B662-4D4B-47D4-9803-4E60A4C60D57}">
      <dgm:prSet/>
      <dgm:spPr/>
      <dgm:t>
        <a:bodyPr/>
        <a:lstStyle/>
        <a:p>
          <a:endParaRPr lang="en-US"/>
        </a:p>
      </dgm:t>
    </dgm:pt>
    <dgm:pt modelId="{79850CD6-3066-4A39-98DA-CB9309F61ED3}" type="sibTrans" cxnId="{C1A6B662-4D4B-47D4-9803-4E60A4C60D57}">
      <dgm:prSet/>
      <dgm:spPr/>
      <dgm:t>
        <a:bodyPr/>
        <a:lstStyle/>
        <a:p>
          <a:endParaRPr lang="en-US"/>
        </a:p>
      </dgm:t>
    </dgm:pt>
    <dgm:pt modelId="{466D219C-C811-AF47-A893-74E0B6427AF8}" type="pres">
      <dgm:prSet presAssocID="{B8C5736B-5B79-437E-BC3C-1DF4E1F5585B}" presName="diagram" presStyleCnt="0">
        <dgm:presLayoutVars>
          <dgm:dir/>
          <dgm:resizeHandles val="exact"/>
        </dgm:presLayoutVars>
      </dgm:prSet>
      <dgm:spPr/>
    </dgm:pt>
    <dgm:pt modelId="{AD2B39CC-AC65-B44E-B003-FD0A98BF9153}" type="pres">
      <dgm:prSet presAssocID="{A435077C-8126-4795-BC2E-2DD683649B77}" presName="node" presStyleLbl="node1" presStyleIdx="0" presStyleCnt="4" custLinFactY="50042" custLinFactNeighborX="4643" custLinFactNeighborY="100000">
        <dgm:presLayoutVars>
          <dgm:bulletEnabled val="1"/>
        </dgm:presLayoutVars>
      </dgm:prSet>
      <dgm:spPr/>
    </dgm:pt>
    <dgm:pt modelId="{672BD117-9439-1549-9E5E-F2BE8AB6F07E}" type="pres">
      <dgm:prSet presAssocID="{2995E891-5160-4169-A098-5DCD5D6BEA82}" presName="sibTrans" presStyleLbl="sibTrans2D1" presStyleIdx="0" presStyleCnt="3" custAng="13257359" custFlipVert="1" custScaleX="170176" custScaleY="60860" custLinFactY="-88225" custLinFactNeighborX="-5579" custLinFactNeighborY="-100000"/>
      <dgm:spPr/>
    </dgm:pt>
    <dgm:pt modelId="{6FDF35B5-6AAD-F14D-AEFC-72BD44310963}" type="pres">
      <dgm:prSet presAssocID="{2995E891-5160-4169-A098-5DCD5D6BEA82}" presName="connectorText" presStyleLbl="sibTrans2D1" presStyleIdx="0" presStyleCnt="3"/>
      <dgm:spPr/>
    </dgm:pt>
    <dgm:pt modelId="{759726C3-AB38-6D41-8424-2F13435DCF1E}" type="pres">
      <dgm:prSet presAssocID="{4518FE16-0268-447A-AEDA-A8B8DEFC8C45}" presName="node" presStyleLbl="node1" presStyleIdx="1" presStyleCnt="4" custLinFactY="54364" custLinFactNeighborX="2223" custLinFactNeighborY="100000">
        <dgm:presLayoutVars>
          <dgm:bulletEnabled val="1"/>
        </dgm:presLayoutVars>
      </dgm:prSet>
      <dgm:spPr/>
    </dgm:pt>
    <dgm:pt modelId="{F57E0865-14F1-4D44-BB5D-C92DE241CE3D}" type="pres">
      <dgm:prSet presAssocID="{B0612E4D-A6B2-443E-9FB5-C845C43E1B6E}" presName="sibTrans" presStyleLbl="sibTrans2D1" presStyleIdx="1" presStyleCnt="3" custAng="5382676" custLinFactX="-116517" custLinFactY="-95693" custLinFactNeighborX="-200000" custLinFactNeighborY="-100000"/>
      <dgm:spPr/>
    </dgm:pt>
    <dgm:pt modelId="{2A307AED-01C1-3945-B2F4-B187B051396D}" type="pres">
      <dgm:prSet presAssocID="{B0612E4D-A6B2-443E-9FB5-C845C43E1B6E}" presName="connectorText" presStyleLbl="sibTrans2D1" presStyleIdx="1" presStyleCnt="3"/>
      <dgm:spPr/>
    </dgm:pt>
    <dgm:pt modelId="{EBA6D999-FEC2-6741-B8D8-356F1BB29765}" type="pres">
      <dgm:prSet presAssocID="{1CBC4CE7-F7E5-4FB5-A15E-503EDA989535}" presName="node" presStyleLbl="node1" presStyleIdx="2" presStyleCnt="4" custLinFactY="55599" custLinFactNeighborX="9262" custLinFactNeighborY="100000">
        <dgm:presLayoutVars>
          <dgm:bulletEnabled val="1"/>
        </dgm:presLayoutVars>
      </dgm:prSet>
      <dgm:spPr/>
    </dgm:pt>
    <dgm:pt modelId="{631286C0-2254-9C4D-A69A-E2103279ADE0}" type="pres">
      <dgm:prSet presAssocID="{B1C63C40-B856-4B58-AC9E-F8578930C3D7}" presName="sibTrans" presStyleLbl="sibTrans2D1" presStyleIdx="2" presStyleCnt="3" custAng="17560548" custFlipHor="1" custScaleX="102524" custScaleY="52970" custLinFactNeighborX="-14356" custLinFactNeighborY="-26094"/>
      <dgm:spPr/>
    </dgm:pt>
    <dgm:pt modelId="{D4BC940A-6202-9548-A0AE-18FB495E6FE9}" type="pres">
      <dgm:prSet presAssocID="{B1C63C40-B856-4B58-AC9E-F8578930C3D7}" presName="connectorText" presStyleLbl="sibTrans2D1" presStyleIdx="2" presStyleCnt="3"/>
      <dgm:spPr/>
    </dgm:pt>
    <dgm:pt modelId="{25D1FB8A-9817-6D41-97B6-D68C31FCC80B}" type="pres">
      <dgm:prSet presAssocID="{E7B2CC3F-E820-42BA-A015-DDA5AC3F7DF5}" presName="node" presStyleLbl="node1" presStyleIdx="3" presStyleCnt="4" custLinFactX="-41186" custLinFactY="-67330" custLinFactNeighborX="-100000" custLinFactNeighborY="-100000">
        <dgm:presLayoutVars>
          <dgm:bulletEnabled val="1"/>
        </dgm:presLayoutVars>
      </dgm:prSet>
      <dgm:spPr/>
    </dgm:pt>
  </dgm:ptLst>
  <dgm:cxnLst>
    <dgm:cxn modelId="{2A4BA715-9DC7-3243-917E-D8883C0D01FA}" type="presOf" srcId="{4518FE16-0268-447A-AEDA-A8B8DEFC8C45}" destId="{759726C3-AB38-6D41-8424-2F13435DCF1E}" srcOrd="0" destOrd="0" presId="urn:microsoft.com/office/officeart/2005/8/layout/process5"/>
    <dgm:cxn modelId="{47115627-901A-D44D-B8FE-20D65B88B65E}" type="presOf" srcId="{2995E891-5160-4169-A098-5DCD5D6BEA82}" destId="{6FDF35B5-6AAD-F14D-AEFC-72BD44310963}" srcOrd="1" destOrd="0" presId="urn:microsoft.com/office/officeart/2005/8/layout/process5"/>
    <dgm:cxn modelId="{002F5537-027E-4B6B-A53F-56053195CB13}" srcId="{B8C5736B-5B79-437E-BC3C-1DF4E1F5585B}" destId="{1CBC4CE7-F7E5-4FB5-A15E-503EDA989535}" srcOrd="2" destOrd="0" parTransId="{EEADFA1A-14CD-4AF4-93EC-9E9F34FF007C}" sibTransId="{B1C63C40-B856-4B58-AC9E-F8578930C3D7}"/>
    <dgm:cxn modelId="{3D8A2C49-05CE-45C6-B058-D7C7D671A103}" srcId="{B8C5736B-5B79-437E-BC3C-1DF4E1F5585B}" destId="{4518FE16-0268-447A-AEDA-A8B8DEFC8C45}" srcOrd="1" destOrd="0" parTransId="{C6F47564-CCBD-41B2-B1F8-B3A91898A1BF}" sibTransId="{B0612E4D-A6B2-443E-9FB5-C845C43E1B6E}"/>
    <dgm:cxn modelId="{C1A6B662-4D4B-47D4-9803-4E60A4C60D57}" srcId="{B8C5736B-5B79-437E-BC3C-1DF4E1F5585B}" destId="{E7B2CC3F-E820-42BA-A015-DDA5AC3F7DF5}" srcOrd="3" destOrd="0" parTransId="{A782F5D6-F678-4A62-92F8-F82CBC95E1A7}" sibTransId="{79850CD6-3066-4A39-98DA-CB9309F61ED3}"/>
    <dgm:cxn modelId="{38499C75-231B-A441-96F0-55250FE7030E}" type="presOf" srcId="{2995E891-5160-4169-A098-5DCD5D6BEA82}" destId="{672BD117-9439-1549-9E5E-F2BE8AB6F07E}" srcOrd="0" destOrd="0" presId="urn:microsoft.com/office/officeart/2005/8/layout/process5"/>
    <dgm:cxn modelId="{71537C84-962F-094E-A498-FE98F3BC932E}" type="presOf" srcId="{B1C63C40-B856-4B58-AC9E-F8578930C3D7}" destId="{D4BC940A-6202-9548-A0AE-18FB495E6FE9}" srcOrd="1" destOrd="0" presId="urn:microsoft.com/office/officeart/2005/8/layout/process5"/>
    <dgm:cxn modelId="{448BEC93-BFD7-C94F-BB5D-832B285AEB10}" type="presOf" srcId="{B0612E4D-A6B2-443E-9FB5-C845C43E1B6E}" destId="{F57E0865-14F1-4D44-BB5D-C92DE241CE3D}" srcOrd="0" destOrd="0" presId="urn:microsoft.com/office/officeart/2005/8/layout/process5"/>
    <dgm:cxn modelId="{225D5999-A942-8546-8BD6-81291E3B2419}" type="presOf" srcId="{B0612E4D-A6B2-443E-9FB5-C845C43E1B6E}" destId="{2A307AED-01C1-3945-B2F4-B187B051396D}" srcOrd="1" destOrd="0" presId="urn:microsoft.com/office/officeart/2005/8/layout/process5"/>
    <dgm:cxn modelId="{9CC893A1-62E6-4C4E-B5A0-AC30BB5A2A6F}" srcId="{B8C5736B-5B79-437E-BC3C-1DF4E1F5585B}" destId="{A435077C-8126-4795-BC2E-2DD683649B77}" srcOrd="0" destOrd="0" parTransId="{EB9079D6-4D05-4C84-A4A4-367DC91544E5}" sibTransId="{2995E891-5160-4169-A098-5DCD5D6BEA82}"/>
    <dgm:cxn modelId="{8B87E8A1-DEF9-6348-B3E9-349F733D077E}" type="presOf" srcId="{B1C63C40-B856-4B58-AC9E-F8578930C3D7}" destId="{631286C0-2254-9C4D-A69A-E2103279ADE0}" srcOrd="0" destOrd="0" presId="urn:microsoft.com/office/officeart/2005/8/layout/process5"/>
    <dgm:cxn modelId="{C468D7A6-8930-3343-A841-8A2A78EEF5DF}" type="presOf" srcId="{A435077C-8126-4795-BC2E-2DD683649B77}" destId="{AD2B39CC-AC65-B44E-B003-FD0A98BF9153}" srcOrd="0" destOrd="0" presId="urn:microsoft.com/office/officeart/2005/8/layout/process5"/>
    <dgm:cxn modelId="{476422B1-AA45-0944-974B-B7C05CB296EC}" type="presOf" srcId="{1CBC4CE7-F7E5-4FB5-A15E-503EDA989535}" destId="{EBA6D999-FEC2-6741-B8D8-356F1BB29765}" srcOrd="0" destOrd="0" presId="urn:microsoft.com/office/officeart/2005/8/layout/process5"/>
    <dgm:cxn modelId="{EE6C43DD-61B6-0142-ADAB-158683FC8ED8}" type="presOf" srcId="{B8C5736B-5B79-437E-BC3C-1DF4E1F5585B}" destId="{466D219C-C811-AF47-A893-74E0B6427AF8}" srcOrd="0" destOrd="0" presId="urn:microsoft.com/office/officeart/2005/8/layout/process5"/>
    <dgm:cxn modelId="{FB5357E7-C8C1-1544-A33F-047519D9A763}" type="presOf" srcId="{E7B2CC3F-E820-42BA-A015-DDA5AC3F7DF5}" destId="{25D1FB8A-9817-6D41-97B6-D68C31FCC80B}" srcOrd="0" destOrd="0" presId="urn:microsoft.com/office/officeart/2005/8/layout/process5"/>
    <dgm:cxn modelId="{61F99F42-8873-DC4B-8694-B7D43D518572}" type="presParOf" srcId="{466D219C-C811-AF47-A893-74E0B6427AF8}" destId="{AD2B39CC-AC65-B44E-B003-FD0A98BF9153}" srcOrd="0" destOrd="0" presId="urn:microsoft.com/office/officeart/2005/8/layout/process5"/>
    <dgm:cxn modelId="{919D960B-6D22-F54E-AF5D-76471705A67F}" type="presParOf" srcId="{466D219C-C811-AF47-A893-74E0B6427AF8}" destId="{672BD117-9439-1549-9E5E-F2BE8AB6F07E}" srcOrd="1" destOrd="0" presId="urn:microsoft.com/office/officeart/2005/8/layout/process5"/>
    <dgm:cxn modelId="{ECEAAD7A-EEE3-2B4A-967F-757D907B49D0}" type="presParOf" srcId="{672BD117-9439-1549-9E5E-F2BE8AB6F07E}" destId="{6FDF35B5-6AAD-F14D-AEFC-72BD44310963}" srcOrd="0" destOrd="0" presId="urn:microsoft.com/office/officeart/2005/8/layout/process5"/>
    <dgm:cxn modelId="{A2D7A398-AB76-FF45-95C8-5A6B9474C322}" type="presParOf" srcId="{466D219C-C811-AF47-A893-74E0B6427AF8}" destId="{759726C3-AB38-6D41-8424-2F13435DCF1E}" srcOrd="2" destOrd="0" presId="urn:microsoft.com/office/officeart/2005/8/layout/process5"/>
    <dgm:cxn modelId="{88CD2468-FA58-884C-A6A9-FF8D8C7D4A69}" type="presParOf" srcId="{466D219C-C811-AF47-A893-74E0B6427AF8}" destId="{F57E0865-14F1-4D44-BB5D-C92DE241CE3D}" srcOrd="3" destOrd="0" presId="urn:microsoft.com/office/officeart/2005/8/layout/process5"/>
    <dgm:cxn modelId="{E7240779-07B5-F649-8C1C-E6213C8C3D36}" type="presParOf" srcId="{F57E0865-14F1-4D44-BB5D-C92DE241CE3D}" destId="{2A307AED-01C1-3945-B2F4-B187B051396D}" srcOrd="0" destOrd="0" presId="urn:microsoft.com/office/officeart/2005/8/layout/process5"/>
    <dgm:cxn modelId="{699CB489-624C-4F4C-BD88-30F6F1E78540}" type="presParOf" srcId="{466D219C-C811-AF47-A893-74E0B6427AF8}" destId="{EBA6D999-FEC2-6741-B8D8-356F1BB29765}" srcOrd="4" destOrd="0" presId="urn:microsoft.com/office/officeart/2005/8/layout/process5"/>
    <dgm:cxn modelId="{945B374F-FBDA-E545-8589-A7A205337FA1}" type="presParOf" srcId="{466D219C-C811-AF47-A893-74E0B6427AF8}" destId="{631286C0-2254-9C4D-A69A-E2103279ADE0}" srcOrd="5" destOrd="0" presId="urn:microsoft.com/office/officeart/2005/8/layout/process5"/>
    <dgm:cxn modelId="{11EAAF3B-D004-B140-97F5-267999D4352A}" type="presParOf" srcId="{631286C0-2254-9C4D-A69A-E2103279ADE0}" destId="{D4BC940A-6202-9548-A0AE-18FB495E6FE9}" srcOrd="0" destOrd="0" presId="urn:microsoft.com/office/officeart/2005/8/layout/process5"/>
    <dgm:cxn modelId="{5C5AB7FB-2057-BC4F-B6A9-5609C1F57964}" type="presParOf" srcId="{466D219C-C811-AF47-A893-74E0B6427AF8}" destId="{25D1FB8A-9817-6D41-97B6-D68C31FCC80B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9F198AE-EFFE-496F-9E92-00D34537EAB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F5DB7D-BEAA-4B94-853C-DE05A33359A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Policies should support prevention, health promotion and mental health, not only acute treatment (World Health Organization, n.d.).</a:t>
          </a:r>
        </a:p>
      </dgm:t>
    </dgm:pt>
    <dgm:pt modelId="{929A9A52-3464-4F71-A7B5-B24DD514C3DC}" type="parTrans" cxnId="{F8AC3114-645A-4091-B5F6-18B35C90D4DE}">
      <dgm:prSet/>
      <dgm:spPr/>
      <dgm:t>
        <a:bodyPr/>
        <a:lstStyle/>
        <a:p>
          <a:endParaRPr lang="en-US"/>
        </a:p>
      </dgm:t>
    </dgm:pt>
    <dgm:pt modelId="{0B9A2FCB-3C75-4FE7-A38E-9651DC74F3D7}" type="sibTrans" cxnId="{F8AC3114-645A-4091-B5F6-18B35C90D4DE}">
      <dgm:prSet/>
      <dgm:spPr/>
      <dgm:t>
        <a:bodyPr/>
        <a:lstStyle/>
        <a:p>
          <a:endParaRPr lang="en-US"/>
        </a:p>
      </dgm:t>
    </dgm:pt>
    <dgm:pt modelId="{37678611-BD3C-4457-A25C-C2FDB3578D5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National strategies need to address the social determinants of health such as housing, education and employment (World Health Organization, 2024).</a:t>
          </a:r>
        </a:p>
      </dgm:t>
    </dgm:pt>
    <dgm:pt modelId="{37CFF29E-BAA9-465C-9487-DD1EA6C03C56}" type="parTrans" cxnId="{835197F8-7B81-40AE-80ED-70A8B44F21B2}">
      <dgm:prSet/>
      <dgm:spPr/>
      <dgm:t>
        <a:bodyPr/>
        <a:lstStyle/>
        <a:p>
          <a:endParaRPr lang="en-US"/>
        </a:p>
      </dgm:t>
    </dgm:pt>
    <dgm:pt modelId="{AB7449B3-74A7-4964-86E1-BDEE4A6B4932}" type="sibTrans" cxnId="{835197F8-7B81-40AE-80ED-70A8B44F21B2}">
      <dgm:prSet/>
      <dgm:spPr/>
      <dgm:t>
        <a:bodyPr/>
        <a:lstStyle/>
        <a:p>
          <a:endParaRPr lang="en-US"/>
        </a:p>
      </dgm:t>
    </dgm:pt>
    <dgm:pt modelId="{35DCC440-A267-4691-A236-244B935661A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Integrated care boards and local partners share responsibility for planning equitable, sustainable services (NHS England, 2026d).</a:t>
          </a:r>
        </a:p>
      </dgm:t>
    </dgm:pt>
    <dgm:pt modelId="{55998284-B7AF-454B-965A-4FF03167B85D}" type="parTrans" cxnId="{1DF30937-6366-4007-BA07-1256E1DB91CC}">
      <dgm:prSet/>
      <dgm:spPr/>
      <dgm:t>
        <a:bodyPr/>
        <a:lstStyle/>
        <a:p>
          <a:endParaRPr lang="en-US"/>
        </a:p>
      </dgm:t>
    </dgm:pt>
    <dgm:pt modelId="{785CCEF5-71D1-495F-8676-2E0651D2B63A}" type="sibTrans" cxnId="{1DF30937-6366-4007-BA07-1256E1DB91CC}">
      <dgm:prSet/>
      <dgm:spPr/>
      <dgm:t>
        <a:bodyPr/>
        <a:lstStyle/>
        <a:p>
          <a:endParaRPr lang="en-US"/>
        </a:p>
      </dgm:t>
    </dgm:pt>
    <dgm:pt modelId="{8CE5B015-0EFB-49DE-96B9-56BFC779C07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Regulatory and funding pressures can limit innovation and investment in public health and community services (Arnold-Forster, 2026).</a:t>
          </a:r>
        </a:p>
      </dgm:t>
    </dgm:pt>
    <dgm:pt modelId="{9BA81060-6995-4829-87A3-4FD2D84C5303}" type="parTrans" cxnId="{87EF1A48-98B6-41EC-ACF1-0CFD23D0E342}">
      <dgm:prSet/>
      <dgm:spPr/>
      <dgm:t>
        <a:bodyPr/>
        <a:lstStyle/>
        <a:p>
          <a:endParaRPr lang="en-US"/>
        </a:p>
      </dgm:t>
    </dgm:pt>
    <dgm:pt modelId="{6954EE96-787C-4CC8-B786-1B8FDC5DCB13}" type="sibTrans" cxnId="{87EF1A48-98B6-41EC-ACF1-0CFD23D0E342}">
      <dgm:prSet/>
      <dgm:spPr/>
      <dgm:t>
        <a:bodyPr/>
        <a:lstStyle/>
        <a:p>
          <a:endParaRPr lang="en-US"/>
        </a:p>
      </dgm:t>
    </dgm:pt>
    <dgm:pt modelId="{8463714D-A1E5-40AC-8B56-9E8E8E5ACABA}" type="pres">
      <dgm:prSet presAssocID="{19F198AE-EFFE-496F-9E92-00D34537EAB9}" presName="root" presStyleCnt="0">
        <dgm:presLayoutVars>
          <dgm:dir/>
          <dgm:resizeHandles val="exact"/>
        </dgm:presLayoutVars>
      </dgm:prSet>
      <dgm:spPr/>
    </dgm:pt>
    <dgm:pt modelId="{ACF6363B-CEBF-4C72-904B-4466E3F0DDD6}" type="pres">
      <dgm:prSet presAssocID="{8CF5DB7D-BEAA-4B94-853C-DE05A33359A9}" presName="compNode" presStyleCnt="0"/>
      <dgm:spPr/>
    </dgm:pt>
    <dgm:pt modelId="{170A56EE-789A-4978-9CE4-93E50C1553EE}" type="pres">
      <dgm:prSet presAssocID="{8CF5DB7D-BEAA-4B94-853C-DE05A33359A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0D50F315-E5B8-4BF1-AEED-58DC5652528F}" type="pres">
      <dgm:prSet presAssocID="{8CF5DB7D-BEAA-4B94-853C-DE05A33359A9}" presName="spaceRect" presStyleCnt="0"/>
      <dgm:spPr/>
    </dgm:pt>
    <dgm:pt modelId="{39B5CA78-48DD-41FE-93C3-FC43BCC4C386}" type="pres">
      <dgm:prSet presAssocID="{8CF5DB7D-BEAA-4B94-853C-DE05A33359A9}" presName="textRect" presStyleLbl="revTx" presStyleIdx="0" presStyleCnt="4">
        <dgm:presLayoutVars>
          <dgm:chMax val="1"/>
          <dgm:chPref val="1"/>
        </dgm:presLayoutVars>
      </dgm:prSet>
      <dgm:spPr/>
    </dgm:pt>
    <dgm:pt modelId="{F94EBA9D-C71E-45B6-93A3-BA187FCC7AC2}" type="pres">
      <dgm:prSet presAssocID="{0B9A2FCB-3C75-4FE7-A38E-9651DC74F3D7}" presName="sibTrans" presStyleCnt="0"/>
      <dgm:spPr/>
    </dgm:pt>
    <dgm:pt modelId="{96CB1650-6E5B-42AF-BA70-4C88C0E09C97}" type="pres">
      <dgm:prSet presAssocID="{37678611-BD3C-4457-A25C-C2FDB3578D53}" presName="compNode" presStyleCnt="0"/>
      <dgm:spPr/>
    </dgm:pt>
    <dgm:pt modelId="{4689E4DB-6049-486B-B825-8240655D9AAB}" type="pres">
      <dgm:prSet presAssocID="{37678611-BD3C-4457-A25C-C2FDB3578D5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4FBA7B77-74AE-4064-BB6F-97FB7888A2CB}" type="pres">
      <dgm:prSet presAssocID="{37678611-BD3C-4457-A25C-C2FDB3578D53}" presName="spaceRect" presStyleCnt="0"/>
      <dgm:spPr/>
    </dgm:pt>
    <dgm:pt modelId="{436885BA-15B8-4B11-9482-3480D141504C}" type="pres">
      <dgm:prSet presAssocID="{37678611-BD3C-4457-A25C-C2FDB3578D53}" presName="textRect" presStyleLbl="revTx" presStyleIdx="1" presStyleCnt="4">
        <dgm:presLayoutVars>
          <dgm:chMax val="1"/>
          <dgm:chPref val="1"/>
        </dgm:presLayoutVars>
      </dgm:prSet>
      <dgm:spPr/>
    </dgm:pt>
    <dgm:pt modelId="{A15CBF85-5761-49A6-8119-F7826D74CBAC}" type="pres">
      <dgm:prSet presAssocID="{AB7449B3-74A7-4964-86E1-BDEE4A6B4932}" presName="sibTrans" presStyleCnt="0"/>
      <dgm:spPr/>
    </dgm:pt>
    <dgm:pt modelId="{5B22E9AF-4303-4915-B6FA-BBCB4D19E332}" type="pres">
      <dgm:prSet presAssocID="{35DCC440-A267-4691-A236-244B935661AB}" presName="compNode" presStyleCnt="0"/>
      <dgm:spPr/>
    </dgm:pt>
    <dgm:pt modelId="{EEF57807-FDFB-4182-B4C6-C3435D2515FB}" type="pres">
      <dgm:prSet presAssocID="{35DCC440-A267-4691-A236-244B935661A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1F1C3ED4-B9CF-4801-87AD-E215798688CF}" type="pres">
      <dgm:prSet presAssocID="{35DCC440-A267-4691-A236-244B935661AB}" presName="spaceRect" presStyleCnt="0"/>
      <dgm:spPr/>
    </dgm:pt>
    <dgm:pt modelId="{A2F37D7C-46DC-4484-9A42-755563F2CFB5}" type="pres">
      <dgm:prSet presAssocID="{35DCC440-A267-4691-A236-244B935661AB}" presName="textRect" presStyleLbl="revTx" presStyleIdx="2" presStyleCnt="4">
        <dgm:presLayoutVars>
          <dgm:chMax val="1"/>
          <dgm:chPref val="1"/>
        </dgm:presLayoutVars>
      </dgm:prSet>
      <dgm:spPr/>
    </dgm:pt>
    <dgm:pt modelId="{C2175FBD-53EA-4752-B4CA-CC1CA1A37C21}" type="pres">
      <dgm:prSet presAssocID="{785CCEF5-71D1-495F-8676-2E0651D2B63A}" presName="sibTrans" presStyleCnt="0"/>
      <dgm:spPr/>
    </dgm:pt>
    <dgm:pt modelId="{0C1557E7-F25F-4096-A0A5-1EE217968664}" type="pres">
      <dgm:prSet presAssocID="{8CE5B015-0EFB-49DE-96B9-56BFC779C07D}" presName="compNode" presStyleCnt="0"/>
      <dgm:spPr/>
    </dgm:pt>
    <dgm:pt modelId="{540F69BD-55DB-4A3D-A0CB-B13C66F0808B}" type="pres">
      <dgm:prSet presAssocID="{8CE5B015-0EFB-49DE-96B9-56BFC779C07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1F4DF32F-1881-4DD6-8FDB-B35C35A07DD2}" type="pres">
      <dgm:prSet presAssocID="{8CE5B015-0EFB-49DE-96B9-56BFC779C07D}" presName="spaceRect" presStyleCnt="0"/>
      <dgm:spPr/>
    </dgm:pt>
    <dgm:pt modelId="{A3D18906-91B0-4029-85CA-839BD9492853}" type="pres">
      <dgm:prSet presAssocID="{8CE5B015-0EFB-49DE-96B9-56BFC779C07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084720A-0202-4FF0-813D-13B60AD243E6}" type="presOf" srcId="{35DCC440-A267-4691-A236-244B935661AB}" destId="{A2F37D7C-46DC-4484-9A42-755563F2CFB5}" srcOrd="0" destOrd="0" presId="urn:microsoft.com/office/officeart/2018/2/layout/IconLabelList"/>
    <dgm:cxn modelId="{F8AC3114-645A-4091-B5F6-18B35C90D4DE}" srcId="{19F198AE-EFFE-496F-9E92-00D34537EAB9}" destId="{8CF5DB7D-BEAA-4B94-853C-DE05A33359A9}" srcOrd="0" destOrd="0" parTransId="{929A9A52-3464-4F71-A7B5-B24DD514C3DC}" sibTransId="{0B9A2FCB-3C75-4FE7-A38E-9651DC74F3D7}"/>
    <dgm:cxn modelId="{9E2A6C2D-0E8B-4F62-83FD-BF5BD629AA5A}" type="presOf" srcId="{19F198AE-EFFE-496F-9E92-00D34537EAB9}" destId="{8463714D-A1E5-40AC-8B56-9E8E8E5ACABA}" srcOrd="0" destOrd="0" presId="urn:microsoft.com/office/officeart/2018/2/layout/IconLabelList"/>
    <dgm:cxn modelId="{1DF30937-6366-4007-BA07-1256E1DB91CC}" srcId="{19F198AE-EFFE-496F-9E92-00D34537EAB9}" destId="{35DCC440-A267-4691-A236-244B935661AB}" srcOrd="2" destOrd="0" parTransId="{55998284-B7AF-454B-965A-4FF03167B85D}" sibTransId="{785CCEF5-71D1-495F-8676-2E0651D2B63A}"/>
    <dgm:cxn modelId="{87EF1A48-98B6-41EC-ACF1-0CFD23D0E342}" srcId="{19F198AE-EFFE-496F-9E92-00D34537EAB9}" destId="{8CE5B015-0EFB-49DE-96B9-56BFC779C07D}" srcOrd="3" destOrd="0" parTransId="{9BA81060-6995-4829-87A3-4FD2D84C5303}" sibTransId="{6954EE96-787C-4CC8-B786-1B8FDC5DCB13}"/>
    <dgm:cxn modelId="{01527F58-9C9F-43D5-8EC7-16AAB91361A6}" type="presOf" srcId="{8CE5B015-0EFB-49DE-96B9-56BFC779C07D}" destId="{A3D18906-91B0-4029-85CA-839BD9492853}" srcOrd="0" destOrd="0" presId="urn:microsoft.com/office/officeart/2018/2/layout/IconLabelList"/>
    <dgm:cxn modelId="{B27F3466-235E-4FB4-8C59-34ACBE56F585}" type="presOf" srcId="{37678611-BD3C-4457-A25C-C2FDB3578D53}" destId="{436885BA-15B8-4B11-9482-3480D141504C}" srcOrd="0" destOrd="0" presId="urn:microsoft.com/office/officeart/2018/2/layout/IconLabelList"/>
    <dgm:cxn modelId="{68C859A3-DF30-425A-B1D8-49ADE23E9056}" type="presOf" srcId="{8CF5DB7D-BEAA-4B94-853C-DE05A33359A9}" destId="{39B5CA78-48DD-41FE-93C3-FC43BCC4C386}" srcOrd="0" destOrd="0" presId="urn:microsoft.com/office/officeart/2018/2/layout/IconLabelList"/>
    <dgm:cxn modelId="{835197F8-7B81-40AE-80ED-70A8B44F21B2}" srcId="{19F198AE-EFFE-496F-9E92-00D34537EAB9}" destId="{37678611-BD3C-4457-A25C-C2FDB3578D53}" srcOrd="1" destOrd="0" parTransId="{37CFF29E-BAA9-465C-9487-DD1EA6C03C56}" sibTransId="{AB7449B3-74A7-4964-86E1-BDEE4A6B4932}"/>
    <dgm:cxn modelId="{DCEF4C1F-2BC5-4BFE-BBDF-0502920DA1C5}" type="presParOf" srcId="{8463714D-A1E5-40AC-8B56-9E8E8E5ACABA}" destId="{ACF6363B-CEBF-4C72-904B-4466E3F0DDD6}" srcOrd="0" destOrd="0" presId="urn:microsoft.com/office/officeart/2018/2/layout/IconLabelList"/>
    <dgm:cxn modelId="{FAE05A27-0E07-4529-8378-FABD898D7FE8}" type="presParOf" srcId="{ACF6363B-CEBF-4C72-904B-4466E3F0DDD6}" destId="{170A56EE-789A-4978-9CE4-93E50C1553EE}" srcOrd="0" destOrd="0" presId="urn:microsoft.com/office/officeart/2018/2/layout/IconLabelList"/>
    <dgm:cxn modelId="{11062789-513C-482D-A7AC-50130091B6CC}" type="presParOf" srcId="{ACF6363B-CEBF-4C72-904B-4466E3F0DDD6}" destId="{0D50F315-E5B8-4BF1-AEED-58DC5652528F}" srcOrd="1" destOrd="0" presId="urn:microsoft.com/office/officeart/2018/2/layout/IconLabelList"/>
    <dgm:cxn modelId="{25B09A81-337F-460B-90B6-026EF1236BB2}" type="presParOf" srcId="{ACF6363B-CEBF-4C72-904B-4466E3F0DDD6}" destId="{39B5CA78-48DD-41FE-93C3-FC43BCC4C386}" srcOrd="2" destOrd="0" presId="urn:microsoft.com/office/officeart/2018/2/layout/IconLabelList"/>
    <dgm:cxn modelId="{91E9EB2E-7E15-431B-8478-3F080B9431CF}" type="presParOf" srcId="{8463714D-A1E5-40AC-8B56-9E8E8E5ACABA}" destId="{F94EBA9D-C71E-45B6-93A3-BA187FCC7AC2}" srcOrd="1" destOrd="0" presId="urn:microsoft.com/office/officeart/2018/2/layout/IconLabelList"/>
    <dgm:cxn modelId="{2790C39C-C2CC-4E85-8264-8BDF15B9570A}" type="presParOf" srcId="{8463714D-A1E5-40AC-8B56-9E8E8E5ACABA}" destId="{96CB1650-6E5B-42AF-BA70-4C88C0E09C97}" srcOrd="2" destOrd="0" presId="urn:microsoft.com/office/officeart/2018/2/layout/IconLabelList"/>
    <dgm:cxn modelId="{B2C6E989-988B-4A9A-8989-A1F6D2A31BB0}" type="presParOf" srcId="{96CB1650-6E5B-42AF-BA70-4C88C0E09C97}" destId="{4689E4DB-6049-486B-B825-8240655D9AAB}" srcOrd="0" destOrd="0" presId="urn:microsoft.com/office/officeart/2018/2/layout/IconLabelList"/>
    <dgm:cxn modelId="{73FAAAA9-E8FF-4D18-B393-AE657FBEC920}" type="presParOf" srcId="{96CB1650-6E5B-42AF-BA70-4C88C0E09C97}" destId="{4FBA7B77-74AE-4064-BB6F-97FB7888A2CB}" srcOrd="1" destOrd="0" presId="urn:microsoft.com/office/officeart/2018/2/layout/IconLabelList"/>
    <dgm:cxn modelId="{C803C9B8-23BB-4B49-BC40-21BD8EA4C84C}" type="presParOf" srcId="{96CB1650-6E5B-42AF-BA70-4C88C0E09C97}" destId="{436885BA-15B8-4B11-9482-3480D141504C}" srcOrd="2" destOrd="0" presId="urn:microsoft.com/office/officeart/2018/2/layout/IconLabelList"/>
    <dgm:cxn modelId="{09AE63AE-F28A-4F1C-A167-FC6DA9990791}" type="presParOf" srcId="{8463714D-A1E5-40AC-8B56-9E8E8E5ACABA}" destId="{A15CBF85-5761-49A6-8119-F7826D74CBAC}" srcOrd="3" destOrd="0" presId="urn:microsoft.com/office/officeart/2018/2/layout/IconLabelList"/>
    <dgm:cxn modelId="{F7939FFF-FA6A-4566-8829-C9F0EB79B9EB}" type="presParOf" srcId="{8463714D-A1E5-40AC-8B56-9E8E8E5ACABA}" destId="{5B22E9AF-4303-4915-B6FA-BBCB4D19E332}" srcOrd="4" destOrd="0" presId="urn:microsoft.com/office/officeart/2018/2/layout/IconLabelList"/>
    <dgm:cxn modelId="{93F2823C-D34E-4E9A-9FF3-693E900419B6}" type="presParOf" srcId="{5B22E9AF-4303-4915-B6FA-BBCB4D19E332}" destId="{EEF57807-FDFB-4182-B4C6-C3435D2515FB}" srcOrd="0" destOrd="0" presId="urn:microsoft.com/office/officeart/2018/2/layout/IconLabelList"/>
    <dgm:cxn modelId="{DE1B5326-DD74-4AD0-9760-575FB4B9B22E}" type="presParOf" srcId="{5B22E9AF-4303-4915-B6FA-BBCB4D19E332}" destId="{1F1C3ED4-B9CF-4801-87AD-E215798688CF}" srcOrd="1" destOrd="0" presId="urn:microsoft.com/office/officeart/2018/2/layout/IconLabelList"/>
    <dgm:cxn modelId="{FD75205B-36AD-4A4E-8EC7-423C996E0867}" type="presParOf" srcId="{5B22E9AF-4303-4915-B6FA-BBCB4D19E332}" destId="{A2F37D7C-46DC-4484-9A42-755563F2CFB5}" srcOrd="2" destOrd="0" presId="urn:microsoft.com/office/officeart/2018/2/layout/IconLabelList"/>
    <dgm:cxn modelId="{06E3A583-CE18-469B-83F6-BAF0B283DCC9}" type="presParOf" srcId="{8463714D-A1E5-40AC-8B56-9E8E8E5ACABA}" destId="{C2175FBD-53EA-4752-B4CA-CC1CA1A37C21}" srcOrd="5" destOrd="0" presId="urn:microsoft.com/office/officeart/2018/2/layout/IconLabelList"/>
    <dgm:cxn modelId="{D7870DA8-6547-4EA3-BEC1-B3341753A2EA}" type="presParOf" srcId="{8463714D-A1E5-40AC-8B56-9E8E8E5ACABA}" destId="{0C1557E7-F25F-4096-A0A5-1EE217968664}" srcOrd="6" destOrd="0" presId="urn:microsoft.com/office/officeart/2018/2/layout/IconLabelList"/>
    <dgm:cxn modelId="{5C173B5D-21EE-4408-829C-7BC82BC6BCC1}" type="presParOf" srcId="{0C1557E7-F25F-4096-A0A5-1EE217968664}" destId="{540F69BD-55DB-4A3D-A0CB-B13C66F0808B}" srcOrd="0" destOrd="0" presId="urn:microsoft.com/office/officeart/2018/2/layout/IconLabelList"/>
    <dgm:cxn modelId="{95DEBE23-C436-47E1-8DBC-93B51D11C50F}" type="presParOf" srcId="{0C1557E7-F25F-4096-A0A5-1EE217968664}" destId="{1F4DF32F-1881-4DD6-8FDB-B35C35A07DD2}" srcOrd="1" destOrd="0" presId="urn:microsoft.com/office/officeart/2018/2/layout/IconLabelList"/>
    <dgm:cxn modelId="{15ADC797-EB0B-4087-93F9-67BA594C03E4}" type="presParOf" srcId="{0C1557E7-F25F-4096-A0A5-1EE217968664}" destId="{A3D18906-91B0-4029-85CA-839BD949285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CCF8ABE-D864-4FF8-81AD-420D7D55265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DBB86E8-EE77-4028-AD01-A75866FA3F50}">
      <dgm:prSet/>
      <dgm:spPr/>
      <dgm:t>
        <a:bodyPr/>
        <a:lstStyle/>
        <a:p>
          <a:r>
            <a:rPr lang="en-US"/>
            <a:t>Health promotion campaigns raise awareness, build health literacy and encourage behaviour change (World Health Organization, n.d.).</a:t>
          </a:r>
        </a:p>
      </dgm:t>
    </dgm:pt>
    <dgm:pt modelId="{753C3F1F-8D07-4AF6-83A0-E4A691D47DA3}" type="parTrans" cxnId="{39F1B600-9EBA-449D-8708-9CCAD68A0D15}">
      <dgm:prSet/>
      <dgm:spPr/>
      <dgm:t>
        <a:bodyPr/>
        <a:lstStyle/>
        <a:p>
          <a:endParaRPr lang="en-US"/>
        </a:p>
      </dgm:t>
    </dgm:pt>
    <dgm:pt modelId="{3B2BF83A-8319-41A1-A58A-C2A2F0B07BA2}" type="sibTrans" cxnId="{39F1B600-9EBA-449D-8708-9CCAD68A0D15}">
      <dgm:prSet/>
      <dgm:spPr/>
      <dgm:t>
        <a:bodyPr/>
        <a:lstStyle/>
        <a:p>
          <a:endParaRPr lang="en-US"/>
        </a:p>
      </dgm:t>
    </dgm:pt>
    <dgm:pt modelId="{CB9C8CFF-F17C-4599-8E25-4864FBA5679B}">
      <dgm:prSet/>
      <dgm:spPr/>
      <dgm:t>
        <a:bodyPr/>
        <a:lstStyle/>
        <a:p>
          <a:r>
            <a:rPr lang="en-US"/>
            <a:t>Healthy settings approaches create supportive environments in schools, workplaces and communities (World Health Organization, n.d.).</a:t>
          </a:r>
        </a:p>
      </dgm:t>
    </dgm:pt>
    <dgm:pt modelId="{6E99D903-6F3F-4FFA-BD5C-908EFD3A8331}" type="parTrans" cxnId="{535549D6-7E24-4EA7-A46D-985C76C9D40F}">
      <dgm:prSet/>
      <dgm:spPr/>
      <dgm:t>
        <a:bodyPr/>
        <a:lstStyle/>
        <a:p>
          <a:endParaRPr lang="en-US"/>
        </a:p>
      </dgm:t>
    </dgm:pt>
    <dgm:pt modelId="{5E72CE91-FEC6-4275-B457-518C77E24030}" type="sibTrans" cxnId="{535549D6-7E24-4EA7-A46D-985C76C9D40F}">
      <dgm:prSet/>
      <dgm:spPr/>
      <dgm:t>
        <a:bodyPr/>
        <a:lstStyle/>
        <a:p>
          <a:endParaRPr lang="en-US"/>
        </a:p>
      </dgm:t>
    </dgm:pt>
    <dgm:pt modelId="{2591FFBB-12E6-43D0-AEBD-F05AAD283475}">
      <dgm:prSet/>
      <dgm:spPr/>
      <dgm:t>
        <a:bodyPr/>
        <a:lstStyle/>
        <a:p>
          <a:r>
            <a:rPr lang="en-US" dirty="0"/>
            <a:t>Population-level policies, such as tobacco control or food environment regulation, address commercial determinants of health (World Health Organization, 2025).</a:t>
          </a:r>
        </a:p>
      </dgm:t>
    </dgm:pt>
    <dgm:pt modelId="{065EDE08-AC77-400E-9A08-86B9FBA177FB}" type="parTrans" cxnId="{FB02F946-68B3-46F1-96B9-845AE774CB46}">
      <dgm:prSet/>
      <dgm:spPr/>
      <dgm:t>
        <a:bodyPr/>
        <a:lstStyle/>
        <a:p>
          <a:endParaRPr lang="en-US"/>
        </a:p>
      </dgm:t>
    </dgm:pt>
    <dgm:pt modelId="{BE1B4A28-FC9B-4743-B469-71CBA82FE2BF}" type="sibTrans" cxnId="{FB02F946-68B3-46F1-96B9-845AE774CB46}">
      <dgm:prSet/>
      <dgm:spPr/>
      <dgm:t>
        <a:bodyPr/>
        <a:lstStyle/>
        <a:p>
          <a:endParaRPr lang="en-US"/>
        </a:p>
      </dgm:t>
    </dgm:pt>
    <dgm:pt modelId="{960AA0AB-BC2E-4AA5-AC52-971069B2B7F5}">
      <dgm:prSet/>
      <dgm:spPr/>
      <dgm:t>
        <a:bodyPr/>
        <a:lstStyle/>
        <a:p>
          <a:r>
            <a:rPr lang="en-US"/>
            <a:t>Public health action helps reduce avoidable inequalities and improves wellbeing across communities (World Health Organization, 2026).</a:t>
          </a:r>
        </a:p>
      </dgm:t>
    </dgm:pt>
    <dgm:pt modelId="{6ECEA190-F209-4CE6-919E-446E2BFA0255}" type="parTrans" cxnId="{73707B4B-A017-483F-925A-BA8D38DF13B7}">
      <dgm:prSet/>
      <dgm:spPr/>
      <dgm:t>
        <a:bodyPr/>
        <a:lstStyle/>
        <a:p>
          <a:endParaRPr lang="en-US"/>
        </a:p>
      </dgm:t>
    </dgm:pt>
    <dgm:pt modelId="{67B5C515-FB6C-4FE3-A230-A227492C6FF4}" type="sibTrans" cxnId="{73707B4B-A017-483F-925A-BA8D38DF13B7}">
      <dgm:prSet/>
      <dgm:spPr/>
      <dgm:t>
        <a:bodyPr/>
        <a:lstStyle/>
        <a:p>
          <a:endParaRPr lang="en-US"/>
        </a:p>
      </dgm:t>
    </dgm:pt>
    <dgm:pt modelId="{142DF069-12DD-8E47-B054-7E71C5825B4A}" type="pres">
      <dgm:prSet presAssocID="{0CCF8ABE-D864-4FF8-81AD-420D7D55265E}" presName="linear" presStyleCnt="0">
        <dgm:presLayoutVars>
          <dgm:animLvl val="lvl"/>
          <dgm:resizeHandles val="exact"/>
        </dgm:presLayoutVars>
      </dgm:prSet>
      <dgm:spPr/>
    </dgm:pt>
    <dgm:pt modelId="{5CD81EA9-0964-BB4D-B0A1-A63C87795A0D}" type="pres">
      <dgm:prSet presAssocID="{6DBB86E8-EE77-4028-AD01-A75866FA3F5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83B05DC-9465-2C49-BCCC-E1B6DC14A6C0}" type="pres">
      <dgm:prSet presAssocID="{3B2BF83A-8319-41A1-A58A-C2A2F0B07BA2}" presName="spacer" presStyleCnt="0"/>
      <dgm:spPr/>
    </dgm:pt>
    <dgm:pt modelId="{ED73D75F-5592-9749-B59E-D9CCC5094222}" type="pres">
      <dgm:prSet presAssocID="{CB9C8CFF-F17C-4599-8E25-4864FBA5679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7C42E6E-E668-D046-BFBD-8927A63C87E8}" type="pres">
      <dgm:prSet presAssocID="{5E72CE91-FEC6-4275-B457-518C77E24030}" presName="spacer" presStyleCnt="0"/>
      <dgm:spPr/>
    </dgm:pt>
    <dgm:pt modelId="{9046355E-162A-EE41-AFDB-04846C37E81A}" type="pres">
      <dgm:prSet presAssocID="{2591FFBB-12E6-43D0-AEBD-F05AAD28347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81E9380-85EF-BA4B-922E-598D6FD4A699}" type="pres">
      <dgm:prSet presAssocID="{BE1B4A28-FC9B-4743-B469-71CBA82FE2BF}" presName="spacer" presStyleCnt="0"/>
      <dgm:spPr/>
    </dgm:pt>
    <dgm:pt modelId="{BAC76079-3F9C-9143-9326-31C5DD0E4F73}" type="pres">
      <dgm:prSet presAssocID="{960AA0AB-BC2E-4AA5-AC52-971069B2B7F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9F1B600-9EBA-449D-8708-9CCAD68A0D15}" srcId="{0CCF8ABE-D864-4FF8-81AD-420D7D55265E}" destId="{6DBB86E8-EE77-4028-AD01-A75866FA3F50}" srcOrd="0" destOrd="0" parTransId="{753C3F1F-8D07-4AF6-83A0-E4A691D47DA3}" sibTransId="{3B2BF83A-8319-41A1-A58A-C2A2F0B07BA2}"/>
    <dgm:cxn modelId="{2601FB2C-C617-2E4A-818D-D69E4F700707}" type="presOf" srcId="{6DBB86E8-EE77-4028-AD01-A75866FA3F50}" destId="{5CD81EA9-0964-BB4D-B0A1-A63C87795A0D}" srcOrd="0" destOrd="0" presId="urn:microsoft.com/office/officeart/2005/8/layout/vList2"/>
    <dgm:cxn modelId="{65FB8432-557E-C04E-983B-FFBD643E3E79}" type="presOf" srcId="{2591FFBB-12E6-43D0-AEBD-F05AAD283475}" destId="{9046355E-162A-EE41-AFDB-04846C37E81A}" srcOrd="0" destOrd="0" presId="urn:microsoft.com/office/officeart/2005/8/layout/vList2"/>
    <dgm:cxn modelId="{DAA7F53D-7290-734E-B7BF-DC74BF499282}" type="presOf" srcId="{CB9C8CFF-F17C-4599-8E25-4864FBA5679B}" destId="{ED73D75F-5592-9749-B59E-D9CCC5094222}" srcOrd="0" destOrd="0" presId="urn:microsoft.com/office/officeart/2005/8/layout/vList2"/>
    <dgm:cxn modelId="{FB02F946-68B3-46F1-96B9-845AE774CB46}" srcId="{0CCF8ABE-D864-4FF8-81AD-420D7D55265E}" destId="{2591FFBB-12E6-43D0-AEBD-F05AAD283475}" srcOrd="2" destOrd="0" parTransId="{065EDE08-AC77-400E-9A08-86B9FBA177FB}" sibTransId="{BE1B4A28-FC9B-4743-B469-71CBA82FE2BF}"/>
    <dgm:cxn modelId="{73707B4B-A017-483F-925A-BA8D38DF13B7}" srcId="{0CCF8ABE-D864-4FF8-81AD-420D7D55265E}" destId="{960AA0AB-BC2E-4AA5-AC52-971069B2B7F5}" srcOrd="3" destOrd="0" parTransId="{6ECEA190-F209-4CE6-919E-446E2BFA0255}" sibTransId="{67B5C515-FB6C-4FE3-A230-A227492C6FF4}"/>
    <dgm:cxn modelId="{C55E9A5A-A74F-4C41-ACB6-836FF179D9B8}" type="presOf" srcId="{960AA0AB-BC2E-4AA5-AC52-971069B2B7F5}" destId="{BAC76079-3F9C-9143-9326-31C5DD0E4F73}" srcOrd="0" destOrd="0" presId="urn:microsoft.com/office/officeart/2005/8/layout/vList2"/>
    <dgm:cxn modelId="{5E31FBBB-67FA-CD47-AB7A-CE89F1D55FEF}" type="presOf" srcId="{0CCF8ABE-D864-4FF8-81AD-420D7D55265E}" destId="{142DF069-12DD-8E47-B054-7E71C5825B4A}" srcOrd="0" destOrd="0" presId="urn:microsoft.com/office/officeart/2005/8/layout/vList2"/>
    <dgm:cxn modelId="{535549D6-7E24-4EA7-A46D-985C76C9D40F}" srcId="{0CCF8ABE-D864-4FF8-81AD-420D7D55265E}" destId="{CB9C8CFF-F17C-4599-8E25-4864FBA5679B}" srcOrd="1" destOrd="0" parTransId="{6E99D903-6F3F-4FFA-BD5C-908EFD3A8331}" sibTransId="{5E72CE91-FEC6-4275-B457-518C77E24030}"/>
    <dgm:cxn modelId="{5E4248BF-C9AB-6B47-9921-DC3E7AFC69FC}" type="presParOf" srcId="{142DF069-12DD-8E47-B054-7E71C5825B4A}" destId="{5CD81EA9-0964-BB4D-B0A1-A63C87795A0D}" srcOrd="0" destOrd="0" presId="urn:microsoft.com/office/officeart/2005/8/layout/vList2"/>
    <dgm:cxn modelId="{83118F79-0919-FE4B-A7DA-1646CA0C65E0}" type="presParOf" srcId="{142DF069-12DD-8E47-B054-7E71C5825B4A}" destId="{B83B05DC-9465-2C49-BCCC-E1B6DC14A6C0}" srcOrd="1" destOrd="0" presId="urn:microsoft.com/office/officeart/2005/8/layout/vList2"/>
    <dgm:cxn modelId="{01227E5C-CF4B-544C-B95E-F48C3E687344}" type="presParOf" srcId="{142DF069-12DD-8E47-B054-7E71C5825B4A}" destId="{ED73D75F-5592-9749-B59E-D9CCC5094222}" srcOrd="2" destOrd="0" presId="urn:microsoft.com/office/officeart/2005/8/layout/vList2"/>
    <dgm:cxn modelId="{87205BA0-2F24-6943-A545-2CCC1560BE7E}" type="presParOf" srcId="{142DF069-12DD-8E47-B054-7E71C5825B4A}" destId="{57C42E6E-E668-D046-BFBD-8927A63C87E8}" srcOrd="3" destOrd="0" presId="urn:microsoft.com/office/officeart/2005/8/layout/vList2"/>
    <dgm:cxn modelId="{F744D5CB-DDE3-5C4A-BE82-B25485431399}" type="presParOf" srcId="{142DF069-12DD-8E47-B054-7E71C5825B4A}" destId="{9046355E-162A-EE41-AFDB-04846C37E81A}" srcOrd="4" destOrd="0" presId="urn:microsoft.com/office/officeart/2005/8/layout/vList2"/>
    <dgm:cxn modelId="{FF5ACCD1-F203-4F48-BEF6-CE21355B00BB}" type="presParOf" srcId="{142DF069-12DD-8E47-B054-7E71C5825B4A}" destId="{681E9380-85EF-BA4B-922E-598D6FD4A699}" srcOrd="5" destOrd="0" presId="urn:microsoft.com/office/officeart/2005/8/layout/vList2"/>
    <dgm:cxn modelId="{F869E7D6-AA30-4641-8C3A-F63645D0F19F}" type="presParOf" srcId="{142DF069-12DD-8E47-B054-7E71C5825B4A}" destId="{BAC76079-3F9C-9143-9326-31C5DD0E4F7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586F35-32A6-4FD7-9A39-072E2CDC85C6}">
      <dsp:nvSpPr>
        <dsp:cNvPr id="0" name=""/>
        <dsp:cNvSpPr/>
      </dsp:nvSpPr>
      <dsp:spPr>
        <a:xfrm>
          <a:off x="908414" y="719263"/>
          <a:ext cx="1442103" cy="14421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FC904-5F11-40F4-9BD0-D10806DB048E}">
      <dsp:nvSpPr>
        <dsp:cNvPr id="0" name=""/>
        <dsp:cNvSpPr/>
      </dsp:nvSpPr>
      <dsp:spPr>
        <a:xfrm>
          <a:off x="27129" y="2563036"/>
          <a:ext cx="3204675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Health: complete physical, mental and social well-being, not merely the absence of disease.</a:t>
          </a:r>
        </a:p>
      </dsp:txBody>
      <dsp:txXfrm>
        <a:off x="27129" y="2563036"/>
        <a:ext cx="3204675" cy="832500"/>
      </dsp:txXfrm>
    </dsp:sp>
    <dsp:sp modelId="{3E049248-F15E-4FD0-B165-9DF04E479CC7}">
      <dsp:nvSpPr>
        <dsp:cNvPr id="0" name=""/>
        <dsp:cNvSpPr/>
      </dsp:nvSpPr>
      <dsp:spPr>
        <a:xfrm>
          <a:off x="4673908" y="719263"/>
          <a:ext cx="1442103" cy="14421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F59184-2853-412F-A1E9-A12F531A3DB3}">
      <dsp:nvSpPr>
        <dsp:cNvPr id="0" name=""/>
        <dsp:cNvSpPr/>
      </dsp:nvSpPr>
      <dsp:spPr>
        <a:xfrm>
          <a:off x="3792622" y="2563036"/>
          <a:ext cx="3204675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Wellbeing: a holistic state including physical, mental, emotional and social dimensions.</a:t>
          </a:r>
        </a:p>
      </dsp:txBody>
      <dsp:txXfrm>
        <a:off x="3792622" y="2563036"/>
        <a:ext cx="3204675" cy="832500"/>
      </dsp:txXfrm>
    </dsp:sp>
    <dsp:sp modelId="{238E4E95-4F0F-4F11-928F-E75C66E21EBA}">
      <dsp:nvSpPr>
        <dsp:cNvPr id="0" name=""/>
        <dsp:cNvSpPr/>
      </dsp:nvSpPr>
      <dsp:spPr>
        <a:xfrm>
          <a:off x="8439401" y="719263"/>
          <a:ext cx="1442103" cy="14421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7E9E21-0944-4A09-9CE4-2CC753B1CBE5}">
      <dsp:nvSpPr>
        <dsp:cNvPr id="0" name=""/>
        <dsp:cNvSpPr/>
      </dsp:nvSpPr>
      <dsp:spPr>
        <a:xfrm>
          <a:off x="7558115" y="2563036"/>
          <a:ext cx="3204675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Sustainable development: meeting present needs without compromising the ability of future generations to meet theirs.</a:t>
          </a:r>
        </a:p>
      </dsp:txBody>
      <dsp:txXfrm>
        <a:off x="7558115" y="2563036"/>
        <a:ext cx="3204675" cy="832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D6C170-8425-4A1A-A008-FFA136180ADC}">
      <dsp:nvSpPr>
        <dsp:cNvPr id="0" name=""/>
        <dsp:cNvSpPr/>
      </dsp:nvSpPr>
      <dsp:spPr>
        <a:xfrm>
          <a:off x="0" y="502"/>
          <a:ext cx="10789920" cy="11753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34128E-A325-4E88-81A1-6F093476F0A5}">
      <dsp:nvSpPr>
        <dsp:cNvPr id="0" name=""/>
        <dsp:cNvSpPr/>
      </dsp:nvSpPr>
      <dsp:spPr>
        <a:xfrm>
          <a:off x="355549" y="264960"/>
          <a:ext cx="646453" cy="6464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B20572-7685-4035-A9AF-9EF6824C0512}">
      <dsp:nvSpPr>
        <dsp:cNvPr id="0" name=""/>
        <dsp:cNvSpPr/>
      </dsp:nvSpPr>
      <dsp:spPr>
        <a:xfrm>
          <a:off x="1357552" y="502"/>
          <a:ext cx="9432367" cy="1175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93" tIns="124393" rIns="124393" bIns="12439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Health is central to the Sustainable Development Goals and linked to wider development outcomes (World Health Organization, 2026).</a:t>
          </a:r>
        </a:p>
      </dsp:txBody>
      <dsp:txXfrm>
        <a:off x="1357552" y="502"/>
        <a:ext cx="9432367" cy="1175370"/>
      </dsp:txXfrm>
    </dsp:sp>
    <dsp:sp modelId="{0C0DA093-7285-4FAE-9D2F-8FF59BCBF6CF}">
      <dsp:nvSpPr>
        <dsp:cNvPr id="0" name=""/>
        <dsp:cNvSpPr/>
      </dsp:nvSpPr>
      <dsp:spPr>
        <a:xfrm>
          <a:off x="0" y="1469714"/>
          <a:ext cx="10789920" cy="11753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41AA90-B5A1-4AE2-89EB-8158D8B46353}">
      <dsp:nvSpPr>
        <dsp:cNvPr id="0" name=""/>
        <dsp:cNvSpPr/>
      </dsp:nvSpPr>
      <dsp:spPr>
        <a:xfrm>
          <a:off x="355549" y="1734173"/>
          <a:ext cx="646453" cy="6464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DF30B4-76CB-41EB-BCC4-751EB4D254AC}">
      <dsp:nvSpPr>
        <dsp:cNvPr id="0" name=""/>
        <dsp:cNvSpPr/>
      </dsp:nvSpPr>
      <dsp:spPr>
        <a:xfrm>
          <a:off x="1357552" y="1469714"/>
          <a:ext cx="9432367" cy="1175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93" tIns="124393" rIns="124393" bIns="12439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Health promotion enables people to increase control over their health and address non-medical determinants (World Health Organization, n.d.).</a:t>
          </a:r>
        </a:p>
      </dsp:txBody>
      <dsp:txXfrm>
        <a:off x="1357552" y="1469714"/>
        <a:ext cx="9432367" cy="1175370"/>
      </dsp:txXfrm>
    </dsp:sp>
    <dsp:sp modelId="{1A025A57-DA3D-4805-80C0-8E0EA00C5C90}">
      <dsp:nvSpPr>
        <dsp:cNvPr id="0" name=""/>
        <dsp:cNvSpPr/>
      </dsp:nvSpPr>
      <dsp:spPr>
        <a:xfrm>
          <a:off x="0" y="2938927"/>
          <a:ext cx="10789920" cy="11753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3BEA9C-1E22-43E8-8A9A-66E77F426482}">
      <dsp:nvSpPr>
        <dsp:cNvPr id="0" name=""/>
        <dsp:cNvSpPr/>
      </dsp:nvSpPr>
      <dsp:spPr>
        <a:xfrm>
          <a:off x="355549" y="3203385"/>
          <a:ext cx="646453" cy="6464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1F1569-00C2-46BB-8F92-06A589A22695}">
      <dsp:nvSpPr>
        <dsp:cNvPr id="0" name=""/>
        <dsp:cNvSpPr/>
      </dsp:nvSpPr>
      <dsp:spPr>
        <a:xfrm>
          <a:off x="1357552" y="2938927"/>
          <a:ext cx="9432367" cy="1175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93" tIns="124393" rIns="124393" bIns="12439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Health is shaped by social, economic and environmental conditions as well as healthcare access (World Health Organization, 2024; World Health Organization, 2025).</a:t>
          </a:r>
        </a:p>
      </dsp:txBody>
      <dsp:txXfrm>
        <a:off x="1357552" y="2938927"/>
        <a:ext cx="9432367" cy="11753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708BB6-1D04-4B6C-B126-79CE8493F65C}">
      <dsp:nvSpPr>
        <dsp:cNvPr id="0" name=""/>
        <dsp:cNvSpPr/>
      </dsp:nvSpPr>
      <dsp:spPr>
        <a:xfrm>
          <a:off x="0" y="502"/>
          <a:ext cx="10789920" cy="11753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E83BF7-12AC-46EA-8202-3832B6C785CA}">
      <dsp:nvSpPr>
        <dsp:cNvPr id="0" name=""/>
        <dsp:cNvSpPr/>
      </dsp:nvSpPr>
      <dsp:spPr>
        <a:xfrm>
          <a:off x="355549" y="264960"/>
          <a:ext cx="646453" cy="6464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7A2043-2B37-4DB7-B28A-29AE96226F8F}">
      <dsp:nvSpPr>
        <dsp:cNvPr id="0" name=""/>
        <dsp:cNvSpPr/>
      </dsp:nvSpPr>
      <dsp:spPr>
        <a:xfrm>
          <a:off x="1357552" y="502"/>
          <a:ext cx="9432367" cy="1175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93" tIns="124393" rIns="124393" bIns="12439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Integrated care systems bring NHS, councils, voluntary organisations and others together to plan joined-up services based on local need (NHS England, 2026a).</a:t>
          </a:r>
        </a:p>
      </dsp:txBody>
      <dsp:txXfrm>
        <a:off x="1357552" y="502"/>
        <a:ext cx="9432367" cy="1175370"/>
      </dsp:txXfrm>
    </dsp:sp>
    <dsp:sp modelId="{70D62003-1F54-48C9-A693-BE8E43D5830D}">
      <dsp:nvSpPr>
        <dsp:cNvPr id="0" name=""/>
        <dsp:cNvSpPr/>
      </dsp:nvSpPr>
      <dsp:spPr>
        <a:xfrm>
          <a:off x="0" y="1469714"/>
          <a:ext cx="10789920" cy="11753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119D5E-6EF9-46CF-AAF1-8153FA9A9B5E}">
      <dsp:nvSpPr>
        <dsp:cNvPr id="0" name=""/>
        <dsp:cNvSpPr/>
      </dsp:nvSpPr>
      <dsp:spPr>
        <a:xfrm>
          <a:off x="355549" y="1734173"/>
          <a:ext cx="646453" cy="6464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B3F3EF-B7E9-45B7-98C5-4C03B82B296D}">
      <dsp:nvSpPr>
        <dsp:cNvPr id="0" name=""/>
        <dsp:cNvSpPr/>
      </dsp:nvSpPr>
      <dsp:spPr>
        <a:xfrm>
          <a:off x="1357552" y="1469714"/>
          <a:ext cx="9432367" cy="1175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93" tIns="124393" rIns="124393" bIns="12439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Integrated care boards provide strategic commissioning and governance across populations and places (NHS England, 2026b).</a:t>
          </a:r>
        </a:p>
      </dsp:txBody>
      <dsp:txXfrm>
        <a:off x="1357552" y="1469714"/>
        <a:ext cx="9432367" cy="1175370"/>
      </dsp:txXfrm>
    </dsp:sp>
    <dsp:sp modelId="{98CEC6E7-C20F-4C12-852D-AD6AE6D8043D}">
      <dsp:nvSpPr>
        <dsp:cNvPr id="0" name=""/>
        <dsp:cNvSpPr/>
      </dsp:nvSpPr>
      <dsp:spPr>
        <a:xfrm>
          <a:off x="0" y="2938927"/>
          <a:ext cx="10789920" cy="11753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06F72B-1899-4A51-B299-F220F7189593}">
      <dsp:nvSpPr>
        <dsp:cNvPr id="0" name=""/>
        <dsp:cNvSpPr/>
      </dsp:nvSpPr>
      <dsp:spPr>
        <a:xfrm>
          <a:off x="355549" y="3203385"/>
          <a:ext cx="646453" cy="6464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FE8E18-C5BF-4C76-889C-FFDD69E96F24}">
      <dsp:nvSpPr>
        <dsp:cNvPr id="0" name=""/>
        <dsp:cNvSpPr/>
      </dsp:nvSpPr>
      <dsp:spPr>
        <a:xfrm>
          <a:off x="1357552" y="2938927"/>
          <a:ext cx="9432367" cy="1175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93" tIns="124393" rIns="124393" bIns="12439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Clustering and collaboration between boards aims to improve outcomes, tackle inequalities and use resources efficiently (NHS England, 2026c).</a:t>
          </a:r>
        </a:p>
      </dsp:txBody>
      <dsp:txXfrm>
        <a:off x="1357552" y="2938927"/>
        <a:ext cx="9432367" cy="11753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2B39CC-AC65-B44E-B003-FD0A98BF9153}">
      <dsp:nvSpPr>
        <dsp:cNvPr id="0" name=""/>
        <dsp:cNvSpPr/>
      </dsp:nvSpPr>
      <dsp:spPr>
        <a:xfrm>
          <a:off x="629365" y="2315151"/>
          <a:ext cx="2571035" cy="15426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Biological factors: disease, genetics and body systems influence health and responses to treatment.</a:t>
          </a:r>
        </a:p>
      </dsp:txBody>
      <dsp:txXfrm>
        <a:off x="674547" y="2360333"/>
        <a:ext cx="2480671" cy="1452257"/>
      </dsp:txXfrm>
    </dsp:sp>
    <dsp:sp modelId="{672BD117-9439-1549-9E5E-F2BE8AB6F07E}">
      <dsp:nvSpPr>
        <dsp:cNvPr id="0" name=""/>
        <dsp:cNvSpPr/>
      </dsp:nvSpPr>
      <dsp:spPr>
        <a:xfrm rot="8277852" flipV="1">
          <a:off x="3204632" y="1725343"/>
          <a:ext cx="871597" cy="3880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10800000">
        <a:off x="3306073" y="1763978"/>
        <a:ext cx="755181" cy="232831"/>
      </dsp:txXfrm>
    </dsp:sp>
    <dsp:sp modelId="{759726C3-AB38-6D41-8424-2F13435DCF1E}">
      <dsp:nvSpPr>
        <dsp:cNvPr id="0" name=""/>
        <dsp:cNvSpPr/>
      </dsp:nvSpPr>
      <dsp:spPr>
        <a:xfrm>
          <a:off x="4166596" y="2381823"/>
          <a:ext cx="2571035" cy="15426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Psychological factors: stress, coping, beliefs and behaviours affect health outcomes and use of services.</a:t>
          </a:r>
        </a:p>
      </dsp:txBody>
      <dsp:txXfrm>
        <a:off x="4211778" y="2427005"/>
        <a:ext cx="2480671" cy="1452257"/>
      </dsp:txXfrm>
    </dsp:sp>
    <dsp:sp modelId="{F57E0865-14F1-4D44-BB5D-C92DE241CE3D}">
      <dsp:nvSpPr>
        <dsp:cNvPr id="0" name=""/>
        <dsp:cNvSpPr/>
      </dsp:nvSpPr>
      <dsp:spPr>
        <a:xfrm rot="5400000">
          <a:off x="4974868" y="1595988"/>
          <a:ext cx="640984" cy="63761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5070511" y="1627869"/>
        <a:ext cx="449699" cy="382570"/>
      </dsp:txXfrm>
    </dsp:sp>
    <dsp:sp modelId="{EBA6D999-FEC2-6741-B8D8-356F1BB29765}">
      <dsp:nvSpPr>
        <dsp:cNvPr id="0" name=""/>
        <dsp:cNvSpPr/>
      </dsp:nvSpPr>
      <dsp:spPr>
        <a:xfrm>
          <a:off x="7947021" y="2400874"/>
          <a:ext cx="2571035" cy="15426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Social factors: income, housing, education, employment and relationships shape opportunities for health.</a:t>
          </a:r>
        </a:p>
      </dsp:txBody>
      <dsp:txXfrm>
        <a:off x="7992203" y="2446056"/>
        <a:ext cx="2480671" cy="1452257"/>
      </dsp:txXfrm>
    </dsp:sp>
    <dsp:sp modelId="{631286C0-2254-9C4D-A69A-E2103279ADE0}">
      <dsp:nvSpPr>
        <dsp:cNvPr id="0" name=""/>
        <dsp:cNvSpPr/>
      </dsp:nvSpPr>
      <dsp:spPr>
        <a:xfrm rot="12929803" flipH="1">
          <a:off x="6753259" y="1649369"/>
          <a:ext cx="884315" cy="3377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10800000">
        <a:off x="6762675" y="1687501"/>
        <a:ext cx="782992" cy="202647"/>
      </dsp:txXfrm>
    </dsp:sp>
    <dsp:sp modelId="{25D1FB8A-9817-6D41-97B6-D68C31FCC80B}">
      <dsp:nvSpPr>
        <dsp:cNvPr id="0" name=""/>
        <dsp:cNvSpPr/>
      </dsp:nvSpPr>
      <dsp:spPr>
        <a:xfrm>
          <a:off x="4078949" y="0"/>
          <a:ext cx="2571035" cy="15426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 biopsychosocial view sees health as the product of biological, psychological and social influences together (World Health Organization, 2026).</a:t>
          </a:r>
        </a:p>
      </dsp:txBody>
      <dsp:txXfrm>
        <a:off x="4124131" y="45182"/>
        <a:ext cx="2480671" cy="14522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0A56EE-789A-4978-9CE4-93E50C1553EE}">
      <dsp:nvSpPr>
        <dsp:cNvPr id="0" name=""/>
        <dsp:cNvSpPr/>
      </dsp:nvSpPr>
      <dsp:spPr>
        <a:xfrm>
          <a:off x="700743" y="1008660"/>
          <a:ext cx="1062841" cy="10628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B5CA78-48DD-41FE-93C3-FC43BCC4C386}">
      <dsp:nvSpPr>
        <dsp:cNvPr id="0" name=""/>
        <dsp:cNvSpPr/>
      </dsp:nvSpPr>
      <dsp:spPr>
        <a:xfrm>
          <a:off x="51229" y="2386139"/>
          <a:ext cx="23618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Policies should support prevention, health promotion and mental health, not only acute treatment (World Health Organization, n.d.).</a:t>
          </a:r>
        </a:p>
      </dsp:txBody>
      <dsp:txXfrm>
        <a:off x="51229" y="2386139"/>
        <a:ext cx="2361870" cy="720000"/>
      </dsp:txXfrm>
    </dsp:sp>
    <dsp:sp modelId="{4689E4DB-6049-486B-B825-8240655D9AAB}">
      <dsp:nvSpPr>
        <dsp:cNvPr id="0" name=""/>
        <dsp:cNvSpPr/>
      </dsp:nvSpPr>
      <dsp:spPr>
        <a:xfrm>
          <a:off x="3475940" y="1008660"/>
          <a:ext cx="1062841" cy="10628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6885BA-15B8-4B11-9482-3480D141504C}">
      <dsp:nvSpPr>
        <dsp:cNvPr id="0" name=""/>
        <dsp:cNvSpPr/>
      </dsp:nvSpPr>
      <dsp:spPr>
        <a:xfrm>
          <a:off x="2826426" y="2386139"/>
          <a:ext cx="23618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National strategies need to address the social determinants of health such as housing, education and employment (World Health Organization, 2024).</a:t>
          </a:r>
        </a:p>
      </dsp:txBody>
      <dsp:txXfrm>
        <a:off x="2826426" y="2386139"/>
        <a:ext cx="2361870" cy="720000"/>
      </dsp:txXfrm>
    </dsp:sp>
    <dsp:sp modelId="{EEF57807-FDFB-4182-B4C6-C3435D2515FB}">
      <dsp:nvSpPr>
        <dsp:cNvPr id="0" name=""/>
        <dsp:cNvSpPr/>
      </dsp:nvSpPr>
      <dsp:spPr>
        <a:xfrm>
          <a:off x="6251137" y="1008660"/>
          <a:ext cx="1062841" cy="10628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F37D7C-46DC-4484-9A42-755563F2CFB5}">
      <dsp:nvSpPr>
        <dsp:cNvPr id="0" name=""/>
        <dsp:cNvSpPr/>
      </dsp:nvSpPr>
      <dsp:spPr>
        <a:xfrm>
          <a:off x="5601623" y="2386139"/>
          <a:ext cx="23618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Integrated care boards and local partners share responsibility for planning equitable, sustainable services (NHS England, 2026d).</a:t>
          </a:r>
        </a:p>
      </dsp:txBody>
      <dsp:txXfrm>
        <a:off x="5601623" y="2386139"/>
        <a:ext cx="2361870" cy="720000"/>
      </dsp:txXfrm>
    </dsp:sp>
    <dsp:sp modelId="{540F69BD-55DB-4A3D-A0CB-B13C66F0808B}">
      <dsp:nvSpPr>
        <dsp:cNvPr id="0" name=""/>
        <dsp:cNvSpPr/>
      </dsp:nvSpPr>
      <dsp:spPr>
        <a:xfrm>
          <a:off x="9026335" y="1008660"/>
          <a:ext cx="1062841" cy="10628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D18906-91B0-4029-85CA-839BD9492853}">
      <dsp:nvSpPr>
        <dsp:cNvPr id="0" name=""/>
        <dsp:cNvSpPr/>
      </dsp:nvSpPr>
      <dsp:spPr>
        <a:xfrm>
          <a:off x="8376820" y="2386139"/>
          <a:ext cx="23618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Regulatory and funding pressures can limit innovation and investment in public health and community services (Arnold-Forster, 2026).</a:t>
          </a:r>
        </a:p>
      </dsp:txBody>
      <dsp:txXfrm>
        <a:off x="8376820" y="2386139"/>
        <a:ext cx="236187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D81EA9-0964-BB4D-B0A1-A63C87795A0D}">
      <dsp:nvSpPr>
        <dsp:cNvPr id="0" name=""/>
        <dsp:cNvSpPr/>
      </dsp:nvSpPr>
      <dsp:spPr>
        <a:xfrm>
          <a:off x="0" y="44280"/>
          <a:ext cx="10789920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Health promotion campaigns raise awareness, build health literacy and encourage behaviour change (World Health Organization, n.d.).</a:t>
          </a:r>
        </a:p>
      </dsp:txBody>
      <dsp:txXfrm>
        <a:off x="46606" y="90886"/>
        <a:ext cx="10696708" cy="861507"/>
      </dsp:txXfrm>
    </dsp:sp>
    <dsp:sp modelId="{ED73D75F-5592-9749-B59E-D9CCC5094222}">
      <dsp:nvSpPr>
        <dsp:cNvPr id="0" name=""/>
        <dsp:cNvSpPr/>
      </dsp:nvSpPr>
      <dsp:spPr>
        <a:xfrm>
          <a:off x="0" y="1068120"/>
          <a:ext cx="10789920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Healthy settings approaches create supportive environments in schools, workplaces and communities (World Health Organization, n.d.).</a:t>
          </a:r>
        </a:p>
      </dsp:txBody>
      <dsp:txXfrm>
        <a:off x="46606" y="1114726"/>
        <a:ext cx="10696708" cy="861507"/>
      </dsp:txXfrm>
    </dsp:sp>
    <dsp:sp modelId="{9046355E-162A-EE41-AFDB-04846C37E81A}">
      <dsp:nvSpPr>
        <dsp:cNvPr id="0" name=""/>
        <dsp:cNvSpPr/>
      </dsp:nvSpPr>
      <dsp:spPr>
        <a:xfrm>
          <a:off x="0" y="2091960"/>
          <a:ext cx="10789920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Population-level policies, such as tobacco control or food environment regulation, address commercial determinants of health (World Health Organization, 2025).</a:t>
          </a:r>
        </a:p>
      </dsp:txBody>
      <dsp:txXfrm>
        <a:off x="46606" y="2138566"/>
        <a:ext cx="10696708" cy="861507"/>
      </dsp:txXfrm>
    </dsp:sp>
    <dsp:sp modelId="{BAC76079-3F9C-9143-9326-31C5DD0E4F73}">
      <dsp:nvSpPr>
        <dsp:cNvPr id="0" name=""/>
        <dsp:cNvSpPr/>
      </dsp:nvSpPr>
      <dsp:spPr>
        <a:xfrm>
          <a:off x="0" y="3115800"/>
          <a:ext cx="10789920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Public health action helps reduce avoidable inequalities and improves wellbeing across communities (World Health Organization, 2026).</a:t>
          </a:r>
        </a:p>
      </dsp:txBody>
      <dsp:txXfrm>
        <a:off x="46606" y="3162406"/>
        <a:ext cx="10696708" cy="8615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1086BD-C631-E94C-9735-1EF916AA42BF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E902AF-2FE4-7046-A19F-3ACBE8D7F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360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E902AF-2FE4-7046-A19F-3ACBE8D7FD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505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apps.who.int/gb/ebwha/pdf_files/EB154/B154_21-en.pdf" TargetMode="External"/><Relationship Id="rId3" Type="http://schemas.openxmlformats.org/officeDocument/2006/relationships/hyperlink" Target="https://www.england.nhs.uk/publication/integrated-care-boards-in-england/" TargetMode="External"/><Relationship Id="rId7" Type="http://schemas.openxmlformats.org/officeDocument/2006/relationships/hyperlink" Target="https://www.who.int/data/gho/data/themes/sustainable-development-goals" TargetMode="External"/><Relationship Id="rId2" Type="http://schemas.openxmlformats.org/officeDocument/2006/relationships/hyperlink" Target="https://www.england.nhs.uk/integratedcare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ho.int/health-topics/health-promotion" TargetMode="External"/><Relationship Id="rId11" Type="http://schemas.openxmlformats.org/officeDocument/2006/relationships/hyperlink" Target="https://www.who.int/news/item/03-03-2026-who-releases-updated-health-inequality-data-repository-and-health-equity-assessment-toolkit" TargetMode="External"/><Relationship Id="rId5" Type="http://schemas.openxmlformats.org/officeDocument/2006/relationships/hyperlink" Target="https://www.england.nhs.uk/publication/annual-assessment-of-integrated-care-boards-2025-26-supporting-guidance/" TargetMode="External"/><Relationship Id="rId10" Type="http://schemas.openxmlformats.org/officeDocument/2006/relationships/hyperlink" Target="https://www.who.int/publications/i/item/9789240122482" TargetMode="External"/><Relationship Id="rId4" Type="http://schemas.openxmlformats.org/officeDocument/2006/relationships/hyperlink" Target="https://www.england.nhs.uk/integratedcare/integrated-care-in-your-area/" TargetMode="External"/><Relationship Id="rId9" Type="http://schemas.openxmlformats.org/officeDocument/2006/relationships/hyperlink" Target="https://iris.who.int/handle/10665/38125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Freeform: Shape 13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7" name="Freeform: Shape 14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: Shape 15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9" name="Freeform: Shape 16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30" name="Freeform: Shape 17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1" name="Freeform: Shape 18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0847637-332E-26FA-7325-F4EC536618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5729" y="1764407"/>
            <a:ext cx="5760846" cy="23103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 dirty="0">
                <a:solidFill>
                  <a:schemeClr val="tx2"/>
                </a:solidFill>
                <a:latin typeface="Aptos Display"/>
              </a:rPr>
              <a:t>Health, Wellbeing, and
Sustainable Development
in Modern Healthcare</a:t>
            </a:r>
            <a:br>
              <a:rPr lang="en-GB" sz="3600" b="1" dirty="0">
                <a:solidFill>
                  <a:schemeClr val="tx2"/>
                </a:solidFill>
                <a:latin typeface="Aptos Display"/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F047B3-059A-3DD7-A271-2553C66BB5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54273" y="4074719"/>
            <a:ext cx="3585425" cy="1468831"/>
          </a:xfrm>
        </p:spPr>
        <p:txBody>
          <a:bodyPr>
            <a:normAutofit fontScale="92500" lnSpcReduction="20000"/>
          </a:bodyPr>
          <a:lstStyle/>
          <a:p>
            <a:pPr>
              <a:spcAft>
                <a:spcPts val="800"/>
              </a:spcAft>
              <a:defRPr sz="1800" b="1">
                <a:solidFill>
                  <a:srgbClr val="1C2530"/>
                </a:solidFill>
                <a:latin typeface="Aptos"/>
              </a:defRP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Venisha Henry</a:t>
            </a:r>
          </a:p>
          <a:p>
            <a:pPr>
              <a:spcAft>
                <a:spcPts val="800"/>
              </a:spcAft>
              <a:defRPr sz="1600" b="0">
                <a:solidFill>
                  <a:srgbClr val="1C2530"/>
                </a:solidFill>
                <a:latin typeface="Aptos"/>
              </a:defRP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 2316686</a:t>
            </a:r>
          </a:p>
          <a:p>
            <a:pPr>
              <a:spcAft>
                <a:spcPts val="800"/>
              </a:spcAft>
              <a:defRPr sz="1600" b="0">
                <a:solidFill>
                  <a:srgbClr val="1C2530"/>
                </a:solidFill>
                <a:latin typeface="Aptos"/>
              </a:defRP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Dr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Itse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Olaoye</a:t>
            </a:r>
          </a:p>
          <a:p>
            <a:pPr>
              <a:spcAft>
                <a:spcPts val="800"/>
              </a:spcAft>
              <a:defRPr sz="1600" b="0">
                <a:solidFill>
                  <a:srgbClr val="1C2530"/>
                </a:solidFill>
                <a:latin typeface="Aptos"/>
              </a:defRP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Module: BMHP6030</a:t>
            </a:r>
          </a:p>
          <a:p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096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640080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C2530"/>
                </a:solidFill>
                <a:latin typeface="Aptos Display"/>
              </a:rPr>
              <a:t>Key concepts</a:t>
            </a:r>
          </a:p>
        </p:txBody>
      </p:sp>
      <p:sp>
        <p:nvSpPr>
          <p:cNvPr id="3" name="Rectangle 2"/>
          <p:cNvSpPr/>
          <p:nvPr/>
        </p:nvSpPr>
        <p:spPr>
          <a:xfrm>
            <a:off x="731520" y="1417320"/>
            <a:ext cx="1005840" cy="54864"/>
          </a:xfrm>
          <a:prstGeom prst="rect">
            <a:avLst/>
          </a:prstGeom>
          <a:solidFill>
            <a:srgbClr val="1089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57BCA48A-6234-31E0-AFD9-E6A2A1BB4C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3151563"/>
              </p:ext>
            </p:extLst>
          </p:nvPr>
        </p:nvGraphicFramePr>
        <p:xfrm>
          <a:off x="731520" y="2011680"/>
          <a:ext cx="1078992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D12DFAF-9B83-0F46-512F-AAC35A9355E2}"/>
              </a:ext>
            </a:extLst>
          </p:cNvPr>
          <p:cNvSpPr txBox="1"/>
          <p:nvPr/>
        </p:nvSpPr>
        <p:spPr>
          <a:xfrm>
            <a:off x="8906933" y="5768622"/>
            <a:ext cx="3431823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Organization, n.d.).</a:t>
            </a:r>
            <a:endParaRPr lang="en-GB" sz="1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640080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C2530"/>
                </a:solidFill>
                <a:latin typeface="Aptos Display"/>
              </a:rPr>
              <a:t>Why it matters</a:t>
            </a:r>
          </a:p>
        </p:txBody>
      </p:sp>
      <p:sp>
        <p:nvSpPr>
          <p:cNvPr id="3" name="Rectangle 2"/>
          <p:cNvSpPr/>
          <p:nvPr/>
        </p:nvSpPr>
        <p:spPr>
          <a:xfrm>
            <a:off x="731520" y="1417320"/>
            <a:ext cx="1005840" cy="54864"/>
          </a:xfrm>
          <a:prstGeom prst="rect">
            <a:avLst/>
          </a:prstGeom>
          <a:solidFill>
            <a:srgbClr val="1089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3FA37E1A-CF0C-AEB7-A385-97E8700805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18543525"/>
              </p:ext>
            </p:extLst>
          </p:nvPr>
        </p:nvGraphicFramePr>
        <p:xfrm>
          <a:off x="731520" y="2011680"/>
          <a:ext cx="1078992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640080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C2530"/>
                </a:solidFill>
                <a:latin typeface="Aptos Display"/>
              </a:rPr>
              <a:t>Integrated care</a:t>
            </a:r>
          </a:p>
        </p:txBody>
      </p:sp>
      <p:sp>
        <p:nvSpPr>
          <p:cNvPr id="3" name="Rectangle 2"/>
          <p:cNvSpPr/>
          <p:nvPr/>
        </p:nvSpPr>
        <p:spPr>
          <a:xfrm>
            <a:off x="731520" y="1417320"/>
            <a:ext cx="1005840" cy="54864"/>
          </a:xfrm>
          <a:prstGeom prst="rect">
            <a:avLst/>
          </a:prstGeom>
          <a:solidFill>
            <a:srgbClr val="1089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C7225815-554B-DA6E-EA29-04B2FD80482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2151562"/>
              </p:ext>
            </p:extLst>
          </p:nvPr>
        </p:nvGraphicFramePr>
        <p:xfrm>
          <a:off x="731520" y="2011680"/>
          <a:ext cx="1078992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640080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C2530"/>
                </a:solidFill>
                <a:latin typeface="Aptos Display"/>
              </a:rPr>
              <a:t>Biopsychosocial model</a:t>
            </a:r>
          </a:p>
        </p:txBody>
      </p:sp>
      <p:sp>
        <p:nvSpPr>
          <p:cNvPr id="3" name="Rectangle 2"/>
          <p:cNvSpPr/>
          <p:nvPr/>
        </p:nvSpPr>
        <p:spPr>
          <a:xfrm>
            <a:off x="731520" y="1417320"/>
            <a:ext cx="1005840" cy="54864"/>
          </a:xfrm>
          <a:prstGeom prst="rect">
            <a:avLst/>
          </a:prstGeom>
          <a:solidFill>
            <a:srgbClr val="1089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757BCC4A-27FC-7A36-7C0B-8541C8001C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34012989"/>
              </p:ext>
            </p:extLst>
          </p:nvPr>
        </p:nvGraphicFramePr>
        <p:xfrm>
          <a:off x="731520" y="2011680"/>
          <a:ext cx="1078992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640080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C2530"/>
                </a:solidFill>
                <a:latin typeface="Aptos Display"/>
              </a:rPr>
              <a:t>Policy and governance</a:t>
            </a:r>
          </a:p>
        </p:txBody>
      </p:sp>
      <p:sp>
        <p:nvSpPr>
          <p:cNvPr id="3" name="Rectangle 2"/>
          <p:cNvSpPr/>
          <p:nvPr/>
        </p:nvSpPr>
        <p:spPr>
          <a:xfrm>
            <a:off x="731520" y="1417320"/>
            <a:ext cx="1005840" cy="54864"/>
          </a:xfrm>
          <a:prstGeom prst="rect">
            <a:avLst/>
          </a:prstGeom>
          <a:solidFill>
            <a:srgbClr val="1089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FD54E0EB-37E7-4C36-BC9C-4E4A84AB8D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66753784"/>
              </p:ext>
            </p:extLst>
          </p:nvPr>
        </p:nvGraphicFramePr>
        <p:xfrm>
          <a:off x="731520" y="2011680"/>
          <a:ext cx="1078992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640080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C2530"/>
                </a:solidFill>
                <a:latin typeface="Aptos Display"/>
              </a:rPr>
              <a:t>Service delivery</a:t>
            </a:r>
          </a:p>
        </p:txBody>
      </p:sp>
      <p:sp>
        <p:nvSpPr>
          <p:cNvPr id="3" name="Rectangle 2"/>
          <p:cNvSpPr/>
          <p:nvPr/>
        </p:nvSpPr>
        <p:spPr>
          <a:xfrm>
            <a:off x="731520" y="1417320"/>
            <a:ext cx="1005840" cy="54864"/>
          </a:xfrm>
          <a:prstGeom prst="rect">
            <a:avLst/>
          </a:prstGeom>
          <a:solidFill>
            <a:srgbClr val="1089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31520" y="2011680"/>
            <a:ext cx="10789920" cy="4114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2200">
                <a:solidFill>
                  <a:srgbClr val="1C2530"/>
                </a:solidFill>
                <a:latin typeface="Aptos"/>
              </a:defRPr>
            </a:pPr>
            <a:r>
              <a:t>Wellness programmes promote healthy lifestyles, early intervention and self-management (World Health Organization, n.d.).</a:t>
            </a:r>
          </a:p>
          <a:p>
            <a:pPr>
              <a:spcAft>
                <a:spcPts val="600"/>
              </a:spcAft>
              <a:defRPr sz="2200">
                <a:solidFill>
                  <a:srgbClr val="1C2530"/>
                </a:solidFill>
                <a:latin typeface="Aptos"/>
              </a:defRPr>
            </a:pPr>
            <a:r>
              <a:t>Telehealth expands access to advice, monitoring and specialist input, particularly for remote or underserved populations (NHS England, 2026a).</a:t>
            </a:r>
          </a:p>
          <a:p>
            <a:pPr>
              <a:spcAft>
                <a:spcPts val="600"/>
              </a:spcAft>
              <a:defRPr sz="2200">
                <a:solidFill>
                  <a:srgbClr val="1C2530"/>
                </a:solidFill>
                <a:latin typeface="Aptos"/>
              </a:defRPr>
            </a:pPr>
            <a:r>
              <a:t>Community health initiatives support prevention, outreach and partnership with local organisations (World Health Organization, 2026).</a:t>
            </a:r>
          </a:p>
          <a:p>
            <a:pPr>
              <a:spcAft>
                <a:spcPts val="600"/>
              </a:spcAft>
              <a:defRPr sz="2200">
                <a:solidFill>
                  <a:srgbClr val="1C2530"/>
                </a:solidFill>
                <a:latin typeface="Aptos"/>
              </a:defRPr>
            </a:pPr>
            <a:r>
              <a:t>Holistic care models recognise the whole person and integrate physical, mental and social support (NHS England, 2026c).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640080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C2530"/>
                </a:solidFill>
                <a:latin typeface="Aptos Display"/>
              </a:rPr>
              <a:t>Public health initiatives</a:t>
            </a:r>
          </a:p>
        </p:txBody>
      </p:sp>
      <p:sp>
        <p:nvSpPr>
          <p:cNvPr id="3" name="Rectangle 2"/>
          <p:cNvSpPr/>
          <p:nvPr/>
        </p:nvSpPr>
        <p:spPr>
          <a:xfrm>
            <a:off x="731520" y="1417320"/>
            <a:ext cx="1005840" cy="54864"/>
          </a:xfrm>
          <a:prstGeom prst="rect">
            <a:avLst/>
          </a:prstGeom>
          <a:solidFill>
            <a:srgbClr val="1089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F6D79128-989D-0DF9-0649-B2CC418575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979903"/>
              </p:ext>
            </p:extLst>
          </p:nvPr>
        </p:nvGraphicFramePr>
        <p:xfrm>
          <a:off x="731520" y="2011680"/>
          <a:ext cx="1078992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640080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C2530"/>
                </a:solidFill>
                <a:latin typeface="Aptos Display"/>
              </a:rPr>
              <a:t>Equity and access</a:t>
            </a:r>
          </a:p>
        </p:txBody>
      </p:sp>
      <p:sp>
        <p:nvSpPr>
          <p:cNvPr id="3" name="Rectangle 2"/>
          <p:cNvSpPr/>
          <p:nvPr/>
        </p:nvSpPr>
        <p:spPr>
          <a:xfrm>
            <a:off x="731520" y="1417320"/>
            <a:ext cx="1005840" cy="54864"/>
          </a:xfrm>
          <a:prstGeom prst="rect">
            <a:avLst/>
          </a:prstGeom>
          <a:solidFill>
            <a:srgbClr val="1089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31520" y="2011680"/>
            <a:ext cx="10789920" cy="30315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2200">
                <a:solidFill>
                  <a:srgbClr val="1C2530"/>
                </a:solidFill>
                <a:latin typeface="Aptos"/>
              </a:defRPr>
            </a:pPr>
            <a:r>
              <a:rPr dirty="0"/>
              <a:t>Health inequalities widen when social groups face structural disadvantage and discrimination (World Health Organization, 2025).</a:t>
            </a:r>
          </a:p>
          <a:p>
            <a:pPr>
              <a:spcAft>
                <a:spcPts val="600"/>
              </a:spcAft>
              <a:defRPr sz="2200">
                <a:solidFill>
                  <a:srgbClr val="1C2530"/>
                </a:solidFill>
                <a:latin typeface="Aptos"/>
              </a:defRPr>
            </a:pPr>
            <a:r>
              <a:rPr dirty="0"/>
              <a:t>Social determinants such as income, housing, education, gender and migration status can reduce healthy life expectancy by many years (World Health Organization, 2025).</a:t>
            </a:r>
          </a:p>
          <a:p>
            <a:pPr>
              <a:spcAft>
                <a:spcPts val="600"/>
              </a:spcAft>
              <a:defRPr sz="2200">
                <a:solidFill>
                  <a:srgbClr val="1C2530"/>
                </a:solidFill>
                <a:latin typeface="Aptos"/>
              </a:defRPr>
            </a:pPr>
            <a:r>
              <a:rPr dirty="0"/>
              <a:t>Universal coverage and strong public services are needed to close gaps in access and quality (World Health Organization, 2024).</a:t>
            </a:r>
          </a:p>
          <a:p>
            <a:pPr>
              <a:spcAft>
                <a:spcPts val="600"/>
              </a:spcAft>
              <a:defRPr sz="2200">
                <a:solidFill>
                  <a:srgbClr val="1C2530"/>
                </a:solidFill>
                <a:latin typeface="Aptos"/>
              </a:defRPr>
            </a:pPr>
            <a:r>
              <a:rPr dirty="0"/>
              <a:t>Targeted interventions and integrated care can focus resources on underserved communities and reduce inequities (NHS England, 2026d).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640080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C2530"/>
                </a:solidFill>
                <a:latin typeface="Aptos Display"/>
              </a:rPr>
              <a:t>Conclusion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731520" y="1417320"/>
            <a:ext cx="1005840" cy="54864"/>
          </a:xfrm>
          <a:prstGeom prst="rect">
            <a:avLst/>
          </a:prstGeom>
          <a:solidFill>
            <a:srgbClr val="1089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31520" y="1795076"/>
            <a:ext cx="6769210" cy="40472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2200">
                <a:solidFill>
                  <a:srgbClr val="1C2530"/>
                </a:solidFill>
                <a:latin typeface="Aptos"/>
              </a:defRPr>
            </a:pPr>
            <a:r>
              <a:rPr dirty="0"/>
              <a:t>Health, wellbeing and sustainable development are deeply interconnected in modern healthcare systems.</a:t>
            </a:r>
          </a:p>
          <a:p>
            <a:pPr>
              <a:spcAft>
                <a:spcPts val="600"/>
              </a:spcAft>
              <a:defRPr sz="2200">
                <a:solidFill>
                  <a:srgbClr val="1C2530"/>
                </a:solidFill>
                <a:latin typeface="Aptos"/>
              </a:defRPr>
            </a:pPr>
            <a:r>
              <a:rPr dirty="0"/>
              <a:t>Integrated, biopsychosocial approaches </a:t>
            </a:r>
            <a:r>
              <a:rPr lang="en-GB" dirty="0"/>
              <a:t>emphasises </a:t>
            </a:r>
            <a:r>
              <a:rPr dirty="0"/>
              <a:t>prevention, person-cent</a:t>
            </a:r>
            <a:r>
              <a:rPr lang="en-GB" dirty="0"/>
              <a:t>e</a:t>
            </a:r>
            <a:r>
              <a:rPr dirty="0"/>
              <a:t>red care and attention to social determinants.</a:t>
            </a:r>
          </a:p>
          <a:p>
            <a:pPr>
              <a:spcAft>
                <a:spcPts val="600"/>
              </a:spcAft>
              <a:defRPr sz="2200">
                <a:solidFill>
                  <a:srgbClr val="1C2530"/>
                </a:solidFill>
                <a:latin typeface="Aptos"/>
              </a:defRPr>
            </a:pPr>
            <a:r>
              <a:rPr dirty="0"/>
              <a:t>Public health initiatives and good governance can improve outcomes and reduce inequities when they address wider social and economic conditions.</a:t>
            </a:r>
          </a:p>
          <a:p>
            <a:pPr>
              <a:spcAft>
                <a:spcPts val="600"/>
              </a:spcAft>
              <a:defRPr sz="2200">
                <a:solidFill>
                  <a:srgbClr val="1C2530"/>
                </a:solidFill>
                <a:latin typeface="Aptos"/>
              </a:defRPr>
            </a:pPr>
            <a:r>
              <a:rPr dirty="0"/>
              <a:t>Together, these approaches support more resilient, equitable and sustainable health and care services ( World Health Organization, 2025).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82311D1-7118-706A-5AD7-31C8B4D3CC5D}"/>
              </a:ext>
            </a:extLst>
          </p:cNvPr>
          <p:cNvSpPr/>
          <p:nvPr/>
        </p:nvSpPr>
        <p:spPr>
          <a:xfrm>
            <a:off x="9073314" y="1554566"/>
            <a:ext cx="1744393" cy="1674056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F99C5071-01D8-75AF-887F-FBE8C3CC2EFC}"/>
              </a:ext>
            </a:extLst>
          </p:cNvPr>
          <p:cNvSpPr/>
          <p:nvPr/>
        </p:nvSpPr>
        <p:spPr>
          <a:xfrm>
            <a:off x="7924800" y="3228622"/>
            <a:ext cx="4041422" cy="264160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640080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C2530"/>
                </a:solidFill>
                <a:latin typeface="Aptos Display"/>
              </a:rPr>
              <a:t>References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731520" y="1417320"/>
            <a:ext cx="1005840" cy="54864"/>
          </a:xfrm>
          <a:prstGeom prst="rect">
            <a:avLst/>
          </a:prstGeom>
          <a:solidFill>
            <a:srgbClr val="1089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31519" y="1828800"/>
            <a:ext cx="10105813" cy="42627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400">
                <a:solidFill>
                  <a:srgbClr val="1C2530"/>
                </a:solidFill>
                <a:latin typeface="Aptos"/>
              </a:defRPr>
            </a:pPr>
            <a:r>
              <a:rPr sz="1100" dirty="0"/>
              <a:t>Arnold-Forster, A. (2026) Integrated care systems in England: where next? London: The Health Foundation.</a:t>
            </a:r>
          </a:p>
          <a:p>
            <a:pPr>
              <a:spcAft>
                <a:spcPts val="400"/>
              </a:spcAft>
              <a:defRPr sz="1400">
                <a:solidFill>
                  <a:srgbClr val="1C2530"/>
                </a:solidFill>
                <a:latin typeface="Aptos"/>
              </a:defRPr>
            </a:pPr>
            <a:r>
              <a:rPr sz="1100" dirty="0"/>
              <a:t>NHS England (2026a) Integrated care. Available at: </a:t>
            </a:r>
            <a:r>
              <a:rPr sz="1100" dirty="0">
                <a:hlinkClick r:id="rId2"/>
              </a:rPr>
              <a:t>https://www.england.nhs.uk/integratedcare/</a:t>
            </a:r>
            <a:r>
              <a:rPr lang="en-GB" sz="1100" dirty="0"/>
              <a:t> </a:t>
            </a:r>
            <a:r>
              <a:rPr sz="1100" dirty="0"/>
              <a:t>(Accessed: </a:t>
            </a:r>
            <a:r>
              <a:rPr lang="en-GB" sz="1100" dirty="0"/>
              <a:t>15</a:t>
            </a:r>
            <a:r>
              <a:rPr sz="1100" dirty="0"/>
              <a:t> July 2026).</a:t>
            </a:r>
          </a:p>
          <a:p>
            <a:pPr>
              <a:spcAft>
                <a:spcPts val="400"/>
              </a:spcAft>
              <a:defRPr sz="1400">
                <a:solidFill>
                  <a:srgbClr val="1C2530"/>
                </a:solidFill>
                <a:latin typeface="Aptos"/>
              </a:defRPr>
            </a:pPr>
            <a:r>
              <a:rPr sz="1100" dirty="0"/>
              <a:t>NHS England (2026b) Integrated Care Boards (ICB). Available at: </a:t>
            </a:r>
            <a:r>
              <a:rPr sz="1100" dirty="0">
                <a:hlinkClick r:id="rId3"/>
              </a:rPr>
              <a:t>https://www.england.nhs.uk/publication/integrated-care-boards-in-england/</a:t>
            </a:r>
            <a:r>
              <a:rPr lang="en-GB" sz="1100" dirty="0"/>
              <a:t> </a:t>
            </a:r>
            <a:r>
              <a:rPr sz="1100" dirty="0"/>
              <a:t>(Accessed: </a:t>
            </a:r>
            <a:r>
              <a:rPr lang="en-GB" sz="1100" dirty="0"/>
              <a:t>13</a:t>
            </a:r>
            <a:r>
              <a:rPr sz="1100" dirty="0"/>
              <a:t> July 2026).</a:t>
            </a:r>
          </a:p>
          <a:p>
            <a:pPr>
              <a:spcAft>
                <a:spcPts val="400"/>
              </a:spcAft>
              <a:defRPr sz="1400">
                <a:solidFill>
                  <a:srgbClr val="1C2530"/>
                </a:solidFill>
                <a:latin typeface="Aptos"/>
              </a:defRPr>
            </a:pPr>
            <a:r>
              <a:rPr sz="1100" dirty="0"/>
              <a:t>NHS England (2026c) Integrated care in your area. Available at: </a:t>
            </a:r>
            <a:r>
              <a:rPr sz="1100" dirty="0">
                <a:hlinkClick r:id="rId4"/>
              </a:rPr>
              <a:t>https://www.england.nhs.uk/integratedcare/integrated-care-in-your-area/</a:t>
            </a:r>
            <a:r>
              <a:rPr lang="en-GB" sz="1100" dirty="0"/>
              <a:t> </a:t>
            </a:r>
            <a:r>
              <a:rPr sz="1100" dirty="0"/>
              <a:t>(Accessed: </a:t>
            </a:r>
            <a:r>
              <a:rPr lang="en-GB" sz="1100" dirty="0"/>
              <a:t>15</a:t>
            </a:r>
            <a:r>
              <a:rPr sz="1100" dirty="0"/>
              <a:t> July 2026).</a:t>
            </a:r>
          </a:p>
          <a:p>
            <a:pPr>
              <a:spcAft>
                <a:spcPts val="400"/>
              </a:spcAft>
              <a:defRPr sz="1400">
                <a:solidFill>
                  <a:srgbClr val="1C2530"/>
                </a:solidFill>
                <a:latin typeface="Aptos"/>
              </a:defRPr>
            </a:pPr>
            <a:r>
              <a:rPr sz="1100" dirty="0"/>
              <a:t>NHS England (2026d) Annual assessment of integrated care boards 2025/26 – supporting guidance. Available at: </a:t>
            </a:r>
            <a:r>
              <a:rPr sz="1100" dirty="0">
                <a:hlinkClick r:id="rId5"/>
              </a:rPr>
              <a:t>https://www.england.nhs.uk/publication/annual-assessment-of-integrated-care-boards-2025-26-supporting-guidance/</a:t>
            </a:r>
            <a:r>
              <a:rPr lang="en-GB" sz="1100" dirty="0"/>
              <a:t> </a:t>
            </a:r>
            <a:r>
              <a:rPr sz="1100" dirty="0"/>
              <a:t>(Accessed: </a:t>
            </a:r>
            <a:r>
              <a:rPr lang="en-GB" sz="1100" dirty="0"/>
              <a:t>04</a:t>
            </a:r>
            <a:r>
              <a:rPr sz="1100" dirty="0"/>
              <a:t> July 2026).</a:t>
            </a:r>
          </a:p>
          <a:p>
            <a:pPr>
              <a:spcAft>
                <a:spcPts val="400"/>
              </a:spcAft>
              <a:defRPr sz="1400">
                <a:solidFill>
                  <a:srgbClr val="1C2530"/>
                </a:solidFill>
                <a:latin typeface="Aptos"/>
              </a:defRPr>
            </a:pPr>
            <a:r>
              <a:rPr sz="1100" dirty="0"/>
              <a:t>World Health Organization (n.d.) Health promotion. Available at: </a:t>
            </a:r>
            <a:r>
              <a:rPr sz="1100" dirty="0">
                <a:hlinkClick r:id="rId6"/>
              </a:rPr>
              <a:t>https://www.who.int/health-topics/health-promotion</a:t>
            </a:r>
            <a:r>
              <a:rPr lang="en-GB" sz="1100" dirty="0"/>
              <a:t> </a:t>
            </a:r>
            <a:r>
              <a:rPr sz="1100" dirty="0"/>
              <a:t>(Accessed: </a:t>
            </a:r>
            <a:r>
              <a:rPr lang="en-GB" sz="1100" dirty="0"/>
              <a:t>04</a:t>
            </a:r>
            <a:r>
              <a:rPr sz="1100" dirty="0"/>
              <a:t> July 2026).</a:t>
            </a:r>
            <a:endParaRPr lang="en-GB" sz="1100" dirty="0"/>
          </a:p>
          <a:p>
            <a:pPr>
              <a:spcAft>
                <a:spcPts val="400"/>
              </a:spcAft>
              <a:defRPr sz="1400">
                <a:solidFill>
                  <a:srgbClr val="1C2530"/>
                </a:solidFill>
                <a:latin typeface="Aptos"/>
              </a:defRPr>
            </a:pPr>
            <a:r>
              <a:rPr lang="en-GB" sz="1100" dirty="0"/>
              <a:t>World Health Organization (n.d.) Sustainable Development Goals. Available at: </a:t>
            </a:r>
            <a:r>
              <a:rPr lang="en-GB" sz="1100" dirty="0">
                <a:hlinkClick r:id="rId7"/>
              </a:rPr>
              <a:t>https://www.who.int/data/gho/data/themes/sustainable-development-goals</a:t>
            </a:r>
            <a:r>
              <a:rPr lang="en-GB" sz="1100" dirty="0"/>
              <a:t> (Accessed: 13 July 2026).</a:t>
            </a:r>
          </a:p>
          <a:p>
            <a:pPr>
              <a:spcAft>
                <a:spcPts val="400"/>
              </a:spcAft>
              <a:defRPr sz="1400">
                <a:solidFill>
                  <a:srgbClr val="1C2530"/>
                </a:solidFill>
                <a:latin typeface="Aptos"/>
              </a:defRPr>
            </a:pPr>
            <a:r>
              <a:rPr lang="en-GB" sz="1100" dirty="0"/>
              <a:t>World Health Organization (2024) Social determinants of health. Available at: </a:t>
            </a:r>
            <a:r>
              <a:rPr lang="en-GB" sz="1100" dirty="0">
                <a:hlinkClick r:id="rId8"/>
              </a:rPr>
              <a:t>https://apps.who.int/gb/ebwha/pdf_files/EB154/B154_21-en.pdf</a:t>
            </a:r>
            <a:r>
              <a:rPr lang="en-GB" sz="1100" dirty="0"/>
              <a:t> (Accessed: 11 July 2026).</a:t>
            </a:r>
          </a:p>
          <a:p>
            <a:pPr>
              <a:spcAft>
                <a:spcPts val="400"/>
              </a:spcAft>
              <a:defRPr sz="1400">
                <a:solidFill>
                  <a:srgbClr val="1C2530"/>
                </a:solidFill>
                <a:latin typeface="Aptos"/>
              </a:defRPr>
            </a:pPr>
            <a:r>
              <a:rPr lang="en-GB" sz="1100" dirty="0"/>
              <a:t>World Health Organization (2025) World report on social determinants of health equity. Geneva: World Health Organization.</a:t>
            </a:r>
          </a:p>
          <a:p>
            <a:pPr>
              <a:spcAft>
                <a:spcPts val="400"/>
              </a:spcAft>
              <a:defRPr sz="1400">
                <a:solidFill>
                  <a:srgbClr val="1C2530"/>
                </a:solidFill>
                <a:latin typeface="Aptos"/>
              </a:defRPr>
            </a:pPr>
            <a:r>
              <a:rPr lang="en-GB" sz="1100" dirty="0"/>
              <a:t>World Health Organization (2025) World report on social determinants of health equity – executive summary. Available at: </a:t>
            </a:r>
            <a:r>
              <a:rPr lang="en-GB" sz="1100" dirty="0">
                <a:hlinkClick r:id="rId9"/>
              </a:rPr>
              <a:t>https://iris.who.int/handle/10665/381258</a:t>
            </a:r>
            <a:r>
              <a:rPr lang="en-GB" sz="1100" dirty="0"/>
              <a:t> (Accessed: 11 July 2026).</a:t>
            </a:r>
          </a:p>
          <a:p>
            <a:pPr>
              <a:spcAft>
                <a:spcPts val="400"/>
              </a:spcAft>
              <a:defRPr sz="1400">
                <a:solidFill>
                  <a:srgbClr val="1C2530"/>
                </a:solidFill>
                <a:latin typeface="Aptos"/>
              </a:defRPr>
            </a:pPr>
            <a:r>
              <a:rPr lang="en-GB" sz="1100" dirty="0"/>
              <a:t>World Health Organization (2026) World health statistics 2026: monitoring health for the SDGs, sustainable development goals. Available at: </a:t>
            </a:r>
            <a:r>
              <a:rPr lang="en-GB" sz="1100" dirty="0">
                <a:hlinkClick r:id="rId10"/>
              </a:rPr>
              <a:t>https://www.who.int/publications/i/item/9789240122482</a:t>
            </a:r>
            <a:r>
              <a:rPr lang="en-GB" sz="1100" dirty="0"/>
              <a:t> (Accessed: 12 July 2026).</a:t>
            </a:r>
          </a:p>
          <a:p>
            <a:pPr>
              <a:spcAft>
                <a:spcPts val="400"/>
              </a:spcAft>
              <a:defRPr sz="1400">
                <a:solidFill>
                  <a:srgbClr val="1C2530"/>
                </a:solidFill>
                <a:latin typeface="Aptos"/>
              </a:defRPr>
            </a:pPr>
            <a:r>
              <a:rPr lang="en-GB" sz="1100" dirty="0"/>
              <a:t>World Health Organization (2026) WHO releases updated Health Inequality Data Repository and Health Equity Assessment Toolkit. Available at: </a:t>
            </a:r>
            <a:r>
              <a:rPr lang="en-GB" sz="1100" dirty="0">
                <a:hlinkClick r:id="rId11"/>
              </a:rPr>
              <a:t>https://www.who.int/news/item/03-03-2026-who-releases-updated-health-inequality-data-repository-and-health-equity-assessment-toolkit</a:t>
            </a:r>
            <a:r>
              <a:rPr lang="en-GB" sz="1100" dirty="0"/>
              <a:t> (Accessed: 15 July 2026).</a:t>
            </a:r>
          </a:p>
          <a:p>
            <a:pPr>
              <a:spcAft>
                <a:spcPts val="400"/>
              </a:spcAft>
              <a:defRPr sz="1400">
                <a:solidFill>
                  <a:srgbClr val="1C2530"/>
                </a:solidFill>
                <a:latin typeface="Aptos"/>
              </a:defRPr>
            </a:pPr>
            <a:endParaRPr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1163</Words>
  <Application>Microsoft Macintosh PowerPoint</Application>
  <PresentationFormat>Widescreen</PresentationFormat>
  <Paragraphs>62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Health, Wellbeing, and
Sustainable Development
in Modern Healthcare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Venisha Henry (2316686)</cp:lastModifiedBy>
  <cp:revision>3</cp:revision>
  <dcterms:created xsi:type="dcterms:W3CDTF">2013-01-27T09:14:16Z</dcterms:created>
  <dcterms:modified xsi:type="dcterms:W3CDTF">2026-07-22T15:59:06Z</dcterms:modified>
  <cp:category/>
</cp:coreProperties>
</file>