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74" r:id="rId3"/>
    <p:sldId id="275" r:id="rId4"/>
    <p:sldId id="276" r:id="rId5"/>
    <p:sldId id="277" r:id="rId6"/>
    <p:sldId id="278" r:id="rId7"/>
    <p:sldId id="279" r:id="rId8"/>
    <p:sldId id="280" r:id="rId9"/>
    <p:sldId id="281" r:id="rId10"/>
    <p:sldId id="282" r:id="rId11"/>
    <p:sldId id="272" r:id="rId12"/>
    <p:sldId id="273" r:id="rId13"/>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BEFFF"/>
    <a:srgbClr val="FF9900"/>
    <a:srgbClr val="EA4B04"/>
    <a:srgbClr val="9900CC"/>
    <a:srgbClr val="D99B01"/>
    <a:srgbClr val="FF66CC"/>
    <a:srgbClr val="FF67AC"/>
    <a:srgbClr val="CC0099"/>
    <a:srgbClr val="FFDC47"/>
    <a:srgbClr val="5EEC3C"/>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620"/>
    <p:restoredTop sz="85125" autoAdjust="0"/>
  </p:normalViewPr>
  <p:slideViewPr>
    <p:cSldViewPr>
      <p:cViewPr varScale="1">
        <p:scale>
          <a:sx n="152" d="100"/>
          <a:sy n="152" d="100"/>
        </p:scale>
        <p:origin x="-444" y="-102"/>
      </p:cViewPr>
      <p:guideLst>
        <p:guide orient="horz" pos="162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Dubai" panose="020B0503030403030204" pitchFamily="34" charset="-78"/>
              </a:defRPr>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Dubai" panose="020B0503030403030204" pitchFamily="34" charset="-78"/>
              </a:defRPr>
            </a:lvl1pPr>
          </a:lstStyle>
          <a:p>
            <a:fld id="{5D7741EB-0162-4DE2-9F66-660D57237E8D}" type="datetimeFigureOut">
              <a:rPr lang="en-US" smtClean="0"/>
              <a:pPr/>
              <a:t>12/4/2020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Dubai" panose="020B0503030403030204" pitchFamily="34" charset="-78"/>
              </a:defRPr>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Dubai" panose="020B0503030403030204" pitchFamily="34" charset="-78"/>
              </a:defRPr>
            </a:lvl1pPr>
          </a:lstStyle>
          <a:p>
            <a:fld id="{79AAD320-9840-4440-B52B-029D53F37444}" type="slidenum">
              <a:rPr lang="en-US" smtClean="0"/>
              <a:pPr/>
              <a:t>‹#›</a:t>
            </a:fld>
            <a:endParaRPr lang="en-US"/>
          </a:p>
        </p:txBody>
      </p:sp>
    </p:spTree>
    <p:extLst>
      <p:ext uri="{BB962C8B-B14F-4D97-AF65-F5344CB8AC3E}">
        <p14:creationId xmlns:p14="http://schemas.microsoft.com/office/powerpoint/2010/main" xmlns="" val="1961942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Dubai" panose="020B0503030403030204" pitchFamily="34" charset="-78"/>
        <a:ea typeface="+mn-ea"/>
        <a:cs typeface="+mn-cs"/>
      </a:defRPr>
    </a:lvl1pPr>
    <a:lvl2pPr marL="457200" algn="l" defTabSz="914400" rtl="0" eaLnBrk="1" latinLnBrk="0" hangingPunct="1">
      <a:defRPr sz="1200" kern="1200">
        <a:solidFill>
          <a:schemeClr val="tx1"/>
        </a:solidFill>
        <a:latin typeface="Dubai" panose="020B0503030403030204" pitchFamily="34" charset="-78"/>
        <a:ea typeface="+mn-ea"/>
        <a:cs typeface="+mn-cs"/>
      </a:defRPr>
    </a:lvl2pPr>
    <a:lvl3pPr marL="914400" algn="l" defTabSz="914400" rtl="0" eaLnBrk="1" latinLnBrk="0" hangingPunct="1">
      <a:defRPr sz="1200" kern="1200">
        <a:solidFill>
          <a:schemeClr val="tx1"/>
        </a:solidFill>
        <a:latin typeface="Dubai" panose="020B0503030403030204" pitchFamily="34" charset="-78"/>
        <a:ea typeface="+mn-ea"/>
        <a:cs typeface="+mn-cs"/>
      </a:defRPr>
    </a:lvl3pPr>
    <a:lvl4pPr marL="1371600" algn="l" defTabSz="914400" rtl="0" eaLnBrk="1" latinLnBrk="0" hangingPunct="1">
      <a:defRPr sz="1200" kern="1200">
        <a:solidFill>
          <a:schemeClr val="tx1"/>
        </a:solidFill>
        <a:latin typeface="Dubai" panose="020B0503030403030204" pitchFamily="34" charset="-78"/>
        <a:ea typeface="+mn-ea"/>
        <a:cs typeface="+mn-cs"/>
      </a:defRPr>
    </a:lvl4pPr>
    <a:lvl5pPr marL="1828800" algn="l" defTabSz="914400" rtl="0" eaLnBrk="1" latinLnBrk="0" hangingPunct="1">
      <a:defRPr sz="1200" kern="1200">
        <a:solidFill>
          <a:schemeClr val="tx1"/>
        </a:solidFill>
        <a:latin typeface="Dubai" panose="020B0503030403030204" pitchFamily="34" charset="-78"/>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9AAD320-9840-4440-B52B-029D53F37444}" type="slidenum">
              <a:rPr lang="en-US" smtClean="0"/>
              <a:pPr/>
              <a:t>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25318" y="433880"/>
            <a:ext cx="8093364" cy="773002"/>
          </a:xfrm>
          <a:noFill/>
          <a:effectLst>
            <a:outerShdw blurRad="50800" dist="38100" dir="2700000" algn="tl" rotWithShape="0">
              <a:prstClr val="black">
                <a:alpha val="40000"/>
              </a:prstClr>
            </a:outerShdw>
          </a:effectLst>
        </p:spPr>
        <p:txBody>
          <a:bodyPr>
            <a:normAutofit/>
          </a:bodyPr>
          <a:lstStyle>
            <a:lvl1pPr algn="ctr">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525317" y="1197405"/>
            <a:ext cx="8093366" cy="610821"/>
          </a:xfrm>
        </p:spPr>
        <p:txBody>
          <a:bodyPr>
            <a:normAutofit/>
          </a:bodyPr>
          <a:lstStyle>
            <a:lvl1pPr marL="0" indent="0" algn="ctr">
              <a:buNone/>
              <a:defRPr sz="2800" b="0" i="0">
                <a:solidFill>
                  <a:srgbClr val="5BE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12/4/2020</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433880"/>
            <a:ext cx="8246070" cy="763525"/>
          </a:xfrm>
        </p:spPr>
        <p:txBody>
          <a:bodyPr>
            <a:normAutofit/>
          </a:bodyPr>
          <a:lstStyle>
            <a:lvl1pPr algn="ctr">
              <a:defRPr sz="3600" baseline="0">
                <a:solidFill>
                  <a:srgbClr val="5BEFFF"/>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197405"/>
            <a:ext cx="8246070" cy="3512209"/>
          </a:xfrm>
        </p:spPr>
        <p:txBody>
          <a:bodyPr/>
          <a:lstStyle>
            <a:lvl1pPr algn="ctr">
              <a:defRPr sz="2800">
                <a:solidFill>
                  <a:schemeClr val="bg1"/>
                </a:solidFill>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86835" y="433880"/>
            <a:ext cx="6260905" cy="572644"/>
          </a:xfrm>
        </p:spPr>
        <p:txBody>
          <a:bodyPr>
            <a:normAutofit/>
          </a:bodyPr>
          <a:lstStyle>
            <a:lvl1pPr algn="l">
              <a:defRPr sz="3600">
                <a:solidFill>
                  <a:srgbClr val="5BEFFF"/>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586835" y="1198559"/>
            <a:ext cx="6260905" cy="3511061"/>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12/4/2020</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4" y="433880"/>
            <a:ext cx="8246071" cy="763525"/>
          </a:xfrm>
        </p:spPr>
        <p:txBody>
          <a:bodyPr>
            <a:normAutofit/>
          </a:bodyPr>
          <a:lstStyle>
            <a:lvl1pPr algn="ctr">
              <a:defRPr sz="3600" baseline="0">
                <a:solidFill>
                  <a:srgbClr val="5BEFFF"/>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224000"/>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1655520"/>
            <a:ext cx="4040188"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224000"/>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1655520"/>
            <a:ext cx="4041775"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latin typeface="Dubai" panose="020B0503030403030204" pitchFamily="34" charset="-78"/>
              </a:defRPr>
            </a:lvl1pPr>
          </a:lstStyle>
          <a:p>
            <a:fld id="{53074F12-AA26-4AC8-9962-C36BB8F32554}" type="datetimeFigureOut">
              <a:rPr lang="en-US" smtClean="0"/>
              <a:pPr/>
              <a:t>12/4/2020</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latin typeface="Dubai" panose="020B0503030403030204" pitchFamily="34" charset="-78"/>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latin typeface="Dubai" panose="020B0503030403030204" pitchFamily="34" charset="-78"/>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xmlns="" id="{91D7C202-5782-49C8-9449-C680F2AC1E81}"/>
              </a:ext>
            </a:extLst>
          </p:cNvPr>
          <p:cNvSpPr txBox="1"/>
          <p:nvPr userDrawn="1"/>
        </p:nvSpPr>
        <p:spPr>
          <a:xfrm>
            <a:off x="-9150" y="5213747"/>
            <a:ext cx="8389625" cy="523220"/>
          </a:xfrm>
          <a:prstGeom prst="rect">
            <a:avLst/>
          </a:prstGeom>
          <a:noFill/>
        </p:spPr>
        <p:txBody>
          <a:bodyPr wrap="square" rtlCol="0">
            <a:spAutoFit/>
          </a:bodyPr>
          <a:lstStyle/>
          <a:p>
            <a:r>
              <a:rPr lang="en-US" sz="1400">
                <a:solidFill>
                  <a:schemeClr val="bg1">
                    <a:lumMod val="65000"/>
                  </a:schemeClr>
                </a:solidFill>
                <a:latin typeface="Dubai" panose="020B0503030403030204" pitchFamily="34" charset="-78"/>
              </a:rPr>
              <a:t>This presentation uses a free template provided by FPPT.com</a:t>
            </a:r>
          </a:p>
          <a:p>
            <a:r>
              <a:rPr lang="en-US" sz="1400">
                <a:solidFill>
                  <a:schemeClr val="bg1">
                    <a:lumMod val="65000"/>
                  </a:schemeClr>
                </a:solidFill>
                <a:latin typeface="Dubai" panose="020B0503030403030204" pitchFamily="34" charset="-78"/>
              </a:rPr>
              <a:t>www.free-power-point-templates.com</a:t>
            </a:r>
          </a:p>
        </p:txBody>
      </p:sp>
    </p:spTree>
    <p:extLst>
      <p:ext uri="{BB962C8B-B14F-4D97-AF65-F5344CB8AC3E}">
        <p14:creationId xmlns:p14="http://schemas.microsoft.com/office/powerpoint/2010/main" xmlns=""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Dubai" panose="020B0503030403030204" pitchFamily="34" charset="-78"/>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Dubai" panose="020B0503030403030204" pitchFamily="34" charset="-78"/>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Dubai" panose="020B0503030403030204" pitchFamily="34" charset="-78"/>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Dubai" panose="020B0503030403030204" pitchFamily="34" charset="-78"/>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Dubai" panose="020B0503030403030204" pitchFamily="34" charset="-78"/>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Dubai" panose="020B0503030403030204" pitchFamily="34" charset="-78"/>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525318" y="433880"/>
            <a:ext cx="8093364" cy="1299670"/>
          </a:xfrm>
        </p:spPr>
        <p:txBody>
          <a:bodyPr>
            <a:normAutofit/>
          </a:bodyPr>
          <a:lstStyle/>
          <a:p>
            <a:r>
              <a:rPr lang="en-GB" b="1" dirty="0" smtClean="0">
                <a:latin typeface="+mn-lt"/>
              </a:rPr>
              <a:t>ACADEMIC AND EMPLOYABILITY SKILLS</a:t>
            </a:r>
            <a:endParaRPr lang="en-US" dirty="0">
              <a:latin typeface="+mn-lt"/>
            </a:endParaRPr>
          </a:p>
        </p:txBody>
      </p:sp>
      <p:sp>
        <p:nvSpPr>
          <p:cNvPr id="3" name="TextBox 2"/>
          <p:cNvSpPr txBox="1"/>
          <p:nvPr/>
        </p:nvSpPr>
        <p:spPr>
          <a:xfrm>
            <a:off x="7086600" y="4374059"/>
            <a:ext cx="2362200" cy="600164"/>
          </a:xfrm>
          <a:prstGeom prst="rect">
            <a:avLst/>
          </a:prstGeom>
          <a:noFill/>
        </p:spPr>
        <p:txBody>
          <a:bodyPr wrap="square" rtlCol="0">
            <a:spAutoFit/>
          </a:bodyPr>
          <a:lstStyle/>
          <a:p>
            <a:r>
              <a:rPr lang="en-GB" sz="1100" b="1" dirty="0" smtClean="0"/>
              <a:t>Task 1 </a:t>
            </a:r>
          </a:p>
          <a:p>
            <a:r>
              <a:rPr lang="en-GB" sz="1100" b="1" dirty="0" smtClean="0"/>
              <a:t>Student Name: Sandra Omojola</a:t>
            </a:r>
          </a:p>
          <a:p>
            <a:r>
              <a:rPr lang="en-GB" sz="1100" b="1" dirty="0" smtClean="0"/>
              <a:t>Student ID: 2008192 </a:t>
            </a:r>
            <a:endParaRPr lang="en-GB" sz="1100" b="1" dirty="0"/>
          </a:p>
        </p:txBody>
      </p:sp>
    </p:spTree>
    <p:extLst>
      <p:ext uri="{BB962C8B-B14F-4D97-AF65-F5344CB8AC3E}">
        <p14:creationId xmlns:p14="http://schemas.microsoft.com/office/powerpoint/2010/main" xmlns=""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mn-lt"/>
              </a:rPr>
              <a:t>Introduction </a:t>
            </a:r>
            <a:br>
              <a:rPr lang="en-US" b="1" dirty="0" smtClean="0">
                <a:latin typeface="+mn-lt"/>
              </a:rPr>
            </a:br>
            <a:endParaRPr lang="en-US" b="1" dirty="0">
              <a:latin typeface="+mn-lt"/>
            </a:endParaRPr>
          </a:p>
        </p:txBody>
      </p:sp>
      <p:sp>
        <p:nvSpPr>
          <p:cNvPr id="3" name="Content Placeholder 2"/>
          <p:cNvSpPr>
            <a:spLocks noGrp="1"/>
          </p:cNvSpPr>
          <p:nvPr>
            <p:ph idx="1"/>
          </p:nvPr>
        </p:nvSpPr>
        <p:spPr/>
        <p:txBody>
          <a:bodyPr>
            <a:normAutofit/>
          </a:bodyPr>
          <a:lstStyle/>
          <a:p>
            <a:pPr algn="just"/>
            <a:r>
              <a:rPr lang="en-US" sz="1600" dirty="0" smtClean="0">
                <a:latin typeface="+mn-lt"/>
              </a:rPr>
              <a:t>Enhancement of knowledge is necessary to achieve success in the intended field. </a:t>
            </a:r>
          </a:p>
          <a:p>
            <a:pPr algn="just"/>
            <a:r>
              <a:rPr lang="en-US" sz="1600" dirty="0" smtClean="0">
                <a:latin typeface="+mn-lt"/>
              </a:rPr>
              <a:t>The study has aimed to explore the aspects by which employability skills of an individual can be increased. </a:t>
            </a:r>
          </a:p>
          <a:p>
            <a:pPr algn="just"/>
            <a:r>
              <a:rPr lang="en-US" sz="1600" dirty="0" smtClean="0">
                <a:latin typeface="+mn-lt"/>
              </a:rPr>
              <a:t>The strength and weaknesses of the individual have been highlighted here to understand the scope of improvement. </a:t>
            </a:r>
          </a:p>
          <a:p>
            <a:pPr algn="just"/>
            <a:r>
              <a:rPr lang="en-US" sz="1600" dirty="0" smtClean="0">
                <a:latin typeface="+mn-lt"/>
              </a:rPr>
              <a:t>On the other hand personal development plan has also been processed for a brief internalization of </a:t>
            </a:r>
            <a:r>
              <a:rPr lang="en-US" sz="1600" smtClean="0">
                <a:latin typeface="+mn-lt"/>
              </a:rPr>
              <a:t>the topic. </a:t>
            </a:r>
            <a:endParaRPr lang="en-US" sz="1600" dirty="0" smtClean="0">
              <a:latin typeface="+mn-lt"/>
            </a:endParaRPr>
          </a:p>
          <a:p>
            <a:pPr algn="just"/>
            <a:endParaRPr lang="en-US" sz="1600" dirty="0">
              <a:latin typeface="+mn-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mn-lt"/>
              </a:rPr>
              <a:t>Skills required for being a care manager </a:t>
            </a:r>
            <a:br>
              <a:rPr lang="en-US" b="1" dirty="0" smtClean="0">
                <a:latin typeface="+mn-lt"/>
              </a:rPr>
            </a:br>
            <a:endParaRPr lang="en-US" b="1" dirty="0">
              <a:latin typeface="+mn-lt"/>
            </a:endParaRPr>
          </a:p>
        </p:txBody>
      </p:sp>
      <p:sp>
        <p:nvSpPr>
          <p:cNvPr id="3" name="Content Placeholder 2"/>
          <p:cNvSpPr>
            <a:spLocks noGrp="1"/>
          </p:cNvSpPr>
          <p:nvPr>
            <p:ph idx="1"/>
          </p:nvPr>
        </p:nvSpPr>
        <p:spPr/>
        <p:txBody>
          <a:bodyPr>
            <a:normAutofit/>
          </a:bodyPr>
          <a:lstStyle/>
          <a:p>
            <a:pPr algn="just"/>
            <a:r>
              <a:rPr lang="en-US" sz="1800" dirty="0" smtClean="0">
                <a:latin typeface="+mn-lt"/>
              </a:rPr>
              <a:t>Digital prosperity in the modern age demands the elevation of technical knowledge to ensure a strong chance of recruitment. </a:t>
            </a:r>
          </a:p>
          <a:p>
            <a:pPr algn="just"/>
            <a:r>
              <a:rPr lang="en-US" sz="1800" dirty="0" smtClean="0">
                <a:latin typeface="+mn-lt"/>
              </a:rPr>
              <a:t>Based on my knowledge level, I can say that some skills are of utmost importance for emerging as a Care manager. </a:t>
            </a:r>
          </a:p>
          <a:p>
            <a:pPr algn="just"/>
            <a:r>
              <a:rPr lang="en-US" sz="1800" b="1" dirty="0" smtClean="0">
                <a:latin typeface="+mn-lt"/>
              </a:rPr>
              <a:t>Communication</a:t>
            </a:r>
            <a:r>
              <a:rPr lang="en-US" sz="1800" dirty="0" smtClean="0">
                <a:latin typeface="+mn-lt"/>
              </a:rPr>
              <a:t> can be regarded as one of them which pave the path for forming strong bonds among the associates (</a:t>
            </a:r>
            <a:r>
              <a:rPr lang="en-US" sz="1800" dirty="0" err="1" smtClean="0">
                <a:latin typeface="+mn-lt"/>
              </a:rPr>
              <a:t>Pérez-Álvarez</a:t>
            </a:r>
            <a:r>
              <a:rPr lang="en-US" sz="1800" dirty="0" smtClean="0">
                <a:latin typeface="+mn-lt"/>
              </a:rPr>
              <a:t> </a:t>
            </a:r>
            <a:r>
              <a:rPr lang="en-US" sz="1800" i="1" dirty="0" smtClean="0">
                <a:latin typeface="+mn-lt"/>
              </a:rPr>
              <a:t>et al.</a:t>
            </a:r>
            <a:r>
              <a:rPr lang="en-US" sz="1800" dirty="0" smtClean="0">
                <a:latin typeface="+mn-lt"/>
              </a:rPr>
              <a:t> 2018 p.17). </a:t>
            </a:r>
          </a:p>
          <a:p>
            <a:pPr algn="just"/>
            <a:r>
              <a:rPr lang="en-US" sz="1800" dirty="0" smtClean="0">
                <a:latin typeface="+mn-lt"/>
              </a:rPr>
              <a:t>On the other hand, knowledge regarding patient care should also be there. The medical spectrum along with digital diameter is constantly changing. </a:t>
            </a:r>
            <a:endParaRPr lang="en-US" sz="1800" dirty="0">
              <a:latin typeface="+mn-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46070" cy="763525"/>
          </a:xfrm>
        </p:spPr>
        <p:txBody>
          <a:bodyPr/>
          <a:lstStyle/>
          <a:p>
            <a:r>
              <a:rPr lang="en-US" b="1" dirty="0" err="1" smtClean="0">
                <a:latin typeface="+mn-lt"/>
              </a:rPr>
              <a:t>Contd</a:t>
            </a:r>
            <a:r>
              <a:rPr lang="en-US" b="1" dirty="0" smtClean="0">
                <a:latin typeface="+mn-lt"/>
              </a:rPr>
              <a:t>…</a:t>
            </a:r>
            <a:endParaRPr lang="en-US" b="1" dirty="0">
              <a:latin typeface="+mn-lt"/>
            </a:endParaRPr>
          </a:p>
        </p:txBody>
      </p:sp>
      <p:sp>
        <p:nvSpPr>
          <p:cNvPr id="3" name="Content Placeholder 2"/>
          <p:cNvSpPr>
            <a:spLocks noGrp="1"/>
          </p:cNvSpPr>
          <p:nvPr>
            <p:ph idx="1"/>
          </p:nvPr>
        </p:nvSpPr>
        <p:spPr>
          <a:xfrm>
            <a:off x="533400" y="742951"/>
            <a:ext cx="8246070" cy="2819399"/>
          </a:xfrm>
        </p:spPr>
        <p:txBody>
          <a:bodyPr>
            <a:normAutofit lnSpcReduction="10000"/>
          </a:bodyPr>
          <a:lstStyle/>
          <a:p>
            <a:pPr algn="just"/>
            <a:r>
              <a:rPr lang="en-US" sz="1800" dirty="0" smtClean="0">
                <a:latin typeface="+mn-lt"/>
              </a:rPr>
              <a:t>Mentioned knowledge can help me to identify the opportunities to integrate suitable as well as advanced technology in my organization.  </a:t>
            </a:r>
          </a:p>
          <a:p>
            <a:pPr algn="just"/>
            <a:r>
              <a:rPr lang="en-US" sz="1800" dirty="0" smtClean="0">
                <a:latin typeface="+mn-lt"/>
              </a:rPr>
              <a:t>Creativity is yet another skill which enhances the chances of being recruited in reputed organizations. </a:t>
            </a:r>
          </a:p>
          <a:p>
            <a:pPr algn="just"/>
            <a:r>
              <a:rPr lang="en-US" sz="1800" dirty="0" smtClean="0">
                <a:latin typeface="+mn-lt"/>
              </a:rPr>
              <a:t>The ability to manage diverse situational requirements should be elevated in this context as crisis situation can occur anytime. </a:t>
            </a:r>
          </a:p>
          <a:p>
            <a:pPr algn="just"/>
            <a:r>
              <a:rPr lang="en-US" sz="1800" dirty="0" smtClean="0">
                <a:latin typeface="+mn-lt"/>
              </a:rPr>
              <a:t>Based on the opinion of </a:t>
            </a:r>
            <a:r>
              <a:rPr lang="en-US" sz="1800" dirty="0" err="1" smtClean="0">
                <a:latin typeface="+mn-lt"/>
              </a:rPr>
              <a:t>Malureanu</a:t>
            </a:r>
            <a:r>
              <a:rPr lang="en-US" sz="1800" dirty="0" smtClean="0">
                <a:latin typeface="+mn-lt"/>
              </a:rPr>
              <a:t> </a:t>
            </a:r>
            <a:r>
              <a:rPr lang="en-US" sz="1800" i="1" dirty="0" smtClean="0">
                <a:latin typeface="+mn-lt"/>
              </a:rPr>
              <a:t>et al</a:t>
            </a:r>
            <a:r>
              <a:rPr lang="en-US" sz="1800" dirty="0" smtClean="0">
                <a:latin typeface="+mn-lt"/>
              </a:rPr>
              <a:t>. (2020 p.232), organization of different activities with similar integrity is also required to be successful in the healthcare sector. </a:t>
            </a:r>
          </a:p>
          <a:p>
            <a:pPr algn="just"/>
            <a:r>
              <a:rPr lang="en-US" sz="1800" dirty="0" smtClean="0">
                <a:latin typeface="+mn-lt"/>
              </a:rPr>
              <a:t>The care manager has the duty to look after different cases in a short span of time.</a:t>
            </a:r>
            <a:endParaRPr lang="en-US" sz="1800" dirty="0">
              <a:latin typeface="+mn-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smtClean="0">
                <a:latin typeface="+mn-lt"/>
              </a:rPr>
              <a:t>Contd</a:t>
            </a:r>
            <a:r>
              <a:rPr lang="en-US" b="1" dirty="0" smtClean="0">
                <a:latin typeface="+mn-lt"/>
              </a:rPr>
              <a:t>…</a:t>
            </a:r>
            <a:endParaRPr lang="en-US" b="1" dirty="0">
              <a:latin typeface="+mn-lt"/>
            </a:endParaRPr>
          </a:p>
        </p:txBody>
      </p:sp>
      <p:sp>
        <p:nvSpPr>
          <p:cNvPr id="3" name="Content Placeholder 2"/>
          <p:cNvSpPr>
            <a:spLocks noGrp="1"/>
          </p:cNvSpPr>
          <p:nvPr>
            <p:ph idx="1"/>
          </p:nvPr>
        </p:nvSpPr>
        <p:spPr/>
        <p:txBody>
          <a:bodyPr>
            <a:normAutofit/>
          </a:bodyPr>
          <a:lstStyle/>
          <a:p>
            <a:pPr algn="just"/>
            <a:r>
              <a:rPr lang="en-US" sz="1600" dirty="0" smtClean="0">
                <a:latin typeface="+mn-lt"/>
              </a:rPr>
              <a:t>Several projects are required to be handled within a singular time frame. </a:t>
            </a:r>
          </a:p>
          <a:p>
            <a:pPr algn="just"/>
            <a:r>
              <a:rPr lang="en-US" sz="1600" dirty="0" smtClean="0">
                <a:latin typeface="+mn-lt"/>
              </a:rPr>
              <a:t>Therefore project management ability should also be there for the progression of my career. </a:t>
            </a:r>
          </a:p>
          <a:p>
            <a:pPr algn="just"/>
            <a:r>
              <a:rPr lang="en-US" sz="1600" dirty="0" smtClean="0">
                <a:latin typeface="+mn-lt"/>
              </a:rPr>
              <a:t>Problems can occur anytime in the organization. </a:t>
            </a:r>
          </a:p>
          <a:p>
            <a:pPr algn="just"/>
            <a:r>
              <a:rPr lang="en-US" sz="1600" dirty="0" smtClean="0">
                <a:latin typeface="+mn-lt"/>
              </a:rPr>
              <a:t>A positive problem-solving approach is mostly praised by the hierarchies and thereby is termed as one of the most essential attributes of career growth. </a:t>
            </a:r>
          </a:p>
          <a:p>
            <a:pPr algn="just"/>
            <a:r>
              <a:rPr lang="en-US" sz="1600" dirty="0" smtClean="0">
                <a:latin typeface="+mn-lt"/>
              </a:rPr>
              <a:t>Therefore it can be said that assimilation of all these skills is important for effective career establishment. </a:t>
            </a:r>
          </a:p>
          <a:p>
            <a:pPr algn="just"/>
            <a:endParaRPr lang="en-US" sz="1600" dirty="0">
              <a:latin typeface="+mn-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mn-lt"/>
              </a:rPr>
              <a:t>SWOT analysis </a:t>
            </a:r>
            <a:r>
              <a:rPr lang="en-US" dirty="0" smtClean="0"/>
              <a:t/>
            </a:r>
            <a:br>
              <a:rPr lang="en-US" dirty="0" smtClean="0"/>
            </a:br>
            <a:endParaRPr lang="en-US" dirty="0"/>
          </a:p>
        </p:txBody>
      </p:sp>
      <p:sp>
        <p:nvSpPr>
          <p:cNvPr id="3" name="Content Placeholder 2"/>
          <p:cNvSpPr>
            <a:spLocks noGrp="1"/>
          </p:cNvSpPr>
          <p:nvPr>
            <p:ph idx="1"/>
          </p:nvPr>
        </p:nvSpPr>
        <p:spPr/>
        <p:txBody>
          <a:bodyPr>
            <a:normAutofit/>
          </a:bodyPr>
          <a:lstStyle/>
          <a:p>
            <a:pPr algn="just">
              <a:buNone/>
            </a:pPr>
            <a:r>
              <a:rPr lang="en-US" sz="2000" dirty="0" smtClean="0">
                <a:latin typeface="+mn-lt"/>
              </a:rPr>
              <a:t>Strength-I think knowledge is one of my skills as I have focused on the internalization of relevant ideologies for a long period of time. Communication skill can also be realized as one of my strengths for I can easily assimilate with different individuals.</a:t>
            </a:r>
          </a:p>
          <a:p>
            <a:pPr algn="just">
              <a:buNone/>
            </a:pPr>
            <a:r>
              <a:rPr lang="en-US" sz="2000" dirty="0" smtClean="0">
                <a:latin typeface="+mn-lt"/>
              </a:rPr>
              <a:t>Weakness- I tend to be anxious in problematic situations. I lack ideas when encountered with obstacles during my project and that hampers the confidence level as well</a:t>
            </a:r>
          </a:p>
          <a:p>
            <a:pPr algn="just"/>
            <a:endParaRPr lang="en-US" sz="2000" dirty="0">
              <a:latin typeface="+mn-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46070" cy="763525"/>
          </a:xfrm>
        </p:spPr>
        <p:txBody>
          <a:bodyPr/>
          <a:lstStyle/>
          <a:p>
            <a:r>
              <a:rPr lang="en-US" b="1" dirty="0" err="1" smtClean="0">
                <a:latin typeface="+mn-lt"/>
              </a:rPr>
              <a:t>Contd</a:t>
            </a:r>
            <a:r>
              <a:rPr lang="en-US" b="1" dirty="0" smtClean="0">
                <a:latin typeface="+mn-lt"/>
              </a:rPr>
              <a:t>…</a:t>
            </a:r>
            <a:endParaRPr lang="en-US" b="1" dirty="0">
              <a:latin typeface="+mn-lt"/>
            </a:endParaRPr>
          </a:p>
        </p:txBody>
      </p:sp>
      <p:sp>
        <p:nvSpPr>
          <p:cNvPr id="3" name="Content Placeholder 2"/>
          <p:cNvSpPr>
            <a:spLocks noGrp="1"/>
          </p:cNvSpPr>
          <p:nvPr>
            <p:ph idx="1"/>
          </p:nvPr>
        </p:nvSpPr>
        <p:spPr>
          <a:xfrm>
            <a:off x="381000" y="742950"/>
            <a:ext cx="8246070" cy="3512209"/>
          </a:xfrm>
        </p:spPr>
        <p:txBody>
          <a:bodyPr>
            <a:normAutofit/>
          </a:bodyPr>
          <a:lstStyle/>
          <a:p>
            <a:pPr algn="just"/>
            <a:r>
              <a:rPr lang="en-US" sz="1800" b="1" dirty="0" smtClean="0">
                <a:latin typeface="+mn-lt"/>
              </a:rPr>
              <a:t>Opportunities- </a:t>
            </a:r>
            <a:r>
              <a:rPr lang="en-US" sz="1800" dirty="0" smtClean="0">
                <a:latin typeface="+mn-lt"/>
              </a:rPr>
              <a:t>The healthcare sector is abruptly growing. The occurrence of global warming and several other factors tend to hamper the good health of the individuals. The progression of medical science is beneficial for such contexts. In the context of fulfilling multiple needs of the patients, I think this paves the path for feasible opportunities for my future career</a:t>
            </a:r>
          </a:p>
          <a:p>
            <a:pPr algn="just"/>
            <a:r>
              <a:rPr lang="en-US" sz="1800" b="1" dirty="0" smtClean="0">
                <a:latin typeface="+mn-lt"/>
              </a:rPr>
              <a:t>Threats- </a:t>
            </a:r>
            <a:r>
              <a:rPr lang="en-US" sz="1800" dirty="0" smtClean="0">
                <a:latin typeface="+mn-lt"/>
              </a:rPr>
              <a:t>The growing dependency on digital tools is also increasing the knowledge boundary of many individuals. The scopes associated with the healthcare industry have also been acknowledged by the students and that has increased the pace of competition. This along with the lack of skills can prevent my future growth to a great extent. </a:t>
            </a:r>
            <a:endParaRPr lang="en-US" sz="1800" dirty="0">
              <a:latin typeface="+mn-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mn-lt"/>
              </a:rPr>
              <a:t>Implementation of time management tools </a:t>
            </a:r>
            <a:r>
              <a:rPr lang="en-US" dirty="0" smtClean="0">
                <a:latin typeface="+mn-lt"/>
              </a:rPr>
              <a:t/>
            </a:r>
            <a:br>
              <a:rPr lang="en-US" dirty="0" smtClean="0">
                <a:latin typeface="+mn-lt"/>
              </a:rPr>
            </a:br>
            <a:endParaRPr lang="en-US" dirty="0">
              <a:latin typeface="+mn-lt"/>
            </a:endParaRPr>
          </a:p>
        </p:txBody>
      </p:sp>
      <p:sp>
        <p:nvSpPr>
          <p:cNvPr id="3" name="Content Placeholder 2"/>
          <p:cNvSpPr>
            <a:spLocks noGrp="1"/>
          </p:cNvSpPr>
          <p:nvPr>
            <p:ph idx="1"/>
          </p:nvPr>
        </p:nvSpPr>
        <p:spPr>
          <a:xfrm>
            <a:off x="457200" y="971550"/>
            <a:ext cx="8246070" cy="3512209"/>
          </a:xfrm>
        </p:spPr>
        <p:txBody>
          <a:bodyPr>
            <a:normAutofit/>
          </a:bodyPr>
          <a:lstStyle/>
          <a:p>
            <a:pPr algn="just"/>
            <a:r>
              <a:rPr lang="en-US" sz="2000" dirty="0" smtClean="0">
                <a:latin typeface="+mn-lt"/>
              </a:rPr>
              <a:t>Time management is one of the most essential factors for career progression. </a:t>
            </a:r>
          </a:p>
          <a:p>
            <a:pPr algn="just"/>
            <a:r>
              <a:rPr lang="en-US" sz="2000" dirty="0" smtClean="0">
                <a:latin typeface="+mn-lt"/>
              </a:rPr>
              <a:t>Management of different activities in a systematic order is required for holding a strong position in the IT sector. </a:t>
            </a:r>
          </a:p>
          <a:p>
            <a:pPr algn="just"/>
            <a:r>
              <a:rPr lang="en-US" sz="2000" dirty="0" smtClean="0">
                <a:latin typeface="+mn-lt"/>
              </a:rPr>
              <a:t>For the assertion of projects, diverse types of time management tools can be incorporated into the organization. </a:t>
            </a:r>
          </a:p>
          <a:p>
            <a:pPr algn="just"/>
            <a:r>
              <a:rPr lang="en-US" sz="2000" dirty="0" smtClean="0">
                <a:latin typeface="+mn-lt"/>
              </a:rPr>
              <a:t>However, for the preparation of becoming an IT professional, certain time management tools can also be applied </a:t>
            </a:r>
            <a:endParaRPr lang="en-US" sz="2000" dirty="0">
              <a:latin typeface="+mn-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46070" cy="763525"/>
          </a:xfrm>
        </p:spPr>
        <p:txBody>
          <a:bodyPr/>
          <a:lstStyle/>
          <a:p>
            <a:r>
              <a:rPr lang="en-US" b="1" dirty="0" err="1" smtClean="0">
                <a:latin typeface="+mn-lt"/>
              </a:rPr>
              <a:t>Contd</a:t>
            </a:r>
            <a:r>
              <a:rPr lang="en-US" b="1" dirty="0" smtClean="0">
                <a:latin typeface="+mn-lt"/>
              </a:rPr>
              <a:t>…</a:t>
            </a:r>
            <a:endParaRPr lang="en-US" b="1" dirty="0">
              <a:latin typeface="+mn-lt"/>
            </a:endParaRPr>
          </a:p>
        </p:txBody>
      </p:sp>
      <p:sp>
        <p:nvSpPr>
          <p:cNvPr id="3" name="Content Placeholder 2"/>
          <p:cNvSpPr>
            <a:spLocks noGrp="1"/>
          </p:cNvSpPr>
          <p:nvPr>
            <p:ph idx="1"/>
          </p:nvPr>
        </p:nvSpPr>
        <p:spPr>
          <a:xfrm>
            <a:off x="457200" y="819151"/>
            <a:ext cx="8246070" cy="3352800"/>
          </a:xfrm>
        </p:spPr>
        <p:txBody>
          <a:bodyPr>
            <a:normAutofit/>
          </a:bodyPr>
          <a:lstStyle/>
          <a:p>
            <a:pPr lvl="0" algn="just"/>
            <a:r>
              <a:rPr lang="en-US" sz="1500" b="1" dirty="0" smtClean="0">
                <a:latin typeface="+mn-lt"/>
              </a:rPr>
              <a:t>To-do list- </a:t>
            </a:r>
            <a:r>
              <a:rPr lang="en-US" sz="1500" dirty="0" smtClean="0">
                <a:latin typeface="+mn-lt"/>
              </a:rPr>
              <a:t>The individual must have insights into the tasks that he is going to address in a future time scale. To do list assures systematic presentation of tasks and written notions often excite the individuals to complete it at a steady pace (Di Gregorio </a:t>
            </a:r>
            <a:r>
              <a:rPr lang="en-US" sz="1500" i="1" dirty="0" smtClean="0">
                <a:latin typeface="+mn-lt"/>
              </a:rPr>
              <a:t>et al.</a:t>
            </a:r>
            <a:r>
              <a:rPr lang="en-US" sz="1500" dirty="0" smtClean="0">
                <a:latin typeface="+mn-lt"/>
              </a:rPr>
              <a:t> 2019 p.252). </a:t>
            </a:r>
          </a:p>
          <a:p>
            <a:pPr algn="just"/>
            <a:r>
              <a:rPr lang="en-US" sz="1500" b="1" dirty="0" smtClean="0">
                <a:latin typeface="+mn-lt"/>
              </a:rPr>
              <a:t>Address book- </a:t>
            </a:r>
            <a:r>
              <a:rPr lang="en-US" sz="1500" dirty="0" smtClean="0">
                <a:latin typeface="+mn-lt"/>
              </a:rPr>
              <a:t>The address book is responsible for communicating relevant tasks for a project. For example, an individual need specific care for his deteriorated situation. The activities associated with his betterment can be written in the book. Addressing the relevant activities in a synchronized order to procure the certificates can be guided by the concerned book. </a:t>
            </a:r>
          </a:p>
          <a:p>
            <a:pPr lvl="0" algn="just"/>
            <a:r>
              <a:rPr lang="en-US" sz="1500" b="1" dirty="0" smtClean="0">
                <a:latin typeface="+mn-lt"/>
              </a:rPr>
              <a:t>Calendar- </a:t>
            </a:r>
            <a:r>
              <a:rPr lang="en-US" sz="1500" dirty="0" smtClean="0">
                <a:latin typeface="+mn-lt"/>
              </a:rPr>
              <a:t>Calendar is responsible for tracking, planning, arranging activities in a structured manner. </a:t>
            </a:r>
            <a:r>
              <a:rPr lang="en-US" sz="1500" dirty="0" err="1" smtClean="0">
                <a:latin typeface="+mn-lt"/>
              </a:rPr>
              <a:t>Misra</a:t>
            </a:r>
            <a:r>
              <a:rPr lang="en-US" sz="1500" dirty="0" smtClean="0">
                <a:latin typeface="+mn-lt"/>
              </a:rPr>
              <a:t> and </a:t>
            </a:r>
            <a:r>
              <a:rPr lang="en-US" sz="1500" dirty="0" err="1" smtClean="0">
                <a:latin typeface="+mn-lt"/>
              </a:rPr>
              <a:t>Khurana</a:t>
            </a:r>
            <a:r>
              <a:rPr lang="en-US" sz="1500" dirty="0" smtClean="0">
                <a:latin typeface="+mn-lt"/>
              </a:rPr>
              <a:t> (2020 p.65) have the opinion of the tasks and time associated with it are recorded in calendars for visual internalization and I think that motivates the students to grow their careers. </a:t>
            </a:r>
          </a:p>
          <a:p>
            <a:pPr lvl="0" algn="just"/>
            <a:r>
              <a:rPr lang="en-US" sz="1500" b="1" dirty="0" smtClean="0">
                <a:latin typeface="+mn-lt"/>
              </a:rPr>
              <a:t>Notebook- </a:t>
            </a:r>
            <a:r>
              <a:rPr lang="en-US" sz="1500" dirty="0" smtClean="0">
                <a:latin typeface="+mn-lt"/>
              </a:rPr>
              <a:t>Notebook is capable of addressing the tasks in a detailed manner. Main tasks, subtasks can be written down in notebooks for proper internalization (Scott </a:t>
            </a:r>
            <a:r>
              <a:rPr lang="en-US" sz="1500" i="1" dirty="0" smtClean="0">
                <a:latin typeface="+mn-lt"/>
              </a:rPr>
              <a:t>et al.</a:t>
            </a:r>
            <a:r>
              <a:rPr lang="en-US" sz="1500" dirty="0" smtClean="0">
                <a:latin typeface="+mn-lt"/>
              </a:rPr>
              <a:t> 2019 p.693). </a:t>
            </a:r>
          </a:p>
          <a:p>
            <a:pPr algn="just"/>
            <a:endParaRPr lang="en-US" sz="1500" dirty="0">
              <a:latin typeface="+mn-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mn-lt"/>
              </a:rPr>
              <a:t>Personal development plan </a:t>
            </a:r>
            <a:r>
              <a:rPr lang="en-US" dirty="0" smtClean="0"/>
              <a:t/>
            </a:r>
            <a:br>
              <a:rPr lang="en-US" dirty="0" smtClean="0"/>
            </a:br>
            <a:endParaRPr lang="en-US" dirty="0"/>
          </a:p>
        </p:txBody>
      </p:sp>
      <p:pic>
        <p:nvPicPr>
          <p:cNvPr id="3" name="Picture 2"/>
          <p:cNvPicPr>
            <a:picLocks noChangeAspect="1" noChangeArrowheads="1"/>
          </p:cNvPicPr>
          <p:nvPr/>
        </p:nvPicPr>
        <p:blipFill>
          <a:blip r:embed="rId2"/>
          <a:srcRect/>
          <a:stretch>
            <a:fillRect/>
          </a:stretch>
        </p:blipFill>
        <p:spPr bwMode="auto">
          <a:xfrm>
            <a:off x="838200" y="902607"/>
            <a:ext cx="7315200" cy="4240893"/>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46070" cy="819151"/>
          </a:xfrm>
        </p:spPr>
        <p:txBody>
          <a:bodyPr>
            <a:normAutofit/>
          </a:bodyPr>
          <a:lstStyle/>
          <a:p>
            <a:r>
              <a:rPr lang="en-US" b="1" dirty="0" smtClean="0">
                <a:latin typeface="+mn-lt"/>
              </a:rPr>
              <a:t>References</a:t>
            </a:r>
            <a:endParaRPr lang="en-US" b="1" dirty="0">
              <a:latin typeface="+mn-lt"/>
            </a:endParaRPr>
          </a:p>
        </p:txBody>
      </p:sp>
      <p:sp>
        <p:nvSpPr>
          <p:cNvPr id="3" name="Content Placeholder 2"/>
          <p:cNvSpPr>
            <a:spLocks noGrp="1"/>
          </p:cNvSpPr>
          <p:nvPr>
            <p:ph idx="1"/>
          </p:nvPr>
        </p:nvSpPr>
        <p:spPr>
          <a:xfrm>
            <a:off x="448966" y="971551"/>
            <a:ext cx="8246070" cy="3124199"/>
          </a:xfrm>
        </p:spPr>
        <p:txBody>
          <a:bodyPr>
            <a:normAutofit fontScale="55000" lnSpcReduction="20000"/>
          </a:bodyPr>
          <a:lstStyle/>
          <a:p>
            <a:pPr algn="just"/>
            <a:r>
              <a:rPr lang="en-US" dirty="0" err="1" smtClean="0">
                <a:latin typeface="+mn-lt"/>
              </a:rPr>
              <a:t>Pérez-Álvarez</a:t>
            </a:r>
            <a:r>
              <a:rPr lang="en-US" dirty="0" smtClean="0">
                <a:latin typeface="+mn-lt"/>
              </a:rPr>
              <a:t>, R., Maldonado-</a:t>
            </a:r>
            <a:r>
              <a:rPr lang="en-US" dirty="0" err="1" smtClean="0">
                <a:latin typeface="+mn-lt"/>
              </a:rPr>
              <a:t>Mahauad</a:t>
            </a:r>
            <a:r>
              <a:rPr lang="en-US" dirty="0" smtClean="0">
                <a:latin typeface="+mn-lt"/>
              </a:rPr>
              <a:t>, J. and </a:t>
            </a:r>
            <a:r>
              <a:rPr lang="en-US" dirty="0" err="1" smtClean="0">
                <a:latin typeface="+mn-lt"/>
              </a:rPr>
              <a:t>Pérez-Sanagustín</a:t>
            </a:r>
            <a:r>
              <a:rPr lang="en-US" dirty="0" smtClean="0">
                <a:latin typeface="+mn-lt"/>
              </a:rPr>
              <a:t>, M., 2018, September. Tools to support self-regulated learning in online environments: literature review. In </a:t>
            </a:r>
            <a:r>
              <a:rPr lang="en-US" i="1" dirty="0" smtClean="0">
                <a:latin typeface="+mn-lt"/>
              </a:rPr>
              <a:t>European Conference on Technology Enhanced Learning</a:t>
            </a:r>
            <a:r>
              <a:rPr lang="en-US" dirty="0" smtClean="0">
                <a:latin typeface="+mn-lt"/>
              </a:rPr>
              <a:t> (pp. 16-30). Springer, Cham.</a:t>
            </a:r>
          </a:p>
          <a:p>
            <a:pPr algn="just"/>
            <a:r>
              <a:rPr lang="en-US" dirty="0" err="1" smtClean="0">
                <a:latin typeface="+mn-lt"/>
              </a:rPr>
              <a:t>Malureanu</a:t>
            </a:r>
            <a:r>
              <a:rPr lang="en-US" dirty="0" smtClean="0">
                <a:latin typeface="+mn-lt"/>
              </a:rPr>
              <a:t>, C., </a:t>
            </a:r>
            <a:r>
              <a:rPr lang="en-US" dirty="0" err="1" smtClean="0">
                <a:latin typeface="+mn-lt"/>
              </a:rPr>
              <a:t>Malureanu</a:t>
            </a:r>
            <a:r>
              <a:rPr lang="en-US" dirty="0" smtClean="0">
                <a:latin typeface="+mn-lt"/>
              </a:rPr>
              <a:t>, A. and Lazar, G., 2020. Motivational Factors of the Usage of Web 2.0 Tools for E-Learning in Business. In </a:t>
            </a:r>
            <a:r>
              <a:rPr lang="en-US" i="1" dirty="0" smtClean="0">
                <a:latin typeface="+mn-lt"/>
              </a:rPr>
              <a:t>Handbook of Research on User Experience in Web 2.0 Technologies and Its Impact on Universities and Businesses</a:t>
            </a:r>
            <a:r>
              <a:rPr lang="en-US" dirty="0" smtClean="0">
                <a:latin typeface="+mn-lt"/>
              </a:rPr>
              <a:t> (pp. 231-249). IGI Global.</a:t>
            </a:r>
          </a:p>
          <a:p>
            <a:pPr algn="just"/>
            <a:r>
              <a:rPr lang="en-US" dirty="0" smtClean="0">
                <a:latin typeface="+mn-lt"/>
              </a:rPr>
              <a:t>Di Gregorio, A., </a:t>
            </a:r>
            <a:r>
              <a:rPr lang="en-US" dirty="0" err="1" smtClean="0">
                <a:latin typeface="+mn-lt"/>
              </a:rPr>
              <a:t>Maggioni</a:t>
            </a:r>
            <a:r>
              <a:rPr lang="en-US" dirty="0" smtClean="0">
                <a:latin typeface="+mn-lt"/>
              </a:rPr>
              <a:t>, I., </a:t>
            </a:r>
            <a:r>
              <a:rPr lang="en-US" dirty="0" err="1" smtClean="0">
                <a:latin typeface="+mn-lt"/>
              </a:rPr>
              <a:t>Mauri</a:t>
            </a:r>
            <a:r>
              <a:rPr lang="en-US" dirty="0" smtClean="0">
                <a:latin typeface="+mn-lt"/>
              </a:rPr>
              <a:t>, C. and </a:t>
            </a:r>
            <a:r>
              <a:rPr lang="en-US" dirty="0" err="1" smtClean="0">
                <a:latin typeface="+mn-lt"/>
              </a:rPr>
              <a:t>Mazzucchelli</a:t>
            </a:r>
            <a:r>
              <a:rPr lang="en-US" dirty="0" smtClean="0">
                <a:latin typeface="+mn-lt"/>
              </a:rPr>
              <a:t>, A., 2019. Employability skills for future marketing professionals. </a:t>
            </a:r>
            <a:r>
              <a:rPr lang="en-US" i="1" dirty="0" smtClean="0">
                <a:latin typeface="+mn-lt"/>
              </a:rPr>
              <a:t>European management journal</a:t>
            </a:r>
            <a:r>
              <a:rPr lang="en-US" dirty="0" smtClean="0">
                <a:latin typeface="+mn-lt"/>
              </a:rPr>
              <a:t>, </a:t>
            </a:r>
            <a:r>
              <a:rPr lang="en-US" i="1" dirty="0" smtClean="0">
                <a:latin typeface="+mn-lt"/>
              </a:rPr>
              <a:t>37</a:t>
            </a:r>
            <a:r>
              <a:rPr lang="en-US" dirty="0" smtClean="0">
                <a:latin typeface="+mn-lt"/>
              </a:rPr>
              <a:t>(3), pp.251-258.</a:t>
            </a:r>
          </a:p>
          <a:p>
            <a:pPr algn="just"/>
            <a:r>
              <a:rPr lang="en-US" dirty="0" err="1" smtClean="0">
                <a:latin typeface="+mn-lt"/>
              </a:rPr>
              <a:t>Misra</a:t>
            </a:r>
            <a:r>
              <a:rPr lang="en-US" dirty="0" smtClean="0">
                <a:latin typeface="+mn-lt"/>
              </a:rPr>
              <a:t>, R.K. and </a:t>
            </a:r>
            <a:r>
              <a:rPr lang="en-US" dirty="0" err="1" smtClean="0">
                <a:latin typeface="+mn-lt"/>
              </a:rPr>
              <a:t>Khurana</a:t>
            </a:r>
            <a:r>
              <a:rPr lang="en-US" dirty="0" smtClean="0">
                <a:latin typeface="+mn-lt"/>
              </a:rPr>
              <a:t>, K., 2017. Employability skills among information technology professionals: A literature review. </a:t>
            </a:r>
            <a:r>
              <a:rPr lang="en-US" i="1" dirty="0" err="1" smtClean="0">
                <a:latin typeface="+mn-lt"/>
              </a:rPr>
              <a:t>Procedia</a:t>
            </a:r>
            <a:r>
              <a:rPr lang="en-US" i="1" dirty="0" smtClean="0">
                <a:latin typeface="+mn-lt"/>
              </a:rPr>
              <a:t> computer science</a:t>
            </a:r>
            <a:r>
              <a:rPr lang="en-US" dirty="0" smtClean="0">
                <a:latin typeface="+mn-lt"/>
              </a:rPr>
              <a:t>, </a:t>
            </a:r>
            <a:r>
              <a:rPr lang="en-US" i="1" dirty="0" smtClean="0">
                <a:latin typeface="+mn-lt"/>
              </a:rPr>
              <a:t>122</a:t>
            </a:r>
            <a:r>
              <a:rPr lang="en-US" dirty="0" smtClean="0">
                <a:latin typeface="+mn-lt"/>
              </a:rPr>
              <a:t>, pp.63-70.</a:t>
            </a:r>
          </a:p>
          <a:p>
            <a:pPr algn="just"/>
            <a:r>
              <a:rPr lang="en-US" dirty="0" smtClean="0">
                <a:latin typeface="+mn-lt"/>
              </a:rPr>
              <a:t>Scott, F.J., Connell, P., Thomson, L.A. and </a:t>
            </a:r>
            <a:r>
              <a:rPr lang="en-US" dirty="0" err="1" smtClean="0">
                <a:latin typeface="+mn-lt"/>
              </a:rPr>
              <a:t>Willison</a:t>
            </a:r>
            <a:r>
              <a:rPr lang="en-US" dirty="0" smtClean="0">
                <a:latin typeface="+mn-lt"/>
              </a:rPr>
              <a:t>, D., 2019. Empowering students by enhancing their employability skills. </a:t>
            </a:r>
            <a:r>
              <a:rPr lang="en-US" i="1" dirty="0" smtClean="0">
                <a:latin typeface="+mn-lt"/>
              </a:rPr>
              <a:t>Journal of Further and Higher Education</a:t>
            </a:r>
            <a:r>
              <a:rPr lang="en-US" dirty="0" smtClean="0">
                <a:latin typeface="+mn-lt"/>
              </a:rPr>
              <a:t>, </a:t>
            </a:r>
            <a:r>
              <a:rPr lang="en-US" i="1" dirty="0" smtClean="0">
                <a:latin typeface="+mn-lt"/>
              </a:rPr>
              <a:t>43</a:t>
            </a:r>
            <a:r>
              <a:rPr lang="en-US" dirty="0" smtClean="0">
                <a:latin typeface="+mn-lt"/>
              </a:rPr>
              <a:t>(5), pp.692-707.</a:t>
            </a:r>
          </a:p>
          <a:p>
            <a:pPr algn="just"/>
            <a:endParaRPr lang="en-US" dirty="0" smtClean="0">
              <a:latin typeface="+mn-lt"/>
            </a:endParaRPr>
          </a:p>
          <a:p>
            <a:pPr algn="just"/>
            <a:endParaRPr lang="en-US" dirty="0">
              <a:latin typeface="+mn-l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1026" name="Picture 2"/>
          <p:cNvPicPr>
            <a:picLocks noGrp="1" noChangeAspect="1" noChangeArrowheads="1"/>
          </p:cNvPicPr>
          <p:nvPr>
            <p:ph idx="1"/>
          </p:nvPr>
        </p:nvPicPr>
        <p:blipFill>
          <a:blip r:embed="rId2"/>
          <a:srcRect/>
          <a:stretch>
            <a:fillRect/>
          </a:stretch>
        </p:blipFill>
        <p:spPr bwMode="auto">
          <a:xfrm>
            <a:off x="0" y="0"/>
            <a:ext cx="9144000" cy="3562349"/>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1063</TotalTime>
  <Words>886</Words>
  <Application>Microsoft Office PowerPoint</Application>
  <PresentationFormat>On-screen Show (16:9)</PresentationFormat>
  <Paragraphs>50</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ACADEMIC AND EMPLOYABILITY SKILLS</vt:lpstr>
      <vt:lpstr>Introduction  </vt:lpstr>
      <vt:lpstr>Skills required for being a care manager  </vt:lpstr>
      <vt:lpstr>Contd…</vt:lpstr>
      <vt:lpstr>Contd…</vt:lpstr>
      <vt:lpstr>SWOT analysis  </vt:lpstr>
      <vt:lpstr>Contd…</vt:lpstr>
      <vt:lpstr>Implementation of time management tools  </vt:lpstr>
      <vt:lpstr>Contd…</vt:lpstr>
      <vt:lpstr>Personal development plan  </vt:lpstr>
      <vt:lpstr>References</vt:lpstr>
      <vt:lpstr>Slide 12</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Julian</dc:creator>
  <cp:lastModifiedBy>Abida s Ali</cp:lastModifiedBy>
  <cp:revision>161</cp:revision>
  <dcterms:created xsi:type="dcterms:W3CDTF">2013-08-21T19:17:07Z</dcterms:created>
  <dcterms:modified xsi:type="dcterms:W3CDTF">2020-12-04T12:08:34Z</dcterms:modified>
</cp:coreProperties>
</file>