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309" r:id="rId5"/>
    <p:sldId id="312" r:id="rId6"/>
    <p:sldId id="306" r:id="rId7"/>
    <p:sldId id="315" r:id="rId8"/>
    <p:sldId id="311" r:id="rId9"/>
    <p:sldId id="313" r:id="rId10"/>
    <p:sldId id="316" r:id="rId11"/>
    <p:sldId id="305" r:id="rId12"/>
    <p:sldId id="314"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9C93"/>
    <a:srgbClr val="F7EDE9"/>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24" autoAdjust="0"/>
  </p:normalViewPr>
  <p:slideViewPr>
    <p:cSldViewPr snapToGrid="0">
      <p:cViewPr varScale="1">
        <p:scale>
          <a:sx n="60" d="100"/>
          <a:sy n="60" d="100"/>
        </p:scale>
        <p:origin x="908" y="48"/>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D74683B-723D-44F9-B6CB-B2114E0382C2}" type="datetime1">
              <a:rPr lang="en-GB" smtClean="0"/>
              <a:t>14/07/2024</a:t>
            </a:fld>
            <a:endParaRPr lang="en-GB"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DD7E118-DCD0-425E-8F60-56D854F8828A}" type="slidenum">
              <a:rPr lang="en-GB" smtClean="0"/>
              <a:t>‹#›</a:t>
            </a:fld>
            <a:endParaRPr lang="en-GB"/>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CFC670-4CD4-49B2-BA1B-21911C7419F1}" type="datetime1">
              <a:rPr lang="en-GB" smtClean="0"/>
              <a:pPr/>
              <a:t>14/07/2024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6B913A0-8194-43AB-8CE1-D8825DE3150C}" type="slidenum">
              <a:rPr lang="en-GB" noProof="0" smtClean="0"/>
              <a:t>‹#›</a:t>
            </a:fld>
            <a:endParaRPr lang="en-GB" noProof="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smtClean="0"/>
              <a:t>1</a:t>
            </a:fld>
            <a:endParaRPr lang="en-GB"/>
          </a:p>
        </p:txBody>
      </p:sp>
    </p:spTree>
    <p:extLst>
      <p:ext uri="{BB962C8B-B14F-4D97-AF65-F5344CB8AC3E}">
        <p14:creationId xmlns:p14="http://schemas.microsoft.com/office/powerpoint/2010/main" val="3775147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2</a:t>
            </a:fld>
            <a:endParaRPr lang="en-GB" noProof="0"/>
          </a:p>
        </p:txBody>
      </p:sp>
    </p:spTree>
    <p:extLst>
      <p:ext uri="{BB962C8B-B14F-4D97-AF65-F5344CB8AC3E}">
        <p14:creationId xmlns:p14="http://schemas.microsoft.com/office/powerpoint/2010/main" val="3561918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3</a:t>
            </a:fld>
            <a:endParaRPr lang="en-GB"/>
          </a:p>
        </p:txBody>
      </p:sp>
    </p:spTree>
    <p:extLst>
      <p:ext uri="{BB962C8B-B14F-4D97-AF65-F5344CB8AC3E}">
        <p14:creationId xmlns:p14="http://schemas.microsoft.com/office/powerpoint/2010/main" val="1913621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smtClean="0"/>
              <a:t>5</a:t>
            </a:fld>
            <a:endParaRPr lang="en-GB"/>
          </a:p>
        </p:txBody>
      </p:sp>
    </p:spTree>
    <p:extLst>
      <p:ext uri="{BB962C8B-B14F-4D97-AF65-F5344CB8AC3E}">
        <p14:creationId xmlns:p14="http://schemas.microsoft.com/office/powerpoint/2010/main" val="2982103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noProof="0" smtClean="0"/>
              <a:t>6</a:t>
            </a:fld>
            <a:endParaRPr lang="en-GB" noProof="0"/>
          </a:p>
        </p:txBody>
      </p:sp>
    </p:spTree>
    <p:extLst>
      <p:ext uri="{BB962C8B-B14F-4D97-AF65-F5344CB8AC3E}">
        <p14:creationId xmlns:p14="http://schemas.microsoft.com/office/powerpoint/2010/main" val="2530412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7</a:t>
            </a:fld>
            <a:endParaRPr lang="en-GB"/>
          </a:p>
        </p:txBody>
      </p:sp>
    </p:spTree>
    <p:extLst>
      <p:ext uri="{BB962C8B-B14F-4D97-AF65-F5344CB8AC3E}">
        <p14:creationId xmlns:p14="http://schemas.microsoft.com/office/powerpoint/2010/main" val="1226667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6B913A0-8194-43AB-8CE1-D8825DE3150C}" type="slidenum">
              <a:rPr lang="en-GB" smtClean="0"/>
              <a:t>8</a:t>
            </a:fld>
            <a:endParaRPr lang="en-GB"/>
          </a:p>
        </p:txBody>
      </p:sp>
    </p:spTree>
    <p:extLst>
      <p:ext uri="{BB962C8B-B14F-4D97-AF65-F5344CB8AC3E}">
        <p14:creationId xmlns:p14="http://schemas.microsoft.com/office/powerpoint/2010/main" val="13941395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rtlCol="0" anchor="b">
            <a:normAutofit/>
          </a:bodyPr>
          <a:lstStyle>
            <a:lvl1pPr algn="l">
              <a:defRPr sz="4000"/>
            </a:lvl1pPr>
          </a:lstStyle>
          <a:p>
            <a:pPr rtl="0"/>
            <a:r>
              <a:rPr lang="en-US" noProof="0"/>
              <a:t>Click to edit Master title style</a:t>
            </a:r>
            <a:endParaRPr lang="en-GB" noProof="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rtlCol="0">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rtlCol="0"/>
          <a:lstStyle/>
          <a:p>
            <a:pPr rtl="0"/>
            <a:r>
              <a:rPr lang="en-US" noProof="0"/>
              <a:t>Click icon to add SmartArt graphic</a:t>
            </a:r>
            <a:endParaRPr lang="en-GB" noProof="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rtlCol="0">
            <a:noAutofit/>
          </a:bodyPr>
          <a:lstStyle/>
          <a:p>
            <a:pPr rtl="0"/>
            <a:r>
              <a:rPr lang="en-US" noProof="0"/>
              <a:t>Click icon to add picture</a:t>
            </a:r>
            <a:endParaRPr lang="en-GB" noProof="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rtlCol="0" anchor="ctr" anchorCtr="0">
            <a:normAutofit/>
          </a:bodyPr>
          <a:lstStyle>
            <a:lvl1pPr algn="ctr">
              <a:defRPr sz="3600"/>
            </a:lvl1pPr>
          </a:lstStyle>
          <a:p>
            <a:pPr rtl="0"/>
            <a:r>
              <a:rPr lang="en-US" noProof="0"/>
              <a:t>Click to edit Master title style</a:t>
            </a:r>
            <a:endParaRPr lang="en-GB" noProof="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rtlCol="0">
            <a:noAutofit/>
          </a:bodyPr>
          <a:lstStyle/>
          <a:p>
            <a:pPr rtl="0"/>
            <a:r>
              <a:rPr lang="en-US" noProof="0"/>
              <a:t>Click icon to add picture</a:t>
            </a:r>
            <a:endParaRPr lang="en-GB" noProof="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rtl="0"/>
            <a:endParaRPr lang="en-GB" sz="3600"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rtlCol="0" anchor="t">
            <a:no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rtlCol="0">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600">
                <a:solidFill>
                  <a:schemeClr val="tx1"/>
                </a:solidFill>
              </a:defRPr>
            </a:lvl1pPr>
          </a:lstStyle>
          <a:p>
            <a:pPr rtl="0"/>
            <a:r>
              <a:rPr lang="en-US" noProof="0"/>
              <a:t>Click to edit Master title style</a:t>
            </a:r>
            <a:endParaRPr lang="en-GB" noProof="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rtlCol="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rtl="0"/>
            <a:r>
              <a:rPr lang="en-GB" noProof="0"/>
              <a:t>Item Title</a:t>
            </a:r>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rtlCol="0"/>
          <a:lstStyle/>
          <a:p>
            <a:pPr rtl="0"/>
            <a:r>
              <a:rPr lang="en-GB" noProof="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rtlCol="0"/>
          <a:lstStyle/>
          <a:p>
            <a:pPr rtl="0"/>
            <a:r>
              <a:rPr lang="en-GB" noProof="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rtlCol="0">
            <a:noAutofit/>
          </a:bodyPr>
          <a:lstStyle>
            <a:lvl1pPr algn="l">
              <a:defRPr sz="3600"/>
            </a:lvl1pPr>
          </a:lstStyle>
          <a:p>
            <a:pPr rtl="0"/>
            <a:r>
              <a:rPr lang="en-US" noProof="0"/>
              <a:t>Click to edit Master title style</a:t>
            </a:r>
            <a:endParaRPr lang="en-GB" noProof="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rtlCol="0"/>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rtlCol="0">
            <a:noAutofit/>
          </a:bodyPr>
          <a:lstStyle>
            <a:lvl1pPr algn="l">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rtlCol="0"/>
          <a:lstStyle/>
          <a:p>
            <a:pPr rtl="0"/>
            <a:r>
              <a:rPr lang="en-US" noProof="0"/>
              <a:t>Click icon to add picture</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rtlCol="0">
            <a:normAutofit/>
          </a:bodyPr>
          <a:lstStyle>
            <a:lvl1pPr>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rtlCol="0">
            <a:noAutofit/>
          </a:bodyPr>
          <a:lstStyle>
            <a:lvl1pPr algn="ct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rtlCol="0">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8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lumMod val="8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318319" y="2038624"/>
            <a:ext cx="4086446" cy="593740"/>
          </a:xfrm>
        </p:spPr>
        <p:txBody>
          <a:bodyPr rtlCol="0" anchor="b">
            <a:normAutofit/>
          </a:bodyPr>
          <a:lstStyle/>
          <a:p>
            <a:pPr rtl="0"/>
            <a:r>
              <a:rPr lang="en-GB" sz="3200" b="1" dirty="0">
                <a:latin typeface="Arial" panose="020B0604020202020204" pitchFamily="34" charset="0"/>
                <a:cs typeface="Arial" panose="020B0604020202020204" pitchFamily="34" charset="0"/>
              </a:rPr>
              <a:t> Business plan</a:t>
            </a:r>
          </a:p>
        </p:txBody>
      </p:sp>
      <p:sp>
        <p:nvSpPr>
          <p:cNvPr id="8" name="TextBox 7">
            <a:extLst>
              <a:ext uri="{FF2B5EF4-FFF2-40B4-BE49-F238E27FC236}">
                <a16:creationId xmlns:a16="http://schemas.microsoft.com/office/drawing/2014/main" id="{906AD693-82B1-5743-802A-9A671CC5F1A7}"/>
              </a:ext>
            </a:extLst>
          </p:cNvPr>
          <p:cNvSpPr txBox="1"/>
          <p:nvPr/>
        </p:nvSpPr>
        <p:spPr>
          <a:xfrm rot="10800000" flipV="1">
            <a:off x="5999017" y="3402234"/>
            <a:ext cx="4904507" cy="646331"/>
          </a:xfrm>
          <a:prstGeom prst="rect">
            <a:avLst/>
          </a:prstGeom>
          <a:noFill/>
        </p:spPr>
        <p:txBody>
          <a:bodyPr wrap="square">
            <a:spAutoFit/>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Programme: BA Business management</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Module: Entrepreneurship – LCBB5001</a:t>
            </a:r>
            <a:endParaRPr lang="en-GB" sz="1800" dirty="0"/>
          </a:p>
        </p:txBody>
      </p:sp>
      <p:sp>
        <p:nvSpPr>
          <p:cNvPr id="10" name="TextBox 9">
            <a:extLst>
              <a:ext uri="{FF2B5EF4-FFF2-40B4-BE49-F238E27FC236}">
                <a16:creationId xmlns:a16="http://schemas.microsoft.com/office/drawing/2014/main" id="{FE05B8F2-10A9-F394-9666-7D6D5C478227}"/>
              </a:ext>
            </a:extLst>
          </p:cNvPr>
          <p:cNvSpPr txBox="1"/>
          <p:nvPr/>
        </p:nvSpPr>
        <p:spPr>
          <a:xfrm>
            <a:off x="5999017" y="3200400"/>
            <a:ext cx="4904512" cy="1661993"/>
          </a:xfrm>
          <a:prstGeom prst="rect">
            <a:avLst/>
          </a:prstGeom>
          <a:noFill/>
        </p:spPr>
        <p:txBody>
          <a:bodyPr wrap="square">
            <a:spAutoFit/>
          </a:bodyPr>
          <a:lstStyle/>
          <a:p>
            <a:br>
              <a:rPr lang="en-GB" sz="1600" i="1" kern="100" dirty="0">
                <a:effectLst/>
                <a:latin typeface="Arial" panose="020B0604020202020204" pitchFamily="34" charset="0"/>
                <a:ea typeface="Aptos" panose="020B0004020202020204" pitchFamily="34" charset="0"/>
                <a:cs typeface="Times New Roman" panose="02020603050405020304" pitchFamily="18" charset="0"/>
              </a:rPr>
            </a:br>
            <a:br>
              <a:rPr lang="en-GB" sz="32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b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Name: Eleonora Terzieva </a:t>
            </a:r>
            <a:b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br>
            <a:r>
              <a:rPr lang="en-GB" sz="1800" kern="100" dirty="0">
                <a:solidFill>
                  <a:schemeClr val="tx1"/>
                </a:solidFill>
                <a:latin typeface="Arial" panose="020B0604020202020204" pitchFamily="34" charset="0"/>
                <a:ea typeface="Aptos" panose="020B0004020202020204" pitchFamily="34" charset="0"/>
                <a:cs typeface="Arial" panose="020B0604020202020204" pitchFamily="34" charset="0"/>
              </a:rPr>
              <a:t>Student ID: </a:t>
            </a: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2017029</a:t>
            </a:r>
            <a:b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br>
            <a:r>
              <a:rPr lang="en-US" kern="100" dirty="0">
                <a:latin typeface="Arial" panose="020B0604020202020204" pitchFamily="34" charset="0"/>
                <a:ea typeface="Aptos" panose="020B0004020202020204" pitchFamily="34" charset="0"/>
                <a:cs typeface="Arial" panose="020B0604020202020204" pitchFamily="34" charset="0"/>
              </a:rPr>
              <a:t>Lecturer </a:t>
            </a:r>
            <a:r>
              <a:rPr lang="en-US" sz="1800" dirty="0">
                <a:solidFill>
                  <a:schemeClr val="tx1"/>
                </a:solidFill>
                <a:effectLst/>
                <a:latin typeface="Arial" panose="020B0604020202020204" pitchFamily="34" charset="0"/>
                <a:ea typeface="Arial" panose="020B0604020202020204" pitchFamily="34" charset="0"/>
                <a:cs typeface="Arial" panose="020B0604020202020204" pitchFamily="34" charset="0"/>
              </a:rPr>
              <a:t>: M</a:t>
            </a:r>
            <a:r>
              <a:rPr lang="en-US" dirty="0">
                <a:latin typeface="Arial" panose="020B0604020202020204" pitchFamily="34" charset="0"/>
                <a:ea typeface="Arial" panose="020B0604020202020204" pitchFamily="34" charset="0"/>
                <a:cs typeface="Arial" panose="020B0604020202020204" pitchFamily="34" charset="0"/>
              </a:rPr>
              <a:t>asud  Ibrahim</a:t>
            </a:r>
            <a:endParaRPr lang="en-GB" dirty="0"/>
          </a:p>
        </p:txBody>
      </p:sp>
      <p:pic>
        <p:nvPicPr>
          <p:cNvPr id="11" name="Picture 10">
            <a:extLst>
              <a:ext uri="{FF2B5EF4-FFF2-40B4-BE49-F238E27FC236}">
                <a16:creationId xmlns:a16="http://schemas.microsoft.com/office/drawing/2014/main" id="{8B214A5D-EF9A-35EA-CDB5-860E87577B5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88471" y="2038624"/>
            <a:ext cx="4086447" cy="3012123"/>
          </a:xfrm>
          <a:prstGeom prst="rect">
            <a:avLst/>
          </a:prstGeom>
          <a:noFill/>
        </p:spPr>
      </p:pic>
      <p:sp>
        <p:nvSpPr>
          <p:cNvPr id="13" name="TextBox 12">
            <a:extLst>
              <a:ext uri="{FF2B5EF4-FFF2-40B4-BE49-F238E27FC236}">
                <a16:creationId xmlns:a16="http://schemas.microsoft.com/office/drawing/2014/main" id="{17411989-410C-05C9-B75F-06FC881FD988}"/>
              </a:ext>
            </a:extLst>
          </p:cNvPr>
          <p:cNvSpPr txBox="1"/>
          <p:nvPr/>
        </p:nvSpPr>
        <p:spPr>
          <a:xfrm>
            <a:off x="1773382" y="5088004"/>
            <a:ext cx="3601536" cy="369332"/>
          </a:xfrm>
          <a:prstGeom prst="rect">
            <a:avLst/>
          </a:prstGeom>
          <a:noFill/>
        </p:spPr>
        <p:txBody>
          <a:bodyPr wrap="square">
            <a:spAutoFit/>
          </a:bodyPr>
          <a:lstStyle/>
          <a:p>
            <a:r>
              <a:rPr lang="en-GB" sz="1800" b="1" kern="100" dirty="0">
                <a:effectLst/>
                <a:latin typeface="Arial" panose="020B0604020202020204" pitchFamily="34" charset="0"/>
                <a:ea typeface="Aptos" panose="020B0004020202020204" pitchFamily="34" charset="0"/>
                <a:cs typeface="Times New Roman" panose="02020603050405020304" pitchFamily="18" charset="0"/>
              </a:rPr>
              <a:t>Organic hair salon services</a:t>
            </a:r>
            <a:endParaRPr lang="en-GB" sz="1800" b="1" dirty="0"/>
          </a:p>
        </p:txBody>
      </p:sp>
    </p:spTree>
    <p:extLst>
      <p:ext uri="{BB962C8B-B14F-4D97-AF65-F5344CB8AC3E}">
        <p14:creationId xmlns:p14="http://schemas.microsoft.com/office/powerpoint/2010/main" val="394618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13" descr="A group of hair dryers on a table&#10;&#10;Description automatically generated">
            <a:extLst>
              <a:ext uri="{FF2B5EF4-FFF2-40B4-BE49-F238E27FC236}">
                <a16:creationId xmlns:a16="http://schemas.microsoft.com/office/drawing/2014/main" id="{630E4557-64C6-AADE-2C13-B0036F1CEB7A}"/>
              </a:ext>
            </a:extLst>
          </p:cNvPr>
          <p:cNvPicPr>
            <a:picLocks noChangeAspect="1"/>
          </p:cNvPicPr>
          <p:nvPr/>
        </p:nvPicPr>
        <p:blipFill rotWithShape="1">
          <a:blip r:embed="rId3"/>
          <a:srcRect l="19605" r="15139" b="-2"/>
          <a:stretch/>
        </p:blipFill>
        <p:spPr>
          <a:xfrm>
            <a:off x="6099048" y="777240"/>
            <a:ext cx="5184648" cy="5303520"/>
          </a:xfrm>
          <a:prstGeom prst="rect">
            <a:avLst/>
          </a:prstGeom>
          <a:noFill/>
        </p:spPr>
      </p:pic>
      <p:sp>
        <p:nvSpPr>
          <p:cNvPr id="3" name="Title 2">
            <a:extLst>
              <a:ext uri="{FF2B5EF4-FFF2-40B4-BE49-F238E27FC236}">
                <a16:creationId xmlns:a16="http://schemas.microsoft.com/office/drawing/2014/main" id="{EEACBD0D-99CF-1D82-B827-5A4C46474314}"/>
              </a:ext>
            </a:extLst>
          </p:cNvPr>
          <p:cNvSpPr>
            <a:spLocks noGrp="1"/>
          </p:cNvSpPr>
          <p:nvPr>
            <p:ph type="title"/>
          </p:nvPr>
        </p:nvSpPr>
        <p:spPr>
          <a:xfrm>
            <a:off x="1463040" y="1828800"/>
            <a:ext cx="4087368" cy="841248"/>
          </a:xfrm>
        </p:spPr>
        <p:txBody>
          <a:bodyPr vert="horz" lIns="91440" tIns="45720" rIns="91440" bIns="45720" rtlCol="0" anchor="ctr">
            <a:normAutofit/>
          </a:bodyPr>
          <a:lstStyle/>
          <a:p>
            <a:r>
              <a:rPr lang="en-US" sz="3200" b="1" dirty="0">
                <a:latin typeface="Arial" panose="020B0604020202020204" pitchFamily="34" charset="0"/>
                <a:cs typeface="Arial" panose="020B0604020202020204" pitchFamily="34" charset="0"/>
              </a:rPr>
              <a:t>C</a:t>
            </a:r>
            <a:r>
              <a:rPr lang="en-GB" sz="3200" b="1" dirty="0">
                <a:latin typeface="Arial" panose="020B0604020202020204" pitchFamily="34" charset="0"/>
                <a:cs typeface="Arial" panose="020B0604020202020204" pitchFamily="34" charset="0"/>
              </a:rPr>
              <a:t>ontents</a:t>
            </a:r>
            <a:endParaRPr lang="en-GB" sz="3200"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28ABD211-ABBB-0E18-C141-32B23462032F}"/>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GB" kern="1200">
                <a:latin typeface="+mn-lt"/>
                <a:ea typeface="+mn-ea"/>
                <a:cs typeface="+mn-cs"/>
              </a:rPr>
              <a:t>20XX</a:t>
            </a:r>
          </a:p>
        </p:txBody>
      </p:sp>
      <p:sp>
        <p:nvSpPr>
          <p:cNvPr id="7" name="Slide Number Placeholder 6">
            <a:extLst>
              <a:ext uri="{FF2B5EF4-FFF2-40B4-BE49-F238E27FC236}">
                <a16:creationId xmlns:a16="http://schemas.microsoft.com/office/drawing/2014/main" id="{D44C6C2E-DE51-674A-E959-6ABCA6E93F9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GB" smtClean="0"/>
              <a:pPr>
                <a:spcAft>
                  <a:spcPts val="600"/>
                </a:spcAft>
              </a:pPr>
              <a:t>2</a:t>
            </a:fld>
            <a:endParaRPr lang="en-GB"/>
          </a:p>
        </p:txBody>
      </p:sp>
      <p:sp>
        <p:nvSpPr>
          <p:cNvPr id="4" name="TextBox 3">
            <a:extLst>
              <a:ext uri="{FF2B5EF4-FFF2-40B4-BE49-F238E27FC236}">
                <a16:creationId xmlns:a16="http://schemas.microsoft.com/office/drawing/2014/main" id="{EA1D33A9-7AD5-9640-0480-AA0A63B610A1}"/>
              </a:ext>
            </a:extLst>
          </p:cNvPr>
          <p:cNvSpPr txBox="1"/>
          <p:nvPr/>
        </p:nvSpPr>
        <p:spPr>
          <a:xfrm>
            <a:off x="908304" y="3264195"/>
            <a:ext cx="5800839" cy="1754326"/>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1.Introduction</a:t>
            </a:r>
            <a:endParaRPr lang="en-US"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2.Business idea overview ,products ,services</a:t>
            </a:r>
          </a:p>
          <a:p>
            <a:r>
              <a:rPr lang="en-US" sz="1800" dirty="0">
                <a:latin typeface="Arial" panose="020B0604020202020204" pitchFamily="34" charset="0"/>
                <a:cs typeface="Arial" panose="020B0604020202020204" pitchFamily="34" charset="0"/>
              </a:rPr>
              <a:t>3.Ownership, Legal Format, Management</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4.</a:t>
            </a:r>
            <a:r>
              <a:rPr lang="en-US" sz="1800" dirty="0">
                <a:latin typeface="Arial" panose="020B0604020202020204" pitchFamily="34" charset="0"/>
                <a:cs typeface="Arial" panose="020B0604020202020204" pitchFamily="34" charset="0"/>
              </a:rPr>
              <a:t>PESTEL Analysis –main components summary</a:t>
            </a:r>
          </a:p>
          <a:p>
            <a:r>
              <a:rPr lang="en-US" dirty="0">
                <a:latin typeface="Arial" panose="020B0604020202020204" pitchFamily="34" charset="0"/>
                <a:cs typeface="Arial" panose="020B0604020202020204" pitchFamily="34" charset="0"/>
              </a:rPr>
              <a:t>5</a:t>
            </a:r>
            <a:r>
              <a:rPr lang="en-US" sz="1800" dirty="0">
                <a:latin typeface="Arial" panose="020B0604020202020204" pitchFamily="34" charset="0"/>
                <a:cs typeface="Arial" panose="020B0604020202020204" pitchFamily="34" charset="0"/>
              </a:rPr>
              <a:t>.Cash flow </a:t>
            </a:r>
            <a:r>
              <a:rPr lang="en-US" dirty="0">
                <a:latin typeface="Arial" panose="020B0604020202020204" pitchFamily="34" charset="0"/>
                <a:cs typeface="Arial" panose="020B0604020202020204" pitchFamily="34" charset="0"/>
              </a:rPr>
              <a:t>f</a:t>
            </a:r>
            <a:r>
              <a:rPr lang="en-US" sz="1800" dirty="0">
                <a:latin typeface="Arial" panose="020B0604020202020204" pitchFamily="34" charset="0"/>
                <a:cs typeface="Arial" panose="020B0604020202020204" pitchFamily="34" charset="0"/>
              </a:rPr>
              <a:t>orecast of our success 1-st year</a:t>
            </a:r>
          </a:p>
          <a:p>
            <a:r>
              <a:rPr lang="en-US" dirty="0">
                <a:latin typeface="Arial" panose="020B0604020202020204" pitchFamily="34" charset="0"/>
                <a:cs typeface="Arial" panose="020B0604020202020204" pitchFamily="34" charset="0"/>
              </a:rPr>
              <a:t>6.</a:t>
            </a:r>
            <a:r>
              <a:rPr lang="en-US" sz="180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03421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499191" y="1063256"/>
            <a:ext cx="3250609" cy="498687"/>
          </a:xfrm>
        </p:spPr>
        <p:txBody>
          <a:bodyPr vert="horz" lIns="91440" tIns="45720" rIns="91440" bIns="45720" rtlCol="0" anchor="ctr">
            <a:normAutofit fontScale="90000"/>
          </a:bodyPr>
          <a:lstStyle/>
          <a:p>
            <a:r>
              <a:rPr lang="en-US" b="1" dirty="0">
                <a:latin typeface="Arial" panose="020B0604020202020204" pitchFamily="34" charset="0"/>
                <a:cs typeface="Arial" panose="020B0604020202020204" pitchFamily="34" charset="0"/>
              </a:rPr>
              <a:t>Introduction</a:t>
            </a:r>
            <a:br>
              <a:rPr lang="en-US" sz="1700" b="0" dirty="0"/>
            </a:br>
            <a:endParaRPr lang="en-GB" sz="1700" dirty="0">
              <a:highlight>
                <a:srgbClr val="F7EDE9"/>
              </a:highlight>
            </a:endParaRPr>
          </a:p>
        </p:txBody>
      </p:sp>
      <p:pic>
        <p:nvPicPr>
          <p:cNvPr id="2050" name="Picture 2" descr="Pure Henna Powder for Hair colour ...">
            <a:extLst>
              <a:ext uri="{FF2B5EF4-FFF2-40B4-BE49-F238E27FC236}">
                <a16:creationId xmlns:a16="http://schemas.microsoft.com/office/drawing/2014/main" id="{C62072FB-541C-0FDC-F1A6-3E8AFB6F98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07" r="-3" b="18628"/>
          <a:stretch/>
        </p:blipFill>
        <p:spPr bwMode="auto">
          <a:xfrm>
            <a:off x="1709928" y="2105025"/>
            <a:ext cx="4178808" cy="338328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CD48D783-2977-09C2-9656-7B053684B582}"/>
              </a:ext>
            </a:extLst>
          </p:cNvPr>
          <p:cNvSpPr txBox="1"/>
          <p:nvPr/>
        </p:nvSpPr>
        <p:spPr>
          <a:xfrm>
            <a:off x="1350336" y="1236980"/>
            <a:ext cx="2891464" cy="498687"/>
          </a:xfrm>
          <a:prstGeom prst="rect">
            <a:avLst/>
          </a:prstGeom>
        </p:spPr>
        <p:txBody>
          <a:bodyPr vert="horz" lIns="91440" tIns="45720" rIns="91440" bIns="45720" rtlCol="0" anchor="b" anchorCtr="0">
            <a:normAutofit/>
          </a:bodyPr>
          <a:lstStyle/>
          <a:p>
            <a:pPr>
              <a:lnSpc>
                <a:spcPct val="90000"/>
              </a:lnSpc>
              <a:spcBef>
                <a:spcPts val="1000"/>
              </a:spcBef>
            </a:pPr>
            <a:endParaRPr lang="en-US" sz="900" b="0" kern="1200" dirty="0">
              <a:solidFill>
                <a:schemeClr val="accent3">
                  <a:lumMod val="50000"/>
                </a:schemeClr>
              </a:solidFill>
              <a:latin typeface="+mj-lt"/>
              <a:ea typeface="+mn-ea"/>
              <a:cs typeface="+mn-cs"/>
            </a:endParaRPr>
          </a:p>
        </p:txBody>
      </p:sp>
      <p:sp>
        <p:nvSpPr>
          <p:cNvPr id="22" name="TextBox 21">
            <a:extLst>
              <a:ext uri="{FF2B5EF4-FFF2-40B4-BE49-F238E27FC236}">
                <a16:creationId xmlns:a16="http://schemas.microsoft.com/office/drawing/2014/main" id="{1C9BA331-FC66-74F2-BE18-1DAB5584C3E3}"/>
              </a:ext>
            </a:extLst>
          </p:cNvPr>
          <p:cNvSpPr txBox="1"/>
          <p:nvPr/>
        </p:nvSpPr>
        <p:spPr>
          <a:xfrm>
            <a:off x="6254496" y="2569464"/>
            <a:ext cx="4835262" cy="2916936"/>
          </a:xfrm>
          <a:prstGeom prst="rect">
            <a:avLst/>
          </a:prstGeom>
        </p:spPr>
        <p:txBody>
          <a:bodyPr vert="horz" lIns="91440" tIns="45720" rIns="91440" bIns="45720" rtlCol="0">
            <a:noAutofit/>
          </a:bodyPr>
          <a:lstStyle/>
          <a:p>
            <a:pPr>
              <a:lnSpc>
                <a:spcPts val="2000"/>
              </a:lnSpc>
              <a:spcBef>
                <a:spcPts val="1000"/>
              </a:spcBef>
            </a:pPr>
            <a:endParaRPr lang="en-GB" kern="1200" dirty="0">
              <a:effectLst/>
              <a:latin typeface="Arial" panose="020B0604020202020204" pitchFamily="34" charset="0"/>
              <a:cs typeface="Arial" panose="020B0604020202020204" pitchFamily="34" charset="0"/>
            </a:endParaRPr>
          </a:p>
          <a:p>
            <a:pPr>
              <a:lnSpc>
                <a:spcPts val="2000"/>
              </a:lnSpc>
              <a:spcBef>
                <a:spcPts val="1000"/>
              </a:spcBef>
            </a:pPr>
            <a:r>
              <a:rPr lang="en-GB" kern="1200" dirty="0">
                <a:effectLst/>
                <a:latin typeface="Arial" panose="020B0604020202020204" pitchFamily="34" charset="0"/>
                <a:cs typeface="Arial" panose="020B0604020202020204" pitchFamily="34" charset="0"/>
              </a:rPr>
              <a:t>In fact, Morkhade et al. (2024) state that ‘if we use permanent or semi-permanent hair colour dye and hair dye shampoo continuously, we are increasing the risk of developing breast cancer’, an alarming finding as ‘hair dye products represent one of the most rapidly growing beauty and personal care industries’ according to Kim et al. (2016).</a:t>
            </a:r>
          </a:p>
        </p:txBody>
      </p:sp>
      <p:sp>
        <p:nvSpPr>
          <p:cNvPr id="6" name="Date Placeholder 5">
            <a:extLst>
              <a:ext uri="{FF2B5EF4-FFF2-40B4-BE49-F238E27FC236}">
                <a16:creationId xmlns:a16="http://schemas.microsoft.com/office/drawing/2014/main" id="{55F77CBB-7E0A-452C-B294-CE85EADCD6E2}"/>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GB" kern="1200">
                <a:latin typeface="+mn-lt"/>
                <a:ea typeface="+mn-ea"/>
                <a:cs typeface="+mn-cs"/>
              </a:rPr>
              <a:t>20XX</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19B51A1E-902D-48AF-9020-955120F399B6}" type="slidenum">
              <a:rPr lang="en-GB" smtClean="0"/>
              <a:pPr>
                <a:spcAft>
                  <a:spcPts val="600"/>
                </a:spcAft>
              </a:pPr>
              <a:t>3</a:t>
            </a:fld>
            <a:endParaRPr lang="en-GB"/>
          </a:p>
        </p:txBody>
      </p:sp>
      <p:sp>
        <p:nvSpPr>
          <p:cNvPr id="11" name="TextBox 10">
            <a:extLst>
              <a:ext uri="{FF2B5EF4-FFF2-40B4-BE49-F238E27FC236}">
                <a16:creationId xmlns:a16="http://schemas.microsoft.com/office/drawing/2014/main" id="{CED76812-35B1-84C1-8FC7-B153962B4002}"/>
              </a:ext>
            </a:extLst>
          </p:cNvPr>
          <p:cNvSpPr txBox="1"/>
          <p:nvPr/>
        </p:nvSpPr>
        <p:spPr>
          <a:xfrm>
            <a:off x="6254496" y="2011680"/>
            <a:ext cx="3027727" cy="646331"/>
          </a:xfrm>
          <a:prstGeom prst="rect">
            <a:avLst/>
          </a:prstGeom>
          <a:noFill/>
        </p:spPr>
        <p:txBody>
          <a:bodyPr wrap="square">
            <a:spAutoFit/>
          </a:bodyPr>
          <a:lstStyle/>
          <a:p>
            <a:pPr rtl="0"/>
            <a:r>
              <a:rPr lang="en-GB" b="1" dirty="0">
                <a:latin typeface="Arial" panose="020B0604020202020204" pitchFamily="34" charset="0"/>
                <a:cs typeface="Arial" panose="020B0604020202020204" pitchFamily="34" charset="0"/>
              </a:rPr>
              <a:t>Why natural hair care?</a:t>
            </a:r>
          </a:p>
          <a:p>
            <a:pPr rtl="0"/>
            <a:r>
              <a:rPr lang="en-GB" b="1" dirty="0">
                <a:latin typeface="Arial" panose="020B0604020202020204" pitchFamily="34" charset="0"/>
                <a:cs typeface="Arial" panose="020B0604020202020204" pitchFamily="34" charset="0"/>
              </a:rPr>
              <a:t>Natural alternatives </a:t>
            </a:r>
          </a:p>
        </p:txBody>
      </p:sp>
      <p:sp>
        <p:nvSpPr>
          <p:cNvPr id="13" name="TextBox 12">
            <a:extLst>
              <a:ext uri="{FF2B5EF4-FFF2-40B4-BE49-F238E27FC236}">
                <a16:creationId xmlns:a16="http://schemas.microsoft.com/office/drawing/2014/main" id="{EC802D8D-B227-C5B5-6EAC-D1C9C8EF0C05}"/>
              </a:ext>
            </a:extLst>
          </p:cNvPr>
          <p:cNvSpPr txBox="1"/>
          <p:nvPr/>
        </p:nvSpPr>
        <p:spPr>
          <a:xfrm>
            <a:off x="1102243" y="1566333"/>
            <a:ext cx="7931690" cy="341632"/>
          </a:xfrm>
          <a:prstGeom prst="rect">
            <a:avLst/>
          </a:prstGeom>
          <a:noFill/>
        </p:spPr>
        <p:txBody>
          <a:bodyPr wrap="square">
            <a:spAutoFit/>
          </a:bodyPr>
          <a:lstStyle/>
          <a:p>
            <a:pPr>
              <a:lnSpc>
                <a:spcPct val="90000"/>
              </a:lnSpc>
              <a:spcBef>
                <a:spcPts val="1000"/>
              </a:spcBef>
            </a:pPr>
            <a:r>
              <a:rPr lang="en-US" sz="1800" b="0" kern="1200" dirty="0">
                <a:solidFill>
                  <a:schemeClr val="accent1">
                    <a:lumMod val="50000"/>
                  </a:schemeClr>
                </a:solidFill>
                <a:latin typeface="Arial" panose="020B0604020202020204" pitchFamily="34" charset="0"/>
                <a:cs typeface="Arial" panose="020B0604020202020204" pitchFamily="34" charset="0"/>
              </a:rPr>
              <a:t> Mission statement : "To provide a natural and safe hair care experience</a:t>
            </a:r>
          </a:p>
        </p:txBody>
      </p:sp>
    </p:spTree>
    <p:extLst>
      <p:ext uri="{BB962C8B-B14F-4D97-AF65-F5344CB8AC3E}">
        <p14:creationId xmlns:p14="http://schemas.microsoft.com/office/powerpoint/2010/main" val="1942026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83DC3-400C-ABD2-7F02-AFD6227E5DF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5327418-1212-21E3-C5E1-387450139EF5}"/>
              </a:ext>
            </a:extLst>
          </p:cNvPr>
          <p:cNvSpPr>
            <a:spLocks noGrp="1"/>
          </p:cNvSpPr>
          <p:nvPr>
            <p:ph type="subTitle" idx="1"/>
          </p:nvPr>
        </p:nvSpPr>
        <p:spPr/>
        <p:txBody>
          <a:bodyPr/>
          <a:lstStyle/>
          <a:p>
            <a:endParaRPr lang="en-GB"/>
          </a:p>
        </p:txBody>
      </p:sp>
      <p:pic>
        <p:nvPicPr>
          <p:cNvPr id="13" name="Picture 12" descr="A room with a mirror and chairs&#10;&#10;Description automatically generated">
            <a:extLst>
              <a:ext uri="{FF2B5EF4-FFF2-40B4-BE49-F238E27FC236}">
                <a16:creationId xmlns:a16="http://schemas.microsoft.com/office/drawing/2014/main" id="{E49FE381-7207-04AB-671D-97834408B541}"/>
              </a:ext>
            </a:extLst>
          </p:cNvPr>
          <p:cNvPicPr>
            <a:picLocks noChangeAspect="1"/>
          </p:cNvPicPr>
          <p:nvPr/>
        </p:nvPicPr>
        <p:blipFill rotWithShape="1">
          <a:blip r:embed="rId2"/>
          <a:srcRect l="34747" r="-2" b="-2"/>
          <a:stretch/>
        </p:blipFill>
        <p:spPr>
          <a:xfrm>
            <a:off x="6641594" y="777240"/>
            <a:ext cx="5325616" cy="5303520"/>
          </a:xfrm>
          <a:prstGeom prst="rect">
            <a:avLst/>
          </a:prstGeom>
          <a:noFill/>
        </p:spPr>
      </p:pic>
      <p:sp>
        <p:nvSpPr>
          <p:cNvPr id="14" name="TextBox 13">
            <a:extLst>
              <a:ext uri="{FF2B5EF4-FFF2-40B4-BE49-F238E27FC236}">
                <a16:creationId xmlns:a16="http://schemas.microsoft.com/office/drawing/2014/main" id="{827EBCC4-B1B7-9E9F-FE4D-691D67614F8A}"/>
              </a:ext>
            </a:extLst>
          </p:cNvPr>
          <p:cNvSpPr txBox="1"/>
          <p:nvPr/>
        </p:nvSpPr>
        <p:spPr>
          <a:xfrm>
            <a:off x="935663" y="758699"/>
            <a:ext cx="5705930" cy="841248"/>
          </a:xfrm>
          <a:prstGeom prst="rect">
            <a:avLst/>
          </a:prstGeom>
        </p:spPr>
        <p:txBody>
          <a:bodyPr vert="horz" lIns="91440" tIns="45720" rIns="91440" bIns="45720" rtlCol="0" anchor="ctr">
            <a:noAutofit/>
          </a:bodyPr>
          <a:lstStyle/>
          <a:p>
            <a:pPr algn="ctr">
              <a:lnSpc>
                <a:spcPct val="90000"/>
              </a:lnSpc>
              <a:spcBef>
                <a:spcPct val="0"/>
              </a:spcBef>
              <a:spcAft>
                <a:spcPts val="600"/>
              </a:spcAft>
            </a:pPr>
            <a:r>
              <a:rPr lang="en-US" sz="3200" dirty="0">
                <a:latin typeface="Arial" panose="020B0604020202020204" pitchFamily="34" charset="0"/>
                <a:ea typeface="+mj-ea"/>
                <a:cs typeface="Arial" panose="020B0604020202020204" pitchFamily="34" charset="0"/>
              </a:rPr>
              <a:t>   Business idea overview</a:t>
            </a:r>
          </a:p>
        </p:txBody>
      </p:sp>
      <p:sp>
        <p:nvSpPr>
          <p:cNvPr id="15" name="TextBox 14">
            <a:extLst>
              <a:ext uri="{FF2B5EF4-FFF2-40B4-BE49-F238E27FC236}">
                <a16:creationId xmlns:a16="http://schemas.microsoft.com/office/drawing/2014/main" id="{E90FBF48-BC7D-8831-8238-462A961D6125}"/>
              </a:ext>
            </a:extLst>
          </p:cNvPr>
          <p:cNvSpPr txBox="1"/>
          <p:nvPr/>
        </p:nvSpPr>
        <p:spPr>
          <a:xfrm>
            <a:off x="1463040" y="2799983"/>
            <a:ext cx="4087368" cy="2203704"/>
          </a:xfrm>
          <a:prstGeom prst="rect">
            <a:avLst/>
          </a:prstGeom>
        </p:spPr>
        <p:txBody>
          <a:bodyPr vert="horz" lIns="91440" tIns="45720" rIns="91440" bIns="45720" rtlCol="0">
            <a:normAutofit/>
          </a:bodyPr>
          <a:lstStyle/>
          <a:p>
            <a:pPr marR="0">
              <a:lnSpc>
                <a:spcPts val="2200"/>
              </a:lnSpc>
              <a:spcBef>
                <a:spcPts val="1000"/>
              </a:spcBef>
              <a:spcAft>
                <a:spcPts val="400"/>
              </a:spcAft>
            </a:pPr>
            <a:endParaRPr lang="en-GB" sz="400" b="1" kern="1200" dirty="0">
              <a:effectLst/>
              <a:latin typeface="+mn-lt"/>
              <a:ea typeface="+mn-ea"/>
              <a:cs typeface="+mn-cs"/>
            </a:endParaRPr>
          </a:p>
          <a:p>
            <a:pPr marR="0">
              <a:lnSpc>
                <a:spcPts val="2200"/>
              </a:lnSpc>
              <a:spcBef>
                <a:spcPts val="1000"/>
              </a:spcBef>
              <a:spcAft>
                <a:spcPts val="800"/>
              </a:spcAft>
            </a:pPr>
            <a:r>
              <a:rPr lang="en-GB" sz="400" kern="1200" dirty="0">
                <a:effectLst/>
                <a:latin typeface="+mn-lt"/>
                <a:ea typeface="+mn-ea"/>
                <a:cs typeface="+mn-cs"/>
              </a:rPr>
              <a:t>.</a:t>
            </a:r>
          </a:p>
        </p:txBody>
      </p:sp>
      <p:sp>
        <p:nvSpPr>
          <p:cNvPr id="18" name="Slide Number Placeholder 4">
            <a:extLst>
              <a:ext uri="{FF2B5EF4-FFF2-40B4-BE49-F238E27FC236}">
                <a16:creationId xmlns:a16="http://schemas.microsoft.com/office/drawing/2014/main" id="{06B4E214-2330-4B23-B2DE-B23F90535ED4}"/>
              </a:ext>
            </a:extLst>
          </p:cNvPr>
          <p:cNvSpPr txBox="1">
            <a:spLocks/>
          </p:cNvSpPr>
          <p:nvPr/>
        </p:nvSpPr>
        <p:spPr>
          <a:xfrm>
            <a:off x="8610600" y="6356350"/>
            <a:ext cx="2743200" cy="365125"/>
          </a:xfrm>
          <a:prstGeom prst="rect">
            <a:avLst/>
          </a:prstGeom>
        </p:spPr>
        <p:txBody>
          <a:bodyPr vert="horz" lIns="91440" tIns="45720" rIns="91440" bIns="45720" rtlCol="0" anchor="ctr">
            <a:normAutofit lnSpcReduction="10000"/>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B5CEABB6-07DC-46E8-9B57-56EC44A396E5}" type="slidenum">
              <a:rPr lang="en-GB" smtClean="0"/>
              <a:pPr>
                <a:spcAft>
                  <a:spcPts val="600"/>
                </a:spcAft>
              </a:pPr>
              <a:t>4</a:t>
            </a:fld>
            <a:endParaRPr lang="en-GB" dirty="0"/>
          </a:p>
        </p:txBody>
      </p:sp>
      <p:sp>
        <p:nvSpPr>
          <p:cNvPr id="19" name="TextBox 18">
            <a:extLst>
              <a:ext uri="{FF2B5EF4-FFF2-40B4-BE49-F238E27FC236}">
                <a16:creationId xmlns:a16="http://schemas.microsoft.com/office/drawing/2014/main" id="{F3D608E6-8558-649E-6341-0CB9D6402D60}"/>
              </a:ext>
            </a:extLst>
          </p:cNvPr>
          <p:cNvSpPr txBox="1"/>
          <p:nvPr/>
        </p:nvSpPr>
        <p:spPr>
          <a:xfrm>
            <a:off x="1435608" y="1690578"/>
            <a:ext cx="4114800" cy="3313110"/>
          </a:xfrm>
          <a:prstGeom prst="rect">
            <a:avLst/>
          </a:prstGeom>
        </p:spPr>
        <p:txBody>
          <a:bodyPr vert="horz" lIns="91440" tIns="45720" rIns="91440" bIns="45720" rtlCol="0">
            <a:noAutofit/>
          </a:bodyPr>
          <a:lstStyle/>
          <a:p>
            <a:pPr>
              <a:lnSpc>
                <a:spcPts val="2200"/>
              </a:lnSpc>
              <a:spcBef>
                <a:spcPts val="1000"/>
              </a:spcBef>
              <a:spcAft>
                <a:spcPts val="600"/>
              </a:spcAft>
              <a:buClr>
                <a:schemeClr val="accent2"/>
              </a:buClr>
            </a:pPr>
            <a:endParaRPr lang="en-GB" kern="12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1C30D964-7C69-E389-06C2-78F29C7D3865}"/>
              </a:ext>
            </a:extLst>
          </p:cNvPr>
          <p:cNvSpPr txBox="1"/>
          <p:nvPr/>
        </p:nvSpPr>
        <p:spPr>
          <a:xfrm>
            <a:off x="935663" y="1599948"/>
            <a:ext cx="5705932" cy="3785652"/>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Organic Products and Services:</a:t>
            </a:r>
          </a:p>
          <a:p>
            <a:pPr algn="ctr"/>
            <a:r>
              <a:rPr lang="en-GB" b="1" dirty="0">
                <a:latin typeface="Arial" panose="020B0604020202020204" pitchFamily="34" charset="0"/>
                <a:cs typeface="Arial" panose="020B0604020202020204" pitchFamily="34" charset="0"/>
              </a:rPr>
              <a:t>Haircuts and Styling</a:t>
            </a:r>
          </a:p>
          <a:p>
            <a:pPr algn="ctr"/>
            <a:r>
              <a:rPr lang="en-GB" dirty="0">
                <a:latin typeface="Arial" panose="020B0604020202020204" pitchFamily="34" charset="0"/>
                <a:cs typeface="Arial" panose="020B0604020202020204" pitchFamily="34" charset="0"/>
              </a:rPr>
              <a:t>haircuts and hair care for men and women, </a:t>
            </a:r>
          </a:p>
          <a:p>
            <a:pPr algn="ctr"/>
            <a:r>
              <a:rPr lang="en-GB" b="1" dirty="0">
                <a:latin typeface="Arial" panose="020B0604020202020204" pitchFamily="34" charset="0"/>
                <a:cs typeface="Arial" panose="020B0604020202020204" pitchFamily="34" charset="0"/>
              </a:rPr>
              <a:t>Hair Treatments</a:t>
            </a:r>
          </a:p>
          <a:p>
            <a:pPr algn="ctr"/>
            <a:r>
              <a:rPr lang="en-GB" b="1" dirty="0">
                <a:latin typeface="Arial" panose="020B0604020202020204" pitchFamily="34" charset="0"/>
                <a:cs typeface="Arial" panose="020B0604020202020204" pitchFamily="34" charset="0"/>
              </a:rPr>
              <a:t>Deep conditioning ,head massage ,steam</a:t>
            </a:r>
          </a:p>
          <a:p>
            <a:pPr algn="ctr"/>
            <a:r>
              <a:rPr lang="en-GB" dirty="0">
                <a:latin typeface="Arial" panose="020B0604020202020204" pitchFamily="34" charset="0"/>
                <a:cs typeface="Arial" panose="020B0604020202020204" pitchFamily="34" charset="0"/>
              </a:rPr>
              <a:t>natural oils for  healthy hair growth </a:t>
            </a:r>
          </a:p>
          <a:p>
            <a:pPr algn="ctr"/>
            <a:r>
              <a:rPr lang="en-GB" dirty="0">
                <a:latin typeface="Arial" panose="020B0604020202020204" pitchFamily="34" charset="0"/>
                <a:cs typeface="Arial" panose="020B0604020202020204" pitchFamily="34" charset="0"/>
              </a:rPr>
              <a:t>Henna </a:t>
            </a:r>
            <a:r>
              <a:rPr lang="en-GB" b="1" dirty="0">
                <a:latin typeface="Arial" panose="020B0604020202020204" pitchFamily="34" charset="0"/>
                <a:cs typeface="Arial" panose="020B0604020202020204" pitchFamily="34" charset="0"/>
              </a:rPr>
              <a:t>Hair Colouring</a:t>
            </a:r>
          </a:p>
          <a:p>
            <a:pPr algn="ctr"/>
            <a:r>
              <a:rPr lang="en-GB" dirty="0">
                <a:latin typeface="Arial" panose="020B0604020202020204" pitchFamily="34" charset="0"/>
                <a:cs typeface="Arial" panose="020B0604020202020204" pitchFamily="34" charset="0"/>
              </a:rPr>
              <a:t> Variety of shades and colours</a:t>
            </a:r>
          </a:p>
          <a:p>
            <a:pPr algn="ctr"/>
            <a:r>
              <a:rPr lang="en-GB" b="1" dirty="0">
                <a:latin typeface="Arial" panose="020B0604020202020204" pitchFamily="34" charset="0"/>
                <a:cs typeface="Arial" panose="020B0604020202020204" pitchFamily="34" charset="0"/>
              </a:rPr>
              <a:t>Retail Products</a:t>
            </a:r>
          </a:p>
          <a:p>
            <a:pPr algn="ctr"/>
            <a:r>
              <a:rPr lang="en-GB" dirty="0">
                <a:latin typeface="Arial" panose="020B0604020202020204" pitchFamily="34" charset="0"/>
                <a:cs typeface="Arial" panose="020B0604020202020204" pitchFamily="34" charset="0"/>
              </a:rPr>
              <a:t>Organic shampoos and conditioners</a:t>
            </a:r>
          </a:p>
          <a:p>
            <a:pPr algn="ctr"/>
            <a:r>
              <a:rPr lang="en-GB" b="1" dirty="0">
                <a:latin typeface="Arial" panose="020B0604020202020204" pitchFamily="34" charset="0"/>
                <a:cs typeface="Arial" panose="020B0604020202020204" pitchFamily="34" charset="0"/>
              </a:rPr>
              <a:t>Discounts</a:t>
            </a:r>
          </a:p>
          <a:p>
            <a:pPr algn="ctr"/>
            <a:r>
              <a:rPr lang="en-GB" dirty="0">
                <a:latin typeface="Arial" panose="020B0604020202020204" pitchFamily="34" charset="0"/>
                <a:cs typeface="Arial" panose="020B0604020202020204" pitchFamily="34" charset="0"/>
              </a:rPr>
              <a:t> Referring a friend, first time clients ,loyalty programmes </a:t>
            </a:r>
          </a:p>
        </p:txBody>
      </p:sp>
    </p:spTree>
    <p:extLst>
      <p:ext uri="{BB962C8B-B14F-4D97-AF65-F5344CB8AC3E}">
        <p14:creationId xmlns:p14="http://schemas.microsoft.com/office/powerpoint/2010/main" val="2205284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A.M.E Team Applications Now Open">
            <a:extLst>
              <a:ext uri="{FF2B5EF4-FFF2-40B4-BE49-F238E27FC236}">
                <a16:creationId xmlns:a16="http://schemas.microsoft.com/office/drawing/2014/main" id="{DC092340-63A5-A44B-60B4-214A62DFD28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18276" y="2249424"/>
            <a:ext cx="5184648" cy="241086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463039" y="1103918"/>
            <a:ext cx="9160440" cy="1277775"/>
          </a:xfrm>
        </p:spPr>
        <p:txBody>
          <a:bodyPr vert="horz" lIns="91440" tIns="45720" rIns="91440" bIns="45720" rtlCol="0" anchor="ctr">
            <a:noAutofit/>
          </a:bodyPr>
          <a:lstStyle/>
          <a:p>
            <a:r>
              <a:rPr lang="en-GB" sz="3200" b="1" dirty="0">
                <a:latin typeface="Arial" panose="020B0604020202020204" pitchFamily="34" charset="0"/>
                <a:cs typeface="Arial" panose="020B0604020202020204" pitchFamily="34" charset="0"/>
              </a:rPr>
              <a:t>Ownership, Legal format, Management</a:t>
            </a:r>
          </a:p>
        </p:txBody>
      </p:sp>
      <p:sp>
        <p:nvSpPr>
          <p:cNvPr id="16" name="TextBox 15">
            <a:extLst>
              <a:ext uri="{FF2B5EF4-FFF2-40B4-BE49-F238E27FC236}">
                <a16:creationId xmlns:a16="http://schemas.microsoft.com/office/drawing/2014/main" id="{39F9C2E5-034C-E26D-4E97-6F0C8925D3F1}"/>
              </a:ext>
            </a:extLst>
          </p:cNvPr>
          <p:cNvSpPr txBox="1"/>
          <p:nvPr/>
        </p:nvSpPr>
        <p:spPr>
          <a:xfrm>
            <a:off x="1463040" y="2249425"/>
            <a:ext cx="4555236" cy="2971162"/>
          </a:xfrm>
          <a:prstGeom prst="rect">
            <a:avLst/>
          </a:prstGeom>
        </p:spPr>
        <p:txBody>
          <a:bodyPr vert="horz" lIns="91440" tIns="45720" rIns="91440" bIns="45720" rtlCol="0">
            <a:normAutofit/>
          </a:bodyPr>
          <a:lstStyle/>
          <a:p>
            <a:pPr>
              <a:lnSpc>
                <a:spcPts val="2200"/>
              </a:lnSpc>
              <a:spcBef>
                <a:spcPts val="1000"/>
              </a:spcBef>
            </a:pPr>
            <a:r>
              <a:rPr lang="en-GB" kern="1200" dirty="0">
                <a:latin typeface="Arial" panose="020B0604020202020204" pitchFamily="34" charset="0"/>
                <a:cs typeface="Arial" panose="020B0604020202020204" pitchFamily="34" charset="0"/>
              </a:rPr>
              <a:t>Founder : Eleonora Terzieva,</a:t>
            </a:r>
          </a:p>
          <a:p>
            <a:pPr>
              <a:lnSpc>
                <a:spcPts val="2200"/>
              </a:lnSpc>
              <a:spcBef>
                <a:spcPts val="1000"/>
              </a:spcBef>
            </a:pPr>
            <a:r>
              <a:rPr lang="en-GB" kern="1200" dirty="0">
                <a:latin typeface="Arial" panose="020B0604020202020204" pitchFamily="34" charset="0"/>
                <a:cs typeface="Arial" panose="020B0604020202020204" pitchFamily="34" charset="0"/>
              </a:rPr>
              <a:t>Legal format: Limited Company</a:t>
            </a:r>
          </a:p>
          <a:p>
            <a:pPr>
              <a:lnSpc>
                <a:spcPts val="2200"/>
              </a:lnSpc>
              <a:spcBef>
                <a:spcPts val="1000"/>
              </a:spcBef>
            </a:pPr>
            <a:r>
              <a:rPr lang="en-GB" dirty="0">
                <a:latin typeface="Arial" panose="020B0604020202020204" pitchFamily="34" charset="0"/>
                <a:cs typeface="Arial" panose="020B0604020202020204" pitchFamily="34" charset="0"/>
              </a:rPr>
              <a:t>Bank loan –fixed repayment schedules</a:t>
            </a:r>
            <a:endParaRPr lang="en-GB" kern="1200" dirty="0">
              <a:latin typeface="Arial" panose="020B0604020202020204" pitchFamily="34" charset="0"/>
              <a:cs typeface="Arial" panose="020B0604020202020204" pitchFamily="34" charset="0"/>
            </a:endParaRPr>
          </a:p>
          <a:p>
            <a:pPr>
              <a:lnSpc>
                <a:spcPts val="2200"/>
              </a:lnSpc>
              <a:spcBef>
                <a:spcPts val="1000"/>
              </a:spcBef>
            </a:pPr>
            <a:r>
              <a:rPr lang="en-GB" kern="1200" dirty="0">
                <a:latin typeface="Arial" panose="020B0604020202020204" pitchFamily="34" charset="0"/>
                <a:cs typeface="Arial" panose="020B0604020202020204" pitchFamily="34" charset="0"/>
              </a:rPr>
              <a:t>Management: Eleonora Terzieva</a:t>
            </a:r>
          </a:p>
          <a:p>
            <a:pPr>
              <a:lnSpc>
                <a:spcPts val="2200"/>
              </a:lnSpc>
              <a:spcBef>
                <a:spcPts val="1000"/>
              </a:spcBef>
            </a:pPr>
            <a:r>
              <a:rPr lang="en-GB" dirty="0">
                <a:latin typeface="Arial" panose="020B0604020202020204" pitchFamily="34" charset="0"/>
                <a:cs typeface="Arial" panose="020B0604020202020204" pitchFamily="34" charset="0"/>
              </a:rPr>
              <a:t>Team members:  trained hair colourist</a:t>
            </a:r>
          </a:p>
          <a:p>
            <a:pPr>
              <a:lnSpc>
                <a:spcPts val="2200"/>
              </a:lnSpc>
              <a:spcBef>
                <a:spcPts val="1000"/>
              </a:spcBef>
            </a:pPr>
            <a:r>
              <a:rPr lang="en-GB" kern="1200" dirty="0">
                <a:latin typeface="Arial" panose="020B0604020202020204" pitchFamily="34" charset="0"/>
                <a:cs typeface="Arial" panose="020B0604020202020204" pitchFamily="34" charset="0"/>
              </a:rPr>
              <a:t>Receptionist</a:t>
            </a:r>
          </a:p>
        </p:txBody>
      </p:sp>
      <p:sp>
        <p:nvSpPr>
          <p:cNvPr id="4" name="Date Placeholder 3">
            <a:extLst>
              <a:ext uri="{FF2B5EF4-FFF2-40B4-BE49-F238E27FC236}">
                <a16:creationId xmlns:a16="http://schemas.microsoft.com/office/drawing/2014/main" id="{6033BEAB-4380-4A47-B648-13315E04F2DF}"/>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GB" kern="1200">
                <a:latin typeface="+mn-lt"/>
                <a:ea typeface="+mn-ea"/>
                <a:cs typeface="+mn-cs"/>
              </a:rPr>
              <a:t>20XX</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GB" smtClean="0"/>
              <a:pPr>
                <a:spcAft>
                  <a:spcPts val="600"/>
                </a:spcAft>
              </a:pPr>
              <a:t>5</a:t>
            </a:fld>
            <a:endParaRPr lang="en-GB"/>
          </a:p>
        </p:txBody>
      </p:sp>
    </p:spTree>
    <p:extLst>
      <p:ext uri="{BB962C8B-B14F-4D97-AF65-F5344CB8AC3E}">
        <p14:creationId xmlns:p14="http://schemas.microsoft.com/office/powerpoint/2010/main" val="3153892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DFD21E0-BFB2-DD82-51DC-28C05DF43878}"/>
              </a:ext>
            </a:extLst>
          </p:cNvPr>
          <p:cNvSpPr>
            <a:spLocks noGrp="1"/>
          </p:cNvSpPr>
          <p:nvPr>
            <p:ph type="dt" sz="half" idx="10"/>
          </p:nvPr>
        </p:nvSpPr>
        <p:spPr/>
        <p:txBody>
          <a:bodyPr/>
          <a:lstStyle/>
          <a:p>
            <a:pPr rtl="0"/>
            <a:r>
              <a:rPr lang="en-GB" noProof="0"/>
              <a:t>20XX</a:t>
            </a:r>
          </a:p>
        </p:txBody>
      </p:sp>
      <p:sp>
        <p:nvSpPr>
          <p:cNvPr id="7" name="Slide Number Placeholder 6">
            <a:extLst>
              <a:ext uri="{FF2B5EF4-FFF2-40B4-BE49-F238E27FC236}">
                <a16:creationId xmlns:a16="http://schemas.microsoft.com/office/drawing/2014/main" id="{C1D89CCF-E076-86EE-87F4-13CAF1555014}"/>
              </a:ext>
            </a:extLst>
          </p:cNvPr>
          <p:cNvSpPr>
            <a:spLocks noGrp="1"/>
          </p:cNvSpPr>
          <p:nvPr>
            <p:ph type="sldNum" sz="quarter" idx="12"/>
          </p:nvPr>
        </p:nvSpPr>
        <p:spPr/>
        <p:txBody>
          <a:bodyPr/>
          <a:lstStyle/>
          <a:p>
            <a:pPr rtl="0"/>
            <a:fld id="{B5CEABB6-07DC-46E8-9B57-56EC44A396E5}" type="slidenum">
              <a:rPr lang="en-GB" noProof="0" smtClean="0"/>
              <a:t>6</a:t>
            </a:fld>
            <a:endParaRPr lang="en-GB" noProof="0"/>
          </a:p>
        </p:txBody>
      </p:sp>
      <p:graphicFrame>
        <p:nvGraphicFramePr>
          <p:cNvPr id="8" name="Table 7">
            <a:extLst>
              <a:ext uri="{FF2B5EF4-FFF2-40B4-BE49-F238E27FC236}">
                <a16:creationId xmlns:a16="http://schemas.microsoft.com/office/drawing/2014/main" id="{31689C71-4D91-EDE8-3DA2-80BCF0B7A3D7}"/>
              </a:ext>
            </a:extLst>
          </p:cNvPr>
          <p:cNvGraphicFramePr>
            <a:graphicFrameLocks noGrp="1"/>
          </p:cNvGraphicFramePr>
          <p:nvPr>
            <p:extLst>
              <p:ext uri="{D42A27DB-BD31-4B8C-83A1-F6EECF244321}">
                <p14:modId xmlns:p14="http://schemas.microsoft.com/office/powerpoint/2010/main" val="4039958425"/>
              </p:ext>
            </p:extLst>
          </p:nvPr>
        </p:nvGraphicFramePr>
        <p:xfrm>
          <a:off x="489098" y="336612"/>
          <a:ext cx="11702900" cy="6019738"/>
        </p:xfrm>
        <a:graphic>
          <a:graphicData uri="http://schemas.openxmlformats.org/drawingml/2006/table">
            <a:tbl>
              <a:tblPr firstRow="1" bandRow="1">
                <a:tableStyleId>{5C22544A-7EE6-4342-B048-85BDC9FD1C3A}</a:tableStyleId>
              </a:tblPr>
              <a:tblGrid>
                <a:gridCol w="2340580">
                  <a:extLst>
                    <a:ext uri="{9D8B030D-6E8A-4147-A177-3AD203B41FA5}">
                      <a16:colId xmlns:a16="http://schemas.microsoft.com/office/drawing/2014/main" val="2451611610"/>
                    </a:ext>
                  </a:extLst>
                </a:gridCol>
                <a:gridCol w="2340580">
                  <a:extLst>
                    <a:ext uri="{9D8B030D-6E8A-4147-A177-3AD203B41FA5}">
                      <a16:colId xmlns:a16="http://schemas.microsoft.com/office/drawing/2014/main" val="249767530"/>
                    </a:ext>
                  </a:extLst>
                </a:gridCol>
                <a:gridCol w="2342722">
                  <a:extLst>
                    <a:ext uri="{9D8B030D-6E8A-4147-A177-3AD203B41FA5}">
                      <a16:colId xmlns:a16="http://schemas.microsoft.com/office/drawing/2014/main" val="222488120"/>
                    </a:ext>
                  </a:extLst>
                </a:gridCol>
                <a:gridCol w="2338438">
                  <a:extLst>
                    <a:ext uri="{9D8B030D-6E8A-4147-A177-3AD203B41FA5}">
                      <a16:colId xmlns:a16="http://schemas.microsoft.com/office/drawing/2014/main" val="3707866949"/>
                    </a:ext>
                  </a:extLst>
                </a:gridCol>
                <a:gridCol w="2340580">
                  <a:extLst>
                    <a:ext uri="{9D8B030D-6E8A-4147-A177-3AD203B41FA5}">
                      <a16:colId xmlns:a16="http://schemas.microsoft.com/office/drawing/2014/main" val="1285807520"/>
                    </a:ext>
                  </a:extLst>
                </a:gridCol>
              </a:tblGrid>
              <a:tr h="1253409">
                <a:tc>
                  <a:txBody>
                    <a:bodyPr/>
                    <a:lstStyle/>
                    <a:p>
                      <a:r>
                        <a:rPr lang="en-US" sz="4000" dirty="0">
                          <a:solidFill>
                            <a:schemeClr val="tx1"/>
                          </a:solidFill>
                          <a:latin typeface="Arial" panose="020B0604020202020204" pitchFamily="34" charset="0"/>
                          <a:cs typeface="Arial" panose="020B0604020202020204" pitchFamily="34" charset="0"/>
                        </a:rPr>
                        <a:t>P</a:t>
                      </a:r>
                      <a:endParaRPr lang="en-GB" sz="4000" dirty="0">
                        <a:solidFill>
                          <a:schemeClr val="tx1"/>
                        </a:solidFill>
                        <a:latin typeface="Arial" panose="020B0604020202020204" pitchFamily="34" charset="0"/>
                        <a:cs typeface="Arial" panose="020B0604020202020204" pitchFamily="34" charset="0"/>
                      </a:endParaRPr>
                    </a:p>
                  </a:txBody>
                  <a:tcPr/>
                </a:tc>
                <a:tc>
                  <a:txBody>
                    <a:bodyPr/>
                    <a:lstStyle/>
                    <a:p>
                      <a:r>
                        <a:rPr lang="en-US" sz="1400" b="1" dirty="0">
                          <a:solidFill>
                            <a:schemeClr val="tx1"/>
                          </a:solidFill>
                          <a:latin typeface="Arial" panose="020B0604020202020204" pitchFamily="34" charset="0"/>
                          <a:cs typeface="Arial" panose="020B0604020202020204" pitchFamily="34" charset="0"/>
                        </a:rPr>
                        <a:t>Regulations</a:t>
                      </a:r>
                    </a:p>
                    <a:p>
                      <a:endParaRPr lang="en-US" sz="1400" b="0" dirty="0">
                        <a:solidFill>
                          <a:schemeClr val="tx1"/>
                        </a:solidFill>
                        <a:latin typeface="Arial" panose="020B0604020202020204" pitchFamily="34" charset="0"/>
                        <a:cs typeface="Arial" panose="020B0604020202020204" pitchFamily="34" charset="0"/>
                      </a:endParaRPr>
                    </a:p>
                    <a:p>
                      <a:r>
                        <a:rPr lang="en-US" sz="1200" b="0" dirty="0">
                          <a:solidFill>
                            <a:schemeClr val="tx1"/>
                          </a:solidFill>
                          <a:latin typeface="Arial" panose="020B0604020202020204" pitchFamily="34" charset="0"/>
                          <a:cs typeface="Arial" panose="020B0604020202020204" pitchFamily="34" charset="0"/>
                        </a:rPr>
                        <a:t>Ensure compliance</a:t>
                      </a:r>
                    </a:p>
                    <a:p>
                      <a:r>
                        <a:rPr lang="en-US" sz="1200" b="0" dirty="0">
                          <a:solidFill>
                            <a:schemeClr val="tx1"/>
                          </a:solidFill>
                          <a:latin typeface="Arial" panose="020B0604020202020204" pitchFamily="34" charset="0"/>
                          <a:cs typeface="Arial" panose="020B0604020202020204" pitchFamily="34" charset="0"/>
                        </a:rPr>
                        <a:t>Safety standards</a:t>
                      </a:r>
                    </a:p>
                    <a:p>
                      <a:endParaRPr lang="en-GB" sz="1400" dirty="0">
                        <a:solidFill>
                          <a:schemeClr val="tx1"/>
                        </a:solidFill>
                        <a:latin typeface="Arial" panose="020B0604020202020204" pitchFamily="34" charset="0"/>
                        <a:cs typeface="Arial" panose="020B0604020202020204" pitchFamily="34" charset="0"/>
                      </a:endParaRPr>
                    </a:p>
                    <a:p>
                      <a:endParaRPr lang="en-GB" sz="1400" dirty="0">
                        <a:solidFill>
                          <a:schemeClr val="tx1"/>
                        </a:solidFill>
                        <a:latin typeface="Arial" panose="020B0604020202020204" pitchFamily="34" charset="0"/>
                        <a:cs typeface="Arial" panose="020B0604020202020204" pitchFamily="34" charset="0"/>
                      </a:endParaRPr>
                    </a:p>
                  </a:txBody>
                  <a:tcPr>
                    <a:solidFill>
                      <a:srgbClr val="F7EDE9"/>
                    </a:solidFill>
                  </a:tcPr>
                </a:tc>
                <a:tc>
                  <a:txBody>
                    <a:bodyPr/>
                    <a:lstStyle/>
                    <a:p>
                      <a:pPr marL="0" marR="0" algn="l">
                        <a:lnSpc>
                          <a:spcPct val="107000"/>
                        </a:lnSpc>
                        <a:spcBef>
                          <a:spcPts val="0"/>
                        </a:spcBef>
                        <a:spcAft>
                          <a:spcPts val="800"/>
                        </a:spcAft>
                      </a:pPr>
                      <a:r>
                        <a:rPr lang="en-GB" sz="1400" b="1" kern="100" dirty="0">
                          <a:solidFill>
                            <a:schemeClr val="tx1"/>
                          </a:solidFill>
                          <a:effectLst/>
                          <a:latin typeface="Arial" panose="020B0604020202020204" pitchFamily="34" charset="0"/>
                          <a:cs typeface="Arial" panose="020B0604020202020204" pitchFamily="34" charset="0"/>
                        </a:rPr>
                        <a:t>Support</a:t>
                      </a:r>
                    </a:p>
                    <a:p>
                      <a:pPr marL="0" marR="0" algn="l">
                        <a:lnSpc>
                          <a:spcPct val="107000"/>
                        </a:lnSpc>
                        <a:spcBef>
                          <a:spcPts val="0"/>
                        </a:spcBef>
                        <a:spcAft>
                          <a:spcPts val="800"/>
                        </a:spcAft>
                      </a:pPr>
                      <a:r>
                        <a:rPr lang="en-GB" sz="1200" b="0" kern="100" dirty="0">
                          <a:solidFill>
                            <a:schemeClr val="tx1"/>
                          </a:solidFill>
                          <a:effectLst/>
                          <a:latin typeface="Arial" panose="020B0604020202020204" pitchFamily="34" charset="0"/>
                          <a:cs typeface="Arial" panose="020B0604020202020204" pitchFamily="34" charset="0"/>
                        </a:rPr>
                        <a:t>The UK government offers support ,grants</a:t>
                      </a:r>
                    </a:p>
                    <a:p>
                      <a:pPr algn="l"/>
                      <a:endParaRPr lang="en-GB" sz="1400" dirty="0"/>
                    </a:p>
                  </a:txBody>
                  <a:tcPr>
                    <a:solidFill>
                      <a:srgbClr val="F7EDE9"/>
                    </a:solidFill>
                  </a:tcPr>
                </a:tc>
                <a:tc>
                  <a:txBody>
                    <a:bodyPr/>
                    <a:lstStyle/>
                    <a:p>
                      <a:pPr marL="0" marR="0" algn="l">
                        <a:lnSpc>
                          <a:spcPct val="107000"/>
                        </a:lnSpc>
                        <a:spcBef>
                          <a:spcPts val="0"/>
                        </a:spcBef>
                        <a:spcAft>
                          <a:spcPts val="800"/>
                        </a:spcAft>
                      </a:pPr>
                      <a:r>
                        <a:rPr lang="en-GB" sz="1400" b="1" kern="100" dirty="0">
                          <a:solidFill>
                            <a:schemeClr val="tx1"/>
                          </a:solidFill>
                          <a:effectLst/>
                          <a:latin typeface="Arial" panose="020B0604020202020204" pitchFamily="34" charset="0"/>
                          <a:cs typeface="Arial" panose="020B0604020202020204" pitchFamily="34" charset="0"/>
                        </a:rPr>
                        <a:t>Trade Policies</a:t>
                      </a:r>
                    </a:p>
                    <a:p>
                      <a:pPr marL="0" marR="0" algn="l">
                        <a:lnSpc>
                          <a:spcPct val="107000"/>
                        </a:lnSpc>
                        <a:spcBef>
                          <a:spcPts val="0"/>
                        </a:spcBef>
                        <a:spcAft>
                          <a:spcPts val="800"/>
                        </a:spcAft>
                      </a:pPr>
                      <a:r>
                        <a:rPr lang="en-GB" sz="1200" b="0" kern="100" dirty="0">
                          <a:solidFill>
                            <a:schemeClr val="tx1"/>
                          </a:solidFill>
                          <a:effectLst/>
                          <a:latin typeface="Arial" panose="020B0604020202020204" pitchFamily="34" charset="0"/>
                          <a:cs typeface="Arial" panose="020B0604020202020204" pitchFamily="34" charset="0"/>
                        </a:rPr>
                        <a:t>Brexit and the import of natural products expensive</a:t>
                      </a:r>
                      <a:endParaRPr lang="en-GB" sz="1200" dirty="0"/>
                    </a:p>
                  </a:txBody>
                  <a:tcPr>
                    <a:solidFill>
                      <a:srgbClr val="F7EDE9"/>
                    </a:solidFill>
                  </a:tcPr>
                </a:tc>
                <a:tc>
                  <a:txBody>
                    <a:bodyPr/>
                    <a:lstStyle/>
                    <a:p>
                      <a:endParaRPr lang="en-GB" dirty="0"/>
                    </a:p>
                  </a:txBody>
                  <a:tcPr>
                    <a:solidFill>
                      <a:srgbClr val="F7EDE9"/>
                    </a:solidFill>
                  </a:tcPr>
                </a:tc>
                <a:extLst>
                  <a:ext uri="{0D108BD9-81ED-4DB2-BD59-A6C34878D82A}">
                    <a16:rowId xmlns:a16="http://schemas.microsoft.com/office/drawing/2014/main" val="2567082911"/>
                  </a:ext>
                </a:extLst>
              </a:tr>
              <a:tr h="1542775">
                <a:tc>
                  <a:txBody>
                    <a:bodyPr/>
                    <a:lstStyle/>
                    <a:p>
                      <a:r>
                        <a:rPr lang="en-US" sz="4000" b="1" dirty="0">
                          <a:latin typeface="Arial" panose="020B0604020202020204" pitchFamily="34" charset="0"/>
                          <a:cs typeface="Arial" panose="020B0604020202020204" pitchFamily="34" charset="0"/>
                        </a:rPr>
                        <a:t>E</a:t>
                      </a:r>
                      <a:endParaRPr lang="en-GB" sz="4000" b="1" dirty="0">
                        <a:latin typeface="Arial" panose="020B0604020202020204" pitchFamily="34" charset="0"/>
                        <a:cs typeface="Arial" panose="020B0604020202020204" pitchFamily="34" charset="0"/>
                      </a:endParaRPr>
                    </a:p>
                  </a:txBody>
                  <a:tcPr>
                    <a:solidFill>
                      <a:schemeClr val="accent3"/>
                    </a:solidFill>
                  </a:tcPr>
                </a:tc>
                <a:tc>
                  <a:txBody>
                    <a:bodyPr/>
                    <a:lstStyle/>
                    <a:p>
                      <a:pPr marL="0" marR="0">
                        <a:lnSpc>
                          <a:spcPct val="107000"/>
                        </a:lnSpc>
                        <a:spcBef>
                          <a:spcPts val="0"/>
                        </a:spcBef>
                        <a:spcAft>
                          <a:spcPts val="800"/>
                        </a:spcAft>
                      </a:pPr>
                      <a:r>
                        <a:rPr lang="en-GB" sz="1400" b="1" kern="100" dirty="0">
                          <a:effectLst/>
                          <a:latin typeface="Arial" panose="020B0604020202020204" pitchFamily="34" charset="0"/>
                          <a:cs typeface="Arial" panose="020B0604020202020204" pitchFamily="34" charset="0"/>
                        </a:rPr>
                        <a:t>Consumer Spending</a:t>
                      </a:r>
                    </a:p>
                    <a:p>
                      <a:pPr marL="0" marR="0">
                        <a:lnSpc>
                          <a:spcPct val="107000"/>
                        </a:lnSpc>
                        <a:spcBef>
                          <a:spcPts val="0"/>
                        </a:spcBef>
                        <a:spcAft>
                          <a:spcPts val="0"/>
                        </a:spcAft>
                      </a:pPr>
                      <a:r>
                        <a:rPr lang="en-GB" sz="1200" kern="100" dirty="0">
                          <a:effectLst/>
                          <a:latin typeface="Arial" panose="020B0604020202020204" pitchFamily="34" charset="0"/>
                          <a:cs typeface="Arial" panose="020B0604020202020204" pitchFamily="34" charset="0"/>
                        </a:rPr>
                        <a:t>Luxury natural treatments might be expensive for the regular customer</a:t>
                      </a:r>
                    </a:p>
                    <a:p>
                      <a:pPr marL="0" marR="0">
                        <a:lnSpc>
                          <a:spcPct val="107000"/>
                        </a:lnSpc>
                        <a:spcBef>
                          <a:spcPts val="0"/>
                        </a:spcBef>
                        <a:spcAft>
                          <a:spcPts val="0"/>
                        </a:spcAft>
                      </a:pPr>
                      <a:r>
                        <a:rPr lang="en-GB" sz="1200" kern="100" dirty="0">
                          <a:effectLst/>
                          <a:latin typeface="Arial" panose="020B0604020202020204" pitchFamily="34" charset="0"/>
                          <a:ea typeface="Aptos" panose="020B0004020202020204" pitchFamily="34" charset="0"/>
                          <a:cs typeface="Arial" panose="020B0604020202020204" pitchFamily="34" charset="0"/>
                        </a:rPr>
                        <a:t>Hair Services will become necessity </a:t>
                      </a:r>
                    </a:p>
                    <a:p>
                      <a:endParaRPr lang="en-GB" sz="1400" dirty="0"/>
                    </a:p>
                  </a:txBody>
                  <a:tcPr/>
                </a:tc>
                <a:tc>
                  <a:txBody>
                    <a:bodyPr/>
                    <a:lstStyle/>
                    <a:p>
                      <a:pPr marL="0" marR="0">
                        <a:lnSpc>
                          <a:spcPct val="107000"/>
                        </a:lnSpc>
                        <a:spcBef>
                          <a:spcPts val="0"/>
                        </a:spcBef>
                        <a:spcAft>
                          <a:spcPts val="800"/>
                        </a:spcAft>
                      </a:pPr>
                      <a:r>
                        <a:rPr lang="en-GB" sz="1400" b="1" kern="100" dirty="0">
                          <a:effectLst/>
                          <a:latin typeface="Arial" panose="020B0604020202020204" pitchFamily="34" charset="0"/>
                          <a:cs typeface="Arial" panose="020B0604020202020204" pitchFamily="34" charset="0"/>
                        </a:rPr>
                        <a:t>Employment Levels</a:t>
                      </a:r>
                    </a:p>
                    <a:p>
                      <a:pPr marL="0" marR="0">
                        <a:lnSpc>
                          <a:spcPct val="107000"/>
                        </a:lnSpc>
                        <a:spcBef>
                          <a:spcPts val="0"/>
                        </a:spcBef>
                        <a:spcAft>
                          <a:spcPts val="0"/>
                        </a:spcAft>
                      </a:pPr>
                      <a:r>
                        <a:rPr lang="en-GB" sz="1200" kern="100" dirty="0">
                          <a:effectLst/>
                          <a:latin typeface="Arial" panose="020B0604020202020204" pitchFamily="34" charset="0"/>
                          <a:cs typeface="Arial" panose="020B0604020202020204" pitchFamily="34" charset="0"/>
                        </a:rPr>
                        <a:t>Higher employments – more disposable income – more customers </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endParaRPr lang="en-GB" sz="1400" dirty="0"/>
                    </a:p>
                  </a:txBody>
                  <a:tcPr/>
                </a:tc>
                <a:tc>
                  <a:txBody>
                    <a:bodyPr/>
                    <a:lstStyle/>
                    <a:p>
                      <a:pPr marL="0" marR="0">
                        <a:lnSpc>
                          <a:spcPct val="107000"/>
                        </a:lnSpc>
                        <a:spcBef>
                          <a:spcPts val="0"/>
                        </a:spcBef>
                        <a:spcAft>
                          <a:spcPts val="800"/>
                        </a:spcAft>
                      </a:pPr>
                      <a:r>
                        <a:rPr lang="en-GB" sz="1400" b="1" kern="100" dirty="0">
                          <a:effectLst/>
                          <a:latin typeface="Arial" panose="020B0604020202020204" pitchFamily="34" charset="0"/>
                          <a:cs typeface="Arial" panose="020B0604020202020204" pitchFamily="34" charset="0"/>
                        </a:rPr>
                        <a:t>Inflation and Costs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rial" panose="020B0604020202020204" pitchFamily="34" charset="0"/>
                          <a:cs typeface="Arial" panose="020B0604020202020204" pitchFamily="34" charset="0"/>
                        </a:rPr>
                        <a:t>Rising inflation and cost of living </a:t>
                      </a:r>
                      <a:r>
                        <a:rPr lang="en-GB" sz="1200" kern="1200" dirty="0">
                          <a:solidFill>
                            <a:schemeClr val="dk1"/>
                          </a:solidFill>
                          <a:effectLst/>
                          <a:latin typeface="Arial" panose="020B0604020202020204" pitchFamily="34" charset="0"/>
                          <a:ea typeface="+mn-ea"/>
                          <a:cs typeface="Arial" panose="020B0604020202020204" pitchFamily="34" charset="0"/>
                        </a:rPr>
                        <a:t>have to be taken into account when considering pricing.</a:t>
                      </a:r>
                    </a:p>
                    <a:p>
                      <a:endParaRPr lang="en-GB" sz="1400" dirty="0"/>
                    </a:p>
                  </a:txBody>
                  <a:tcPr/>
                </a:tc>
                <a:tc>
                  <a:txBody>
                    <a:bodyPr/>
                    <a:lstStyle/>
                    <a:p>
                      <a:endParaRPr lang="en-GB" dirty="0"/>
                    </a:p>
                  </a:txBody>
                  <a:tcPr/>
                </a:tc>
                <a:extLst>
                  <a:ext uri="{0D108BD9-81ED-4DB2-BD59-A6C34878D82A}">
                    <a16:rowId xmlns:a16="http://schemas.microsoft.com/office/drawing/2014/main" val="2989853069"/>
                  </a:ext>
                </a:extLst>
              </a:tr>
              <a:tr h="1792242">
                <a:tc>
                  <a:txBody>
                    <a:bodyPr/>
                    <a:lstStyle/>
                    <a:p>
                      <a:r>
                        <a:rPr lang="en-US" sz="4000" b="1" dirty="0">
                          <a:latin typeface="Arial" panose="020B0604020202020204" pitchFamily="34" charset="0"/>
                          <a:cs typeface="Arial" panose="020B0604020202020204" pitchFamily="34" charset="0"/>
                        </a:rPr>
                        <a:t>S</a:t>
                      </a:r>
                      <a:endParaRPr lang="en-GB" sz="4000" b="1" dirty="0">
                        <a:latin typeface="Arial" panose="020B0604020202020204" pitchFamily="34" charset="0"/>
                        <a:cs typeface="Arial" panose="020B0604020202020204" pitchFamily="34" charset="0"/>
                      </a:endParaRPr>
                    </a:p>
                  </a:txBody>
                  <a:tcPr>
                    <a:solidFill>
                      <a:schemeClr val="accent4">
                        <a:lumMod val="40000"/>
                        <a:lumOff val="60000"/>
                      </a:schemeClr>
                    </a:solidFill>
                  </a:tcPr>
                </a:tc>
                <a:tc>
                  <a:txBody>
                    <a:bodyPr/>
                    <a:lstStyle/>
                    <a:p>
                      <a:pPr marL="0" marR="0">
                        <a:lnSpc>
                          <a:spcPct val="107000"/>
                        </a:lnSpc>
                        <a:spcBef>
                          <a:spcPts val="0"/>
                        </a:spcBef>
                        <a:spcAft>
                          <a:spcPts val="800"/>
                        </a:spcAft>
                      </a:pPr>
                      <a:r>
                        <a:rPr lang="en-GB" sz="1400" b="1" kern="100" dirty="0">
                          <a:effectLst/>
                          <a:latin typeface="Arial" panose="020B0604020202020204" pitchFamily="34" charset="0"/>
                          <a:cs typeface="Arial" panose="020B0604020202020204" pitchFamily="34" charset="0"/>
                        </a:rPr>
                        <a:t>Health Consciousness</a:t>
                      </a:r>
                    </a:p>
                    <a:p>
                      <a:pPr marL="0" marR="0">
                        <a:lnSpc>
                          <a:spcPct val="107000"/>
                        </a:lnSpc>
                        <a:spcBef>
                          <a:spcPts val="0"/>
                        </a:spcBef>
                        <a:spcAft>
                          <a:spcPts val="0"/>
                        </a:spcAft>
                      </a:pPr>
                      <a:r>
                        <a:rPr lang="en-GB" sz="1200" kern="100" dirty="0">
                          <a:effectLst/>
                          <a:latin typeface="Arial" panose="020B0604020202020204" pitchFamily="34" charset="0"/>
                          <a:cs typeface="Arial" panose="020B0604020202020204" pitchFamily="34" charset="0"/>
                        </a:rPr>
                        <a:t>Growing health consciousness and demand for natural and organic products </a:t>
                      </a:r>
                    </a:p>
                    <a:p>
                      <a:pPr marL="0" marR="0">
                        <a:lnSpc>
                          <a:spcPct val="107000"/>
                        </a:lnSpc>
                        <a:spcBef>
                          <a:spcPts val="0"/>
                        </a:spcBef>
                        <a:spcAft>
                          <a:spcPts val="0"/>
                        </a:spcAft>
                      </a:pPr>
                      <a:r>
                        <a:rPr lang="en-GB" sz="1200" kern="100" dirty="0">
                          <a:effectLst/>
                          <a:latin typeface="Arial" panose="020B0604020202020204" pitchFamily="34" charset="0"/>
                          <a:ea typeface="Aptos" panose="020B0004020202020204" pitchFamily="34" charset="0"/>
                          <a:cs typeface="Arial" panose="020B0604020202020204" pitchFamily="34" charset="0"/>
                        </a:rPr>
                        <a:t>Collaborate with other health focused businesses</a:t>
                      </a:r>
                    </a:p>
                    <a:p>
                      <a:endParaRPr lang="en-GB" sz="1400" dirty="0"/>
                    </a:p>
                  </a:txBody>
                  <a:tcPr/>
                </a:tc>
                <a:tc>
                  <a:txBody>
                    <a:bodyPr/>
                    <a:lstStyle/>
                    <a:p>
                      <a:pPr marL="0" marR="0">
                        <a:lnSpc>
                          <a:spcPct val="107000"/>
                        </a:lnSpc>
                        <a:spcBef>
                          <a:spcPts val="0"/>
                        </a:spcBef>
                        <a:spcAft>
                          <a:spcPts val="800"/>
                        </a:spcAft>
                      </a:pPr>
                      <a:r>
                        <a:rPr lang="en-GB" sz="1400" b="1" kern="100" dirty="0">
                          <a:effectLst/>
                          <a:latin typeface="Arial" panose="020B0604020202020204" pitchFamily="34" charset="0"/>
                          <a:cs typeface="Arial" panose="020B0604020202020204" pitchFamily="34" charset="0"/>
                        </a:rPr>
                        <a:t>Demographic</a:t>
                      </a:r>
                    </a:p>
                    <a:p>
                      <a:pPr marL="0" marR="0">
                        <a:lnSpc>
                          <a:spcPct val="107000"/>
                        </a:lnSpc>
                        <a:spcBef>
                          <a:spcPts val="0"/>
                        </a:spcBef>
                        <a:spcAft>
                          <a:spcPts val="0"/>
                        </a:spcAft>
                      </a:pPr>
                      <a:r>
                        <a:rPr lang="en-GB" sz="1200" kern="100" dirty="0">
                          <a:effectLst/>
                          <a:latin typeface="Arial" panose="020B0604020202020204" pitchFamily="34" charset="0"/>
                          <a:cs typeface="Arial" panose="020B0604020202020204" pitchFamily="34" charset="0"/>
                        </a:rPr>
                        <a:t>Study shows : </a:t>
                      </a:r>
                    </a:p>
                    <a:p>
                      <a:pPr marL="0" marR="0">
                        <a:lnSpc>
                          <a:spcPct val="107000"/>
                        </a:lnSpc>
                        <a:spcBef>
                          <a:spcPts val="0"/>
                        </a:spcBef>
                        <a:spcAft>
                          <a:spcPts val="0"/>
                        </a:spcAft>
                      </a:pPr>
                      <a:r>
                        <a:rPr lang="en-GB" sz="1200" kern="100" dirty="0">
                          <a:effectLst/>
                          <a:latin typeface="Arial" panose="020B0604020202020204" pitchFamily="34" charset="0"/>
                          <a:cs typeface="Arial" panose="020B0604020202020204" pitchFamily="34" charset="0"/>
                        </a:rPr>
                        <a:t>A big part of the market </a:t>
                      </a:r>
                    </a:p>
                    <a:p>
                      <a:pPr marL="0" marR="0">
                        <a:lnSpc>
                          <a:spcPct val="107000"/>
                        </a:lnSpc>
                        <a:spcBef>
                          <a:spcPts val="0"/>
                        </a:spcBef>
                        <a:spcAft>
                          <a:spcPts val="0"/>
                        </a:spcAft>
                      </a:pPr>
                      <a:r>
                        <a:rPr lang="en-GB" sz="1200" kern="100" dirty="0">
                          <a:effectLst/>
                          <a:latin typeface="Arial" panose="020B0604020202020204" pitchFamily="34" charset="0"/>
                          <a:cs typeface="Arial" panose="020B0604020202020204" pitchFamily="34" charset="0"/>
                        </a:rPr>
                        <a:t>64% of women colour their hair (Bernard et al. 2016).</a:t>
                      </a:r>
                    </a:p>
                    <a:p>
                      <a:pPr marL="0" marR="0">
                        <a:lnSpc>
                          <a:spcPct val="107000"/>
                        </a:lnSpc>
                        <a:spcBef>
                          <a:spcPts val="0"/>
                        </a:spcBef>
                        <a:spcAft>
                          <a:spcPts val="0"/>
                        </a:spcAft>
                      </a:pPr>
                      <a:endParaRPr lang="en-GB" sz="1400" kern="100" dirty="0">
                        <a:effectLst/>
                        <a:latin typeface="Arial" panose="020B0604020202020204" pitchFamily="34" charset="0"/>
                        <a:cs typeface="Arial" panose="020B0604020202020204" pitchFamily="34" charset="0"/>
                      </a:endParaRPr>
                    </a:p>
                    <a:p>
                      <a:pPr marL="0" marR="0">
                        <a:lnSpc>
                          <a:spcPct val="107000"/>
                        </a:lnSpc>
                        <a:spcBef>
                          <a:spcPts val="0"/>
                        </a:spcBef>
                        <a:spcAft>
                          <a:spcPts val="0"/>
                        </a:spcAft>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endParaRPr lang="en-GB" sz="14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72964309"/>
                  </a:ext>
                </a:extLst>
              </a:tr>
              <a:tr h="1204397">
                <a:tc>
                  <a:txBody>
                    <a:bodyPr/>
                    <a:lstStyle/>
                    <a:p>
                      <a:r>
                        <a:rPr lang="en-US" sz="4000" b="1" dirty="0">
                          <a:latin typeface="Arial" panose="020B0604020202020204" pitchFamily="34" charset="0"/>
                          <a:cs typeface="Arial" panose="020B0604020202020204" pitchFamily="34" charset="0"/>
                        </a:rPr>
                        <a:t>T</a:t>
                      </a:r>
                      <a:endParaRPr lang="en-GB" sz="4000" b="1" dirty="0">
                        <a:latin typeface="Arial" panose="020B0604020202020204" pitchFamily="34" charset="0"/>
                        <a:cs typeface="Arial" panose="020B0604020202020204" pitchFamily="34" charset="0"/>
                      </a:endParaRPr>
                    </a:p>
                  </a:txBody>
                  <a:tcPr>
                    <a:solidFill>
                      <a:schemeClr val="accent5">
                        <a:lumMod val="75000"/>
                      </a:schemeClr>
                    </a:solidFill>
                  </a:tcPr>
                </a:tc>
                <a:tc>
                  <a:txBody>
                    <a:bodyPr/>
                    <a:lstStyle/>
                    <a:p>
                      <a:pPr marL="0" marR="0" algn="l">
                        <a:lnSpc>
                          <a:spcPct val="107000"/>
                        </a:lnSpc>
                        <a:spcBef>
                          <a:spcPts val="0"/>
                        </a:spcBef>
                        <a:spcAft>
                          <a:spcPts val="800"/>
                        </a:spcAft>
                      </a:pPr>
                      <a:r>
                        <a:rPr lang="en-GB" sz="1400" b="1" kern="100" dirty="0">
                          <a:effectLst/>
                          <a:latin typeface="Arial" panose="020B0604020202020204" pitchFamily="34" charset="0"/>
                          <a:cs typeface="Arial" panose="020B0604020202020204" pitchFamily="34" charset="0"/>
                        </a:rPr>
                        <a:t>Digital Marketing</a:t>
                      </a:r>
                    </a:p>
                    <a:p>
                      <a:pPr marL="0" marR="0" algn="l">
                        <a:lnSpc>
                          <a:spcPct val="107000"/>
                        </a:lnSpc>
                        <a:spcBef>
                          <a:spcPts val="0"/>
                        </a:spcBef>
                        <a:spcAft>
                          <a:spcPts val="0"/>
                        </a:spcAft>
                      </a:pPr>
                      <a:r>
                        <a:rPr lang="en-GB" sz="1200" kern="100" dirty="0">
                          <a:effectLst/>
                          <a:latin typeface="Arial" panose="020B0604020202020204" pitchFamily="34" charset="0"/>
                          <a:cs typeface="Arial" panose="020B0604020202020204" pitchFamily="34" charset="0"/>
                        </a:rPr>
                        <a:t>Promoting the salon on Social media platforms, utilising all SMM tools</a:t>
                      </a:r>
                    </a:p>
                    <a:p>
                      <a:endParaRPr lang="en-GB" sz="1400" dirty="0"/>
                    </a:p>
                  </a:txBody>
                  <a:tcPr/>
                </a:tc>
                <a:tc>
                  <a:txBody>
                    <a:bodyPr/>
                    <a:lstStyle/>
                    <a:p>
                      <a:pPr marL="0" marR="0" algn="l">
                        <a:lnSpc>
                          <a:spcPct val="107000"/>
                        </a:lnSpc>
                        <a:spcBef>
                          <a:spcPts val="0"/>
                        </a:spcBef>
                        <a:spcAft>
                          <a:spcPts val="800"/>
                        </a:spcAft>
                      </a:pPr>
                      <a:r>
                        <a:rPr lang="en-GB" sz="1400" b="1" kern="100" dirty="0">
                          <a:effectLst/>
                          <a:latin typeface="Arial" panose="020B0604020202020204" pitchFamily="34" charset="0"/>
                          <a:cs typeface="Arial" panose="020B0604020202020204" pitchFamily="34" charset="0"/>
                        </a:rPr>
                        <a:t>Management Software</a:t>
                      </a:r>
                    </a:p>
                    <a:p>
                      <a:pPr marL="0" marR="0" algn="l">
                        <a:lnSpc>
                          <a:spcPct val="107000"/>
                        </a:lnSpc>
                        <a:spcBef>
                          <a:spcPts val="0"/>
                        </a:spcBef>
                        <a:spcAft>
                          <a:spcPts val="0"/>
                        </a:spcAft>
                      </a:pPr>
                      <a:r>
                        <a:rPr lang="en-GB" sz="1200" kern="100" dirty="0">
                          <a:effectLst/>
                          <a:latin typeface="Arial" panose="020B0604020202020204" pitchFamily="34" charset="0"/>
                          <a:cs typeface="Arial" panose="020B0604020202020204" pitchFamily="34" charset="0"/>
                        </a:rPr>
                        <a:t>Online booking software/systems, inventory tracking software.</a:t>
                      </a:r>
                    </a:p>
                    <a:p>
                      <a:endParaRPr lang="en-GB" sz="1400"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034719950"/>
                  </a:ext>
                </a:extLst>
              </a:tr>
            </a:tbl>
          </a:graphicData>
        </a:graphic>
      </p:graphicFrame>
    </p:spTree>
    <p:extLst>
      <p:ext uri="{BB962C8B-B14F-4D97-AF65-F5344CB8AC3E}">
        <p14:creationId xmlns:p14="http://schemas.microsoft.com/office/powerpoint/2010/main" val="1251667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3B2246F-CEE7-4406-BBDE-7117F1830ECA}"/>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B5CEABB6-07DC-46E8-9B57-56EC44A396E5}" type="slidenum">
              <a:rPr lang="en-GB" smtClean="0"/>
              <a:pPr rtl="0">
                <a:spcAft>
                  <a:spcPts val="600"/>
                </a:spcAft>
              </a:pPr>
              <a:t>7</a:t>
            </a:fld>
            <a:endParaRPr lang="en-GB" dirty="0"/>
          </a:p>
        </p:txBody>
      </p:sp>
      <p:pic>
        <p:nvPicPr>
          <p:cNvPr id="14" name="Picture 13">
            <a:extLst>
              <a:ext uri="{FF2B5EF4-FFF2-40B4-BE49-F238E27FC236}">
                <a16:creationId xmlns:a16="http://schemas.microsoft.com/office/drawing/2014/main" id="{1836686C-758E-017D-33EE-1413E107BACF}"/>
              </a:ext>
            </a:extLst>
          </p:cNvPr>
          <p:cNvPicPr>
            <a:picLocks noChangeAspect="1"/>
          </p:cNvPicPr>
          <p:nvPr/>
        </p:nvPicPr>
        <p:blipFill>
          <a:blip r:embed="rId3"/>
          <a:stretch>
            <a:fillRect/>
          </a:stretch>
        </p:blipFill>
        <p:spPr>
          <a:xfrm>
            <a:off x="0" y="723014"/>
            <a:ext cx="12192000" cy="6134986"/>
          </a:xfrm>
          <a:prstGeom prst="rect">
            <a:avLst/>
          </a:prstGeom>
        </p:spPr>
      </p:pic>
      <p:sp>
        <p:nvSpPr>
          <p:cNvPr id="15" name="TextBox 14">
            <a:extLst>
              <a:ext uri="{FF2B5EF4-FFF2-40B4-BE49-F238E27FC236}">
                <a16:creationId xmlns:a16="http://schemas.microsoft.com/office/drawing/2014/main" id="{21E8C10B-B18C-4254-B608-F8B3CA9DEA4C}"/>
              </a:ext>
            </a:extLst>
          </p:cNvPr>
          <p:cNvSpPr txBox="1"/>
          <p:nvPr/>
        </p:nvSpPr>
        <p:spPr>
          <a:xfrm>
            <a:off x="2023730" y="35310"/>
            <a:ext cx="8144539" cy="584775"/>
          </a:xfrm>
          <a:prstGeom prst="rect">
            <a:avLst/>
          </a:prstGeom>
          <a:noFill/>
        </p:spPr>
        <p:txBody>
          <a:bodyPr wrap="square" rtlCol="0">
            <a:spAutoFit/>
          </a:bodyPr>
          <a:lstStyle/>
          <a:p>
            <a:pPr algn="ctr"/>
            <a:r>
              <a:rPr lang="en-US" sz="3200" dirty="0">
                <a:latin typeface="Arial" panose="020B0604020202020204" pitchFamily="34" charset="0"/>
                <a:cs typeface="Arial" panose="020B0604020202020204" pitchFamily="34" charset="0"/>
              </a:rPr>
              <a:t>Bar chart</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6997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enna For Hair: 8 Natural Benefits &amp; Steps to Apply on Hair">
            <a:extLst>
              <a:ext uri="{FF2B5EF4-FFF2-40B4-BE49-F238E27FC236}">
                <a16:creationId xmlns:a16="http://schemas.microsoft.com/office/drawing/2014/main" id="{819A0378-839C-FCDB-5CA0-41B9ADC975C5}"/>
              </a:ext>
            </a:extLst>
          </p:cNvPr>
          <p:cNvPicPr>
            <a:picLocks noGrp="1" noChangeAspect="1" noChangeArrowheads="1"/>
          </p:cNvPicPr>
          <p:nvPr>
            <p:ph type="pic" sz="quarter" idx="15"/>
          </p:nvPr>
        </p:nvPicPr>
        <p:blipFill rotWithShape="1">
          <a:blip r:embed="rId3">
            <a:extLst>
              <a:ext uri="{28A0092B-C50C-407E-A947-70E740481C1C}">
                <a14:useLocalDpi xmlns:a14="http://schemas.microsoft.com/office/drawing/2010/main" val="0"/>
              </a:ext>
            </a:extLst>
          </a:blip>
          <a:srcRect l="14329" r="20416" b="-2"/>
          <a:stretch/>
        </p:blipFill>
        <p:spPr bwMode="auto">
          <a:xfrm>
            <a:off x="6099048" y="777240"/>
            <a:ext cx="5184648" cy="5303520"/>
          </a:xfrm>
          <a:prstGeom prst="rect">
            <a:avLst/>
          </a:prstGeom>
          <a:solidFill>
            <a:srgbClr val="FFFFFF"/>
          </a:solidFill>
        </p:spPr>
      </p:pic>
      <p:sp>
        <p:nvSpPr>
          <p:cNvPr id="12" name="Content Placeholder 3">
            <a:extLst>
              <a:ext uri="{FF2B5EF4-FFF2-40B4-BE49-F238E27FC236}">
                <a16:creationId xmlns:a16="http://schemas.microsoft.com/office/drawing/2014/main" id="{AC4C29D1-A161-1DAC-9D17-CB1B80D278FD}"/>
              </a:ext>
            </a:extLst>
          </p:cNvPr>
          <p:cNvSpPr>
            <a:spLocks noGrp="1"/>
          </p:cNvSpPr>
          <p:nvPr>
            <p:ph idx="1"/>
          </p:nvPr>
        </p:nvSpPr>
        <p:spPr>
          <a:xfrm>
            <a:off x="908305" y="1638300"/>
            <a:ext cx="5419088" cy="3782112"/>
          </a:xfrm>
        </p:spPr>
        <p:txBody>
          <a:bodyPr>
            <a:normAutofit/>
          </a:bodyPr>
          <a:lstStyle/>
          <a:p>
            <a:r>
              <a:rPr lang="en-GB" sz="2400" dirty="0">
                <a:solidFill>
                  <a:schemeClr val="tx1"/>
                </a:solidFill>
                <a:highlight>
                  <a:srgbClr val="F7EDE9"/>
                </a:highlight>
                <a:latin typeface="Arial" panose="020B0604020202020204" pitchFamily="34" charset="0"/>
                <a:cs typeface="Arial" panose="020B0604020202020204" pitchFamily="34" charset="0"/>
              </a:rPr>
              <a:t>The way to get started is to quit</a:t>
            </a:r>
          </a:p>
          <a:p>
            <a:r>
              <a:rPr lang="en-GB" sz="2400" dirty="0">
                <a:solidFill>
                  <a:schemeClr val="tx1"/>
                </a:solidFill>
                <a:highlight>
                  <a:srgbClr val="F7EDE9"/>
                </a:highlight>
                <a:latin typeface="Arial" panose="020B0604020202020204" pitchFamily="34" charset="0"/>
                <a:cs typeface="Arial" panose="020B0604020202020204" pitchFamily="34" charset="0"/>
              </a:rPr>
              <a:t> talking and begin doing.</a:t>
            </a:r>
            <a:br>
              <a:rPr lang="en-GB" sz="2400" dirty="0">
                <a:solidFill>
                  <a:schemeClr val="accent3"/>
                </a:solidFill>
                <a:highlight>
                  <a:srgbClr val="F7EDE9"/>
                </a:highlight>
                <a:latin typeface="Arial" panose="020B0604020202020204" pitchFamily="34" charset="0"/>
                <a:cs typeface="Arial" panose="020B0604020202020204" pitchFamily="34" charset="0"/>
              </a:rPr>
            </a:br>
            <a:br>
              <a:rPr lang="en-GB" sz="2400" dirty="0">
                <a:solidFill>
                  <a:schemeClr val="tx1"/>
                </a:solidFill>
                <a:highlight>
                  <a:srgbClr val="F7EDE9"/>
                </a:highlight>
                <a:latin typeface="Arial" panose="020B0604020202020204" pitchFamily="34" charset="0"/>
                <a:cs typeface="Arial" panose="020B0604020202020204" pitchFamily="34" charset="0"/>
              </a:rPr>
            </a:br>
            <a:r>
              <a:rPr lang="en-GB" sz="2400" dirty="0">
                <a:solidFill>
                  <a:schemeClr val="tx1"/>
                </a:solidFill>
                <a:highlight>
                  <a:srgbClr val="F7EDE9"/>
                </a:highlight>
                <a:latin typeface="Arial" panose="020B0604020202020204" pitchFamily="34" charset="0"/>
                <a:cs typeface="Arial" panose="020B0604020202020204" pitchFamily="34" charset="0"/>
              </a:rPr>
              <a:t>Walt Disney</a:t>
            </a:r>
          </a:p>
          <a:p>
            <a:endParaRPr lang="en-GB" sz="2400" dirty="0">
              <a:highlight>
                <a:srgbClr val="F7EDE9"/>
              </a:highlight>
              <a:latin typeface="Arial" panose="020B0604020202020204" pitchFamily="34" charset="0"/>
              <a:cs typeface="Arial" panose="020B0604020202020204" pitchFamily="34" charset="0"/>
            </a:endParaRPr>
          </a:p>
          <a:p>
            <a:r>
              <a:rPr lang="en-GB" sz="2400" i="1" dirty="0">
                <a:highlight>
                  <a:srgbClr val="F7EDE9"/>
                </a:highlight>
                <a:latin typeface="Arial" panose="020B0604020202020204" pitchFamily="34" charset="0"/>
                <a:cs typeface="Arial" panose="020B0604020202020204" pitchFamily="34" charset="0"/>
              </a:rPr>
              <a:t>Visit our webpage: Beautycrown.com</a:t>
            </a:r>
          </a:p>
          <a:p>
            <a:endParaRPr lang="en-GB" sz="2400" i="1" dirty="0">
              <a:highlight>
                <a:srgbClr val="F7EDE9"/>
              </a:highlight>
              <a:latin typeface="Arial" panose="020B0604020202020204" pitchFamily="34" charset="0"/>
              <a:cs typeface="Arial" panose="020B0604020202020204" pitchFamily="34" charset="0"/>
            </a:endParaRPr>
          </a:p>
          <a:p>
            <a:r>
              <a:rPr lang="en-GB" sz="2400" i="1" dirty="0">
                <a:highlight>
                  <a:srgbClr val="F7EDE9"/>
                </a:highlight>
                <a:latin typeface="Arial" panose="020B0604020202020204" pitchFamily="34" charset="0"/>
                <a:cs typeface="Arial" panose="020B0604020202020204" pitchFamily="34" charset="0"/>
              </a:rPr>
              <a:t>Follow us on:</a:t>
            </a:r>
          </a:p>
          <a:p>
            <a:endParaRPr lang="en-US" sz="2400" dirty="0">
              <a:highlight>
                <a:srgbClr val="F7EDE9"/>
              </a:highlight>
            </a:endParaRPr>
          </a:p>
        </p:txBody>
      </p:sp>
      <p:sp>
        <p:nvSpPr>
          <p:cNvPr id="4" name="Date Placeholder 3">
            <a:extLst>
              <a:ext uri="{FF2B5EF4-FFF2-40B4-BE49-F238E27FC236}">
                <a16:creationId xmlns:a16="http://schemas.microsoft.com/office/drawing/2014/main" id="{0020C547-CAAA-4F67-8DFD-712B97B120CC}"/>
              </a:ext>
            </a:extLst>
          </p:cNvPr>
          <p:cNvSpPr>
            <a:spLocks noGrp="1"/>
          </p:cNvSpPr>
          <p:nvPr>
            <p:ph type="dt" sz="half" idx="10"/>
          </p:nvPr>
        </p:nvSpPr>
        <p:spPr>
          <a:xfrm>
            <a:off x="838200" y="6356350"/>
            <a:ext cx="2743200" cy="365125"/>
          </a:xfrm>
        </p:spPr>
        <p:txBody>
          <a:bodyPr rtlCol="0" anchor="ctr">
            <a:normAutofit/>
          </a:bodyPr>
          <a:lstStyle/>
          <a:p>
            <a:pPr rtl="0">
              <a:spcAft>
                <a:spcPts val="600"/>
              </a:spcAft>
            </a:pPr>
            <a:r>
              <a:rPr lang="en-GB"/>
              <a:t>20XX</a:t>
            </a:r>
          </a:p>
        </p:txBody>
      </p:sp>
      <p:sp>
        <p:nvSpPr>
          <p:cNvPr id="6" name="Slide Number Placeholder 5">
            <a:extLst>
              <a:ext uri="{FF2B5EF4-FFF2-40B4-BE49-F238E27FC236}">
                <a16:creationId xmlns:a16="http://schemas.microsoft.com/office/drawing/2014/main" id="{B15AAE72-0077-4E8E-B3AE-0F0879374130}"/>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B5CEABB6-07DC-46E8-9B57-56EC44A396E5}" type="slidenum">
              <a:rPr lang="en-GB" smtClean="0"/>
              <a:pPr rtl="0">
                <a:spcAft>
                  <a:spcPts val="600"/>
                </a:spcAft>
              </a:pPr>
              <a:t>8</a:t>
            </a:fld>
            <a:endParaRPr lang="en-GB"/>
          </a:p>
        </p:txBody>
      </p:sp>
      <p:sp>
        <p:nvSpPr>
          <p:cNvPr id="8" name="TextBox 7">
            <a:extLst>
              <a:ext uri="{FF2B5EF4-FFF2-40B4-BE49-F238E27FC236}">
                <a16:creationId xmlns:a16="http://schemas.microsoft.com/office/drawing/2014/main" id="{D9017A49-B6F2-E839-F3FB-E34CB57A9BB6}"/>
              </a:ext>
            </a:extLst>
          </p:cNvPr>
          <p:cNvSpPr txBox="1"/>
          <p:nvPr/>
        </p:nvSpPr>
        <p:spPr>
          <a:xfrm rot="10800000" flipV="1">
            <a:off x="1022606" y="5219700"/>
            <a:ext cx="4842004"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Thank you</a:t>
            </a:r>
            <a:endParaRPr lang="en-GB" sz="2000" dirty="0"/>
          </a:p>
        </p:txBody>
      </p:sp>
      <p:pic>
        <p:nvPicPr>
          <p:cNvPr id="2" name="Picture 12" descr="Instagram, logo, media, network, new ...">
            <a:extLst>
              <a:ext uri="{FF2B5EF4-FFF2-40B4-BE49-F238E27FC236}">
                <a16:creationId xmlns:a16="http://schemas.microsoft.com/office/drawing/2014/main" id="{641E571E-3671-4F41-3703-9ED130ADFB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0548" y="4173020"/>
            <a:ext cx="417997" cy="41799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16" descr="Facebook, social media, social icon ...">
            <a:extLst>
              <a:ext uri="{FF2B5EF4-FFF2-40B4-BE49-F238E27FC236}">
                <a16:creationId xmlns:a16="http://schemas.microsoft.com/office/drawing/2014/main" id="{D4343ABD-ABAD-A7D9-4620-BCA3707613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46989" y="4173021"/>
            <a:ext cx="417997" cy="41799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8" descr="Twitter - Free social media icons">
            <a:extLst>
              <a:ext uri="{FF2B5EF4-FFF2-40B4-BE49-F238E27FC236}">
                <a16:creationId xmlns:a16="http://schemas.microsoft.com/office/drawing/2014/main" id="{1D7CD7D3-CB86-D260-295B-0A9AE0FD709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64986" y="4173021"/>
            <a:ext cx="427746" cy="427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1433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9F3509D-A787-8EE2-7C18-5B3B7BDDD066}"/>
              </a:ext>
            </a:extLst>
          </p:cNvPr>
          <p:cNvSpPr>
            <a:spLocks noGrp="1"/>
          </p:cNvSpPr>
          <p:nvPr>
            <p:ph type="dt" sz="half" idx="10"/>
          </p:nvPr>
        </p:nvSpPr>
        <p:spPr/>
        <p:txBody>
          <a:bodyPr/>
          <a:lstStyle/>
          <a:p>
            <a:pPr rtl="0"/>
            <a:r>
              <a:rPr lang="en-GB" noProof="0"/>
              <a:t>20XX</a:t>
            </a:r>
          </a:p>
        </p:txBody>
      </p:sp>
      <p:sp>
        <p:nvSpPr>
          <p:cNvPr id="7" name="Slide Number Placeholder 6">
            <a:extLst>
              <a:ext uri="{FF2B5EF4-FFF2-40B4-BE49-F238E27FC236}">
                <a16:creationId xmlns:a16="http://schemas.microsoft.com/office/drawing/2014/main" id="{98820C2D-D556-50B3-994E-D03DF89424BB}"/>
              </a:ext>
            </a:extLst>
          </p:cNvPr>
          <p:cNvSpPr>
            <a:spLocks noGrp="1"/>
          </p:cNvSpPr>
          <p:nvPr>
            <p:ph type="sldNum" sz="quarter" idx="12"/>
          </p:nvPr>
        </p:nvSpPr>
        <p:spPr/>
        <p:txBody>
          <a:bodyPr/>
          <a:lstStyle/>
          <a:p>
            <a:pPr rtl="0"/>
            <a:fld id="{B5CEABB6-07DC-46E8-9B57-56EC44A396E5}" type="slidenum">
              <a:rPr lang="en-GB" noProof="0" smtClean="0"/>
              <a:t>9</a:t>
            </a:fld>
            <a:endParaRPr lang="en-GB" noProof="0"/>
          </a:p>
        </p:txBody>
      </p:sp>
      <p:sp>
        <p:nvSpPr>
          <p:cNvPr id="9" name="TextBox 8">
            <a:extLst>
              <a:ext uri="{FF2B5EF4-FFF2-40B4-BE49-F238E27FC236}">
                <a16:creationId xmlns:a16="http://schemas.microsoft.com/office/drawing/2014/main" id="{014A4BF6-A30F-634C-E324-8E8A37E756C5}"/>
              </a:ext>
            </a:extLst>
          </p:cNvPr>
          <p:cNvSpPr txBox="1"/>
          <p:nvPr/>
        </p:nvSpPr>
        <p:spPr>
          <a:xfrm>
            <a:off x="1379913" y="1837113"/>
            <a:ext cx="8500688" cy="3046988"/>
          </a:xfrm>
          <a:prstGeom prst="rect">
            <a:avLst/>
          </a:prstGeom>
          <a:noFill/>
        </p:spPr>
        <p:txBody>
          <a:bodyPr wrap="square">
            <a:spAutoFit/>
          </a:bodyPr>
          <a:lstStyle/>
          <a:p>
            <a:r>
              <a:rPr lang="en-GB" sz="1200" kern="100" dirty="0">
                <a:solidFill>
                  <a:srgbClr val="222222"/>
                </a:solidFill>
                <a:effectLst/>
                <a:latin typeface="Arial" panose="020B0604020202020204" pitchFamily="34" charset="0"/>
                <a:ea typeface="Aptos" panose="020B0004020202020204" pitchFamily="34" charset="0"/>
                <a:cs typeface="Arial" panose="020B0604020202020204" pitchFamily="34" charset="0"/>
              </a:rPr>
              <a:t>Bernard, A., </a:t>
            </a:r>
            <a:r>
              <a:rPr lang="en-GB" sz="1200" kern="100" dirty="0" err="1">
                <a:solidFill>
                  <a:srgbClr val="222222"/>
                </a:solidFill>
                <a:effectLst/>
                <a:latin typeface="Arial" panose="020B0604020202020204" pitchFamily="34" charset="0"/>
                <a:ea typeface="Aptos" panose="020B0004020202020204" pitchFamily="34" charset="0"/>
                <a:cs typeface="Arial" panose="020B0604020202020204" pitchFamily="34" charset="0"/>
              </a:rPr>
              <a:t>Houssin</a:t>
            </a:r>
            <a:r>
              <a:rPr lang="en-GB" sz="1200" kern="100" dirty="0">
                <a:solidFill>
                  <a:srgbClr val="222222"/>
                </a:solidFill>
                <a:effectLst/>
                <a:latin typeface="Arial" panose="020B0604020202020204" pitchFamily="34" charset="0"/>
                <a:ea typeface="Aptos" panose="020B0004020202020204" pitchFamily="34" charset="0"/>
                <a:cs typeface="Arial" panose="020B0604020202020204" pitchFamily="34" charset="0"/>
              </a:rPr>
              <a:t>, A., </a:t>
            </a:r>
            <a:r>
              <a:rPr lang="en-GB" sz="1200" kern="100" dirty="0" err="1">
                <a:solidFill>
                  <a:srgbClr val="222222"/>
                </a:solidFill>
                <a:effectLst/>
                <a:latin typeface="Arial" panose="020B0604020202020204" pitchFamily="34" charset="0"/>
                <a:ea typeface="Aptos" panose="020B0004020202020204" pitchFamily="34" charset="0"/>
                <a:cs typeface="Arial" panose="020B0604020202020204" pitchFamily="34" charset="0"/>
              </a:rPr>
              <a:t>Ficheux</a:t>
            </a:r>
            <a:r>
              <a:rPr lang="en-GB" sz="1200" kern="100" dirty="0">
                <a:solidFill>
                  <a:srgbClr val="222222"/>
                </a:solidFill>
                <a:effectLst/>
                <a:latin typeface="Arial" panose="020B0604020202020204" pitchFamily="34" charset="0"/>
                <a:ea typeface="Aptos" panose="020B0004020202020204" pitchFamily="34" charset="0"/>
                <a:cs typeface="Arial" panose="020B0604020202020204" pitchFamily="34" charset="0"/>
              </a:rPr>
              <a:t>, A. S., </a:t>
            </a:r>
            <a:r>
              <a:rPr lang="en-GB" sz="1200" kern="100" dirty="0" err="1">
                <a:solidFill>
                  <a:srgbClr val="222222"/>
                </a:solidFill>
                <a:effectLst/>
                <a:latin typeface="Arial" panose="020B0604020202020204" pitchFamily="34" charset="0"/>
                <a:ea typeface="Aptos" panose="020B0004020202020204" pitchFamily="34" charset="0"/>
                <a:cs typeface="Arial" panose="020B0604020202020204" pitchFamily="34" charset="0"/>
              </a:rPr>
              <a:t>Wesolek</a:t>
            </a:r>
            <a:r>
              <a:rPr lang="en-GB" sz="1200" kern="100" dirty="0">
                <a:solidFill>
                  <a:srgbClr val="222222"/>
                </a:solidFill>
                <a:effectLst/>
                <a:latin typeface="Arial" panose="020B0604020202020204" pitchFamily="34" charset="0"/>
                <a:ea typeface="Aptos" panose="020B0004020202020204" pitchFamily="34" charset="0"/>
                <a:cs typeface="Arial" panose="020B0604020202020204" pitchFamily="34" charset="0"/>
              </a:rPr>
              <a:t>, N., </a:t>
            </a:r>
            <a:r>
              <a:rPr lang="en-GB" sz="1200" kern="100" dirty="0" err="1">
                <a:solidFill>
                  <a:srgbClr val="222222"/>
                </a:solidFill>
                <a:effectLst/>
                <a:latin typeface="Arial" panose="020B0604020202020204" pitchFamily="34" charset="0"/>
                <a:ea typeface="Aptos" panose="020B0004020202020204" pitchFamily="34" charset="0"/>
                <a:cs typeface="Arial" panose="020B0604020202020204" pitchFamily="34" charset="0"/>
              </a:rPr>
              <a:t>Nedelec</a:t>
            </a:r>
            <a:r>
              <a:rPr lang="en-GB" sz="1200" kern="100" dirty="0">
                <a:solidFill>
                  <a:srgbClr val="222222"/>
                </a:solidFill>
                <a:effectLst/>
                <a:latin typeface="Arial" panose="020B0604020202020204" pitchFamily="34" charset="0"/>
                <a:ea typeface="Aptos" panose="020B0004020202020204" pitchFamily="34" charset="0"/>
                <a:cs typeface="Arial" panose="020B0604020202020204" pitchFamily="34" charset="0"/>
              </a:rPr>
              <a:t>, A. S., Bourgeois, P., ... &amp; </a:t>
            </a:r>
            <a:r>
              <a:rPr lang="en-GB" sz="1200" kern="100" dirty="0" err="1">
                <a:solidFill>
                  <a:srgbClr val="222222"/>
                </a:solidFill>
                <a:effectLst/>
                <a:latin typeface="Arial" panose="020B0604020202020204" pitchFamily="34" charset="0"/>
                <a:ea typeface="Aptos" panose="020B0004020202020204" pitchFamily="34" charset="0"/>
                <a:cs typeface="Arial" panose="020B0604020202020204" pitchFamily="34" charset="0"/>
              </a:rPr>
              <a:t>Roudot</a:t>
            </a:r>
            <a:r>
              <a:rPr lang="en-GB" sz="1200" kern="100" dirty="0">
                <a:solidFill>
                  <a:srgbClr val="222222"/>
                </a:solidFill>
                <a:effectLst/>
                <a:latin typeface="Arial" panose="020B0604020202020204" pitchFamily="34" charset="0"/>
                <a:ea typeface="Aptos" panose="020B0004020202020204" pitchFamily="34" charset="0"/>
                <a:cs typeface="Arial" panose="020B0604020202020204" pitchFamily="34" charset="0"/>
              </a:rPr>
              <a:t>, A. C. (2016). Consumption of hair dye products by the French women population: Usage pattern and exposure assessment. Food and Chemical Toxicology, 88, 123-132. Available at: https://www.sciencedirect.com/science/article/abs/pii/S0278691516300023 (Accessed: 19th June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sz="1200" kern="100" dirty="0">
              <a:solidFill>
                <a:srgbClr val="222222"/>
              </a:solidFill>
              <a:effectLst/>
              <a:highlight>
                <a:srgbClr val="F7EDE9"/>
              </a:highlight>
              <a:latin typeface="Arial" panose="020B0604020202020204" pitchFamily="34" charset="0"/>
              <a:ea typeface="Aptos" panose="020B0004020202020204" pitchFamily="34" charset="0"/>
              <a:cs typeface="Times New Roman" panose="02020603050405020304" pitchFamily="18" charset="0"/>
            </a:endParaRPr>
          </a:p>
          <a:p>
            <a:pPr marL="0" indent="0">
              <a:buNone/>
            </a:pPr>
            <a:r>
              <a:rPr lang="en-GB" sz="1200" kern="100" dirty="0">
                <a:solidFill>
                  <a:srgbClr val="222222"/>
                </a:solidFill>
                <a:effectLst/>
                <a:highlight>
                  <a:srgbClr val="F7EDE9"/>
                </a:highlight>
                <a:latin typeface="Arial" panose="020B0604020202020204" pitchFamily="34" charset="0"/>
                <a:ea typeface="Aptos" panose="020B0004020202020204" pitchFamily="34" charset="0"/>
                <a:cs typeface="Times New Roman" panose="02020603050405020304" pitchFamily="18" charset="0"/>
              </a:rPr>
              <a:t>Kim, K. H., Kabir, E., &amp; Jahan, S. A. (2016). The use of personal hair dye and its implications for human health. Environment international, 89, 222-227. Available at: https://www.sciencedirect.com/science/article/abs/pii/S0160412016300186 (Accessed: 19th June 2024).</a:t>
            </a:r>
          </a:p>
          <a:p>
            <a:pPr marL="0" indent="0">
              <a:buNone/>
            </a:pPr>
            <a:endParaRPr lang="en-GB" sz="1200" kern="100" dirty="0">
              <a:solidFill>
                <a:srgbClr val="222222"/>
              </a:solidFill>
              <a:effectLst/>
              <a:highlight>
                <a:srgbClr val="F7EDE9"/>
              </a:highlight>
              <a:latin typeface="Arial" panose="020B0604020202020204" pitchFamily="34" charset="0"/>
              <a:ea typeface="Aptos" panose="020B0004020202020204" pitchFamily="34" charset="0"/>
              <a:cs typeface="Times New Roman" panose="02020603050405020304" pitchFamily="18" charset="0"/>
            </a:endParaRPr>
          </a:p>
          <a:p>
            <a:r>
              <a:rPr lang="en-GB" sz="1200" kern="100" dirty="0" err="1">
                <a:solidFill>
                  <a:srgbClr val="222222"/>
                </a:solidFill>
                <a:effectLst/>
                <a:latin typeface="Arial" panose="020B0604020202020204" pitchFamily="34" charset="0"/>
                <a:ea typeface="Aptos" panose="020B0004020202020204" pitchFamily="34" charset="0"/>
                <a:cs typeface="Arial" panose="020B0604020202020204" pitchFamily="34" charset="0"/>
              </a:rPr>
              <a:t>Morkhade</a:t>
            </a:r>
            <a:r>
              <a:rPr lang="en-GB" sz="1200" kern="100" dirty="0">
                <a:solidFill>
                  <a:srgbClr val="222222"/>
                </a:solidFill>
                <a:effectLst/>
                <a:latin typeface="Arial" panose="020B0604020202020204" pitchFamily="34" charset="0"/>
                <a:ea typeface="Aptos" panose="020B0004020202020204" pitchFamily="34" charset="0"/>
                <a:cs typeface="Arial" panose="020B0604020202020204" pitchFamily="34" charset="0"/>
              </a:rPr>
              <a:t>, A. N., </a:t>
            </a:r>
            <a:r>
              <a:rPr lang="en-GB" sz="1200" kern="100" dirty="0" err="1">
                <a:solidFill>
                  <a:srgbClr val="222222"/>
                </a:solidFill>
                <a:effectLst/>
                <a:latin typeface="Arial" panose="020B0604020202020204" pitchFamily="34" charset="0"/>
                <a:ea typeface="Aptos" panose="020B0004020202020204" pitchFamily="34" charset="0"/>
                <a:cs typeface="Arial" panose="020B0604020202020204" pitchFamily="34" charset="0"/>
              </a:rPr>
              <a:t>Keshave</a:t>
            </a:r>
            <a:r>
              <a:rPr lang="en-GB" sz="1200" kern="100" dirty="0">
                <a:solidFill>
                  <a:srgbClr val="222222"/>
                </a:solidFill>
                <a:effectLst/>
                <a:latin typeface="Arial" panose="020B0604020202020204" pitchFamily="34" charset="0"/>
                <a:ea typeface="Aptos" panose="020B0004020202020204" pitchFamily="34" charset="0"/>
                <a:cs typeface="Arial" panose="020B0604020202020204" pitchFamily="34" charset="0"/>
              </a:rPr>
              <a:t>, A. K., </a:t>
            </a:r>
            <a:r>
              <a:rPr lang="en-GB" sz="1200" kern="100" dirty="0" err="1">
                <a:solidFill>
                  <a:srgbClr val="222222"/>
                </a:solidFill>
                <a:effectLst/>
                <a:latin typeface="Arial" panose="020B0604020202020204" pitchFamily="34" charset="0"/>
                <a:ea typeface="Aptos" panose="020B0004020202020204" pitchFamily="34" charset="0"/>
                <a:cs typeface="Arial" panose="020B0604020202020204" pitchFamily="34" charset="0"/>
              </a:rPr>
              <a:t>Umate</a:t>
            </a:r>
            <a:r>
              <a:rPr lang="en-GB" sz="1200" kern="100" dirty="0">
                <a:solidFill>
                  <a:srgbClr val="222222"/>
                </a:solidFill>
                <a:effectLst/>
                <a:latin typeface="Arial" panose="020B0604020202020204" pitchFamily="34" charset="0"/>
                <a:ea typeface="Aptos" panose="020B0004020202020204" pitchFamily="34" charset="0"/>
                <a:cs typeface="Arial" panose="020B0604020202020204" pitchFamily="34" charset="0"/>
              </a:rPr>
              <a:t>, S. S., &amp; </a:t>
            </a:r>
            <a:r>
              <a:rPr lang="en-GB" sz="1200" kern="100" dirty="0" err="1">
                <a:solidFill>
                  <a:srgbClr val="222222"/>
                </a:solidFill>
                <a:effectLst/>
                <a:latin typeface="Arial" panose="020B0604020202020204" pitchFamily="34" charset="0"/>
                <a:ea typeface="Aptos" panose="020B0004020202020204" pitchFamily="34" charset="0"/>
                <a:cs typeface="Arial" panose="020B0604020202020204" pitchFamily="34" charset="0"/>
              </a:rPr>
              <a:t>Vairagade</a:t>
            </a:r>
            <a:r>
              <a:rPr lang="en-GB" sz="1200" kern="100" dirty="0">
                <a:solidFill>
                  <a:srgbClr val="222222"/>
                </a:solidFill>
                <a:effectLst/>
                <a:latin typeface="Arial" panose="020B0604020202020204" pitchFamily="34" charset="0"/>
                <a:ea typeface="Aptos" panose="020B0004020202020204" pitchFamily="34" charset="0"/>
                <a:cs typeface="Arial" panose="020B0604020202020204" pitchFamily="34" charset="0"/>
              </a:rPr>
              <a:t>, V. S. (2024). FORMULATION AND EVALUATION OF HERBAL HAIR DYE USING HENNA.  Available at: https://wjpr.s3.ap-south-1.amazonaws.com/article_issue/847380a7ea29f610ac42a4d1f33f2ef7.pdf  (Accessed: 19th June 2024).</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sz="1200" kern="100" dirty="0">
              <a:solidFill>
                <a:srgbClr val="222222"/>
              </a:solidFill>
              <a:highlight>
                <a:srgbClr val="F7EDE9"/>
              </a:highlight>
              <a:latin typeface="Arial" panose="020B0604020202020204" pitchFamily="34" charset="0"/>
              <a:ea typeface="Aptos" panose="020B0004020202020204" pitchFamily="34" charset="0"/>
              <a:cs typeface="Times New Roman" panose="02020603050405020304" pitchFamily="18" charset="0"/>
            </a:endParaRPr>
          </a:p>
          <a:p>
            <a:pPr marL="0" indent="0">
              <a:buNone/>
            </a:pPr>
            <a:endParaRPr lang="en-GB" sz="1200" kern="100" dirty="0">
              <a:solidFill>
                <a:srgbClr val="222222"/>
              </a:solidFill>
              <a:effectLst/>
              <a:highlight>
                <a:srgbClr val="F7EDE9"/>
              </a:highlight>
              <a:latin typeface="Arial" panose="020B0604020202020204" pitchFamily="34" charset="0"/>
              <a:ea typeface="Aptos" panose="020B0004020202020204" pitchFamily="34" charset="0"/>
              <a:cs typeface="Times New Roman" panose="02020603050405020304" pitchFamily="18" charset="0"/>
            </a:endParaRPr>
          </a:p>
          <a:p>
            <a:pPr marL="0" indent="0">
              <a:buNone/>
            </a:pPr>
            <a:br>
              <a:rPr lang="en-GB" sz="1200" dirty="0">
                <a:effectLst/>
                <a:highlight>
                  <a:srgbClr val="F7EDE9"/>
                </a:highlight>
                <a:latin typeface="Arial" panose="020B0604020202020204" pitchFamily="34" charset="0"/>
                <a:ea typeface="Aptos" panose="020B0004020202020204" pitchFamily="34" charset="0"/>
              </a:rPr>
            </a:br>
            <a:endParaRPr lang="en-GB" sz="1200" dirty="0">
              <a:solidFill>
                <a:srgbClr val="222222"/>
              </a:solidFill>
              <a:effectLst/>
              <a:highlight>
                <a:srgbClr val="F7EDE9"/>
              </a:highlight>
              <a:latin typeface="Arial" panose="020B0604020202020204" pitchFamily="34" charset="0"/>
              <a:ea typeface="Aptos" panose="020B0004020202020204" pitchFamily="34" charset="0"/>
            </a:endParaRPr>
          </a:p>
        </p:txBody>
      </p:sp>
      <p:sp>
        <p:nvSpPr>
          <p:cNvPr id="11" name="TextBox 10">
            <a:extLst>
              <a:ext uri="{FF2B5EF4-FFF2-40B4-BE49-F238E27FC236}">
                <a16:creationId xmlns:a16="http://schemas.microsoft.com/office/drawing/2014/main" id="{E17053EB-9219-1A6F-5D56-C4A95C525772}"/>
              </a:ext>
            </a:extLst>
          </p:cNvPr>
          <p:cNvSpPr txBox="1"/>
          <p:nvPr/>
        </p:nvSpPr>
        <p:spPr>
          <a:xfrm rot="10800000" flipV="1">
            <a:off x="3115732" y="1086077"/>
            <a:ext cx="3115733" cy="584775"/>
          </a:xfrm>
          <a:prstGeom prst="rect">
            <a:avLst/>
          </a:prstGeom>
          <a:noFill/>
        </p:spPr>
        <p:txBody>
          <a:bodyPr wrap="square">
            <a:spAutoFit/>
          </a:bodyPr>
          <a:lstStyle/>
          <a:p>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221410804"/>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87_TF10081922_Win32" id="{66AC0917-446A-46BE-9F52-5693D6540492}" vid="{6B5A5346-71CF-4A1B-B74D-6549F6A753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3.xml><?xml version="1.0" encoding="utf-8"?>
<ds:datastoreItem xmlns:ds="http://schemas.openxmlformats.org/officeDocument/2006/customXml" ds:itemID="{CE94EF9C-37D7-43D3-8ABF-F4762A9116D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{CC4A0D19-C996-45E0-B14B-95D336C74856}tf10081922_win32</Template>
  <TotalTime>355</TotalTime>
  <Words>690</Words>
  <Application>Microsoft Office PowerPoint</Application>
  <PresentationFormat>Widescreen</PresentationFormat>
  <Paragraphs>108</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Calibri</vt:lpstr>
      <vt:lpstr>Quire Sans Pro Light</vt:lpstr>
      <vt:lpstr>Tisa Offc Serif Pro</vt:lpstr>
      <vt:lpstr>Office Theme</vt:lpstr>
      <vt:lpstr> Business plan</vt:lpstr>
      <vt:lpstr>Contents</vt:lpstr>
      <vt:lpstr>Introduction </vt:lpstr>
      <vt:lpstr>PowerPoint Presentation</vt:lpstr>
      <vt:lpstr>Ownership, Legal format, Management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Eleonora Terzieva (2017029)</dc:creator>
  <cp:lastModifiedBy>Eleonora Terzieva (2017029)</cp:lastModifiedBy>
  <cp:revision>12</cp:revision>
  <dcterms:created xsi:type="dcterms:W3CDTF">2024-07-12T17:48:47Z</dcterms:created>
  <dcterms:modified xsi:type="dcterms:W3CDTF">2024-07-14T11:54:04Z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