
<file path=[Content_Types].xml><?xml version="1.0" encoding="utf-8"?>
<Types xmlns="http://schemas.openxmlformats.org/package/2006/content-types">
  <Default Extension="png" ContentType="image/png"/>
  <Default Extension="svg" ContentType="image/svg+xml"/>
  <Default Extension="jpeg" ContentType="image/jpeg"/>
  <Default Extension="m4a" ContentType="audio/mp4"/>
  <Default Extension="rels" ContentType="application/vnd.openxmlformats-package.relationships+xml"/>
  <Default Extension="xml" ContentType="application/xml"/>
  <Default Extension="1" ContentType="image/jpeg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slides/slide56.xml" ContentType="application/vnd.openxmlformats-officedocument.presentationml.slide+xml"/>
  <Override PartName="/ppt/slides/slide57.xml" ContentType="application/vnd.openxmlformats-officedocument.presentationml.slide+xml"/>
  <Override PartName="/ppt/slides/slide58.xml" ContentType="application/vnd.openxmlformats-officedocument.presentationml.slide+xml"/>
  <Override PartName="/ppt/slides/slide59.xml" ContentType="application/vnd.openxmlformats-officedocument.presentationml.slide+xml"/>
  <Override PartName="/ppt/slides/slide60.xml" ContentType="application/vnd.openxmlformats-officedocument.presentationml.slide+xml"/>
  <Override PartName="/ppt/slides/slide61.xml" ContentType="application/vnd.openxmlformats-officedocument.presentationml.slide+xml"/>
  <Override PartName="/ppt/slides/slide62.xml" ContentType="application/vnd.openxmlformats-officedocument.presentationml.slide+xml"/>
  <Override PartName="/ppt/slides/slide63.xml" ContentType="application/vnd.openxmlformats-officedocument.presentationml.slide+xml"/>
  <Override PartName="/ppt/slides/slide64.xml" ContentType="application/vnd.openxmlformats-officedocument.presentationml.slide+xml"/>
  <Override PartName="/ppt/slides/slide65.xml" ContentType="application/vnd.openxmlformats-officedocument.presentationml.slide+xml"/>
  <Override PartName="/ppt/slides/slide66.xml" ContentType="application/vnd.openxmlformats-officedocument.presentationml.slide+xml"/>
  <Override PartName="/ppt/slides/slide67.xml" ContentType="application/vnd.openxmlformats-officedocument.presentationml.slide+xml"/>
  <Override PartName="/ppt/slides/slide68.xml" ContentType="application/vnd.openxmlformats-officedocument.presentationml.slide+xml"/>
  <Override PartName="/ppt/slides/slide6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69" r:id="rId4"/>
    <p:sldId id="258" r:id="rId5"/>
    <p:sldId id="259" r:id="rId6"/>
    <p:sldId id="260" r:id="rId7"/>
    <p:sldId id="261" r:id="rId8"/>
    <p:sldId id="263" r:id="rId9"/>
    <p:sldId id="262" r:id="rId10"/>
    <p:sldId id="264" r:id="rId11"/>
    <p:sldId id="265" r:id="rId12"/>
    <p:sldId id="267" r:id="rId13"/>
    <p:sldId id="266" r:id="rId14"/>
    <p:sldId id="268" r:id="rId15"/>
    <p:sldId id="270" r:id="rId16"/>
    <p:sldId id="284" r:id="rId17"/>
    <p:sldId id="271" r:id="rId18"/>
    <p:sldId id="272" r:id="rId19"/>
    <p:sldId id="273" r:id="rId20"/>
    <p:sldId id="274" r:id="rId21"/>
    <p:sldId id="275" r:id="rId22"/>
    <p:sldId id="276" r:id="rId23"/>
    <p:sldId id="277" r:id="rId24"/>
    <p:sldId id="278" r:id="rId25"/>
    <p:sldId id="279" r:id="rId26"/>
    <p:sldId id="280" r:id="rId27"/>
    <p:sldId id="281" r:id="rId28"/>
    <p:sldId id="282" r:id="rId29"/>
    <p:sldId id="283" r:id="rId30"/>
    <p:sldId id="285" r:id="rId31"/>
    <p:sldId id="286" r:id="rId32"/>
    <p:sldId id="287" r:id="rId33"/>
    <p:sldId id="288" r:id="rId34"/>
    <p:sldId id="289" r:id="rId35"/>
    <p:sldId id="290" r:id="rId36"/>
    <p:sldId id="311" r:id="rId37"/>
    <p:sldId id="291" r:id="rId38"/>
    <p:sldId id="292" r:id="rId39"/>
    <p:sldId id="293" r:id="rId40"/>
    <p:sldId id="294" r:id="rId41"/>
    <p:sldId id="295" r:id="rId42"/>
    <p:sldId id="296" r:id="rId43"/>
    <p:sldId id="297" r:id="rId44"/>
    <p:sldId id="298" r:id="rId45"/>
    <p:sldId id="300" r:id="rId46"/>
    <p:sldId id="301" r:id="rId47"/>
    <p:sldId id="302" r:id="rId48"/>
    <p:sldId id="303" r:id="rId49"/>
    <p:sldId id="304" r:id="rId50"/>
    <p:sldId id="305" r:id="rId51"/>
    <p:sldId id="306" r:id="rId52"/>
    <p:sldId id="299" r:id="rId53"/>
    <p:sldId id="307" r:id="rId54"/>
    <p:sldId id="308" r:id="rId55"/>
    <p:sldId id="309" r:id="rId56"/>
    <p:sldId id="310" r:id="rId57"/>
    <p:sldId id="313" r:id="rId58"/>
    <p:sldId id="312" r:id="rId59"/>
    <p:sldId id="314" r:id="rId60"/>
    <p:sldId id="315" r:id="rId61"/>
    <p:sldId id="316" r:id="rId62"/>
    <p:sldId id="317" r:id="rId63"/>
    <p:sldId id="318" r:id="rId64"/>
    <p:sldId id="319" r:id="rId65"/>
    <p:sldId id="320" r:id="rId66"/>
    <p:sldId id="321" r:id="rId67"/>
    <p:sldId id="322" r:id="rId68"/>
    <p:sldId id="323" r:id="rId69"/>
    <p:sldId id="324" r:id="rId70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339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73A0DAA-6AF3-43AB-8588-CEC1D06C72B9}" styleName="Medium Style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21E4AEA4-8DFA-4A89-87EB-49C32662AFE0}" styleName="Medium Style 2 - Accent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3C2FFA5D-87B4-456A-9821-1D502468CF0F}" styleName="Themed Style 1 - Accent 1">
    <a:tblBg>
      <a:fillRef idx="2">
        <a:schemeClr val="accent1"/>
      </a:fillRef>
      <a:effectRef idx="1">
        <a:schemeClr val="accent1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Ref idx="1">
              <a:schemeClr val="accent1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  <a:fill>
          <a:solidFill>
            <a:schemeClr val="accent1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1"/>
            </a:lnRef>
          </a:left>
          <a:right>
            <a:lnRef idx="2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2">
              <a:schemeClr val="accent1"/>
            </a:lnRef>
          </a:top>
          <a:bottom>
            <a:lnRef idx="2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firstRow>
  </a:tblStyle>
  <a:tblStyle styleId="{775DCB02-9BB8-47FD-8907-85C794F793BA}" styleName="Themed Style 1 - Accent 4">
    <a:tblBg>
      <a:fillRef idx="2">
        <a:schemeClr val="accent4"/>
      </a:fillRef>
      <a:effectRef idx="1">
        <a:schemeClr val="accent4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Ref idx="1">
              <a:schemeClr val="accent4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</a:tcBdr>
        <a:fill>
          <a:solidFill>
            <a:schemeClr val="accent4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4"/>
            </a:lnRef>
          </a:left>
          <a:right>
            <a:lnRef idx="2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2">
              <a:schemeClr val="accent4"/>
            </a:lnRef>
          </a:top>
          <a:bottom>
            <a:lnRef idx="2">
              <a:schemeClr val="accent4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4"/>
          </a:solidFill>
        </a:fill>
      </a:tcStyle>
    </a:firstRow>
  </a:tblStyle>
  <a:tblStyle styleId="{46F890A9-2807-4EBB-B81D-B2AA78EC7F39}" styleName="Dark Style 2 - Accent 5/Accent 6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accent5">
              <a:tint val="20000"/>
            </a:schemeClr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6"/>
          </a:solidFill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9D7B26C5-4107-4FEC-AEDC-1716B250A1EF}" styleName="Light Style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0E3FDE45-AF77-4B5C-9715-49D594BDF05E}" styleName="Light Style 1 - Accent 2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2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2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2"/>
              </a:solidFill>
            </a:ln>
          </a:bottom>
        </a:tcBdr>
        <a:fill>
          <a:noFill/>
        </a:fill>
      </a:tcStyle>
    </a:firstRow>
  </a:tblStyle>
  <a:tblStyle styleId="{93296810-A885-4BE3-A3E7-6D5BEEA58F35}" styleName="Medium Style 2 - Accent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  <a:tblStyle styleId="{E8B1032C-EA38-4F05-BA0D-38AFFFC7BED3}" styleName="Light Style 3 - Accent 6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6"/>
              </a:solidFill>
            </a:ln>
          </a:left>
          <a:right>
            <a:ln w="12700" cmpd="sng">
              <a:solidFill>
                <a:schemeClr val="accent6"/>
              </a:solidFill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 w="12700" cmpd="sng">
              <a:solidFill>
                <a:schemeClr val="accent6"/>
              </a:solidFill>
            </a:ln>
          </a:insideH>
          <a:insideV>
            <a:ln w="12700" cmpd="sng">
              <a:solidFill>
                <a:schemeClr val="accent6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6">
              <a:alpha val="20000"/>
            </a:schemeClr>
          </a:solidFill>
        </a:fill>
      </a:tcStyle>
    </a:band1H>
    <a:band1V>
      <a:tcStyle>
        <a:tcBdr/>
        <a:fill>
          <a:solidFill>
            <a:schemeClr val="accent6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6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6"/>
              </a:solidFill>
            </a:ln>
          </a:bottom>
        </a:tcBdr>
        <a:fill>
          <a:noFill/>
        </a:fill>
      </a:tcStyle>
    </a:firstRow>
  </a:tblStyle>
  <a:tblStyle styleId="{10A1B5D5-9B99-4C35-A422-299274C87663}" styleName="Medium Style 1 - Accent 6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6"/>
              </a:solidFill>
            </a:ln>
          </a:left>
          <a:right>
            <a:ln w="12700" cmpd="sng">
              <a:solidFill>
                <a:schemeClr val="accent6"/>
              </a:solidFill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 w="12700" cmpd="sng">
              <a:solidFill>
                <a:schemeClr val="accent6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6">
              <a:tint val="20000"/>
            </a:schemeClr>
          </a:solidFill>
        </a:fill>
      </a:tcStyle>
    </a:band1H>
    <a:band1V>
      <a:tcStyle>
        <a:tcBdr/>
        <a:fill>
          <a:solidFill>
            <a:schemeClr val="accent6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6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6"/>
          </a:solidFill>
        </a:fill>
      </a:tcStyle>
    </a:firstRow>
  </a:tblStyle>
  <a:tblStyle styleId="{68D230F3-CF80-4859-8CE7-A43EE81993B5}" styleName="Light Style 1 - Accent 6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6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6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6"/>
              </a:solidFill>
            </a:ln>
          </a:bottom>
        </a:tcBdr>
        <a:fill>
          <a:noFill/>
        </a:fill>
      </a:tcStyle>
    </a:firstRow>
  </a:tblStyle>
  <a:tblStyle styleId="{BDBED569-4797-4DF1-A0F4-6AAB3CD982D8}" styleName="Light Style 3 - Accent 5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5"/>
              </a:solidFill>
            </a:ln>
          </a:left>
          <a:right>
            <a:ln w="12700" cmpd="sng">
              <a:solidFill>
                <a:schemeClr val="accent5"/>
              </a:solidFill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 w="12700" cmpd="sng">
              <a:solidFill>
                <a:schemeClr val="accent5"/>
              </a:solidFill>
            </a:ln>
          </a:insideH>
          <a:insideV>
            <a:ln w="12700" cmpd="sng">
              <a:solidFill>
                <a:schemeClr val="accent5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5">
              <a:alpha val="20000"/>
            </a:schemeClr>
          </a:solidFill>
        </a:fill>
      </a:tcStyle>
    </a:band1H>
    <a:band1V>
      <a:tcStyle>
        <a:tcBdr/>
        <a:fill>
          <a:solidFill>
            <a:schemeClr val="accent5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5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5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995" autoAdjust="0"/>
    <p:restoredTop sz="94660"/>
  </p:normalViewPr>
  <p:slideViewPr>
    <p:cSldViewPr snapToGrid="0">
      <p:cViewPr varScale="1">
        <p:scale>
          <a:sx n="68" d="100"/>
          <a:sy n="68" d="100"/>
        </p:scale>
        <p:origin x="616" y="4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50" Type="http://schemas.openxmlformats.org/officeDocument/2006/relationships/slide" Target="slides/slide49.xml"/><Relationship Id="rId55" Type="http://schemas.openxmlformats.org/officeDocument/2006/relationships/slide" Target="slides/slide54.xml"/><Relationship Id="rId63" Type="http://schemas.openxmlformats.org/officeDocument/2006/relationships/slide" Target="slides/slide62.xml"/><Relationship Id="rId68" Type="http://schemas.openxmlformats.org/officeDocument/2006/relationships/slide" Target="slides/slide67.xml"/><Relationship Id="rId7" Type="http://schemas.openxmlformats.org/officeDocument/2006/relationships/slide" Target="slides/slide6.xml"/><Relationship Id="rId71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3" Type="http://schemas.openxmlformats.org/officeDocument/2006/relationships/slide" Target="slides/slide52.xml"/><Relationship Id="rId58" Type="http://schemas.openxmlformats.org/officeDocument/2006/relationships/slide" Target="slides/slide57.xml"/><Relationship Id="rId66" Type="http://schemas.openxmlformats.org/officeDocument/2006/relationships/slide" Target="slides/slide65.xml"/><Relationship Id="rId7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slide" Target="slides/slide48.xml"/><Relationship Id="rId57" Type="http://schemas.openxmlformats.org/officeDocument/2006/relationships/slide" Target="slides/slide56.xml"/><Relationship Id="rId61" Type="http://schemas.openxmlformats.org/officeDocument/2006/relationships/slide" Target="slides/slide60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slide" Target="slides/slide51.xml"/><Relationship Id="rId60" Type="http://schemas.openxmlformats.org/officeDocument/2006/relationships/slide" Target="slides/slide59.xml"/><Relationship Id="rId65" Type="http://schemas.openxmlformats.org/officeDocument/2006/relationships/slide" Target="slides/slide64.xml"/><Relationship Id="rId73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56" Type="http://schemas.openxmlformats.org/officeDocument/2006/relationships/slide" Target="slides/slide55.xml"/><Relationship Id="rId64" Type="http://schemas.openxmlformats.org/officeDocument/2006/relationships/slide" Target="slides/slide63.xml"/><Relationship Id="rId69" Type="http://schemas.openxmlformats.org/officeDocument/2006/relationships/slide" Target="slides/slide68.xml"/><Relationship Id="rId8" Type="http://schemas.openxmlformats.org/officeDocument/2006/relationships/slide" Target="slides/slide7.xml"/><Relationship Id="rId51" Type="http://schemas.openxmlformats.org/officeDocument/2006/relationships/slide" Target="slides/slide50.xml"/><Relationship Id="rId72" Type="http://schemas.openxmlformats.org/officeDocument/2006/relationships/viewProps" Target="viewProps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59" Type="http://schemas.openxmlformats.org/officeDocument/2006/relationships/slide" Target="slides/slide58.xml"/><Relationship Id="rId67" Type="http://schemas.openxmlformats.org/officeDocument/2006/relationships/slide" Target="slides/slide66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54" Type="http://schemas.openxmlformats.org/officeDocument/2006/relationships/slide" Target="slides/slide53.xml"/><Relationship Id="rId62" Type="http://schemas.openxmlformats.org/officeDocument/2006/relationships/slide" Target="slides/slide61.xml"/><Relationship Id="rId70" Type="http://schemas.openxmlformats.org/officeDocument/2006/relationships/slide" Target="slides/slide6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0_1">
  <dgm:title val=""/>
  <dgm:desc val=""/>
  <dgm:catLst>
    <dgm:cat type="mainScheme" pri="10100"/>
  </dgm:catLst>
  <dgm:styleLbl name="node0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dk1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dk1"/>
    </dgm:fillClrLst>
    <dgm:linClrLst meth="repeat">
      <a:schemeClr val="dk1"/>
    </dgm:linClrLst>
    <dgm:effectClrLst/>
    <dgm:txLinClrLst/>
    <dgm:txFillClrLst/>
    <dgm:txEffectClrLst/>
  </dgm:styleLbl>
  <dgm:styleLbl name="parChTrans2D3">
    <dgm:fillClrLst meth="repeat">
      <a:schemeClr val="dk1"/>
    </dgm:fillClrLst>
    <dgm:linClrLst meth="repeat">
      <a:schemeClr val="dk1"/>
    </dgm:linClrLst>
    <dgm:effectClrLst/>
    <dgm:txLinClrLst/>
    <dgm:txFillClrLst/>
    <dgm:txEffectClrLst/>
  </dgm:styleLbl>
  <dgm:styleLbl name="parChTrans2D4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dk1"/>
    </dgm:fillClrLst>
    <dgm:linClrLst meth="repeat">
      <a:schemeClr val="dk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1"/>
    </dgm:fillClrLst>
    <dgm:linClrLst meth="repeat">
      <a:schemeClr val="dk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1"/>
    </dgm:fillClrLst>
    <dgm:linClrLst meth="repeat">
      <a:schemeClr val="dk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1"/>
    </dgm:fillClrLst>
    <dgm:linClrLst meth="repeat">
      <a:schemeClr val="dk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dk1">
        <a:alpha val="4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1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1">
        <a:shade val="8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1">
        <a:tint val="50000"/>
        <a:alpha val="4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0_1">
  <dgm:title val=""/>
  <dgm:desc val=""/>
  <dgm:catLst>
    <dgm:cat type="mainScheme" pri="10100"/>
  </dgm:catLst>
  <dgm:styleLbl name="node0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dk1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dk1"/>
    </dgm:fillClrLst>
    <dgm:linClrLst meth="repeat">
      <a:schemeClr val="dk1"/>
    </dgm:linClrLst>
    <dgm:effectClrLst/>
    <dgm:txLinClrLst/>
    <dgm:txFillClrLst/>
    <dgm:txEffectClrLst/>
  </dgm:styleLbl>
  <dgm:styleLbl name="parChTrans2D3">
    <dgm:fillClrLst meth="repeat">
      <a:schemeClr val="dk1"/>
    </dgm:fillClrLst>
    <dgm:linClrLst meth="repeat">
      <a:schemeClr val="dk1"/>
    </dgm:linClrLst>
    <dgm:effectClrLst/>
    <dgm:txLinClrLst/>
    <dgm:txFillClrLst/>
    <dgm:txEffectClrLst/>
  </dgm:styleLbl>
  <dgm:styleLbl name="parChTrans2D4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dk1"/>
    </dgm:fillClrLst>
    <dgm:linClrLst meth="repeat">
      <a:schemeClr val="dk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1"/>
    </dgm:fillClrLst>
    <dgm:linClrLst meth="repeat">
      <a:schemeClr val="dk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1"/>
    </dgm:fillClrLst>
    <dgm:linClrLst meth="repeat">
      <a:schemeClr val="dk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1"/>
    </dgm:fillClrLst>
    <dgm:linClrLst meth="repeat">
      <a:schemeClr val="dk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dk1">
        <a:alpha val="4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1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1">
        <a:shade val="8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1">
        <a:tint val="50000"/>
        <a:alpha val="4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0_1">
  <dgm:title val=""/>
  <dgm:desc val=""/>
  <dgm:catLst>
    <dgm:cat type="mainScheme" pri="10100"/>
  </dgm:catLst>
  <dgm:styleLbl name="node0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dk1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dk1"/>
    </dgm:fillClrLst>
    <dgm:linClrLst meth="repeat">
      <a:schemeClr val="dk1"/>
    </dgm:linClrLst>
    <dgm:effectClrLst/>
    <dgm:txLinClrLst/>
    <dgm:txFillClrLst/>
    <dgm:txEffectClrLst/>
  </dgm:styleLbl>
  <dgm:styleLbl name="parChTrans2D3">
    <dgm:fillClrLst meth="repeat">
      <a:schemeClr val="dk1"/>
    </dgm:fillClrLst>
    <dgm:linClrLst meth="repeat">
      <a:schemeClr val="dk1"/>
    </dgm:linClrLst>
    <dgm:effectClrLst/>
    <dgm:txLinClrLst/>
    <dgm:txFillClrLst/>
    <dgm:txEffectClrLst/>
  </dgm:styleLbl>
  <dgm:styleLbl name="parChTrans2D4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dk1"/>
    </dgm:fillClrLst>
    <dgm:linClrLst meth="repeat">
      <a:schemeClr val="dk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1"/>
    </dgm:fillClrLst>
    <dgm:linClrLst meth="repeat">
      <a:schemeClr val="dk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1"/>
    </dgm:fillClrLst>
    <dgm:linClrLst meth="repeat">
      <a:schemeClr val="dk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1"/>
    </dgm:fillClrLst>
    <dgm:linClrLst meth="repeat">
      <a:schemeClr val="dk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dk1">
        <a:alpha val="4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1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1">
        <a:shade val="8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1">
        <a:tint val="50000"/>
        <a:alpha val="4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0_1">
  <dgm:title val=""/>
  <dgm:desc val=""/>
  <dgm:catLst>
    <dgm:cat type="mainScheme" pri="10100"/>
  </dgm:catLst>
  <dgm:styleLbl name="node0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dk1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dk1"/>
    </dgm:fillClrLst>
    <dgm:linClrLst meth="repeat">
      <a:schemeClr val="dk1"/>
    </dgm:linClrLst>
    <dgm:effectClrLst/>
    <dgm:txLinClrLst/>
    <dgm:txFillClrLst/>
    <dgm:txEffectClrLst/>
  </dgm:styleLbl>
  <dgm:styleLbl name="parChTrans2D3">
    <dgm:fillClrLst meth="repeat">
      <a:schemeClr val="dk1"/>
    </dgm:fillClrLst>
    <dgm:linClrLst meth="repeat">
      <a:schemeClr val="dk1"/>
    </dgm:linClrLst>
    <dgm:effectClrLst/>
    <dgm:txLinClrLst/>
    <dgm:txFillClrLst/>
    <dgm:txEffectClrLst/>
  </dgm:styleLbl>
  <dgm:styleLbl name="parChTrans2D4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dk1"/>
    </dgm:fillClrLst>
    <dgm:linClrLst meth="repeat">
      <a:schemeClr val="dk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1"/>
    </dgm:fillClrLst>
    <dgm:linClrLst meth="repeat">
      <a:schemeClr val="dk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1"/>
    </dgm:fillClrLst>
    <dgm:linClrLst meth="repeat">
      <a:schemeClr val="dk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1"/>
    </dgm:fillClrLst>
    <dgm:linClrLst meth="repeat">
      <a:schemeClr val="dk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dk1">
        <a:alpha val="4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1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1">
        <a:shade val="8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1">
        <a:tint val="50000"/>
        <a:alpha val="4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5E22112D-9ADD-914C-94F2-0C09ADE94217}" type="doc">
      <dgm:prSet loTypeId="urn:microsoft.com/office/officeart/2005/8/layout/pyramid1" loCatId="" qsTypeId="urn:microsoft.com/office/officeart/2005/8/quickstyle/simple1" qsCatId="simple" csTypeId="urn:microsoft.com/office/officeart/2005/8/colors/accent0_1" csCatId="mainScheme" phldr="1"/>
      <dgm:spPr/>
    </dgm:pt>
    <dgm:pt modelId="{48F91921-BC71-624C-98CC-761F20B9B998}">
      <dgm:prSet phldrT="[Text]" custT="1"/>
      <dgm:spPr/>
      <dgm:t>
        <a:bodyPr/>
        <a:lstStyle/>
        <a:p>
          <a:r>
            <a:rPr lang="cy-GB" sz="1400" noProof="0" dirty="0">
              <a:latin typeface="Comic Sans MS" panose="030F0702030302020204" pitchFamily="66" charset="0"/>
            </a:rPr>
            <a:t>Baswn i’n mynd i glwb rygbi yn Y Drenewydd achos mae’n hwyl! Faswn i ddim yn mynd i glwb nofio yn Y Drenewydd achos mae’n sbwriel!</a:t>
          </a:r>
        </a:p>
      </dgm:t>
    </dgm:pt>
    <dgm:pt modelId="{27A1C17A-925A-E642-8C07-F8C1232B1844}" type="parTrans" cxnId="{1DDD567B-A863-F14C-91AB-2566B52C6CD8}">
      <dgm:prSet/>
      <dgm:spPr/>
      <dgm:t>
        <a:bodyPr/>
        <a:lstStyle/>
        <a:p>
          <a:endParaRPr lang="en-GB"/>
        </a:p>
      </dgm:t>
    </dgm:pt>
    <dgm:pt modelId="{6E0F7496-B543-4B4D-91C3-DC4CB3C2329F}" type="sibTrans" cxnId="{1DDD567B-A863-F14C-91AB-2566B52C6CD8}">
      <dgm:prSet/>
      <dgm:spPr/>
      <dgm:t>
        <a:bodyPr/>
        <a:lstStyle/>
        <a:p>
          <a:endParaRPr lang="en-GB"/>
        </a:p>
      </dgm:t>
    </dgm:pt>
    <dgm:pt modelId="{DA8A6CDC-976E-0541-9263-D2BD6551D2D2}">
      <dgm:prSet phldrT="[Text]" custT="1"/>
      <dgm:spPr/>
      <dgm:t>
        <a:bodyPr/>
        <a:lstStyle/>
        <a:p>
          <a:r>
            <a:rPr lang="cy-GB" sz="1400" noProof="0" dirty="0">
              <a:latin typeface="Comic Sans MS" panose="030F0702030302020204" pitchFamily="66" charset="0"/>
            </a:rPr>
            <a:t>Baswn i’n mynd i glwb rygbi yn Y Drenewydd achos mae’n hwyl!</a:t>
          </a:r>
        </a:p>
      </dgm:t>
    </dgm:pt>
    <dgm:pt modelId="{E4903687-DD00-CF41-B5B8-1DA0C9C68774}" type="parTrans" cxnId="{5B2907D5-A2B1-B644-A77B-930FC56B9188}">
      <dgm:prSet/>
      <dgm:spPr/>
      <dgm:t>
        <a:bodyPr/>
        <a:lstStyle/>
        <a:p>
          <a:endParaRPr lang="en-GB"/>
        </a:p>
      </dgm:t>
    </dgm:pt>
    <dgm:pt modelId="{1EB60191-A241-024A-BFEC-7949B73982F9}" type="sibTrans" cxnId="{5B2907D5-A2B1-B644-A77B-930FC56B9188}">
      <dgm:prSet/>
      <dgm:spPr/>
      <dgm:t>
        <a:bodyPr/>
        <a:lstStyle/>
        <a:p>
          <a:endParaRPr lang="en-GB"/>
        </a:p>
      </dgm:t>
    </dgm:pt>
    <dgm:pt modelId="{F69A4BEA-7CAC-C049-ADEF-6E13FF2B88AB}">
      <dgm:prSet phldrT="[Text]" custT="1"/>
      <dgm:spPr/>
      <dgm:t>
        <a:bodyPr/>
        <a:lstStyle/>
        <a:p>
          <a:r>
            <a:rPr lang="cy-GB" sz="1400" noProof="0" dirty="0">
              <a:latin typeface="Comic Sans MS" panose="030F0702030302020204" pitchFamily="66" charset="0"/>
            </a:rPr>
            <a:t>Baswn i’n mynd i glwb rygbi yn Y Drenewydd achos mae’n hwyl! Faswn i ddim yn mynd i glwb nofio yn Y Drenewydd. </a:t>
          </a:r>
        </a:p>
      </dgm:t>
    </dgm:pt>
    <dgm:pt modelId="{1A8F4667-8253-F84E-A829-80667F4131F6}" type="parTrans" cxnId="{DB4212D2-7945-C342-906D-F2158FBC6BDB}">
      <dgm:prSet/>
      <dgm:spPr/>
      <dgm:t>
        <a:bodyPr/>
        <a:lstStyle/>
        <a:p>
          <a:endParaRPr lang="en-GB"/>
        </a:p>
      </dgm:t>
    </dgm:pt>
    <dgm:pt modelId="{D4CBBDC4-AA54-3941-B464-BC2118C984D9}" type="sibTrans" cxnId="{DB4212D2-7945-C342-906D-F2158FBC6BDB}">
      <dgm:prSet/>
      <dgm:spPr/>
      <dgm:t>
        <a:bodyPr/>
        <a:lstStyle/>
        <a:p>
          <a:endParaRPr lang="en-GB"/>
        </a:p>
      </dgm:t>
    </dgm:pt>
    <dgm:pt modelId="{375B5862-819E-BC4D-AC1C-1FA8DEA42D64}">
      <dgm:prSet phldrT="[Text]" custT="1"/>
      <dgm:spPr/>
      <dgm:t>
        <a:bodyPr/>
        <a:lstStyle/>
        <a:p>
          <a:endParaRPr lang="cy-GB" sz="800" noProof="0" dirty="0">
            <a:latin typeface="Comic Sans MS" panose="030F0702030302020204" pitchFamily="66" charset="0"/>
          </a:endParaRPr>
        </a:p>
        <a:p>
          <a:r>
            <a:rPr lang="cy-GB" sz="800" b="1" noProof="0" dirty="0">
              <a:latin typeface="Comic Sans MS" panose="030F0702030302020204" pitchFamily="66" charset="0"/>
            </a:rPr>
            <a:t>Baswn i’n </a:t>
          </a:r>
        </a:p>
        <a:p>
          <a:r>
            <a:rPr lang="cy-GB" sz="800" b="1" noProof="0" dirty="0">
              <a:latin typeface="Comic Sans MS" panose="030F0702030302020204" pitchFamily="66" charset="0"/>
            </a:rPr>
            <a:t>mynd i</a:t>
          </a:r>
        </a:p>
        <a:p>
          <a:r>
            <a:rPr lang="cy-GB" sz="800" b="1" noProof="0" dirty="0">
              <a:latin typeface="Comic Sans MS" panose="030F0702030302020204" pitchFamily="66" charset="0"/>
            </a:rPr>
            <a:t>glwb rygbi.</a:t>
          </a:r>
        </a:p>
      </dgm:t>
    </dgm:pt>
    <dgm:pt modelId="{5220922D-55B3-3F47-B64C-A1D4B070CD6B}" type="sibTrans" cxnId="{B27C1D21-7636-1D4B-A7AC-AEED8F39DE09}">
      <dgm:prSet/>
      <dgm:spPr/>
      <dgm:t>
        <a:bodyPr/>
        <a:lstStyle/>
        <a:p>
          <a:endParaRPr lang="en-GB"/>
        </a:p>
      </dgm:t>
    </dgm:pt>
    <dgm:pt modelId="{BF5D05D1-D7C5-BD47-9FD0-7FAF80D62452}" type="parTrans" cxnId="{B27C1D21-7636-1D4B-A7AC-AEED8F39DE09}">
      <dgm:prSet/>
      <dgm:spPr/>
      <dgm:t>
        <a:bodyPr/>
        <a:lstStyle/>
        <a:p>
          <a:endParaRPr lang="en-GB"/>
        </a:p>
      </dgm:t>
    </dgm:pt>
    <dgm:pt modelId="{16B42792-2417-E840-B4D8-6E64ED613335}">
      <dgm:prSet phldrT="[Text]" custT="1"/>
      <dgm:spPr/>
      <dgm:t>
        <a:bodyPr/>
        <a:lstStyle/>
        <a:p>
          <a:r>
            <a:rPr lang="cy-GB" sz="1100" b="1" noProof="0" dirty="0">
              <a:latin typeface="Comic Sans MS" panose="030F0702030302020204" pitchFamily="66" charset="0"/>
            </a:rPr>
            <a:t>Baswn i’n mynd i glwb rygbi yn Y Drenewydd.</a:t>
          </a:r>
        </a:p>
      </dgm:t>
    </dgm:pt>
    <dgm:pt modelId="{EF33B2AF-53F6-6346-9710-408AD18C2CED}" type="sibTrans" cxnId="{26B75FDB-7E65-534F-9C26-AB908EBEFF78}">
      <dgm:prSet/>
      <dgm:spPr/>
      <dgm:t>
        <a:bodyPr/>
        <a:lstStyle/>
        <a:p>
          <a:endParaRPr lang="en-GB"/>
        </a:p>
      </dgm:t>
    </dgm:pt>
    <dgm:pt modelId="{D97FB833-1DAC-7444-AB69-2D83B1ADFC7A}" type="parTrans" cxnId="{26B75FDB-7E65-534F-9C26-AB908EBEFF78}">
      <dgm:prSet/>
      <dgm:spPr/>
      <dgm:t>
        <a:bodyPr/>
        <a:lstStyle/>
        <a:p>
          <a:endParaRPr lang="en-GB"/>
        </a:p>
      </dgm:t>
    </dgm:pt>
    <dgm:pt modelId="{150F2CE0-24FC-BE4D-B676-C24DDDC2B59D}" type="pres">
      <dgm:prSet presAssocID="{5E22112D-9ADD-914C-94F2-0C09ADE94217}" presName="Name0" presStyleCnt="0">
        <dgm:presLayoutVars>
          <dgm:dir/>
          <dgm:animLvl val="lvl"/>
          <dgm:resizeHandles val="exact"/>
        </dgm:presLayoutVars>
      </dgm:prSet>
      <dgm:spPr/>
    </dgm:pt>
    <dgm:pt modelId="{3ECCE04B-DC27-0645-9563-2F9518B26B54}" type="pres">
      <dgm:prSet presAssocID="{375B5862-819E-BC4D-AC1C-1FA8DEA42D64}" presName="Name8" presStyleCnt="0"/>
      <dgm:spPr/>
    </dgm:pt>
    <dgm:pt modelId="{1219F3F5-06FD-564E-B97D-34F9158E071A}" type="pres">
      <dgm:prSet presAssocID="{375B5862-819E-BC4D-AC1C-1FA8DEA42D64}" presName="level" presStyleLbl="node1" presStyleIdx="0" presStyleCnt="5">
        <dgm:presLayoutVars>
          <dgm:chMax val="1"/>
          <dgm:bulletEnabled val="1"/>
        </dgm:presLayoutVars>
      </dgm:prSet>
      <dgm:spPr/>
    </dgm:pt>
    <dgm:pt modelId="{BDAA30AB-16E7-3347-AA70-E8A760D21184}" type="pres">
      <dgm:prSet presAssocID="{375B5862-819E-BC4D-AC1C-1FA8DEA42D64}" presName="levelTx" presStyleLbl="revTx" presStyleIdx="0" presStyleCnt="0">
        <dgm:presLayoutVars>
          <dgm:chMax val="1"/>
          <dgm:bulletEnabled val="1"/>
        </dgm:presLayoutVars>
      </dgm:prSet>
      <dgm:spPr/>
    </dgm:pt>
    <dgm:pt modelId="{BD277A6B-3EEA-8D42-802E-1D732749166F}" type="pres">
      <dgm:prSet presAssocID="{16B42792-2417-E840-B4D8-6E64ED613335}" presName="Name8" presStyleCnt="0"/>
      <dgm:spPr/>
    </dgm:pt>
    <dgm:pt modelId="{81DB1F44-359E-3940-B26A-DE130270519D}" type="pres">
      <dgm:prSet presAssocID="{16B42792-2417-E840-B4D8-6E64ED613335}" presName="level" presStyleLbl="node1" presStyleIdx="1" presStyleCnt="5">
        <dgm:presLayoutVars>
          <dgm:chMax val="1"/>
          <dgm:bulletEnabled val="1"/>
        </dgm:presLayoutVars>
      </dgm:prSet>
      <dgm:spPr/>
    </dgm:pt>
    <dgm:pt modelId="{B0BE8006-345C-D740-AC65-5493AC37733D}" type="pres">
      <dgm:prSet presAssocID="{16B42792-2417-E840-B4D8-6E64ED613335}" presName="levelTx" presStyleLbl="revTx" presStyleIdx="0" presStyleCnt="0">
        <dgm:presLayoutVars>
          <dgm:chMax val="1"/>
          <dgm:bulletEnabled val="1"/>
        </dgm:presLayoutVars>
      </dgm:prSet>
      <dgm:spPr/>
    </dgm:pt>
    <dgm:pt modelId="{043BEF63-2198-7C4B-85D0-D6474603C898}" type="pres">
      <dgm:prSet presAssocID="{DA8A6CDC-976E-0541-9263-D2BD6551D2D2}" presName="Name8" presStyleCnt="0"/>
      <dgm:spPr/>
    </dgm:pt>
    <dgm:pt modelId="{D4CDF462-A34A-CA4F-87F3-D128A838199D}" type="pres">
      <dgm:prSet presAssocID="{DA8A6CDC-976E-0541-9263-D2BD6551D2D2}" presName="level" presStyleLbl="node1" presStyleIdx="2" presStyleCnt="5" custLinFactNeighborY="0">
        <dgm:presLayoutVars>
          <dgm:chMax val="1"/>
          <dgm:bulletEnabled val="1"/>
        </dgm:presLayoutVars>
      </dgm:prSet>
      <dgm:spPr/>
    </dgm:pt>
    <dgm:pt modelId="{5A6CEDE7-2706-1943-9F26-98A3DAA81F53}" type="pres">
      <dgm:prSet presAssocID="{DA8A6CDC-976E-0541-9263-D2BD6551D2D2}" presName="levelTx" presStyleLbl="revTx" presStyleIdx="0" presStyleCnt="0">
        <dgm:presLayoutVars>
          <dgm:chMax val="1"/>
          <dgm:bulletEnabled val="1"/>
        </dgm:presLayoutVars>
      </dgm:prSet>
      <dgm:spPr/>
    </dgm:pt>
    <dgm:pt modelId="{C94EA8AD-CA68-3547-9867-736E9B94B1F6}" type="pres">
      <dgm:prSet presAssocID="{F69A4BEA-7CAC-C049-ADEF-6E13FF2B88AB}" presName="Name8" presStyleCnt="0"/>
      <dgm:spPr/>
    </dgm:pt>
    <dgm:pt modelId="{C5278BF7-DEF0-FA43-AF5B-3DD719544B92}" type="pres">
      <dgm:prSet presAssocID="{F69A4BEA-7CAC-C049-ADEF-6E13FF2B88AB}" presName="level" presStyleLbl="node1" presStyleIdx="3" presStyleCnt="5">
        <dgm:presLayoutVars>
          <dgm:chMax val="1"/>
          <dgm:bulletEnabled val="1"/>
        </dgm:presLayoutVars>
      </dgm:prSet>
      <dgm:spPr/>
    </dgm:pt>
    <dgm:pt modelId="{9A55D572-508F-2E4B-825E-2D284F6C2D26}" type="pres">
      <dgm:prSet presAssocID="{F69A4BEA-7CAC-C049-ADEF-6E13FF2B88AB}" presName="levelTx" presStyleLbl="revTx" presStyleIdx="0" presStyleCnt="0">
        <dgm:presLayoutVars>
          <dgm:chMax val="1"/>
          <dgm:bulletEnabled val="1"/>
        </dgm:presLayoutVars>
      </dgm:prSet>
      <dgm:spPr/>
    </dgm:pt>
    <dgm:pt modelId="{2965914C-04CE-554C-B555-32BFE16793C8}" type="pres">
      <dgm:prSet presAssocID="{48F91921-BC71-624C-98CC-761F20B9B998}" presName="Name8" presStyleCnt="0"/>
      <dgm:spPr/>
    </dgm:pt>
    <dgm:pt modelId="{166C5EF9-2A9E-B04A-9489-4F5C57F6997B}" type="pres">
      <dgm:prSet presAssocID="{48F91921-BC71-624C-98CC-761F20B9B998}" presName="level" presStyleLbl="node1" presStyleIdx="4" presStyleCnt="5">
        <dgm:presLayoutVars>
          <dgm:chMax val="1"/>
          <dgm:bulletEnabled val="1"/>
        </dgm:presLayoutVars>
      </dgm:prSet>
      <dgm:spPr/>
    </dgm:pt>
    <dgm:pt modelId="{588643E3-3F88-7C47-A530-9166D5A23F12}" type="pres">
      <dgm:prSet presAssocID="{48F91921-BC71-624C-98CC-761F20B9B998}" presName="levelTx" presStyleLbl="revTx" presStyleIdx="0" presStyleCnt="0">
        <dgm:presLayoutVars>
          <dgm:chMax val="1"/>
          <dgm:bulletEnabled val="1"/>
        </dgm:presLayoutVars>
      </dgm:prSet>
      <dgm:spPr/>
    </dgm:pt>
  </dgm:ptLst>
  <dgm:cxnLst>
    <dgm:cxn modelId="{44CE680A-2567-1D4E-8517-B6F04F06EF14}" type="presOf" srcId="{DA8A6CDC-976E-0541-9263-D2BD6551D2D2}" destId="{5A6CEDE7-2706-1943-9F26-98A3DAA81F53}" srcOrd="1" destOrd="0" presId="urn:microsoft.com/office/officeart/2005/8/layout/pyramid1"/>
    <dgm:cxn modelId="{CCBA360E-7464-6945-A034-2E960D6B9ADF}" type="presOf" srcId="{375B5862-819E-BC4D-AC1C-1FA8DEA42D64}" destId="{1219F3F5-06FD-564E-B97D-34F9158E071A}" srcOrd="0" destOrd="0" presId="urn:microsoft.com/office/officeart/2005/8/layout/pyramid1"/>
    <dgm:cxn modelId="{6286DC11-B000-7A45-9574-F07AD2851EB9}" type="presOf" srcId="{F69A4BEA-7CAC-C049-ADEF-6E13FF2B88AB}" destId="{9A55D572-508F-2E4B-825E-2D284F6C2D26}" srcOrd="1" destOrd="0" presId="urn:microsoft.com/office/officeart/2005/8/layout/pyramid1"/>
    <dgm:cxn modelId="{B27C1D21-7636-1D4B-A7AC-AEED8F39DE09}" srcId="{5E22112D-9ADD-914C-94F2-0C09ADE94217}" destId="{375B5862-819E-BC4D-AC1C-1FA8DEA42D64}" srcOrd="0" destOrd="0" parTransId="{BF5D05D1-D7C5-BD47-9FD0-7FAF80D62452}" sibTransId="{5220922D-55B3-3F47-B64C-A1D4B070CD6B}"/>
    <dgm:cxn modelId="{C5FCD629-6DE7-3D44-AD16-2639F3A4B91D}" type="presOf" srcId="{F69A4BEA-7CAC-C049-ADEF-6E13FF2B88AB}" destId="{C5278BF7-DEF0-FA43-AF5B-3DD719544B92}" srcOrd="0" destOrd="0" presId="urn:microsoft.com/office/officeart/2005/8/layout/pyramid1"/>
    <dgm:cxn modelId="{D8C60539-388B-394B-BADE-58E12BA7B082}" type="presOf" srcId="{16B42792-2417-E840-B4D8-6E64ED613335}" destId="{81DB1F44-359E-3940-B26A-DE130270519D}" srcOrd="0" destOrd="0" presId="urn:microsoft.com/office/officeart/2005/8/layout/pyramid1"/>
    <dgm:cxn modelId="{E057263F-758F-5045-A584-5CCEFADB0D66}" type="presOf" srcId="{16B42792-2417-E840-B4D8-6E64ED613335}" destId="{B0BE8006-345C-D740-AC65-5493AC37733D}" srcOrd="1" destOrd="0" presId="urn:microsoft.com/office/officeart/2005/8/layout/pyramid1"/>
    <dgm:cxn modelId="{23D38D6C-7F04-9843-A3E8-5A8E17B724A4}" type="presOf" srcId="{5E22112D-9ADD-914C-94F2-0C09ADE94217}" destId="{150F2CE0-24FC-BE4D-B676-C24DDDC2B59D}" srcOrd="0" destOrd="0" presId="urn:microsoft.com/office/officeart/2005/8/layout/pyramid1"/>
    <dgm:cxn modelId="{1DDD567B-A863-F14C-91AB-2566B52C6CD8}" srcId="{5E22112D-9ADD-914C-94F2-0C09ADE94217}" destId="{48F91921-BC71-624C-98CC-761F20B9B998}" srcOrd="4" destOrd="0" parTransId="{27A1C17A-925A-E642-8C07-F8C1232B1844}" sibTransId="{6E0F7496-B543-4B4D-91C3-DC4CB3C2329F}"/>
    <dgm:cxn modelId="{D3EFFE90-4B1E-9B4D-848A-943F98264796}" type="presOf" srcId="{48F91921-BC71-624C-98CC-761F20B9B998}" destId="{166C5EF9-2A9E-B04A-9489-4F5C57F6997B}" srcOrd="0" destOrd="0" presId="urn:microsoft.com/office/officeart/2005/8/layout/pyramid1"/>
    <dgm:cxn modelId="{5C7436B2-240D-D34B-BEAD-1E16C23ED354}" type="presOf" srcId="{DA8A6CDC-976E-0541-9263-D2BD6551D2D2}" destId="{D4CDF462-A34A-CA4F-87F3-D128A838199D}" srcOrd="0" destOrd="0" presId="urn:microsoft.com/office/officeart/2005/8/layout/pyramid1"/>
    <dgm:cxn modelId="{BE865AC2-440E-834D-AB3A-06A2E3BB8FB1}" type="presOf" srcId="{375B5862-819E-BC4D-AC1C-1FA8DEA42D64}" destId="{BDAA30AB-16E7-3347-AA70-E8A760D21184}" srcOrd="1" destOrd="0" presId="urn:microsoft.com/office/officeart/2005/8/layout/pyramid1"/>
    <dgm:cxn modelId="{DB4212D2-7945-C342-906D-F2158FBC6BDB}" srcId="{5E22112D-9ADD-914C-94F2-0C09ADE94217}" destId="{F69A4BEA-7CAC-C049-ADEF-6E13FF2B88AB}" srcOrd="3" destOrd="0" parTransId="{1A8F4667-8253-F84E-A829-80667F4131F6}" sibTransId="{D4CBBDC4-AA54-3941-B464-BC2118C984D9}"/>
    <dgm:cxn modelId="{5B2907D5-A2B1-B644-A77B-930FC56B9188}" srcId="{5E22112D-9ADD-914C-94F2-0C09ADE94217}" destId="{DA8A6CDC-976E-0541-9263-D2BD6551D2D2}" srcOrd="2" destOrd="0" parTransId="{E4903687-DD00-CF41-B5B8-1DA0C9C68774}" sibTransId="{1EB60191-A241-024A-BFEC-7949B73982F9}"/>
    <dgm:cxn modelId="{86F0C7DA-EB43-3A42-9664-3F0C21675186}" type="presOf" srcId="{48F91921-BC71-624C-98CC-761F20B9B998}" destId="{588643E3-3F88-7C47-A530-9166D5A23F12}" srcOrd="1" destOrd="0" presId="urn:microsoft.com/office/officeart/2005/8/layout/pyramid1"/>
    <dgm:cxn modelId="{26B75FDB-7E65-534F-9C26-AB908EBEFF78}" srcId="{5E22112D-9ADD-914C-94F2-0C09ADE94217}" destId="{16B42792-2417-E840-B4D8-6E64ED613335}" srcOrd="1" destOrd="0" parTransId="{D97FB833-1DAC-7444-AB69-2D83B1ADFC7A}" sibTransId="{EF33B2AF-53F6-6346-9710-408AD18C2CED}"/>
    <dgm:cxn modelId="{3D172C0F-EE98-F74D-8FF5-378796478838}" type="presParOf" srcId="{150F2CE0-24FC-BE4D-B676-C24DDDC2B59D}" destId="{3ECCE04B-DC27-0645-9563-2F9518B26B54}" srcOrd="0" destOrd="0" presId="urn:microsoft.com/office/officeart/2005/8/layout/pyramid1"/>
    <dgm:cxn modelId="{2E5841FC-FE7A-7D44-AAF9-32D1F063E5A0}" type="presParOf" srcId="{3ECCE04B-DC27-0645-9563-2F9518B26B54}" destId="{1219F3F5-06FD-564E-B97D-34F9158E071A}" srcOrd="0" destOrd="0" presId="urn:microsoft.com/office/officeart/2005/8/layout/pyramid1"/>
    <dgm:cxn modelId="{4DBF4178-157B-734B-9F4E-BECBC6DA99AD}" type="presParOf" srcId="{3ECCE04B-DC27-0645-9563-2F9518B26B54}" destId="{BDAA30AB-16E7-3347-AA70-E8A760D21184}" srcOrd="1" destOrd="0" presId="urn:microsoft.com/office/officeart/2005/8/layout/pyramid1"/>
    <dgm:cxn modelId="{E6BCD7FA-0CE6-C744-966A-7B22AA756EE1}" type="presParOf" srcId="{150F2CE0-24FC-BE4D-B676-C24DDDC2B59D}" destId="{BD277A6B-3EEA-8D42-802E-1D732749166F}" srcOrd="1" destOrd="0" presId="urn:microsoft.com/office/officeart/2005/8/layout/pyramid1"/>
    <dgm:cxn modelId="{04EFD56C-3E8D-E049-AA44-94D219D58FF3}" type="presParOf" srcId="{BD277A6B-3EEA-8D42-802E-1D732749166F}" destId="{81DB1F44-359E-3940-B26A-DE130270519D}" srcOrd="0" destOrd="0" presId="urn:microsoft.com/office/officeart/2005/8/layout/pyramid1"/>
    <dgm:cxn modelId="{CA76340E-975C-4E48-8D46-D0A0C794D57F}" type="presParOf" srcId="{BD277A6B-3EEA-8D42-802E-1D732749166F}" destId="{B0BE8006-345C-D740-AC65-5493AC37733D}" srcOrd="1" destOrd="0" presId="urn:microsoft.com/office/officeart/2005/8/layout/pyramid1"/>
    <dgm:cxn modelId="{1B4A1291-F38F-9747-9025-C20AEC34D7DC}" type="presParOf" srcId="{150F2CE0-24FC-BE4D-B676-C24DDDC2B59D}" destId="{043BEF63-2198-7C4B-85D0-D6474603C898}" srcOrd="2" destOrd="0" presId="urn:microsoft.com/office/officeart/2005/8/layout/pyramid1"/>
    <dgm:cxn modelId="{70626BB4-08C8-AA4A-8505-204A12AE34F1}" type="presParOf" srcId="{043BEF63-2198-7C4B-85D0-D6474603C898}" destId="{D4CDF462-A34A-CA4F-87F3-D128A838199D}" srcOrd="0" destOrd="0" presId="urn:microsoft.com/office/officeart/2005/8/layout/pyramid1"/>
    <dgm:cxn modelId="{1C64F633-6ACC-9B4E-A094-99A12E26212B}" type="presParOf" srcId="{043BEF63-2198-7C4B-85D0-D6474603C898}" destId="{5A6CEDE7-2706-1943-9F26-98A3DAA81F53}" srcOrd="1" destOrd="0" presId="urn:microsoft.com/office/officeart/2005/8/layout/pyramid1"/>
    <dgm:cxn modelId="{FB8B9960-1978-EF41-9AD2-B8EBFE4A8ACB}" type="presParOf" srcId="{150F2CE0-24FC-BE4D-B676-C24DDDC2B59D}" destId="{C94EA8AD-CA68-3547-9867-736E9B94B1F6}" srcOrd="3" destOrd="0" presId="urn:microsoft.com/office/officeart/2005/8/layout/pyramid1"/>
    <dgm:cxn modelId="{23CE8134-4278-F941-9447-EEE47D695009}" type="presParOf" srcId="{C94EA8AD-CA68-3547-9867-736E9B94B1F6}" destId="{C5278BF7-DEF0-FA43-AF5B-3DD719544B92}" srcOrd="0" destOrd="0" presId="urn:microsoft.com/office/officeart/2005/8/layout/pyramid1"/>
    <dgm:cxn modelId="{14EBCA9B-4A46-9B4A-A7CE-508F1D6059FA}" type="presParOf" srcId="{C94EA8AD-CA68-3547-9867-736E9B94B1F6}" destId="{9A55D572-508F-2E4B-825E-2D284F6C2D26}" srcOrd="1" destOrd="0" presId="urn:microsoft.com/office/officeart/2005/8/layout/pyramid1"/>
    <dgm:cxn modelId="{310B1BF3-08D3-624C-A94B-37F1E7B9A813}" type="presParOf" srcId="{150F2CE0-24FC-BE4D-B676-C24DDDC2B59D}" destId="{2965914C-04CE-554C-B555-32BFE16793C8}" srcOrd="4" destOrd="0" presId="urn:microsoft.com/office/officeart/2005/8/layout/pyramid1"/>
    <dgm:cxn modelId="{050735A5-DF98-5043-911A-1B411EE23C22}" type="presParOf" srcId="{2965914C-04CE-554C-B555-32BFE16793C8}" destId="{166C5EF9-2A9E-B04A-9489-4F5C57F6997B}" srcOrd="0" destOrd="0" presId="urn:microsoft.com/office/officeart/2005/8/layout/pyramid1"/>
    <dgm:cxn modelId="{FF6A85A1-F407-ED44-9B46-3207780CCCC2}" type="presParOf" srcId="{2965914C-04CE-554C-B555-32BFE16793C8}" destId="{588643E3-3F88-7C47-A530-9166D5A23F12}" srcOrd="1" destOrd="0" presId="urn:microsoft.com/office/officeart/2005/8/layout/pyramid1"/>
  </dgm:cxnLst>
  <dgm:bg>
    <a:noFill/>
  </dgm:bg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5E22112D-9ADD-914C-94F2-0C09ADE94217}" type="doc">
      <dgm:prSet loTypeId="urn:microsoft.com/office/officeart/2005/8/layout/pyramid1" loCatId="" qsTypeId="urn:microsoft.com/office/officeart/2005/8/quickstyle/simple1" qsCatId="simple" csTypeId="urn:microsoft.com/office/officeart/2005/8/colors/accent0_1" csCatId="mainScheme" phldr="1"/>
      <dgm:spPr/>
    </dgm:pt>
    <dgm:pt modelId="{48F91921-BC71-624C-98CC-761F20B9B998}">
      <dgm:prSet phldrT="[Text]" custT="1"/>
      <dgm:spPr/>
      <dgm:t>
        <a:bodyPr/>
        <a:lstStyle/>
        <a:p>
          <a:r>
            <a:rPr lang="cy-GB" sz="1400" noProof="0" dirty="0">
              <a:latin typeface="Comic Sans MS" panose="030F0702030302020204" pitchFamily="66" charset="0"/>
            </a:rPr>
            <a:t>I would go to rugby club in Newtown because it is fun. I wouldn’t go to swimming club in Newtown because it is rubbish!</a:t>
          </a:r>
        </a:p>
      </dgm:t>
    </dgm:pt>
    <dgm:pt modelId="{27A1C17A-925A-E642-8C07-F8C1232B1844}" type="parTrans" cxnId="{1DDD567B-A863-F14C-91AB-2566B52C6CD8}">
      <dgm:prSet/>
      <dgm:spPr/>
      <dgm:t>
        <a:bodyPr/>
        <a:lstStyle/>
        <a:p>
          <a:endParaRPr lang="en-GB"/>
        </a:p>
      </dgm:t>
    </dgm:pt>
    <dgm:pt modelId="{6E0F7496-B543-4B4D-91C3-DC4CB3C2329F}" type="sibTrans" cxnId="{1DDD567B-A863-F14C-91AB-2566B52C6CD8}">
      <dgm:prSet/>
      <dgm:spPr/>
      <dgm:t>
        <a:bodyPr/>
        <a:lstStyle/>
        <a:p>
          <a:endParaRPr lang="en-GB"/>
        </a:p>
      </dgm:t>
    </dgm:pt>
    <dgm:pt modelId="{DA8A6CDC-976E-0541-9263-D2BD6551D2D2}">
      <dgm:prSet phldrT="[Text]" custT="1"/>
      <dgm:spPr/>
      <dgm:t>
        <a:bodyPr/>
        <a:lstStyle/>
        <a:p>
          <a:r>
            <a:rPr lang="cy-GB" sz="1400" noProof="0" dirty="0">
              <a:latin typeface="Comic Sans MS" panose="030F0702030302020204" pitchFamily="66" charset="0"/>
            </a:rPr>
            <a:t>I would go to rugby club in Newtown because it is fun.</a:t>
          </a:r>
        </a:p>
      </dgm:t>
    </dgm:pt>
    <dgm:pt modelId="{E4903687-DD00-CF41-B5B8-1DA0C9C68774}" type="parTrans" cxnId="{5B2907D5-A2B1-B644-A77B-930FC56B9188}">
      <dgm:prSet/>
      <dgm:spPr/>
      <dgm:t>
        <a:bodyPr/>
        <a:lstStyle/>
        <a:p>
          <a:endParaRPr lang="en-GB"/>
        </a:p>
      </dgm:t>
    </dgm:pt>
    <dgm:pt modelId="{1EB60191-A241-024A-BFEC-7949B73982F9}" type="sibTrans" cxnId="{5B2907D5-A2B1-B644-A77B-930FC56B9188}">
      <dgm:prSet/>
      <dgm:spPr/>
      <dgm:t>
        <a:bodyPr/>
        <a:lstStyle/>
        <a:p>
          <a:endParaRPr lang="en-GB"/>
        </a:p>
      </dgm:t>
    </dgm:pt>
    <dgm:pt modelId="{F69A4BEA-7CAC-C049-ADEF-6E13FF2B88AB}">
      <dgm:prSet phldrT="[Text]" custT="1"/>
      <dgm:spPr/>
      <dgm:t>
        <a:bodyPr/>
        <a:lstStyle/>
        <a:p>
          <a:r>
            <a:rPr lang="cy-GB" sz="1400" noProof="0" dirty="0">
              <a:latin typeface="Comic Sans MS" panose="030F0702030302020204" pitchFamily="66" charset="0"/>
            </a:rPr>
            <a:t>I would go to rugby club in Newtown because it is fun. I wouldn’t go to swimming club in Newtown. </a:t>
          </a:r>
        </a:p>
      </dgm:t>
    </dgm:pt>
    <dgm:pt modelId="{1A8F4667-8253-F84E-A829-80667F4131F6}" type="parTrans" cxnId="{DB4212D2-7945-C342-906D-F2158FBC6BDB}">
      <dgm:prSet/>
      <dgm:spPr/>
      <dgm:t>
        <a:bodyPr/>
        <a:lstStyle/>
        <a:p>
          <a:endParaRPr lang="en-GB"/>
        </a:p>
      </dgm:t>
    </dgm:pt>
    <dgm:pt modelId="{D4CBBDC4-AA54-3941-B464-BC2118C984D9}" type="sibTrans" cxnId="{DB4212D2-7945-C342-906D-F2158FBC6BDB}">
      <dgm:prSet/>
      <dgm:spPr/>
      <dgm:t>
        <a:bodyPr/>
        <a:lstStyle/>
        <a:p>
          <a:endParaRPr lang="en-GB"/>
        </a:p>
      </dgm:t>
    </dgm:pt>
    <dgm:pt modelId="{375B5862-819E-BC4D-AC1C-1FA8DEA42D64}">
      <dgm:prSet phldrT="[Text]" custT="1"/>
      <dgm:spPr/>
      <dgm:t>
        <a:bodyPr/>
        <a:lstStyle/>
        <a:p>
          <a:endParaRPr lang="cy-GB" sz="800" noProof="0" dirty="0">
            <a:latin typeface="Comic Sans MS" panose="030F0702030302020204" pitchFamily="66" charset="0"/>
          </a:endParaRPr>
        </a:p>
        <a:p>
          <a:r>
            <a:rPr lang="cy-GB" sz="800" b="1" noProof="0" dirty="0">
              <a:latin typeface="Comic Sans MS" panose="030F0702030302020204" pitchFamily="66" charset="0"/>
            </a:rPr>
            <a:t>I would go to </a:t>
          </a:r>
        </a:p>
        <a:p>
          <a:r>
            <a:rPr lang="cy-GB" sz="800" b="1" noProof="0" dirty="0">
              <a:latin typeface="Comic Sans MS" panose="030F0702030302020204" pitchFamily="66" charset="0"/>
            </a:rPr>
            <a:t>Rugby club.</a:t>
          </a:r>
        </a:p>
      </dgm:t>
    </dgm:pt>
    <dgm:pt modelId="{5220922D-55B3-3F47-B64C-A1D4B070CD6B}" type="sibTrans" cxnId="{B27C1D21-7636-1D4B-A7AC-AEED8F39DE09}">
      <dgm:prSet/>
      <dgm:spPr/>
      <dgm:t>
        <a:bodyPr/>
        <a:lstStyle/>
        <a:p>
          <a:endParaRPr lang="en-GB"/>
        </a:p>
      </dgm:t>
    </dgm:pt>
    <dgm:pt modelId="{BF5D05D1-D7C5-BD47-9FD0-7FAF80D62452}" type="parTrans" cxnId="{B27C1D21-7636-1D4B-A7AC-AEED8F39DE09}">
      <dgm:prSet/>
      <dgm:spPr/>
      <dgm:t>
        <a:bodyPr/>
        <a:lstStyle/>
        <a:p>
          <a:endParaRPr lang="en-GB"/>
        </a:p>
      </dgm:t>
    </dgm:pt>
    <dgm:pt modelId="{16B42792-2417-E840-B4D8-6E64ED613335}">
      <dgm:prSet phldrT="[Text]" custT="1"/>
      <dgm:spPr/>
      <dgm:t>
        <a:bodyPr/>
        <a:lstStyle/>
        <a:p>
          <a:r>
            <a:rPr lang="cy-GB" sz="1100" b="1" noProof="0" dirty="0">
              <a:latin typeface="Comic Sans MS" panose="030F0702030302020204" pitchFamily="66" charset="0"/>
            </a:rPr>
            <a:t>I would go to rugby club in Newtown.</a:t>
          </a:r>
        </a:p>
      </dgm:t>
    </dgm:pt>
    <dgm:pt modelId="{EF33B2AF-53F6-6346-9710-408AD18C2CED}" type="sibTrans" cxnId="{26B75FDB-7E65-534F-9C26-AB908EBEFF78}">
      <dgm:prSet/>
      <dgm:spPr/>
      <dgm:t>
        <a:bodyPr/>
        <a:lstStyle/>
        <a:p>
          <a:endParaRPr lang="en-GB"/>
        </a:p>
      </dgm:t>
    </dgm:pt>
    <dgm:pt modelId="{D97FB833-1DAC-7444-AB69-2D83B1ADFC7A}" type="parTrans" cxnId="{26B75FDB-7E65-534F-9C26-AB908EBEFF78}">
      <dgm:prSet/>
      <dgm:spPr/>
      <dgm:t>
        <a:bodyPr/>
        <a:lstStyle/>
        <a:p>
          <a:endParaRPr lang="en-GB"/>
        </a:p>
      </dgm:t>
    </dgm:pt>
    <dgm:pt modelId="{150F2CE0-24FC-BE4D-B676-C24DDDC2B59D}" type="pres">
      <dgm:prSet presAssocID="{5E22112D-9ADD-914C-94F2-0C09ADE94217}" presName="Name0" presStyleCnt="0">
        <dgm:presLayoutVars>
          <dgm:dir/>
          <dgm:animLvl val="lvl"/>
          <dgm:resizeHandles val="exact"/>
        </dgm:presLayoutVars>
      </dgm:prSet>
      <dgm:spPr/>
    </dgm:pt>
    <dgm:pt modelId="{3ECCE04B-DC27-0645-9563-2F9518B26B54}" type="pres">
      <dgm:prSet presAssocID="{375B5862-819E-BC4D-AC1C-1FA8DEA42D64}" presName="Name8" presStyleCnt="0"/>
      <dgm:spPr/>
    </dgm:pt>
    <dgm:pt modelId="{1219F3F5-06FD-564E-B97D-34F9158E071A}" type="pres">
      <dgm:prSet presAssocID="{375B5862-819E-BC4D-AC1C-1FA8DEA42D64}" presName="level" presStyleLbl="node1" presStyleIdx="0" presStyleCnt="5">
        <dgm:presLayoutVars>
          <dgm:chMax val="1"/>
          <dgm:bulletEnabled val="1"/>
        </dgm:presLayoutVars>
      </dgm:prSet>
      <dgm:spPr/>
    </dgm:pt>
    <dgm:pt modelId="{BDAA30AB-16E7-3347-AA70-E8A760D21184}" type="pres">
      <dgm:prSet presAssocID="{375B5862-819E-BC4D-AC1C-1FA8DEA42D64}" presName="levelTx" presStyleLbl="revTx" presStyleIdx="0" presStyleCnt="0">
        <dgm:presLayoutVars>
          <dgm:chMax val="1"/>
          <dgm:bulletEnabled val="1"/>
        </dgm:presLayoutVars>
      </dgm:prSet>
      <dgm:spPr/>
    </dgm:pt>
    <dgm:pt modelId="{BD277A6B-3EEA-8D42-802E-1D732749166F}" type="pres">
      <dgm:prSet presAssocID="{16B42792-2417-E840-B4D8-6E64ED613335}" presName="Name8" presStyleCnt="0"/>
      <dgm:spPr/>
    </dgm:pt>
    <dgm:pt modelId="{81DB1F44-359E-3940-B26A-DE130270519D}" type="pres">
      <dgm:prSet presAssocID="{16B42792-2417-E840-B4D8-6E64ED613335}" presName="level" presStyleLbl="node1" presStyleIdx="1" presStyleCnt="5">
        <dgm:presLayoutVars>
          <dgm:chMax val="1"/>
          <dgm:bulletEnabled val="1"/>
        </dgm:presLayoutVars>
      </dgm:prSet>
      <dgm:spPr/>
    </dgm:pt>
    <dgm:pt modelId="{B0BE8006-345C-D740-AC65-5493AC37733D}" type="pres">
      <dgm:prSet presAssocID="{16B42792-2417-E840-B4D8-6E64ED613335}" presName="levelTx" presStyleLbl="revTx" presStyleIdx="0" presStyleCnt="0">
        <dgm:presLayoutVars>
          <dgm:chMax val="1"/>
          <dgm:bulletEnabled val="1"/>
        </dgm:presLayoutVars>
      </dgm:prSet>
      <dgm:spPr/>
    </dgm:pt>
    <dgm:pt modelId="{043BEF63-2198-7C4B-85D0-D6474603C898}" type="pres">
      <dgm:prSet presAssocID="{DA8A6CDC-976E-0541-9263-D2BD6551D2D2}" presName="Name8" presStyleCnt="0"/>
      <dgm:spPr/>
    </dgm:pt>
    <dgm:pt modelId="{D4CDF462-A34A-CA4F-87F3-D128A838199D}" type="pres">
      <dgm:prSet presAssocID="{DA8A6CDC-976E-0541-9263-D2BD6551D2D2}" presName="level" presStyleLbl="node1" presStyleIdx="2" presStyleCnt="5" custLinFactNeighborY="0">
        <dgm:presLayoutVars>
          <dgm:chMax val="1"/>
          <dgm:bulletEnabled val="1"/>
        </dgm:presLayoutVars>
      </dgm:prSet>
      <dgm:spPr/>
    </dgm:pt>
    <dgm:pt modelId="{5A6CEDE7-2706-1943-9F26-98A3DAA81F53}" type="pres">
      <dgm:prSet presAssocID="{DA8A6CDC-976E-0541-9263-D2BD6551D2D2}" presName="levelTx" presStyleLbl="revTx" presStyleIdx="0" presStyleCnt="0">
        <dgm:presLayoutVars>
          <dgm:chMax val="1"/>
          <dgm:bulletEnabled val="1"/>
        </dgm:presLayoutVars>
      </dgm:prSet>
      <dgm:spPr/>
    </dgm:pt>
    <dgm:pt modelId="{C94EA8AD-CA68-3547-9867-736E9B94B1F6}" type="pres">
      <dgm:prSet presAssocID="{F69A4BEA-7CAC-C049-ADEF-6E13FF2B88AB}" presName="Name8" presStyleCnt="0"/>
      <dgm:spPr/>
    </dgm:pt>
    <dgm:pt modelId="{C5278BF7-DEF0-FA43-AF5B-3DD719544B92}" type="pres">
      <dgm:prSet presAssocID="{F69A4BEA-7CAC-C049-ADEF-6E13FF2B88AB}" presName="level" presStyleLbl="node1" presStyleIdx="3" presStyleCnt="5">
        <dgm:presLayoutVars>
          <dgm:chMax val="1"/>
          <dgm:bulletEnabled val="1"/>
        </dgm:presLayoutVars>
      </dgm:prSet>
      <dgm:spPr/>
    </dgm:pt>
    <dgm:pt modelId="{9A55D572-508F-2E4B-825E-2D284F6C2D26}" type="pres">
      <dgm:prSet presAssocID="{F69A4BEA-7CAC-C049-ADEF-6E13FF2B88AB}" presName="levelTx" presStyleLbl="revTx" presStyleIdx="0" presStyleCnt="0">
        <dgm:presLayoutVars>
          <dgm:chMax val="1"/>
          <dgm:bulletEnabled val="1"/>
        </dgm:presLayoutVars>
      </dgm:prSet>
      <dgm:spPr/>
    </dgm:pt>
    <dgm:pt modelId="{2965914C-04CE-554C-B555-32BFE16793C8}" type="pres">
      <dgm:prSet presAssocID="{48F91921-BC71-624C-98CC-761F20B9B998}" presName="Name8" presStyleCnt="0"/>
      <dgm:spPr/>
    </dgm:pt>
    <dgm:pt modelId="{166C5EF9-2A9E-B04A-9489-4F5C57F6997B}" type="pres">
      <dgm:prSet presAssocID="{48F91921-BC71-624C-98CC-761F20B9B998}" presName="level" presStyleLbl="node1" presStyleIdx="4" presStyleCnt="5">
        <dgm:presLayoutVars>
          <dgm:chMax val="1"/>
          <dgm:bulletEnabled val="1"/>
        </dgm:presLayoutVars>
      </dgm:prSet>
      <dgm:spPr/>
    </dgm:pt>
    <dgm:pt modelId="{588643E3-3F88-7C47-A530-9166D5A23F12}" type="pres">
      <dgm:prSet presAssocID="{48F91921-BC71-624C-98CC-761F20B9B998}" presName="levelTx" presStyleLbl="revTx" presStyleIdx="0" presStyleCnt="0">
        <dgm:presLayoutVars>
          <dgm:chMax val="1"/>
          <dgm:bulletEnabled val="1"/>
        </dgm:presLayoutVars>
      </dgm:prSet>
      <dgm:spPr/>
    </dgm:pt>
  </dgm:ptLst>
  <dgm:cxnLst>
    <dgm:cxn modelId="{44CE680A-2567-1D4E-8517-B6F04F06EF14}" type="presOf" srcId="{DA8A6CDC-976E-0541-9263-D2BD6551D2D2}" destId="{5A6CEDE7-2706-1943-9F26-98A3DAA81F53}" srcOrd="1" destOrd="0" presId="urn:microsoft.com/office/officeart/2005/8/layout/pyramid1"/>
    <dgm:cxn modelId="{CCBA360E-7464-6945-A034-2E960D6B9ADF}" type="presOf" srcId="{375B5862-819E-BC4D-AC1C-1FA8DEA42D64}" destId="{1219F3F5-06FD-564E-B97D-34F9158E071A}" srcOrd="0" destOrd="0" presId="urn:microsoft.com/office/officeart/2005/8/layout/pyramid1"/>
    <dgm:cxn modelId="{6286DC11-B000-7A45-9574-F07AD2851EB9}" type="presOf" srcId="{F69A4BEA-7CAC-C049-ADEF-6E13FF2B88AB}" destId="{9A55D572-508F-2E4B-825E-2D284F6C2D26}" srcOrd="1" destOrd="0" presId="urn:microsoft.com/office/officeart/2005/8/layout/pyramid1"/>
    <dgm:cxn modelId="{B27C1D21-7636-1D4B-A7AC-AEED8F39DE09}" srcId="{5E22112D-9ADD-914C-94F2-0C09ADE94217}" destId="{375B5862-819E-BC4D-AC1C-1FA8DEA42D64}" srcOrd="0" destOrd="0" parTransId="{BF5D05D1-D7C5-BD47-9FD0-7FAF80D62452}" sibTransId="{5220922D-55B3-3F47-B64C-A1D4B070CD6B}"/>
    <dgm:cxn modelId="{C5FCD629-6DE7-3D44-AD16-2639F3A4B91D}" type="presOf" srcId="{F69A4BEA-7CAC-C049-ADEF-6E13FF2B88AB}" destId="{C5278BF7-DEF0-FA43-AF5B-3DD719544B92}" srcOrd="0" destOrd="0" presId="urn:microsoft.com/office/officeart/2005/8/layout/pyramid1"/>
    <dgm:cxn modelId="{D8C60539-388B-394B-BADE-58E12BA7B082}" type="presOf" srcId="{16B42792-2417-E840-B4D8-6E64ED613335}" destId="{81DB1F44-359E-3940-B26A-DE130270519D}" srcOrd="0" destOrd="0" presId="urn:microsoft.com/office/officeart/2005/8/layout/pyramid1"/>
    <dgm:cxn modelId="{E057263F-758F-5045-A584-5CCEFADB0D66}" type="presOf" srcId="{16B42792-2417-E840-B4D8-6E64ED613335}" destId="{B0BE8006-345C-D740-AC65-5493AC37733D}" srcOrd="1" destOrd="0" presId="urn:microsoft.com/office/officeart/2005/8/layout/pyramid1"/>
    <dgm:cxn modelId="{23D38D6C-7F04-9843-A3E8-5A8E17B724A4}" type="presOf" srcId="{5E22112D-9ADD-914C-94F2-0C09ADE94217}" destId="{150F2CE0-24FC-BE4D-B676-C24DDDC2B59D}" srcOrd="0" destOrd="0" presId="urn:microsoft.com/office/officeart/2005/8/layout/pyramid1"/>
    <dgm:cxn modelId="{1DDD567B-A863-F14C-91AB-2566B52C6CD8}" srcId="{5E22112D-9ADD-914C-94F2-0C09ADE94217}" destId="{48F91921-BC71-624C-98CC-761F20B9B998}" srcOrd="4" destOrd="0" parTransId="{27A1C17A-925A-E642-8C07-F8C1232B1844}" sibTransId="{6E0F7496-B543-4B4D-91C3-DC4CB3C2329F}"/>
    <dgm:cxn modelId="{D3EFFE90-4B1E-9B4D-848A-943F98264796}" type="presOf" srcId="{48F91921-BC71-624C-98CC-761F20B9B998}" destId="{166C5EF9-2A9E-B04A-9489-4F5C57F6997B}" srcOrd="0" destOrd="0" presId="urn:microsoft.com/office/officeart/2005/8/layout/pyramid1"/>
    <dgm:cxn modelId="{5C7436B2-240D-D34B-BEAD-1E16C23ED354}" type="presOf" srcId="{DA8A6CDC-976E-0541-9263-D2BD6551D2D2}" destId="{D4CDF462-A34A-CA4F-87F3-D128A838199D}" srcOrd="0" destOrd="0" presId="urn:microsoft.com/office/officeart/2005/8/layout/pyramid1"/>
    <dgm:cxn modelId="{BE865AC2-440E-834D-AB3A-06A2E3BB8FB1}" type="presOf" srcId="{375B5862-819E-BC4D-AC1C-1FA8DEA42D64}" destId="{BDAA30AB-16E7-3347-AA70-E8A760D21184}" srcOrd="1" destOrd="0" presId="urn:microsoft.com/office/officeart/2005/8/layout/pyramid1"/>
    <dgm:cxn modelId="{DB4212D2-7945-C342-906D-F2158FBC6BDB}" srcId="{5E22112D-9ADD-914C-94F2-0C09ADE94217}" destId="{F69A4BEA-7CAC-C049-ADEF-6E13FF2B88AB}" srcOrd="3" destOrd="0" parTransId="{1A8F4667-8253-F84E-A829-80667F4131F6}" sibTransId="{D4CBBDC4-AA54-3941-B464-BC2118C984D9}"/>
    <dgm:cxn modelId="{5B2907D5-A2B1-B644-A77B-930FC56B9188}" srcId="{5E22112D-9ADD-914C-94F2-0C09ADE94217}" destId="{DA8A6CDC-976E-0541-9263-D2BD6551D2D2}" srcOrd="2" destOrd="0" parTransId="{E4903687-DD00-CF41-B5B8-1DA0C9C68774}" sibTransId="{1EB60191-A241-024A-BFEC-7949B73982F9}"/>
    <dgm:cxn modelId="{86F0C7DA-EB43-3A42-9664-3F0C21675186}" type="presOf" srcId="{48F91921-BC71-624C-98CC-761F20B9B998}" destId="{588643E3-3F88-7C47-A530-9166D5A23F12}" srcOrd="1" destOrd="0" presId="urn:microsoft.com/office/officeart/2005/8/layout/pyramid1"/>
    <dgm:cxn modelId="{26B75FDB-7E65-534F-9C26-AB908EBEFF78}" srcId="{5E22112D-9ADD-914C-94F2-0C09ADE94217}" destId="{16B42792-2417-E840-B4D8-6E64ED613335}" srcOrd="1" destOrd="0" parTransId="{D97FB833-1DAC-7444-AB69-2D83B1ADFC7A}" sibTransId="{EF33B2AF-53F6-6346-9710-408AD18C2CED}"/>
    <dgm:cxn modelId="{3D172C0F-EE98-F74D-8FF5-378796478838}" type="presParOf" srcId="{150F2CE0-24FC-BE4D-B676-C24DDDC2B59D}" destId="{3ECCE04B-DC27-0645-9563-2F9518B26B54}" srcOrd="0" destOrd="0" presId="urn:microsoft.com/office/officeart/2005/8/layout/pyramid1"/>
    <dgm:cxn modelId="{2E5841FC-FE7A-7D44-AAF9-32D1F063E5A0}" type="presParOf" srcId="{3ECCE04B-DC27-0645-9563-2F9518B26B54}" destId="{1219F3F5-06FD-564E-B97D-34F9158E071A}" srcOrd="0" destOrd="0" presId="urn:microsoft.com/office/officeart/2005/8/layout/pyramid1"/>
    <dgm:cxn modelId="{4DBF4178-157B-734B-9F4E-BECBC6DA99AD}" type="presParOf" srcId="{3ECCE04B-DC27-0645-9563-2F9518B26B54}" destId="{BDAA30AB-16E7-3347-AA70-E8A760D21184}" srcOrd="1" destOrd="0" presId="urn:microsoft.com/office/officeart/2005/8/layout/pyramid1"/>
    <dgm:cxn modelId="{E6BCD7FA-0CE6-C744-966A-7B22AA756EE1}" type="presParOf" srcId="{150F2CE0-24FC-BE4D-B676-C24DDDC2B59D}" destId="{BD277A6B-3EEA-8D42-802E-1D732749166F}" srcOrd="1" destOrd="0" presId="urn:microsoft.com/office/officeart/2005/8/layout/pyramid1"/>
    <dgm:cxn modelId="{04EFD56C-3E8D-E049-AA44-94D219D58FF3}" type="presParOf" srcId="{BD277A6B-3EEA-8D42-802E-1D732749166F}" destId="{81DB1F44-359E-3940-B26A-DE130270519D}" srcOrd="0" destOrd="0" presId="urn:microsoft.com/office/officeart/2005/8/layout/pyramid1"/>
    <dgm:cxn modelId="{CA76340E-975C-4E48-8D46-D0A0C794D57F}" type="presParOf" srcId="{BD277A6B-3EEA-8D42-802E-1D732749166F}" destId="{B0BE8006-345C-D740-AC65-5493AC37733D}" srcOrd="1" destOrd="0" presId="urn:microsoft.com/office/officeart/2005/8/layout/pyramid1"/>
    <dgm:cxn modelId="{1B4A1291-F38F-9747-9025-C20AEC34D7DC}" type="presParOf" srcId="{150F2CE0-24FC-BE4D-B676-C24DDDC2B59D}" destId="{043BEF63-2198-7C4B-85D0-D6474603C898}" srcOrd="2" destOrd="0" presId="urn:microsoft.com/office/officeart/2005/8/layout/pyramid1"/>
    <dgm:cxn modelId="{70626BB4-08C8-AA4A-8505-204A12AE34F1}" type="presParOf" srcId="{043BEF63-2198-7C4B-85D0-D6474603C898}" destId="{D4CDF462-A34A-CA4F-87F3-D128A838199D}" srcOrd="0" destOrd="0" presId="urn:microsoft.com/office/officeart/2005/8/layout/pyramid1"/>
    <dgm:cxn modelId="{1C64F633-6ACC-9B4E-A094-99A12E26212B}" type="presParOf" srcId="{043BEF63-2198-7C4B-85D0-D6474603C898}" destId="{5A6CEDE7-2706-1943-9F26-98A3DAA81F53}" srcOrd="1" destOrd="0" presId="urn:microsoft.com/office/officeart/2005/8/layout/pyramid1"/>
    <dgm:cxn modelId="{FB8B9960-1978-EF41-9AD2-B8EBFE4A8ACB}" type="presParOf" srcId="{150F2CE0-24FC-BE4D-B676-C24DDDC2B59D}" destId="{C94EA8AD-CA68-3547-9867-736E9B94B1F6}" srcOrd="3" destOrd="0" presId="urn:microsoft.com/office/officeart/2005/8/layout/pyramid1"/>
    <dgm:cxn modelId="{23CE8134-4278-F941-9447-EEE47D695009}" type="presParOf" srcId="{C94EA8AD-CA68-3547-9867-736E9B94B1F6}" destId="{C5278BF7-DEF0-FA43-AF5B-3DD719544B92}" srcOrd="0" destOrd="0" presId="urn:microsoft.com/office/officeart/2005/8/layout/pyramid1"/>
    <dgm:cxn modelId="{14EBCA9B-4A46-9B4A-A7CE-508F1D6059FA}" type="presParOf" srcId="{C94EA8AD-CA68-3547-9867-736E9B94B1F6}" destId="{9A55D572-508F-2E4B-825E-2D284F6C2D26}" srcOrd="1" destOrd="0" presId="urn:microsoft.com/office/officeart/2005/8/layout/pyramid1"/>
    <dgm:cxn modelId="{310B1BF3-08D3-624C-A94B-37F1E7B9A813}" type="presParOf" srcId="{150F2CE0-24FC-BE4D-B676-C24DDDC2B59D}" destId="{2965914C-04CE-554C-B555-32BFE16793C8}" srcOrd="4" destOrd="0" presId="urn:microsoft.com/office/officeart/2005/8/layout/pyramid1"/>
    <dgm:cxn modelId="{050735A5-DF98-5043-911A-1B411EE23C22}" type="presParOf" srcId="{2965914C-04CE-554C-B555-32BFE16793C8}" destId="{166C5EF9-2A9E-B04A-9489-4F5C57F6997B}" srcOrd="0" destOrd="0" presId="urn:microsoft.com/office/officeart/2005/8/layout/pyramid1"/>
    <dgm:cxn modelId="{FF6A85A1-F407-ED44-9B46-3207780CCCC2}" type="presParOf" srcId="{2965914C-04CE-554C-B555-32BFE16793C8}" destId="{588643E3-3F88-7C47-A530-9166D5A23F12}" srcOrd="1" destOrd="0" presId="urn:microsoft.com/office/officeart/2005/8/layout/pyramid1"/>
  </dgm:cxnLst>
  <dgm:bg>
    <a:noFill/>
  </dgm:bg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5E22112D-9ADD-914C-94F2-0C09ADE94217}" type="doc">
      <dgm:prSet loTypeId="urn:microsoft.com/office/officeart/2005/8/layout/pyramid1" loCatId="" qsTypeId="urn:microsoft.com/office/officeart/2005/8/quickstyle/simple1" qsCatId="simple" csTypeId="urn:microsoft.com/office/officeart/2005/8/colors/accent0_1" csCatId="mainScheme" phldr="1"/>
      <dgm:spPr/>
    </dgm:pt>
    <dgm:pt modelId="{16B42792-2417-E840-B4D8-6E64ED613335}">
      <dgm:prSet phldrT="[Text]" custT="1"/>
      <dgm:spPr/>
      <dgm:t>
        <a:bodyPr/>
        <a:lstStyle/>
        <a:p>
          <a:r>
            <a:rPr lang="cy-GB" sz="900" b="0" noProof="0" dirty="0">
              <a:latin typeface="Comic Sans MS" panose="030F0702030302020204" pitchFamily="66" charset="0"/>
            </a:rPr>
            <a:t>Pa glwb faset ti’n mynd i yn </a:t>
          </a:r>
        </a:p>
        <a:p>
          <a:r>
            <a:rPr lang="cy-GB" sz="900" b="0" noProof="0" dirty="0">
              <a:latin typeface="Comic Sans MS" panose="030F0702030302020204" pitchFamily="66" charset="0"/>
            </a:rPr>
            <a:t>Y Drenewydd? Baswn i’n mynd i glwb Hafan Yr Afon Parcrun yn Y Drenewydd.</a:t>
          </a:r>
        </a:p>
      </dgm:t>
    </dgm:pt>
    <dgm:pt modelId="{D97FB833-1DAC-7444-AB69-2D83B1ADFC7A}" type="parTrans" cxnId="{26B75FDB-7E65-534F-9C26-AB908EBEFF78}">
      <dgm:prSet/>
      <dgm:spPr/>
      <dgm:t>
        <a:bodyPr/>
        <a:lstStyle/>
        <a:p>
          <a:endParaRPr lang="en-GB"/>
        </a:p>
      </dgm:t>
    </dgm:pt>
    <dgm:pt modelId="{EF33B2AF-53F6-6346-9710-408AD18C2CED}" type="sibTrans" cxnId="{26B75FDB-7E65-534F-9C26-AB908EBEFF78}">
      <dgm:prSet/>
      <dgm:spPr/>
      <dgm:t>
        <a:bodyPr/>
        <a:lstStyle/>
        <a:p>
          <a:endParaRPr lang="en-GB"/>
        </a:p>
      </dgm:t>
    </dgm:pt>
    <dgm:pt modelId="{48F91921-BC71-624C-98CC-761F20B9B998}">
      <dgm:prSet phldrT="[Text]" custT="1"/>
      <dgm:spPr/>
      <dgm:t>
        <a:bodyPr/>
        <a:lstStyle/>
        <a:p>
          <a:r>
            <a:rPr lang="cy-GB" sz="1200" noProof="0" dirty="0">
              <a:latin typeface="Comic Sans MS" panose="030F0702030302020204" pitchFamily="66" charset="0"/>
            </a:rPr>
            <a:t>Pa glwb faset ti’n mynd i yn Y Drenewydd? Baswn i’n mynd i glwb Hafan yr Afon Parcrun yn Y Drenewydd achos mae’n hwyl! Pa glwb baset ti ddim yn mynd i yn dy ardal di? Faswn i ddim yn mynd i glwb gymnasteg yn fy ardal i achos mae’n ofnadwy!</a:t>
          </a:r>
        </a:p>
      </dgm:t>
    </dgm:pt>
    <dgm:pt modelId="{27A1C17A-925A-E642-8C07-F8C1232B1844}" type="parTrans" cxnId="{1DDD567B-A863-F14C-91AB-2566B52C6CD8}">
      <dgm:prSet/>
      <dgm:spPr/>
      <dgm:t>
        <a:bodyPr/>
        <a:lstStyle/>
        <a:p>
          <a:endParaRPr lang="en-GB"/>
        </a:p>
      </dgm:t>
    </dgm:pt>
    <dgm:pt modelId="{6E0F7496-B543-4B4D-91C3-DC4CB3C2329F}" type="sibTrans" cxnId="{1DDD567B-A863-F14C-91AB-2566B52C6CD8}">
      <dgm:prSet/>
      <dgm:spPr/>
      <dgm:t>
        <a:bodyPr/>
        <a:lstStyle/>
        <a:p>
          <a:endParaRPr lang="en-GB"/>
        </a:p>
      </dgm:t>
    </dgm:pt>
    <dgm:pt modelId="{DA8A6CDC-976E-0541-9263-D2BD6551D2D2}">
      <dgm:prSet phldrT="[Text]" custT="1"/>
      <dgm:spPr/>
      <dgm:t>
        <a:bodyPr/>
        <a:lstStyle/>
        <a:p>
          <a:r>
            <a:rPr lang="cy-GB" sz="1200" noProof="0" dirty="0">
              <a:latin typeface="Comic Sans MS" panose="030F0702030302020204" pitchFamily="66" charset="0"/>
            </a:rPr>
            <a:t>Pa glwb faset ti’n mynd i yn Y Drenewydd? Baswn i’n mynd i glwb Hafan Yr Afon Parcrun yn Y Drenewydd achos mae’n hwyl!</a:t>
          </a:r>
        </a:p>
      </dgm:t>
    </dgm:pt>
    <dgm:pt modelId="{E4903687-DD00-CF41-B5B8-1DA0C9C68774}" type="parTrans" cxnId="{5B2907D5-A2B1-B644-A77B-930FC56B9188}">
      <dgm:prSet/>
      <dgm:spPr/>
      <dgm:t>
        <a:bodyPr/>
        <a:lstStyle/>
        <a:p>
          <a:endParaRPr lang="en-GB"/>
        </a:p>
      </dgm:t>
    </dgm:pt>
    <dgm:pt modelId="{1EB60191-A241-024A-BFEC-7949B73982F9}" type="sibTrans" cxnId="{5B2907D5-A2B1-B644-A77B-930FC56B9188}">
      <dgm:prSet/>
      <dgm:spPr/>
      <dgm:t>
        <a:bodyPr/>
        <a:lstStyle/>
        <a:p>
          <a:endParaRPr lang="en-GB"/>
        </a:p>
      </dgm:t>
    </dgm:pt>
    <dgm:pt modelId="{F69A4BEA-7CAC-C049-ADEF-6E13FF2B88AB}">
      <dgm:prSet phldrT="[Text]" custT="1"/>
      <dgm:spPr/>
      <dgm:t>
        <a:bodyPr/>
        <a:lstStyle/>
        <a:p>
          <a:r>
            <a:rPr lang="cy-GB" sz="1100" noProof="0" dirty="0">
              <a:latin typeface="Comic Sans MS" panose="030F0702030302020204" pitchFamily="66" charset="0"/>
            </a:rPr>
            <a:t>Pa glwb faset ti’n mynd i yn Y Drenewydd? Baswn i’n mynd i glwb Hafan yr Afon Parcrun yn Y Drenewydd achos mae’n hwyl! Pa glwb faset ti ddim yn mynd i yn dy ardal di? </a:t>
          </a:r>
        </a:p>
      </dgm:t>
    </dgm:pt>
    <dgm:pt modelId="{1A8F4667-8253-F84E-A829-80667F4131F6}" type="parTrans" cxnId="{DB4212D2-7945-C342-906D-F2158FBC6BDB}">
      <dgm:prSet/>
      <dgm:spPr/>
      <dgm:t>
        <a:bodyPr/>
        <a:lstStyle/>
        <a:p>
          <a:endParaRPr lang="en-GB"/>
        </a:p>
      </dgm:t>
    </dgm:pt>
    <dgm:pt modelId="{D4CBBDC4-AA54-3941-B464-BC2118C984D9}" type="sibTrans" cxnId="{DB4212D2-7945-C342-906D-F2158FBC6BDB}">
      <dgm:prSet/>
      <dgm:spPr/>
      <dgm:t>
        <a:bodyPr/>
        <a:lstStyle/>
        <a:p>
          <a:endParaRPr lang="en-GB"/>
        </a:p>
      </dgm:t>
    </dgm:pt>
    <dgm:pt modelId="{375B5862-819E-BC4D-AC1C-1FA8DEA42D64}">
      <dgm:prSet phldrT="[Text]" custT="1"/>
      <dgm:spPr/>
      <dgm:t>
        <a:bodyPr/>
        <a:lstStyle/>
        <a:p>
          <a:endParaRPr lang="cy-GB" sz="800" noProof="0" dirty="0">
            <a:latin typeface="Comic Sans MS" panose="030F0702030302020204" pitchFamily="66" charset="0"/>
          </a:endParaRPr>
        </a:p>
        <a:p>
          <a:r>
            <a:rPr lang="cy-GB" sz="800" b="0" noProof="0" dirty="0">
              <a:latin typeface="Comic Sans MS" panose="030F0702030302020204" pitchFamily="66" charset="0"/>
            </a:rPr>
            <a:t>Pa glwb </a:t>
          </a:r>
        </a:p>
        <a:p>
          <a:r>
            <a:rPr lang="cy-GB" sz="800" b="0" noProof="0" dirty="0">
              <a:latin typeface="Comic Sans MS" panose="030F0702030302020204" pitchFamily="66" charset="0"/>
            </a:rPr>
            <a:t>faset ti’n mynd</a:t>
          </a:r>
        </a:p>
        <a:p>
          <a:r>
            <a:rPr lang="cy-GB" sz="800" b="0" noProof="0" dirty="0">
              <a:latin typeface="Comic Sans MS" panose="030F0702030302020204" pitchFamily="66" charset="0"/>
            </a:rPr>
            <a:t>i Yn Y Drenewydd? </a:t>
          </a:r>
        </a:p>
      </dgm:t>
    </dgm:pt>
    <dgm:pt modelId="{5220922D-55B3-3F47-B64C-A1D4B070CD6B}" type="sibTrans" cxnId="{B27C1D21-7636-1D4B-A7AC-AEED8F39DE09}">
      <dgm:prSet/>
      <dgm:spPr/>
      <dgm:t>
        <a:bodyPr/>
        <a:lstStyle/>
        <a:p>
          <a:endParaRPr lang="en-GB"/>
        </a:p>
      </dgm:t>
    </dgm:pt>
    <dgm:pt modelId="{BF5D05D1-D7C5-BD47-9FD0-7FAF80D62452}" type="parTrans" cxnId="{B27C1D21-7636-1D4B-A7AC-AEED8F39DE09}">
      <dgm:prSet/>
      <dgm:spPr/>
      <dgm:t>
        <a:bodyPr/>
        <a:lstStyle/>
        <a:p>
          <a:endParaRPr lang="en-GB"/>
        </a:p>
      </dgm:t>
    </dgm:pt>
    <dgm:pt modelId="{150F2CE0-24FC-BE4D-B676-C24DDDC2B59D}" type="pres">
      <dgm:prSet presAssocID="{5E22112D-9ADD-914C-94F2-0C09ADE94217}" presName="Name0" presStyleCnt="0">
        <dgm:presLayoutVars>
          <dgm:dir/>
          <dgm:animLvl val="lvl"/>
          <dgm:resizeHandles val="exact"/>
        </dgm:presLayoutVars>
      </dgm:prSet>
      <dgm:spPr/>
    </dgm:pt>
    <dgm:pt modelId="{3ECCE04B-DC27-0645-9563-2F9518B26B54}" type="pres">
      <dgm:prSet presAssocID="{375B5862-819E-BC4D-AC1C-1FA8DEA42D64}" presName="Name8" presStyleCnt="0"/>
      <dgm:spPr/>
    </dgm:pt>
    <dgm:pt modelId="{1219F3F5-06FD-564E-B97D-34F9158E071A}" type="pres">
      <dgm:prSet presAssocID="{375B5862-819E-BC4D-AC1C-1FA8DEA42D64}" presName="level" presStyleLbl="node1" presStyleIdx="0" presStyleCnt="5">
        <dgm:presLayoutVars>
          <dgm:chMax val="1"/>
          <dgm:bulletEnabled val="1"/>
        </dgm:presLayoutVars>
      </dgm:prSet>
      <dgm:spPr/>
    </dgm:pt>
    <dgm:pt modelId="{BDAA30AB-16E7-3347-AA70-E8A760D21184}" type="pres">
      <dgm:prSet presAssocID="{375B5862-819E-BC4D-AC1C-1FA8DEA42D64}" presName="levelTx" presStyleLbl="revTx" presStyleIdx="0" presStyleCnt="0">
        <dgm:presLayoutVars>
          <dgm:chMax val="1"/>
          <dgm:bulletEnabled val="1"/>
        </dgm:presLayoutVars>
      </dgm:prSet>
      <dgm:spPr/>
    </dgm:pt>
    <dgm:pt modelId="{BD277A6B-3EEA-8D42-802E-1D732749166F}" type="pres">
      <dgm:prSet presAssocID="{16B42792-2417-E840-B4D8-6E64ED613335}" presName="Name8" presStyleCnt="0"/>
      <dgm:spPr/>
    </dgm:pt>
    <dgm:pt modelId="{81DB1F44-359E-3940-B26A-DE130270519D}" type="pres">
      <dgm:prSet presAssocID="{16B42792-2417-E840-B4D8-6E64ED613335}" presName="level" presStyleLbl="node1" presStyleIdx="1" presStyleCnt="5">
        <dgm:presLayoutVars>
          <dgm:chMax val="1"/>
          <dgm:bulletEnabled val="1"/>
        </dgm:presLayoutVars>
      </dgm:prSet>
      <dgm:spPr/>
    </dgm:pt>
    <dgm:pt modelId="{B0BE8006-345C-D740-AC65-5493AC37733D}" type="pres">
      <dgm:prSet presAssocID="{16B42792-2417-E840-B4D8-6E64ED613335}" presName="levelTx" presStyleLbl="revTx" presStyleIdx="0" presStyleCnt="0">
        <dgm:presLayoutVars>
          <dgm:chMax val="1"/>
          <dgm:bulletEnabled val="1"/>
        </dgm:presLayoutVars>
      </dgm:prSet>
      <dgm:spPr/>
    </dgm:pt>
    <dgm:pt modelId="{043BEF63-2198-7C4B-85D0-D6474603C898}" type="pres">
      <dgm:prSet presAssocID="{DA8A6CDC-976E-0541-9263-D2BD6551D2D2}" presName="Name8" presStyleCnt="0"/>
      <dgm:spPr/>
    </dgm:pt>
    <dgm:pt modelId="{D4CDF462-A34A-CA4F-87F3-D128A838199D}" type="pres">
      <dgm:prSet presAssocID="{DA8A6CDC-976E-0541-9263-D2BD6551D2D2}" presName="level" presStyleLbl="node1" presStyleIdx="2" presStyleCnt="5">
        <dgm:presLayoutVars>
          <dgm:chMax val="1"/>
          <dgm:bulletEnabled val="1"/>
        </dgm:presLayoutVars>
      </dgm:prSet>
      <dgm:spPr/>
    </dgm:pt>
    <dgm:pt modelId="{5A6CEDE7-2706-1943-9F26-98A3DAA81F53}" type="pres">
      <dgm:prSet presAssocID="{DA8A6CDC-976E-0541-9263-D2BD6551D2D2}" presName="levelTx" presStyleLbl="revTx" presStyleIdx="0" presStyleCnt="0">
        <dgm:presLayoutVars>
          <dgm:chMax val="1"/>
          <dgm:bulletEnabled val="1"/>
        </dgm:presLayoutVars>
      </dgm:prSet>
      <dgm:spPr/>
    </dgm:pt>
    <dgm:pt modelId="{C94EA8AD-CA68-3547-9867-736E9B94B1F6}" type="pres">
      <dgm:prSet presAssocID="{F69A4BEA-7CAC-C049-ADEF-6E13FF2B88AB}" presName="Name8" presStyleCnt="0"/>
      <dgm:spPr/>
    </dgm:pt>
    <dgm:pt modelId="{C5278BF7-DEF0-FA43-AF5B-3DD719544B92}" type="pres">
      <dgm:prSet presAssocID="{F69A4BEA-7CAC-C049-ADEF-6E13FF2B88AB}" presName="level" presStyleLbl="node1" presStyleIdx="3" presStyleCnt="5" custLinFactNeighborY="-1044">
        <dgm:presLayoutVars>
          <dgm:chMax val="1"/>
          <dgm:bulletEnabled val="1"/>
        </dgm:presLayoutVars>
      </dgm:prSet>
      <dgm:spPr/>
    </dgm:pt>
    <dgm:pt modelId="{9A55D572-508F-2E4B-825E-2D284F6C2D26}" type="pres">
      <dgm:prSet presAssocID="{F69A4BEA-7CAC-C049-ADEF-6E13FF2B88AB}" presName="levelTx" presStyleLbl="revTx" presStyleIdx="0" presStyleCnt="0">
        <dgm:presLayoutVars>
          <dgm:chMax val="1"/>
          <dgm:bulletEnabled val="1"/>
        </dgm:presLayoutVars>
      </dgm:prSet>
      <dgm:spPr/>
    </dgm:pt>
    <dgm:pt modelId="{2965914C-04CE-554C-B555-32BFE16793C8}" type="pres">
      <dgm:prSet presAssocID="{48F91921-BC71-624C-98CC-761F20B9B998}" presName="Name8" presStyleCnt="0"/>
      <dgm:spPr/>
    </dgm:pt>
    <dgm:pt modelId="{166C5EF9-2A9E-B04A-9489-4F5C57F6997B}" type="pres">
      <dgm:prSet presAssocID="{48F91921-BC71-624C-98CC-761F20B9B998}" presName="level" presStyleLbl="node1" presStyleIdx="4" presStyleCnt="5">
        <dgm:presLayoutVars>
          <dgm:chMax val="1"/>
          <dgm:bulletEnabled val="1"/>
        </dgm:presLayoutVars>
      </dgm:prSet>
      <dgm:spPr/>
    </dgm:pt>
    <dgm:pt modelId="{588643E3-3F88-7C47-A530-9166D5A23F12}" type="pres">
      <dgm:prSet presAssocID="{48F91921-BC71-624C-98CC-761F20B9B998}" presName="levelTx" presStyleLbl="revTx" presStyleIdx="0" presStyleCnt="0">
        <dgm:presLayoutVars>
          <dgm:chMax val="1"/>
          <dgm:bulletEnabled val="1"/>
        </dgm:presLayoutVars>
      </dgm:prSet>
      <dgm:spPr/>
    </dgm:pt>
  </dgm:ptLst>
  <dgm:cxnLst>
    <dgm:cxn modelId="{44CE680A-2567-1D4E-8517-B6F04F06EF14}" type="presOf" srcId="{DA8A6CDC-976E-0541-9263-D2BD6551D2D2}" destId="{5A6CEDE7-2706-1943-9F26-98A3DAA81F53}" srcOrd="1" destOrd="0" presId="urn:microsoft.com/office/officeart/2005/8/layout/pyramid1"/>
    <dgm:cxn modelId="{CCBA360E-7464-6945-A034-2E960D6B9ADF}" type="presOf" srcId="{375B5862-819E-BC4D-AC1C-1FA8DEA42D64}" destId="{1219F3F5-06FD-564E-B97D-34F9158E071A}" srcOrd="0" destOrd="0" presId="urn:microsoft.com/office/officeart/2005/8/layout/pyramid1"/>
    <dgm:cxn modelId="{6286DC11-B000-7A45-9574-F07AD2851EB9}" type="presOf" srcId="{F69A4BEA-7CAC-C049-ADEF-6E13FF2B88AB}" destId="{9A55D572-508F-2E4B-825E-2D284F6C2D26}" srcOrd="1" destOrd="0" presId="urn:microsoft.com/office/officeart/2005/8/layout/pyramid1"/>
    <dgm:cxn modelId="{B27C1D21-7636-1D4B-A7AC-AEED8F39DE09}" srcId="{5E22112D-9ADD-914C-94F2-0C09ADE94217}" destId="{375B5862-819E-BC4D-AC1C-1FA8DEA42D64}" srcOrd="0" destOrd="0" parTransId="{BF5D05D1-D7C5-BD47-9FD0-7FAF80D62452}" sibTransId="{5220922D-55B3-3F47-B64C-A1D4B070CD6B}"/>
    <dgm:cxn modelId="{C5FCD629-6DE7-3D44-AD16-2639F3A4B91D}" type="presOf" srcId="{F69A4BEA-7CAC-C049-ADEF-6E13FF2B88AB}" destId="{C5278BF7-DEF0-FA43-AF5B-3DD719544B92}" srcOrd="0" destOrd="0" presId="urn:microsoft.com/office/officeart/2005/8/layout/pyramid1"/>
    <dgm:cxn modelId="{D8C60539-388B-394B-BADE-58E12BA7B082}" type="presOf" srcId="{16B42792-2417-E840-B4D8-6E64ED613335}" destId="{81DB1F44-359E-3940-B26A-DE130270519D}" srcOrd="0" destOrd="0" presId="urn:microsoft.com/office/officeart/2005/8/layout/pyramid1"/>
    <dgm:cxn modelId="{E057263F-758F-5045-A584-5CCEFADB0D66}" type="presOf" srcId="{16B42792-2417-E840-B4D8-6E64ED613335}" destId="{B0BE8006-345C-D740-AC65-5493AC37733D}" srcOrd="1" destOrd="0" presId="urn:microsoft.com/office/officeart/2005/8/layout/pyramid1"/>
    <dgm:cxn modelId="{23D38D6C-7F04-9843-A3E8-5A8E17B724A4}" type="presOf" srcId="{5E22112D-9ADD-914C-94F2-0C09ADE94217}" destId="{150F2CE0-24FC-BE4D-B676-C24DDDC2B59D}" srcOrd="0" destOrd="0" presId="urn:microsoft.com/office/officeart/2005/8/layout/pyramid1"/>
    <dgm:cxn modelId="{1DDD567B-A863-F14C-91AB-2566B52C6CD8}" srcId="{5E22112D-9ADD-914C-94F2-0C09ADE94217}" destId="{48F91921-BC71-624C-98CC-761F20B9B998}" srcOrd="4" destOrd="0" parTransId="{27A1C17A-925A-E642-8C07-F8C1232B1844}" sibTransId="{6E0F7496-B543-4B4D-91C3-DC4CB3C2329F}"/>
    <dgm:cxn modelId="{D3EFFE90-4B1E-9B4D-848A-943F98264796}" type="presOf" srcId="{48F91921-BC71-624C-98CC-761F20B9B998}" destId="{166C5EF9-2A9E-B04A-9489-4F5C57F6997B}" srcOrd="0" destOrd="0" presId="urn:microsoft.com/office/officeart/2005/8/layout/pyramid1"/>
    <dgm:cxn modelId="{5C7436B2-240D-D34B-BEAD-1E16C23ED354}" type="presOf" srcId="{DA8A6CDC-976E-0541-9263-D2BD6551D2D2}" destId="{D4CDF462-A34A-CA4F-87F3-D128A838199D}" srcOrd="0" destOrd="0" presId="urn:microsoft.com/office/officeart/2005/8/layout/pyramid1"/>
    <dgm:cxn modelId="{BE865AC2-440E-834D-AB3A-06A2E3BB8FB1}" type="presOf" srcId="{375B5862-819E-BC4D-AC1C-1FA8DEA42D64}" destId="{BDAA30AB-16E7-3347-AA70-E8A760D21184}" srcOrd="1" destOrd="0" presId="urn:microsoft.com/office/officeart/2005/8/layout/pyramid1"/>
    <dgm:cxn modelId="{DB4212D2-7945-C342-906D-F2158FBC6BDB}" srcId="{5E22112D-9ADD-914C-94F2-0C09ADE94217}" destId="{F69A4BEA-7CAC-C049-ADEF-6E13FF2B88AB}" srcOrd="3" destOrd="0" parTransId="{1A8F4667-8253-F84E-A829-80667F4131F6}" sibTransId="{D4CBBDC4-AA54-3941-B464-BC2118C984D9}"/>
    <dgm:cxn modelId="{5B2907D5-A2B1-B644-A77B-930FC56B9188}" srcId="{5E22112D-9ADD-914C-94F2-0C09ADE94217}" destId="{DA8A6CDC-976E-0541-9263-D2BD6551D2D2}" srcOrd="2" destOrd="0" parTransId="{E4903687-DD00-CF41-B5B8-1DA0C9C68774}" sibTransId="{1EB60191-A241-024A-BFEC-7949B73982F9}"/>
    <dgm:cxn modelId="{86F0C7DA-EB43-3A42-9664-3F0C21675186}" type="presOf" srcId="{48F91921-BC71-624C-98CC-761F20B9B998}" destId="{588643E3-3F88-7C47-A530-9166D5A23F12}" srcOrd="1" destOrd="0" presId="urn:microsoft.com/office/officeart/2005/8/layout/pyramid1"/>
    <dgm:cxn modelId="{26B75FDB-7E65-534F-9C26-AB908EBEFF78}" srcId="{5E22112D-9ADD-914C-94F2-0C09ADE94217}" destId="{16B42792-2417-E840-B4D8-6E64ED613335}" srcOrd="1" destOrd="0" parTransId="{D97FB833-1DAC-7444-AB69-2D83B1ADFC7A}" sibTransId="{EF33B2AF-53F6-6346-9710-408AD18C2CED}"/>
    <dgm:cxn modelId="{3D172C0F-EE98-F74D-8FF5-378796478838}" type="presParOf" srcId="{150F2CE0-24FC-BE4D-B676-C24DDDC2B59D}" destId="{3ECCE04B-DC27-0645-9563-2F9518B26B54}" srcOrd="0" destOrd="0" presId="urn:microsoft.com/office/officeart/2005/8/layout/pyramid1"/>
    <dgm:cxn modelId="{2E5841FC-FE7A-7D44-AAF9-32D1F063E5A0}" type="presParOf" srcId="{3ECCE04B-DC27-0645-9563-2F9518B26B54}" destId="{1219F3F5-06FD-564E-B97D-34F9158E071A}" srcOrd="0" destOrd="0" presId="urn:microsoft.com/office/officeart/2005/8/layout/pyramid1"/>
    <dgm:cxn modelId="{4DBF4178-157B-734B-9F4E-BECBC6DA99AD}" type="presParOf" srcId="{3ECCE04B-DC27-0645-9563-2F9518B26B54}" destId="{BDAA30AB-16E7-3347-AA70-E8A760D21184}" srcOrd="1" destOrd="0" presId="urn:microsoft.com/office/officeart/2005/8/layout/pyramid1"/>
    <dgm:cxn modelId="{E6BCD7FA-0CE6-C744-966A-7B22AA756EE1}" type="presParOf" srcId="{150F2CE0-24FC-BE4D-B676-C24DDDC2B59D}" destId="{BD277A6B-3EEA-8D42-802E-1D732749166F}" srcOrd="1" destOrd="0" presId="urn:microsoft.com/office/officeart/2005/8/layout/pyramid1"/>
    <dgm:cxn modelId="{04EFD56C-3E8D-E049-AA44-94D219D58FF3}" type="presParOf" srcId="{BD277A6B-3EEA-8D42-802E-1D732749166F}" destId="{81DB1F44-359E-3940-B26A-DE130270519D}" srcOrd="0" destOrd="0" presId="urn:microsoft.com/office/officeart/2005/8/layout/pyramid1"/>
    <dgm:cxn modelId="{CA76340E-975C-4E48-8D46-D0A0C794D57F}" type="presParOf" srcId="{BD277A6B-3EEA-8D42-802E-1D732749166F}" destId="{B0BE8006-345C-D740-AC65-5493AC37733D}" srcOrd="1" destOrd="0" presId="urn:microsoft.com/office/officeart/2005/8/layout/pyramid1"/>
    <dgm:cxn modelId="{1B4A1291-F38F-9747-9025-C20AEC34D7DC}" type="presParOf" srcId="{150F2CE0-24FC-BE4D-B676-C24DDDC2B59D}" destId="{043BEF63-2198-7C4B-85D0-D6474603C898}" srcOrd="2" destOrd="0" presId="urn:microsoft.com/office/officeart/2005/8/layout/pyramid1"/>
    <dgm:cxn modelId="{70626BB4-08C8-AA4A-8505-204A12AE34F1}" type="presParOf" srcId="{043BEF63-2198-7C4B-85D0-D6474603C898}" destId="{D4CDF462-A34A-CA4F-87F3-D128A838199D}" srcOrd="0" destOrd="0" presId="urn:microsoft.com/office/officeart/2005/8/layout/pyramid1"/>
    <dgm:cxn modelId="{1C64F633-6ACC-9B4E-A094-99A12E26212B}" type="presParOf" srcId="{043BEF63-2198-7C4B-85D0-D6474603C898}" destId="{5A6CEDE7-2706-1943-9F26-98A3DAA81F53}" srcOrd="1" destOrd="0" presId="urn:microsoft.com/office/officeart/2005/8/layout/pyramid1"/>
    <dgm:cxn modelId="{FB8B9960-1978-EF41-9AD2-B8EBFE4A8ACB}" type="presParOf" srcId="{150F2CE0-24FC-BE4D-B676-C24DDDC2B59D}" destId="{C94EA8AD-CA68-3547-9867-736E9B94B1F6}" srcOrd="3" destOrd="0" presId="urn:microsoft.com/office/officeart/2005/8/layout/pyramid1"/>
    <dgm:cxn modelId="{23CE8134-4278-F941-9447-EEE47D695009}" type="presParOf" srcId="{C94EA8AD-CA68-3547-9867-736E9B94B1F6}" destId="{C5278BF7-DEF0-FA43-AF5B-3DD719544B92}" srcOrd="0" destOrd="0" presId="urn:microsoft.com/office/officeart/2005/8/layout/pyramid1"/>
    <dgm:cxn modelId="{14EBCA9B-4A46-9B4A-A7CE-508F1D6059FA}" type="presParOf" srcId="{C94EA8AD-CA68-3547-9867-736E9B94B1F6}" destId="{9A55D572-508F-2E4B-825E-2D284F6C2D26}" srcOrd="1" destOrd="0" presId="urn:microsoft.com/office/officeart/2005/8/layout/pyramid1"/>
    <dgm:cxn modelId="{310B1BF3-08D3-624C-A94B-37F1E7B9A813}" type="presParOf" srcId="{150F2CE0-24FC-BE4D-B676-C24DDDC2B59D}" destId="{2965914C-04CE-554C-B555-32BFE16793C8}" srcOrd="4" destOrd="0" presId="urn:microsoft.com/office/officeart/2005/8/layout/pyramid1"/>
    <dgm:cxn modelId="{050735A5-DF98-5043-911A-1B411EE23C22}" type="presParOf" srcId="{2965914C-04CE-554C-B555-32BFE16793C8}" destId="{166C5EF9-2A9E-B04A-9489-4F5C57F6997B}" srcOrd="0" destOrd="0" presId="urn:microsoft.com/office/officeart/2005/8/layout/pyramid1"/>
    <dgm:cxn modelId="{FF6A85A1-F407-ED44-9B46-3207780CCCC2}" type="presParOf" srcId="{2965914C-04CE-554C-B555-32BFE16793C8}" destId="{588643E3-3F88-7C47-A530-9166D5A23F12}" srcOrd="1" destOrd="0" presId="urn:microsoft.com/office/officeart/2005/8/layout/pyramid1"/>
  </dgm:cxnLst>
  <dgm:bg>
    <a:noFill/>
  </dgm:bg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5E22112D-9ADD-914C-94F2-0C09ADE94217}" type="doc">
      <dgm:prSet loTypeId="urn:microsoft.com/office/officeart/2005/8/layout/pyramid1" loCatId="" qsTypeId="urn:microsoft.com/office/officeart/2005/8/quickstyle/simple1" qsCatId="simple" csTypeId="urn:microsoft.com/office/officeart/2005/8/colors/accent0_1" csCatId="mainScheme" phldr="1"/>
      <dgm:spPr/>
    </dgm:pt>
    <dgm:pt modelId="{16B42792-2417-E840-B4D8-6E64ED613335}">
      <dgm:prSet phldrT="[Text]" custT="1"/>
      <dgm:spPr/>
      <dgm:t>
        <a:bodyPr/>
        <a:lstStyle/>
        <a:p>
          <a:r>
            <a:rPr lang="cy-GB" sz="900" b="0" noProof="0" dirty="0">
              <a:latin typeface="Comic Sans MS" panose="030F0702030302020204" pitchFamily="66" charset="0"/>
            </a:rPr>
            <a:t>Which club would you go to in Newtown? I would go to Hafan yr Afon parkrun in Newtown.</a:t>
          </a:r>
        </a:p>
      </dgm:t>
    </dgm:pt>
    <dgm:pt modelId="{D97FB833-1DAC-7444-AB69-2D83B1ADFC7A}" type="parTrans" cxnId="{26B75FDB-7E65-534F-9C26-AB908EBEFF78}">
      <dgm:prSet/>
      <dgm:spPr/>
      <dgm:t>
        <a:bodyPr/>
        <a:lstStyle/>
        <a:p>
          <a:endParaRPr lang="en-GB"/>
        </a:p>
      </dgm:t>
    </dgm:pt>
    <dgm:pt modelId="{EF33B2AF-53F6-6346-9710-408AD18C2CED}" type="sibTrans" cxnId="{26B75FDB-7E65-534F-9C26-AB908EBEFF78}">
      <dgm:prSet/>
      <dgm:spPr/>
      <dgm:t>
        <a:bodyPr/>
        <a:lstStyle/>
        <a:p>
          <a:endParaRPr lang="en-GB"/>
        </a:p>
      </dgm:t>
    </dgm:pt>
    <dgm:pt modelId="{48F91921-BC71-624C-98CC-761F20B9B998}">
      <dgm:prSet phldrT="[Text]" custT="1"/>
      <dgm:spPr/>
      <dgm:t>
        <a:bodyPr/>
        <a:lstStyle/>
        <a:p>
          <a:r>
            <a:rPr lang="cy-GB" sz="1200" noProof="0" dirty="0">
              <a:latin typeface="Comic Sans MS" panose="030F0702030302020204" pitchFamily="66" charset="0"/>
            </a:rPr>
            <a:t>Which</a:t>
          </a:r>
          <a:r>
            <a:rPr lang="cy-GB" sz="1200" baseline="0" noProof="0" dirty="0">
              <a:latin typeface="Comic Sans MS" panose="030F0702030302020204" pitchFamily="66" charset="0"/>
            </a:rPr>
            <a:t> club would you go to in Newtown? I would go to Hafan yr Afon parkrun in Newtown because it is fun! Which club wouldn’t you go to in your area? I wouldn’t go to gymnstic club in my area because it is terrible!</a:t>
          </a:r>
          <a:endParaRPr lang="cy-GB" sz="1200" noProof="0" dirty="0">
            <a:latin typeface="Comic Sans MS" panose="030F0702030302020204" pitchFamily="66" charset="0"/>
          </a:endParaRPr>
        </a:p>
      </dgm:t>
    </dgm:pt>
    <dgm:pt modelId="{27A1C17A-925A-E642-8C07-F8C1232B1844}" type="parTrans" cxnId="{1DDD567B-A863-F14C-91AB-2566B52C6CD8}">
      <dgm:prSet/>
      <dgm:spPr/>
      <dgm:t>
        <a:bodyPr/>
        <a:lstStyle/>
        <a:p>
          <a:endParaRPr lang="en-GB"/>
        </a:p>
      </dgm:t>
    </dgm:pt>
    <dgm:pt modelId="{6E0F7496-B543-4B4D-91C3-DC4CB3C2329F}" type="sibTrans" cxnId="{1DDD567B-A863-F14C-91AB-2566B52C6CD8}">
      <dgm:prSet/>
      <dgm:spPr/>
      <dgm:t>
        <a:bodyPr/>
        <a:lstStyle/>
        <a:p>
          <a:endParaRPr lang="en-GB"/>
        </a:p>
      </dgm:t>
    </dgm:pt>
    <dgm:pt modelId="{DA8A6CDC-976E-0541-9263-D2BD6551D2D2}">
      <dgm:prSet phldrT="[Text]" custT="1"/>
      <dgm:spPr/>
      <dgm:t>
        <a:bodyPr/>
        <a:lstStyle/>
        <a:p>
          <a:r>
            <a:rPr lang="cy-GB" sz="1200" noProof="0" dirty="0">
              <a:latin typeface="Comic Sans MS" panose="030F0702030302020204" pitchFamily="66" charset="0"/>
            </a:rPr>
            <a:t>Which</a:t>
          </a:r>
          <a:r>
            <a:rPr lang="cy-GB" sz="1200" baseline="0" noProof="0" dirty="0">
              <a:latin typeface="Comic Sans MS" panose="030F0702030302020204" pitchFamily="66" charset="0"/>
            </a:rPr>
            <a:t> club would you go to in Newtown? I would go to Hafan yr Afon parkrun in Newtown because it is fun! </a:t>
          </a:r>
          <a:endParaRPr lang="cy-GB" sz="1200" noProof="0" dirty="0">
            <a:latin typeface="Comic Sans MS" panose="030F0702030302020204" pitchFamily="66" charset="0"/>
          </a:endParaRPr>
        </a:p>
      </dgm:t>
    </dgm:pt>
    <dgm:pt modelId="{E4903687-DD00-CF41-B5B8-1DA0C9C68774}" type="parTrans" cxnId="{5B2907D5-A2B1-B644-A77B-930FC56B9188}">
      <dgm:prSet/>
      <dgm:spPr/>
      <dgm:t>
        <a:bodyPr/>
        <a:lstStyle/>
        <a:p>
          <a:endParaRPr lang="en-GB"/>
        </a:p>
      </dgm:t>
    </dgm:pt>
    <dgm:pt modelId="{1EB60191-A241-024A-BFEC-7949B73982F9}" type="sibTrans" cxnId="{5B2907D5-A2B1-B644-A77B-930FC56B9188}">
      <dgm:prSet/>
      <dgm:spPr/>
      <dgm:t>
        <a:bodyPr/>
        <a:lstStyle/>
        <a:p>
          <a:endParaRPr lang="en-GB"/>
        </a:p>
      </dgm:t>
    </dgm:pt>
    <dgm:pt modelId="{F69A4BEA-7CAC-C049-ADEF-6E13FF2B88AB}">
      <dgm:prSet phldrT="[Text]" custT="1"/>
      <dgm:spPr/>
      <dgm:t>
        <a:bodyPr/>
        <a:lstStyle/>
        <a:p>
          <a:r>
            <a:rPr lang="cy-GB" sz="1100" noProof="0" dirty="0">
              <a:latin typeface="Comic Sans MS" panose="030F0702030302020204" pitchFamily="66" charset="0"/>
            </a:rPr>
            <a:t>Which club would you go to in Newtown? I would go to Hafan yr Afon parkrun in Newtown because it is fun! Which club wouldn’t you go to in your area?</a:t>
          </a:r>
        </a:p>
      </dgm:t>
    </dgm:pt>
    <dgm:pt modelId="{1A8F4667-8253-F84E-A829-80667F4131F6}" type="parTrans" cxnId="{DB4212D2-7945-C342-906D-F2158FBC6BDB}">
      <dgm:prSet/>
      <dgm:spPr/>
      <dgm:t>
        <a:bodyPr/>
        <a:lstStyle/>
        <a:p>
          <a:endParaRPr lang="en-GB"/>
        </a:p>
      </dgm:t>
    </dgm:pt>
    <dgm:pt modelId="{D4CBBDC4-AA54-3941-B464-BC2118C984D9}" type="sibTrans" cxnId="{DB4212D2-7945-C342-906D-F2158FBC6BDB}">
      <dgm:prSet/>
      <dgm:spPr/>
      <dgm:t>
        <a:bodyPr/>
        <a:lstStyle/>
        <a:p>
          <a:endParaRPr lang="en-GB"/>
        </a:p>
      </dgm:t>
    </dgm:pt>
    <dgm:pt modelId="{375B5862-819E-BC4D-AC1C-1FA8DEA42D64}">
      <dgm:prSet phldrT="[Text]" custT="1"/>
      <dgm:spPr/>
      <dgm:t>
        <a:bodyPr/>
        <a:lstStyle/>
        <a:p>
          <a:endParaRPr lang="cy-GB" sz="800" noProof="0" dirty="0">
            <a:latin typeface="Comic Sans MS" panose="030F0702030302020204" pitchFamily="66" charset="0"/>
          </a:endParaRPr>
        </a:p>
        <a:p>
          <a:endParaRPr lang="cy-GB" sz="800" b="0" noProof="0" dirty="0">
            <a:latin typeface="Comic Sans MS" panose="030F0702030302020204" pitchFamily="66" charset="0"/>
          </a:endParaRPr>
        </a:p>
        <a:p>
          <a:r>
            <a:rPr lang="cy-GB" sz="800" b="0" noProof="0" dirty="0">
              <a:latin typeface="Comic Sans MS" panose="030F0702030302020204" pitchFamily="66" charset="0"/>
            </a:rPr>
            <a:t>Which club would </a:t>
          </a:r>
        </a:p>
        <a:p>
          <a:r>
            <a:rPr lang="cy-GB" sz="800" b="0" noProof="0" dirty="0">
              <a:latin typeface="Comic Sans MS" panose="030F0702030302020204" pitchFamily="66" charset="0"/>
            </a:rPr>
            <a:t>you go to in Newtown? </a:t>
          </a:r>
        </a:p>
      </dgm:t>
    </dgm:pt>
    <dgm:pt modelId="{5220922D-55B3-3F47-B64C-A1D4B070CD6B}" type="sibTrans" cxnId="{B27C1D21-7636-1D4B-A7AC-AEED8F39DE09}">
      <dgm:prSet/>
      <dgm:spPr/>
      <dgm:t>
        <a:bodyPr/>
        <a:lstStyle/>
        <a:p>
          <a:endParaRPr lang="en-GB"/>
        </a:p>
      </dgm:t>
    </dgm:pt>
    <dgm:pt modelId="{BF5D05D1-D7C5-BD47-9FD0-7FAF80D62452}" type="parTrans" cxnId="{B27C1D21-7636-1D4B-A7AC-AEED8F39DE09}">
      <dgm:prSet/>
      <dgm:spPr/>
      <dgm:t>
        <a:bodyPr/>
        <a:lstStyle/>
        <a:p>
          <a:endParaRPr lang="en-GB"/>
        </a:p>
      </dgm:t>
    </dgm:pt>
    <dgm:pt modelId="{150F2CE0-24FC-BE4D-B676-C24DDDC2B59D}" type="pres">
      <dgm:prSet presAssocID="{5E22112D-9ADD-914C-94F2-0C09ADE94217}" presName="Name0" presStyleCnt="0">
        <dgm:presLayoutVars>
          <dgm:dir/>
          <dgm:animLvl val="lvl"/>
          <dgm:resizeHandles val="exact"/>
        </dgm:presLayoutVars>
      </dgm:prSet>
      <dgm:spPr/>
    </dgm:pt>
    <dgm:pt modelId="{3ECCE04B-DC27-0645-9563-2F9518B26B54}" type="pres">
      <dgm:prSet presAssocID="{375B5862-819E-BC4D-AC1C-1FA8DEA42D64}" presName="Name8" presStyleCnt="0"/>
      <dgm:spPr/>
    </dgm:pt>
    <dgm:pt modelId="{1219F3F5-06FD-564E-B97D-34F9158E071A}" type="pres">
      <dgm:prSet presAssocID="{375B5862-819E-BC4D-AC1C-1FA8DEA42D64}" presName="level" presStyleLbl="node1" presStyleIdx="0" presStyleCnt="5">
        <dgm:presLayoutVars>
          <dgm:chMax val="1"/>
          <dgm:bulletEnabled val="1"/>
        </dgm:presLayoutVars>
      </dgm:prSet>
      <dgm:spPr/>
    </dgm:pt>
    <dgm:pt modelId="{BDAA30AB-16E7-3347-AA70-E8A760D21184}" type="pres">
      <dgm:prSet presAssocID="{375B5862-819E-BC4D-AC1C-1FA8DEA42D64}" presName="levelTx" presStyleLbl="revTx" presStyleIdx="0" presStyleCnt="0">
        <dgm:presLayoutVars>
          <dgm:chMax val="1"/>
          <dgm:bulletEnabled val="1"/>
        </dgm:presLayoutVars>
      </dgm:prSet>
      <dgm:spPr/>
    </dgm:pt>
    <dgm:pt modelId="{BD277A6B-3EEA-8D42-802E-1D732749166F}" type="pres">
      <dgm:prSet presAssocID="{16B42792-2417-E840-B4D8-6E64ED613335}" presName="Name8" presStyleCnt="0"/>
      <dgm:spPr/>
    </dgm:pt>
    <dgm:pt modelId="{81DB1F44-359E-3940-B26A-DE130270519D}" type="pres">
      <dgm:prSet presAssocID="{16B42792-2417-E840-B4D8-6E64ED613335}" presName="level" presStyleLbl="node1" presStyleIdx="1" presStyleCnt="5">
        <dgm:presLayoutVars>
          <dgm:chMax val="1"/>
          <dgm:bulletEnabled val="1"/>
        </dgm:presLayoutVars>
      </dgm:prSet>
      <dgm:spPr/>
    </dgm:pt>
    <dgm:pt modelId="{B0BE8006-345C-D740-AC65-5493AC37733D}" type="pres">
      <dgm:prSet presAssocID="{16B42792-2417-E840-B4D8-6E64ED613335}" presName="levelTx" presStyleLbl="revTx" presStyleIdx="0" presStyleCnt="0">
        <dgm:presLayoutVars>
          <dgm:chMax val="1"/>
          <dgm:bulletEnabled val="1"/>
        </dgm:presLayoutVars>
      </dgm:prSet>
      <dgm:spPr/>
    </dgm:pt>
    <dgm:pt modelId="{043BEF63-2198-7C4B-85D0-D6474603C898}" type="pres">
      <dgm:prSet presAssocID="{DA8A6CDC-976E-0541-9263-D2BD6551D2D2}" presName="Name8" presStyleCnt="0"/>
      <dgm:spPr/>
    </dgm:pt>
    <dgm:pt modelId="{D4CDF462-A34A-CA4F-87F3-D128A838199D}" type="pres">
      <dgm:prSet presAssocID="{DA8A6CDC-976E-0541-9263-D2BD6551D2D2}" presName="level" presStyleLbl="node1" presStyleIdx="2" presStyleCnt="5">
        <dgm:presLayoutVars>
          <dgm:chMax val="1"/>
          <dgm:bulletEnabled val="1"/>
        </dgm:presLayoutVars>
      </dgm:prSet>
      <dgm:spPr/>
    </dgm:pt>
    <dgm:pt modelId="{5A6CEDE7-2706-1943-9F26-98A3DAA81F53}" type="pres">
      <dgm:prSet presAssocID="{DA8A6CDC-976E-0541-9263-D2BD6551D2D2}" presName="levelTx" presStyleLbl="revTx" presStyleIdx="0" presStyleCnt="0">
        <dgm:presLayoutVars>
          <dgm:chMax val="1"/>
          <dgm:bulletEnabled val="1"/>
        </dgm:presLayoutVars>
      </dgm:prSet>
      <dgm:spPr/>
    </dgm:pt>
    <dgm:pt modelId="{C94EA8AD-CA68-3547-9867-736E9B94B1F6}" type="pres">
      <dgm:prSet presAssocID="{F69A4BEA-7CAC-C049-ADEF-6E13FF2B88AB}" presName="Name8" presStyleCnt="0"/>
      <dgm:spPr/>
    </dgm:pt>
    <dgm:pt modelId="{C5278BF7-DEF0-FA43-AF5B-3DD719544B92}" type="pres">
      <dgm:prSet presAssocID="{F69A4BEA-7CAC-C049-ADEF-6E13FF2B88AB}" presName="level" presStyleLbl="node1" presStyleIdx="3" presStyleCnt="5" custLinFactNeighborY="-1044">
        <dgm:presLayoutVars>
          <dgm:chMax val="1"/>
          <dgm:bulletEnabled val="1"/>
        </dgm:presLayoutVars>
      </dgm:prSet>
      <dgm:spPr/>
    </dgm:pt>
    <dgm:pt modelId="{9A55D572-508F-2E4B-825E-2D284F6C2D26}" type="pres">
      <dgm:prSet presAssocID="{F69A4BEA-7CAC-C049-ADEF-6E13FF2B88AB}" presName="levelTx" presStyleLbl="revTx" presStyleIdx="0" presStyleCnt="0">
        <dgm:presLayoutVars>
          <dgm:chMax val="1"/>
          <dgm:bulletEnabled val="1"/>
        </dgm:presLayoutVars>
      </dgm:prSet>
      <dgm:spPr/>
    </dgm:pt>
    <dgm:pt modelId="{2965914C-04CE-554C-B555-32BFE16793C8}" type="pres">
      <dgm:prSet presAssocID="{48F91921-BC71-624C-98CC-761F20B9B998}" presName="Name8" presStyleCnt="0"/>
      <dgm:spPr/>
    </dgm:pt>
    <dgm:pt modelId="{166C5EF9-2A9E-B04A-9489-4F5C57F6997B}" type="pres">
      <dgm:prSet presAssocID="{48F91921-BC71-624C-98CC-761F20B9B998}" presName="level" presStyleLbl="node1" presStyleIdx="4" presStyleCnt="5">
        <dgm:presLayoutVars>
          <dgm:chMax val="1"/>
          <dgm:bulletEnabled val="1"/>
        </dgm:presLayoutVars>
      </dgm:prSet>
      <dgm:spPr/>
    </dgm:pt>
    <dgm:pt modelId="{588643E3-3F88-7C47-A530-9166D5A23F12}" type="pres">
      <dgm:prSet presAssocID="{48F91921-BC71-624C-98CC-761F20B9B998}" presName="levelTx" presStyleLbl="revTx" presStyleIdx="0" presStyleCnt="0">
        <dgm:presLayoutVars>
          <dgm:chMax val="1"/>
          <dgm:bulletEnabled val="1"/>
        </dgm:presLayoutVars>
      </dgm:prSet>
      <dgm:spPr/>
    </dgm:pt>
  </dgm:ptLst>
  <dgm:cxnLst>
    <dgm:cxn modelId="{44CE680A-2567-1D4E-8517-B6F04F06EF14}" type="presOf" srcId="{DA8A6CDC-976E-0541-9263-D2BD6551D2D2}" destId="{5A6CEDE7-2706-1943-9F26-98A3DAA81F53}" srcOrd="1" destOrd="0" presId="urn:microsoft.com/office/officeart/2005/8/layout/pyramid1"/>
    <dgm:cxn modelId="{CCBA360E-7464-6945-A034-2E960D6B9ADF}" type="presOf" srcId="{375B5862-819E-BC4D-AC1C-1FA8DEA42D64}" destId="{1219F3F5-06FD-564E-B97D-34F9158E071A}" srcOrd="0" destOrd="0" presId="urn:microsoft.com/office/officeart/2005/8/layout/pyramid1"/>
    <dgm:cxn modelId="{6286DC11-B000-7A45-9574-F07AD2851EB9}" type="presOf" srcId="{F69A4BEA-7CAC-C049-ADEF-6E13FF2B88AB}" destId="{9A55D572-508F-2E4B-825E-2D284F6C2D26}" srcOrd="1" destOrd="0" presId="urn:microsoft.com/office/officeart/2005/8/layout/pyramid1"/>
    <dgm:cxn modelId="{B27C1D21-7636-1D4B-A7AC-AEED8F39DE09}" srcId="{5E22112D-9ADD-914C-94F2-0C09ADE94217}" destId="{375B5862-819E-BC4D-AC1C-1FA8DEA42D64}" srcOrd="0" destOrd="0" parTransId="{BF5D05D1-D7C5-BD47-9FD0-7FAF80D62452}" sibTransId="{5220922D-55B3-3F47-B64C-A1D4B070CD6B}"/>
    <dgm:cxn modelId="{C5FCD629-6DE7-3D44-AD16-2639F3A4B91D}" type="presOf" srcId="{F69A4BEA-7CAC-C049-ADEF-6E13FF2B88AB}" destId="{C5278BF7-DEF0-FA43-AF5B-3DD719544B92}" srcOrd="0" destOrd="0" presId="urn:microsoft.com/office/officeart/2005/8/layout/pyramid1"/>
    <dgm:cxn modelId="{D8C60539-388B-394B-BADE-58E12BA7B082}" type="presOf" srcId="{16B42792-2417-E840-B4D8-6E64ED613335}" destId="{81DB1F44-359E-3940-B26A-DE130270519D}" srcOrd="0" destOrd="0" presId="urn:microsoft.com/office/officeart/2005/8/layout/pyramid1"/>
    <dgm:cxn modelId="{E057263F-758F-5045-A584-5CCEFADB0D66}" type="presOf" srcId="{16B42792-2417-E840-B4D8-6E64ED613335}" destId="{B0BE8006-345C-D740-AC65-5493AC37733D}" srcOrd="1" destOrd="0" presId="urn:microsoft.com/office/officeart/2005/8/layout/pyramid1"/>
    <dgm:cxn modelId="{23D38D6C-7F04-9843-A3E8-5A8E17B724A4}" type="presOf" srcId="{5E22112D-9ADD-914C-94F2-0C09ADE94217}" destId="{150F2CE0-24FC-BE4D-B676-C24DDDC2B59D}" srcOrd="0" destOrd="0" presId="urn:microsoft.com/office/officeart/2005/8/layout/pyramid1"/>
    <dgm:cxn modelId="{1DDD567B-A863-F14C-91AB-2566B52C6CD8}" srcId="{5E22112D-9ADD-914C-94F2-0C09ADE94217}" destId="{48F91921-BC71-624C-98CC-761F20B9B998}" srcOrd="4" destOrd="0" parTransId="{27A1C17A-925A-E642-8C07-F8C1232B1844}" sibTransId="{6E0F7496-B543-4B4D-91C3-DC4CB3C2329F}"/>
    <dgm:cxn modelId="{D3EFFE90-4B1E-9B4D-848A-943F98264796}" type="presOf" srcId="{48F91921-BC71-624C-98CC-761F20B9B998}" destId="{166C5EF9-2A9E-B04A-9489-4F5C57F6997B}" srcOrd="0" destOrd="0" presId="urn:microsoft.com/office/officeart/2005/8/layout/pyramid1"/>
    <dgm:cxn modelId="{5C7436B2-240D-D34B-BEAD-1E16C23ED354}" type="presOf" srcId="{DA8A6CDC-976E-0541-9263-D2BD6551D2D2}" destId="{D4CDF462-A34A-CA4F-87F3-D128A838199D}" srcOrd="0" destOrd="0" presId="urn:microsoft.com/office/officeart/2005/8/layout/pyramid1"/>
    <dgm:cxn modelId="{BE865AC2-440E-834D-AB3A-06A2E3BB8FB1}" type="presOf" srcId="{375B5862-819E-BC4D-AC1C-1FA8DEA42D64}" destId="{BDAA30AB-16E7-3347-AA70-E8A760D21184}" srcOrd="1" destOrd="0" presId="urn:microsoft.com/office/officeart/2005/8/layout/pyramid1"/>
    <dgm:cxn modelId="{DB4212D2-7945-C342-906D-F2158FBC6BDB}" srcId="{5E22112D-9ADD-914C-94F2-0C09ADE94217}" destId="{F69A4BEA-7CAC-C049-ADEF-6E13FF2B88AB}" srcOrd="3" destOrd="0" parTransId="{1A8F4667-8253-F84E-A829-80667F4131F6}" sibTransId="{D4CBBDC4-AA54-3941-B464-BC2118C984D9}"/>
    <dgm:cxn modelId="{5B2907D5-A2B1-B644-A77B-930FC56B9188}" srcId="{5E22112D-9ADD-914C-94F2-0C09ADE94217}" destId="{DA8A6CDC-976E-0541-9263-D2BD6551D2D2}" srcOrd="2" destOrd="0" parTransId="{E4903687-DD00-CF41-B5B8-1DA0C9C68774}" sibTransId="{1EB60191-A241-024A-BFEC-7949B73982F9}"/>
    <dgm:cxn modelId="{86F0C7DA-EB43-3A42-9664-3F0C21675186}" type="presOf" srcId="{48F91921-BC71-624C-98CC-761F20B9B998}" destId="{588643E3-3F88-7C47-A530-9166D5A23F12}" srcOrd="1" destOrd="0" presId="urn:microsoft.com/office/officeart/2005/8/layout/pyramid1"/>
    <dgm:cxn modelId="{26B75FDB-7E65-534F-9C26-AB908EBEFF78}" srcId="{5E22112D-9ADD-914C-94F2-0C09ADE94217}" destId="{16B42792-2417-E840-B4D8-6E64ED613335}" srcOrd="1" destOrd="0" parTransId="{D97FB833-1DAC-7444-AB69-2D83B1ADFC7A}" sibTransId="{EF33B2AF-53F6-6346-9710-408AD18C2CED}"/>
    <dgm:cxn modelId="{3D172C0F-EE98-F74D-8FF5-378796478838}" type="presParOf" srcId="{150F2CE0-24FC-BE4D-B676-C24DDDC2B59D}" destId="{3ECCE04B-DC27-0645-9563-2F9518B26B54}" srcOrd="0" destOrd="0" presId="urn:microsoft.com/office/officeart/2005/8/layout/pyramid1"/>
    <dgm:cxn modelId="{2E5841FC-FE7A-7D44-AAF9-32D1F063E5A0}" type="presParOf" srcId="{3ECCE04B-DC27-0645-9563-2F9518B26B54}" destId="{1219F3F5-06FD-564E-B97D-34F9158E071A}" srcOrd="0" destOrd="0" presId="urn:microsoft.com/office/officeart/2005/8/layout/pyramid1"/>
    <dgm:cxn modelId="{4DBF4178-157B-734B-9F4E-BECBC6DA99AD}" type="presParOf" srcId="{3ECCE04B-DC27-0645-9563-2F9518B26B54}" destId="{BDAA30AB-16E7-3347-AA70-E8A760D21184}" srcOrd="1" destOrd="0" presId="urn:microsoft.com/office/officeart/2005/8/layout/pyramid1"/>
    <dgm:cxn modelId="{E6BCD7FA-0CE6-C744-966A-7B22AA756EE1}" type="presParOf" srcId="{150F2CE0-24FC-BE4D-B676-C24DDDC2B59D}" destId="{BD277A6B-3EEA-8D42-802E-1D732749166F}" srcOrd="1" destOrd="0" presId="urn:microsoft.com/office/officeart/2005/8/layout/pyramid1"/>
    <dgm:cxn modelId="{04EFD56C-3E8D-E049-AA44-94D219D58FF3}" type="presParOf" srcId="{BD277A6B-3EEA-8D42-802E-1D732749166F}" destId="{81DB1F44-359E-3940-B26A-DE130270519D}" srcOrd="0" destOrd="0" presId="urn:microsoft.com/office/officeart/2005/8/layout/pyramid1"/>
    <dgm:cxn modelId="{CA76340E-975C-4E48-8D46-D0A0C794D57F}" type="presParOf" srcId="{BD277A6B-3EEA-8D42-802E-1D732749166F}" destId="{B0BE8006-345C-D740-AC65-5493AC37733D}" srcOrd="1" destOrd="0" presId="urn:microsoft.com/office/officeart/2005/8/layout/pyramid1"/>
    <dgm:cxn modelId="{1B4A1291-F38F-9747-9025-C20AEC34D7DC}" type="presParOf" srcId="{150F2CE0-24FC-BE4D-B676-C24DDDC2B59D}" destId="{043BEF63-2198-7C4B-85D0-D6474603C898}" srcOrd="2" destOrd="0" presId="urn:microsoft.com/office/officeart/2005/8/layout/pyramid1"/>
    <dgm:cxn modelId="{70626BB4-08C8-AA4A-8505-204A12AE34F1}" type="presParOf" srcId="{043BEF63-2198-7C4B-85D0-D6474603C898}" destId="{D4CDF462-A34A-CA4F-87F3-D128A838199D}" srcOrd="0" destOrd="0" presId="urn:microsoft.com/office/officeart/2005/8/layout/pyramid1"/>
    <dgm:cxn modelId="{1C64F633-6ACC-9B4E-A094-99A12E26212B}" type="presParOf" srcId="{043BEF63-2198-7C4B-85D0-D6474603C898}" destId="{5A6CEDE7-2706-1943-9F26-98A3DAA81F53}" srcOrd="1" destOrd="0" presId="urn:microsoft.com/office/officeart/2005/8/layout/pyramid1"/>
    <dgm:cxn modelId="{FB8B9960-1978-EF41-9AD2-B8EBFE4A8ACB}" type="presParOf" srcId="{150F2CE0-24FC-BE4D-B676-C24DDDC2B59D}" destId="{C94EA8AD-CA68-3547-9867-736E9B94B1F6}" srcOrd="3" destOrd="0" presId="urn:microsoft.com/office/officeart/2005/8/layout/pyramid1"/>
    <dgm:cxn modelId="{23CE8134-4278-F941-9447-EEE47D695009}" type="presParOf" srcId="{C94EA8AD-CA68-3547-9867-736E9B94B1F6}" destId="{C5278BF7-DEF0-FA43-AF5B-3DD719544B92}" srcOrd="0" destOrd="0" presId="urn:microsoft.com/office/officeart/2005/8/layout/pyramid1"/>
    <dgm:cxn modelId="{14EBCA9B-4A46-9B4A-A7CE-508F1D6059FA}" type="presParOf" srcId="{C94EA8AD-CA68-3547-9867-736E9B94B1F6}" destId="{9A55D572-508F-2E4B-825E-2D284F6C2D26}" srcOrd="1" destOrd="0" presId="urn:microsoft.com/office/officeart/2005/8/layout/pyramid1"/>
    <dgm:cxn modelId="{310B1BF3-08D3-624C-A94B-37F1E7B9A813}" type="presParOf" srcId="{150F2CE0-24FC-BE4D-B676-C24DDDC2B59D}" destId="{2965914C-04CE-554C-B555-32BFE16793C8}" srcOrd="4" destOrd="0" presId="urn:microsoft.com/office/officeart/2005/8/layout/pyramid1"/>
    <dgm:cxn modelId="{050735A5-DF98-5043-911A-1B411EE23C22}" type="presParOf" srcId="{2965914C-04CE-554C-B555-32BFE16793C8}" destId="{166C5EF9-2A9E-B04A-9489-4F5C57F6997B}" srcOrd="0" destOrd="0" presId="urn:microsoft.com/office/officeart/2005/8/layout/pyramid1"/>
    <dgm:cxn modelId="{FF6A85A1-F407-ED44-9B46-3207780CCCC2}" type="presParOf" srcId="{2965914C-04CE-554C-B555-32BFE16793C8}" destId="{588643E3-3F88-7C47-A530-9166D5A23F12}" srcOrd="1" destOrd="0" presId="urn:microsoft.com/office/officeart/2005/8/layout/pyramid1"/>
  </dgm:cxnLst>
  <dgm:bg>
    <a:noFill/>
  </dgm:bg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219F3F5-06FD-564E-B97D-34F9158E071A}">
      <dsp:nvSpPr>
        <dsp:cNvPr id="0" name=""/>
        <dsp:cNvSpPr/>
      </dsp:nvSpPr>
      <dsp:spPr>
        <a:xfrm>
          <a:off x="3251199" y="0"/>
          <a:ext cx="1625599" cy="1083733"/>
        </a:xfrm>
        <a:prstGeom prst="trapezoid">
          <a:avLst>
            <a:gd name="adj" fmla="val 7500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160" tIns="10160" rIns="10160" bIns="10160" numCol="1" spcCol="1270" anchor="ctr" anchorCtr="0">
          <a:noAutofit/>
        </a:bodyPr>
        <a:lstStyle/>
        <a:p>
          <a:pPr marL="0" lvl="0" indent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cy-GB" sz="800" kern="1200" noProof="0" dirty="0">
            <a:latin typeface="Comic Sans MS" panose="030F0702030302020204" pitchFamily="66" charset="0"/>
          </a:endParaRPr>
        </a:p>
        <a:p>
          <a:pPr marL="0" lvl="0" indent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800" b="1" kern="1200" noProof="0" dirty="0">
              <a:latin typeface="Comic Sans MS" panose="030F0702030302020204" pitchFamily="66" charset="0"/>
            </a:rPr>
            <a:t>Baswn i’n </a:t>
          </a:r>
        </a:p>
        <a:p>
          <a:pPr marL="0" lvl="0" indent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800" b="1" kern="1200" noProof="0" dirty="0">
              <a:latin typeface="Comic Sans MS" panose="030F0702030302020204" pitchFamily="66" charset="0"/>
            </a:rPr>
            <a:t>mynd i</a:t>
          </a:r>
        </a:p>
        <a:p>
          <a:pPr marL="0" lvl="0" indent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800" b="1" kern="1200" noProof="0" dirty="0">
              <a:latin typeface="Comic Sans MS" panose="030F0702030302020204" pitchFamily="66" charset="0"/>
            </a:rPr>
            <a:t>glwb rygbi.</a:t>
          </a:r>
        </a:p>
      </dsp:txBody>
      <dsp:txXfrm>
        <a:off x="3251199" y="0"/>
        <a:ext cx="1625599" cy="1083733"/>
      </dsp:txXfrm>
    </dsp:sp>
    <dsp:sp modelId="{81DB1F44-359E-3940-B26A-DE130270519D}">
      <dsp:nvSpPr>
        <dsp:cNvPr id="0" name=""/>
        <dsp:cNvSpPr/>
      </dsp:nvSpPr>
      <dsp:spPr>
        <a:xfrm>
          <a:off x="2438400" y="1083733"/>
          <a:ext cx="3251199" cy="1083733"/>
        </a:xfrm>
        <a:prstGeom prst="trapezoid">
          <a:avLst>
            <a:gd name="adj" fmla="val 7500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970" tIns="13970" rIns="13970" bIns="1397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1100" b="1" kern="1200" noProof="0" dirty="0">
              <a:latin typeface="Comic Sans MS" panose="030F0702030302020204" pitchFamily="66" charset="0"/>
            </a:rPr>
            <a:t>Baswn i’n mynd i glwb rygbi yn Y Drenewydd.</a:t>
          </a:r>
        </a:p>
      </dsp:txBody>
      <dsp:txXfrm>
        <a:off x="3007360" y="1083733"/>
        <a:ext cx="2113280" cy="1083733"/>
      </dsp:txXfrm>
    </dsp:sp>
    <dsp:sp modelId="{D4CDF462-A34A-CA4F-87F3-D128A838199D}">
      <dsp:nvSpPr>
        <dsp:cNvPr id="0" name=""/>
        <dsp:cNvSpPr/>
      </dsp:nvSpPr>
      <dsp:spPr>
        <a:xfrm>
          <a:off x="1625600" y="2167466"/>
          <a:ext cx="4876799" cy="1083733"/>
        </a:xfrm>
        <a:prstGeom prst="trapezoid">
          <a:avLst>
            <a:gd name="adj" fmla="val 7500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1400" kern="1200" noProof="0" dirty="0">
              <a:latin typeface="Comic Sans MS" panose="030F0702030302020204" pitchFamily="66" charset="0"/>
            </a:rPr>
            <a:t>Baswn i’n mynd i glwb rygbi yn Y Drenewydd achos mae’n hwyl!</a:t>
          </a:r>
        </a:p>
      </dsp:txBody>
      <dsp:txXfrm>
        <a:off x="2479039" y="2167466"/>
        <a:ext cx="3169919" cy="1083733"/>
      </dsp:txXfrm>
    </dsp:sp>
    <dsp:sp modelId="{C5278BF7-DEF0-FA43-AF5B-3DD719544B92}">
      <dsp:nvSpPr>
        <dsp:cNvPr id="0" name=""/>
        <dsp:cNvSpPr/>
      </dsp:nvSpPr>
      <dsp:spPr>
        <a:xfrm>
          <a:off x="812800" y="3251200"/>
          <a:ext cx="6502399" cy="1083733"/>
        </a:xfrm>
        <a:prstGeom prst="trapezoid">
          <a:avLst>
            <a:gd name="adj" fmla="val 7500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1400" kern="1200" noProof="0" dirty="0">
              <a:latin typeface="Comic Sans MS" panose="030F0702030302020204" pitchFamily="66" charset="0"/>
            </a:rPr>
            <a:t>Baswn i’n mynd i glwb rygbi yn Y Drenewydd achos mae’n hwyl! Faswn i ddim yn mynd i glwb nofio yn Y Drenewydd. </a:t>
          </a:r>
        </a:p>
      </dsp:txBody>
      <dsp:txXfrm>
        <a:off x="1950719" y="3251200"/>
        <a:ext cx="4226560" cy="1083733"/>
      </dsp:txXfrm>
    </dsp:sp>
    <dsp:sp modelId="{166C5EF9-2A9E-B04A-9489-4F5C57F6997B}">
      <dsp:nvSpPr>
        <dsp:cNvPr id="0" name=""/>
        <dsp:cNvSpPr/>
      </dsp:nvSpPr>
      <dsp:spPr>
        <a:xfrm>
          <a:off x="0" y="4334933"/>
          <a:ext cx="8128000" cy="1083733"/>
        </a:xfrm>
        <a:prstGeom prst="trapezoid">
          <a:avLst>
            <a:gd name="adj" fmla="val 7500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1400" kern="1200" noProof="0" dirty="0">
              <a:latin typeface="Comic Sans MS" panose="030F0702030302020204" pitchFamily="66" charset="0"/>
            </a:rPr>
            <a:t>Baswn i’n mynd i glwb rygbi yn Y Drenewydd achos mae’n hwyl! Faswn i ddim yn mynd i glwb nofio yn Y Drenewydd achos mae’n sbwriel!</a:t>
          </a:r>
        </a:p>
      </dsp:txBody>
      <dsp:txXfrm>
        <a:off x="1422399" y="4334933"/>
        <a:ext cx="5283200" cy="1083733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219F3F5-06FD-564E-B97D-34F9158E071A}">
      <dsp:nvSpPr>
        <dsp:cNvPr id="0" name=""/>
        <dsp:cNvSpPr/>
      </dsp:nvSpPr>
      <dsp:spPr>
        <a:xfrm>
          <a:off x="3251199" y="0"/>
          <a:ext cx="1625599" cy="1083733"/>
        </a:xfrm>
        <a:prstGeom prst="trapezoid">
          <a:avLst>
            <a:gd name="adj" fmla="val 7500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160" tIns="10160" rIns="10160" bIns="10160" numCol="1" spcCol="1270" anchor="ctr" anchorCtr="0">
          <a:noAutofit/>
        </a:bodyPr>
        <a:lstStyle/>
        <a:p>
          <a:pPr marL="0" lvl="0" indent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cy-GB" sz="800" kern="1200" noProof="0" dirty="0">
            <a:latin typeface="Comic Sans MS" panose="030F0702030302020204" pitchFamily="66" charset="0"/>
          </a:endParaRPr>
        </a:p>
        <a:p>
          <a:pPr marL="0" lvl="0" indent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800" b="1" kern="1200" noProof="0" dirty="0">
              <a:latin typeface="Comic Sans MS" panose="030F0702030302020204" pitchFamily="66" charset="0"/>
            </a:rPr>
            <a:t>I would go to </a:t>
          </a:r>
        </a:p>
        <a:p>
          <a:pPr marL="0" lvl="0" indent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800" b="1" kern="1200" noProof="0" dirty="0">
              <a:latin typeface="Comic Sans MS" panose="030F0702030302020204" pitchFamily="66" charset="0"/>
            </a:rPr>
            <a:t>Rugby club.</a:t>
          </a:r>
        </a:p>
      </dsp:txBody>
      <dsp:txXfrm>
        <a:off x="3251199" y="0"/>
        <a:ext cx="1625599" cy="1083733"/>
      </dsp:txXfrm>
    </dsp:sp>
    <dsp:sp modelId="{81DB1F44-359E-3940-B26A-DE130270519D}">
      <dsp:nvSpPr>
        <dsp:cNvPr id="0" name=""/>
        <dsp:cNvSpPr/>
      </dsp:nvSpPr>
      <dsp:spPr>
        <a:xfrm>
          <a:off x="2438400" y="1083733"/>
          <a:ext cx="3251199" cy="1083733"/>
        </a:xfrm>
        <a:prstGeom prst="trapezoid">
          <a:avLst>
            <a:gd name="adj" fmla="val 7500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970" tIns="13970" rIns="13970" bIns="1397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1100" b="1" kern="1200" noProof="0" dirty="0">
              <a:latin typeface="Comic Sans MS" panose="030F0702030302020204" pitchFamily="66" charset="0"/>
            </a:rPr>
            <a:t>I would go to rugby club in Newtown.</a:t>
          </a:r>
        </a:p>
      </dsp:txBody>
      <dsp:txXfrm>
        <a:off x="3007360" y="1083733"/>
        <a:ext cx="2113280" cy="1083733"/>
      </dsp:txXfrm>
    </dsp:sp>
    <dsp:sp modelId="{D4CDF462-A34A-CA4F-87F3-D128A838199D}">
      <dsp:nvSpPr>
        <dsp:cNvPr id="0" name=""/>
        <dsp:cNvSpPr/>
      </dsp:nvSpPr>
      <dsp:spPr>
        <a:xfrm>
          <a:off x="1625600" y="2167466"/>
          <a:ext cx="4876799" cy="1083733"/>
        </a:xfrm>
        <a:prstGeom prst="trapezoid">
          <a:avLst>
            <a:gd name="adj" fmla="val 7500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1400" kern="1200" noProof="0" dirty="0">
              <a:latin typeface="Comic Sans MS" panose="030F0702030302020204" pitchFamily="66" charset="0"/>
            </a:rPr>
            <a:t>I would go to rugby club in Newtown because it is fun.</a:t>
          </a:r>
        </a:p>
      </dsp:txBody>
      <dsp:txXfrm>
        <a:off x="2479039" y="2167466"/>
        <a:ext cx="3169919" cy="1083733"/>
      </dsp:txXfrm>
    </dsp:sp>
    <dsp:sp modelId="{C5278BF7-DEF0-FA43-AF5B-3DD719544B92}">
      <dsp:nvSpPr>
        <dsp:cNvPr id="0" name=""/>
        <dsp:cNvSpPr/>
      </dsp:nvSpPr>
      <dsp:spPr>
        <a:xfrm>
          <a:off x="812800" y="3251200"/>
          <a:ext cx="6502399" cy="1083733"/>
        </a:xfrm>
        <a:prstGeom prst="trapezoid">
          <a:avLst>
            <a:gd name="adj" fmla="val 7500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1400" kern="1200" noProof="0" dirty="0">
              <a:latin typeface="Comic Sans MS" panose="030F0702030302020204" pitchFamily="66" charset="0"/>
            </a:rPr>
            <a:t>I would go to rugby club in Newtown because it is fun. I wouldn’t go to swimming club in Newtown. </a:t>
          </a:r>
        </a:p>
      </dsp:txBody>
      <dsp:txXfrm>
        <a:off x="1950719" y="3251200"/>
        <a:ext cx="4226560" cy="1083733"/>
      </dsp:txXfrm>
    </dsp:sp>
    <dsp:sp modelId="{166C5EF9-2A9E-B04A-9489-4F5C57F6997B}">
      <dsp:nvSpPr>
        <dsp:cNvPr id="0" name=""/>
        <dsp:cNvSpPr/>
      </dsp:nvSpPr>
      <dsp:spPr>
        <a:xfrm>
          <a:off x="0" y="4334933"/>
          <a:ext cx="8128000" cy="1083733"/>
        </a:xfrm>
        <a:prstGeom prst="trapezoid">
          <a:avLst>
            <a:gd name="adj" fmla="val 7500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1400" kern="1200" noProof="0" dirty="0">
              <a:latin typeface="Comic Sans MS" panose="030F0702030302020204" pitchFamily="66" charset="0"/>
            </a:rPr>
            <a:t>I would go to rugby club in Newtown because it is fun. I wouldn’t go to swimming club in Newtown because it is rubbish!</a:t>
          </a:r>
        </a:p>
      </dsp:txBody>
      <dsp:txXfrm>
        <a:off x="1422399" y="4334933"/>
        <a:ext cx="5283200" cy="1083733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219F3F5-06FD-564E-B97D-34F9158E071A}">
      <dsp:nvSpPr>
        <dsp:cNvPr id="0" name=""/>
        <dsp:cNvSpPr/>
      </dsp:nvSpPr>
      <dsp:spPr>
        <a:xfrm>
          <a:off x="3251199" y="0"/>
          <a:ext cx="1625599" cy="1083733"/>
        </a:xfrm>
        <a:prstGeom prst="trapezoid">
          <a:avLst>
            <a:gd name="adj" fmla="val 7500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160" tIns="10160" rIns="10160" bIns="10160" numCol="1" spcCol="1270" anchor="ctr" anchorCtr="0">
          <a:noAutofit/>
        </a:bodyPr>
        <a:lstStyle/>
        <a:p>
          <a:pPr marL="0" lvl="0" indent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cy-GB" sz="800" kern="1200" noProof="0" dirty="0">
            <a:latin typeface="Comic Sans MS" panose="030F0702030302020204" pitchFamily="66" charset="0"/>
          </a:endParaRPr>
        </a:p>
        <a:p>
          <a:pPr marL="0" lvl="0" indent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800" b="0" kern="1200" noProof="0" dirty="0">
              <a:latin typeface="Comic Sans MS" panose="030F0702030302020204" pitchFamily="66" charset="0"/>
            </a:rPr>
            <a:t>Pa glwb </a:t>
          </a:r>
        </a:p>
        <a:p>
          <a:pPr marL="0" lvl="0" indent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800" b="0" kern="1200" noProof="0" dirty="0">
              <a:latin typeface="Comic Sans MS" panose="030F0702030302020204" pitchFamily="66" charset="0"/>
            </a:rPr>
            <a:t>faset ti’n mynd</a:t>
          </a:r>
        </a:p>
        <a:p>
          <a:pPr marL="0" lvl="0" indent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800" b="0" kern="1200" noProof="0" dirty="0">
              <a:latin typeface="Comic Sans MS" panose="030F0702030302020204" pitchFamily="66" charset="0"/>
            </a:rPr>
            <a:t>i Yn Y Drenewydd? </a:t>
          </a:r>
        </a:p>
      </dsp:txBody>
      <dsp:txXfrm>
        <a:off x="3251199" y="0"/>
        <a:ext cx="1625599" cy="1083733"/>
      </dsp:txXfrm>
    </dsp:sp>
    <dsp:sp modelId="{81DB1F44-359E-3940-B26A-DE130270519D}">
      <dsp:nvSpPr>
        <dsp:cNvPr id="0" name=""/>
        <dsp:cNvSpPr/>
      </dsp:nvSpPr>
      <dsp:spPr>
        <a:xfrm>
          <a:off x="2438400" y="1083733"/>
          <a:ext cx="3251199" cy="1083733"/>
        </a:xfrm>
        <a:prstGeom prst="trapezoid">
          <a:avLst>
            <a:gd name="adj" fmla="val 7500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" tIns="11430" rIns="11430" bIns="11430" numCol="1" spcCol="1270" anchor="ctr" anchorCtr="0">
          <a:noAutofit/>
        </a:bodyPr>
        <a:lstStyle/>
        <a:p>
          <a:pPr marL="0" lvl="0" indent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900" b="0" kern="1200" noProof="0" dirty="0">
              <a:latin typeface="Comic Sans MS" panose="030F0702030302020204" pitchFamily="66" charset="0"/>
            </a:rPr>
            <a:t>Pa glwb faset ti’n mynd i yn </a:t>
          </a:r>
        </a:p>
        <a:p>
          <a:pPr marL="0" lvl="0" indent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900" b="0" kern="1200" noProof="0" dirty="0">
              <a:latin typeface="Comic Sans MS" panose="030F0702030302020204" pitchFamily="66" charset="0"/>
            </a:rPr>
            <a:t>Y Drenewydd? Baswn i’n mynd i glwb Hafan Yr Afon Parcrun yn Y Drenewydd.</a:t>
          </a:r>
        </a:p>
      </dsp:txBody>
      <dsp:txXfrm>
        <a:off x="3007360" y="1083733"/>
        <a:ext cx="2113280" cy="1083733"/>
      </dsp:txXfrm>
    </dsp:sp>
    <dsp:sp modelId="{D4CDF462-A34A-CA4F-87F3-D128A838199D}">
      <dsp:nvSpPr>
        <dsp:cNvPr id="0" name=""/>
        <dsp:cNvSpPr/>
      </dsp:nvSpPr>
      <dsp:spPr>
        <a:xfrm>
          <a:off x="1625600" y="2167466"/>
          <a:ext cx="4876799" cy="1083733"/>
        </a:xfrm>
        <a:prstGeom prst="trapezoid">
          <a:avLst>
            <a:gd name="adj" fmla="val 7500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" tIns="15240" rIns="15240" bIns="1524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1200" kern="1200" noProof="0" dirty="0">
              <a:latin typeface="Comic Sans MS" panose="030F0702030302020204" pitchFamily="66" charset="0"/>
            </a:rPr>
            <a:t>Pa glwb faset ti’n mynd i yn Y Drenewydd? Baswn i’n mynd i glwb Hafan Yr Afon Parcrun yn Y Drenewydd achos mae’n hwyl!</a:t>
          </a:r>
        </a:p>
      </dsp:txBody>
      <dsp:txXfrm>
        <a:off x="2479039" y="2167466"/>
        <a:ext cx="3169919" cy="1083733"/>
      </dsp:txXfrm>
    </dsp:sp>
    <dsp:sp modelId="{C5278BF7-DEF0-FA43-AF5B-3DD719544B92}">
      <dsp:nvSpPr>
        <dsp:cNvPr id="0" name=""/>
        <dsp:cNvSpPr/>
      </dsp:nvSpPr>
      <dsp:spPr>
        <a:xfrm>
          <a:off x="812800" y="3239886"/>
          <a:ext cx="6502399" cy="1083733"/>
        </a:xfrm>
        <a:prstGeom prst="trapezoid">
          <a:avLst>
            <a:gd name="adj" fmla="val 7500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970" tIns="13970" rIns="13970" bIns="1397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1100" kern="1200" noProof="0" dirty="0">
              <a:latin typeface="Comic Sans MS" panose="030F0702030302020204" pitchFamily="66" charset="0"/>
            </a:rPr>
            <a:t>Pa glwb faset ti’n mynd i yn Y Drenewydd? Baswn i’n mynd i glwb Hafan yr Afon Parcrun yn Y Drenewydd achos mae’n hwyl! Pa glwb faset ti ddim yn mynd i yn dy ardal di? </a:t>
          </a:r>
        </a:p>
      </dsp:txBody>
      <dsp:txXfrm>
        <a:off x="1950719" y="3239886"/>
        <a:ext cx="4226560" cy="1083733"/>
      </dsp:txXfrm>
    </dsp:sp>
    <dsp:sp modelId="{166C5EF9-2A9E-B04A-9489-4F5C57F6997B}">
      <dsp:nvSpPr>
        <dsp:cNvPr id="0" name=""/>
        <dsp:cNvSpPr/>
      </dsp:nvSpPr>
      <dsp:spPr>
        <a:xfrm>
          <a:off x="0" y="4334933"/>
          <a:ext cx="8128000" cy="1083733"/>
        </a:xfrm>
        <a:prstGeom prst="trapezoid">
          <a:avLst>
            <a:gd name="adj" fmla="val 7500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" tIns="15240" rIns="15240" bIns="1524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1200" kern="1200" noProof="0" dirty="0">
              <a:latin typeface="Comic Sans MS" panose="030F0702030302020204" pitchFamily="66" charset="0"/>
            </a:rPr>
            <a:t>Pa glwb faset ti’n mynd i yn Y Drenewydd? Baswn i’n mynd i glwb Hafan yr Afon Parcrun yn Y Drenewydd achos mae’n hwyl! Pa glwb baset ti ddim yn mynd i yn dy ardal di? Faswn i ddim yn mynd i glwb gymnasteg yn fy ardal i achos mae’n ofnadwy!</a:t>
          </a:r>
        </a:p>
      </dsp:txBody>
      <dsp:txXfrm>
        <a:off x="1422399" y="4334933"/>
        <a:ext cx="5283200" cy="1083733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219F3F5-06FD-564E-B97D-34F9158E071A}">
      <dsp:nvSpPr>
        <dsp:cNvPr id="0" name=""/>
        <dsp:cNvSpPr/>
      </dsp:nvSpPr>
      <dsp:spPr>
        <a:xfrm>
          <a:off x="3251199" y="0"/>
          <a:ext cx="1625599" cy="1083733"/>
        </a:xfrm>
        <a:prstGeom prst="trapezoid">
          <a:avLst>
            <a:gd name="adj" fmla="val 7500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160" tIns="10160" rIns="10160" bIns="10160" numCol="1" spcCol="1270" anchor="ctr" anchorCtr="0">
          <a:noAutofit/>
        </a:bodyPr>
        <a:lstStyle/>
        <a:p>
          <a:pPr marL="0" lvl="0" indent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cy-GB" sz="800" kern="1200" noProof="0" dirty="0">
            <a:latin typeface="Comic Sans MS" panose="030F0702030302020204" pitchFamily="66" charset="0"/>
          </a:endParaRPr>
        </a:p>
        <a:p>
          <a:pPr marL="0" lvl="0" indent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cy-GB" sz="800" b="0" kern="1200" noProof="0" dirty="0">
            <a:latin typeface="Comic Sans MS" panose="030F0702030302020204" pitchFamily="66" charset="0"/>
          </a:endParaRPr>
        </a:p>
        <a:p>
          <a:pPr marL="0" lvl="0" indent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800" b="0" kern="1200" noProof="0" dirty="0">
              <a:latin typeface="Comic Sans MS" panose="030F0702030302020204" pitchFamily="66" charset="0"/>
            </a:rPr>
            <a:t>Which club would </a:t>
          </a:r>
        </a:p>
        <a:p>
          <a:pPr marL="0" lvl="0" indent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800" b="0" kern="1200" noProof="0" dirty="0">
              <a:latin typeface="Comic Sans MS" panose="030F0702030302020204" pitchFamily="66" charset="0"/>
            </a:rPr>
            <a:t>you go to in Newtown? </a:t>
          </a:r>
        </a:p>
      </dsp:txBody>
      <dsp:txXfrm>
        <a:off x="3251199" y="0"/>
        <a:ext cx="1625599" cy="1083733"/>
      </dsp:txXfrm>
    </dsp:sp>
    <dsp:sp modelId="{81DB1F44-359E-3940-B26A-DE130270519D}">
      <dsp:nvSpPr>
        <dsp:cNvPr id="0" name=""/>
        <dsp:cNvSpPr/>
      </dsp:nvSpPr>
      <dsp:spPr>
        <a:xfrm>
          <a:off x="2438400" y="1083733"/>
          <a:ext cx="3251199" cy="1083733"/>
        </a:xfrm>
        <a:prstGeom prst="trapezoid">
          <a:avLst>
            <a:gd name="adj" fmla="val 7500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" tIns="11430" rIns="11430" bIns="11430" numCol="1" spcCol="1270" anchor="ctr" anchorCtr="0">
          <a:noAutofit/>
        </a:bodyPr>
        <a:lstStyle/>
        <a:p>
          <a:pPr marL="0" lvl="0" indent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900" b="0" kern="1200" noProof="0" dirty="0">
              <a:latin typeface="Comic Sans MS" panose="030F0702030302020204" pitchFamily="66" charset="0"/>
            </a:rPr>
            <a:t>Which club would you go to in Newtown? I would go to Hafan yr Afon parkrun in Newtown.</a:t>
          </a:r>
        </a:p>
      </dsp:txBody>
      <dsp:txXfrm>
        <a:off x="3007360" y="1083733"/>
        <a:ext cx="2113280" cy="1083733"/>
      </dsp:txXfrm>
    </dsp:sp>
    <dsp:sp modelId="{D4CDF462-A34A-CA4F-87F3-D128A838199D}">
      <dsp:nvSpPr>
        <dsp:cNvPr id="0" name=""/>
        <dsp:cNvSpPr/>
      </dsp:nvSpPr>
      <dsp:spPr>
        <a:xfrm>
          <a:off x="1625600" y="2167466"/>
          <a:ext cx="4876799" cy="1083733"/>
        </a:xfrm>
        <a:prstGeom prst="trapezoid">
          <a:avLst>
            <a:gd name="adj" fmla="val 7500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" tIns="15240" rIns="15240" bIns="1524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1200" kern="1200" noProof="0" dirty="0">
              <a:latin typeface="Comic Sans MS" panose="030F0702030302020204" pitchFamily="66" charset="0"/>
            </a:rPr>
            <a:t>Which</a:t>
          </a:r>
          <a:r>
            <a:rPr lang="cy-GB" sz="1200" kern="1200" baseline="0" noProof="0" dirty="0">
              <a:latin typeface="Comic Sans MS" panose="030F0702030302020204" pitchFamily="66" charset="0"/>
            </a:rPr>
            <a:t> club would you go to in Newtown? I would go to Hafan yr Afon parkrun in Newtown because it is fun! </a:t>
          </a:r>
          <a:endParaRPr lang="cy-GB" sz="1200" kern="1200" noProof="0" dirty="0">
            <a:latin typeface="Comic Sans MS" panose="030F0702030302020204" pitchFamily="66" charset="0"/>
          </a:endParaRPr>
        </a:p>
      </dsp:txBody>
      <dsp:txXfrm>
        <a:off x="2479039" y="2167466"/>
        <a:ext cx="3169919" cy="1083733"/>
      </dsp:txXfrm>
    </dsp:sp>
    <dsp:sp modelId="{C5278BF7-DEF0-FA43-AF5B-3DD719544B92}">
      <dsp:nvSpPr>
        <dsp:cNvPr id="0" name=""/>
        <dsp:cNvSpPr/>
      </dsp:nvSpPr>
      <dsp:spPr>
        <a:xfrm>
          <a:off x="812800" y="3239886"/>
          <a:ext cx="6502399" cy="1083733"/>
        </a:xfrm>
        <a:prstGeom prst="trapezoid">
          <a:avLst>
            <a:gd name="adj" fmla="val 7500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970" tIns="13970" rIns="13970" bIns="1397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1100" kern="1200" noProof="0" dirty="0">
              <a:latin typeface="Comic Sans MS" panose="030F0702030302020204" pitchFamily="66" charset="0"/>
            </a:rPr>
            <a:t>Which club would you go to in Newtown? I would go to Hafan yr Afon parkrun in Newtown because it is fun! Which club wouldn’t you go to in your area?</a:t>
          </a:r>
        </a:p>
      </dsp:txBody>
      <dsp:txXfrm>
        <a:off x="1950719" y="3239886"/>
        <a:ext cx="4226560" cy="1083733"/>
      </dsp:txXfrm>
    </dsp:sp>
    <dsp:sp modelId="{166C5EF9-2A9E-B04A-9489-4F5C57F6997B}">
      <dsp:nvSpPr>
        <dsp:cNvPr id="0" name=""/>
        <dsp:cNvSpPr/>
      </dsp:nvSpPr>
      <dsp:spPr>
        <a:xfrm>
          <a:off x="0" y="4334933"/>
          <a:ext cx="8128000" cy="1083733"/>
        </a:xfrm>
        <a:prstGeom prst="trapezoid">
          <a:avLst>
            <a:gd name="adj" fmla="val 7500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" tIns="15240" rIns="15240" bIns="1524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1200" kern="1200" noProof="0" dirty="0">
              <a:latin typeface="Comic Sans MS" panose="030F0702030302020204" pitchFamily="66" charset="0"/>
            </a:rPr>
            <a:t>Which</a:t>
          </a:r>
          <a:r>
            <a:rPr lang="cy-GB" sz="1200" kern="1200" baseline="0" noProof="0" dirty="0">
              <a:latin typeface="Comic Sans MS" panose="030F0702030302020204" pitchFamily="66" charset="0"/>
            </a:rPr>
            <a:t> club would you go to in Newtown? I would go to Hafan yr Afon parkrun in Newtown because it is fun! Which club wouldn’t you go to in your area? I wouldn’t go to gymnstic club in my area because it is terrible!</a:t>
          </a:r>
          <a:endParaRPr lang="cy-GB" sz="1200" kern="1200" noProof="0" dirty="0">
            <a:latin typeface="Comic Sans MS" panose="030F0702030302020204" pitchFamily="66" charset="0"/>
          </a:endParaRPr>
        </a:p>
      </dsp:txBody>
      <dsp:txXfrm>
        <a:off x="1422399" y="4334933"/>
        <a:ext cx="5283200" cy="108373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pyramid1">
  <dgm:title val=""/>
  <dgm:desc val=""/>
  <dgm:catLst>
    <dgm:cat type="pyramid" pri="1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pyra">
          <dgm:param type="linDir" val="fromB"/>
          <dgm:param type="txDir" val="fromT"/>
          <dgm:param type="pyraAcctPos" val="aft"/>
          <dgm:param type="pyraAcctTxMar" val="step"/>
          <dgm:param type="pyraAcctBkgdNode" val="acctBkgd"/>
          <dgm:param type="pyraAcctTxNode" val="acctTx"/>
          <dgm:param type="pyraLvlNode" val="level"/>
        </dgm:alg>
      </dgm:if>
      <dgm:else name="Name3">
        <dgm:alg type="pyra">
          <dgm:param type="linDir" val="fromB"/>
          <dgm:param type="txDir" val="fromT"/>
          <dgm:param type="pyraAcctPos" val="bef"/>
          <dgm:param type="pyraAcctTxMar" val="step"/>
          <dgm:param type="pyraAcctBkgdNode" val="acctBkgd"/>
          <dgm:param type="pyraAcctTxNode" val="acctTx"/>
          <dgm:param type="pyraLvlNode" val="level"/>
        </dgm:alg>
      </dgm:else>
    </dgm:choose>
    <dgm:shape xmlns:r="http://schemas.openxmlformats.org/officeDocument/2006/relationships" r:blip="">
      <dgm:adjLst/>
    </dgm:shape>
    <dgm:presOf/>
    <dgm:choose name="Name4">
      <dgm:if name="Name5" axis="root des" ptType="all node" func="maxDepth" op="gte" val="2">
        <dgm:constrLst>
          <dgm:constr type="primFontSz" for="des" forName="levelTx" op="equ"/>
          <dgm:constr type="secFontSz" for="des" forName="acctTx" op="equ"/>
          <dgm:constr type="pyraAcctRatio" val="0.32"/>
        </dgm:constrLst>
      </dgm:if>
      <dgm:else name="Name6">
        <dgm:constrLst>
          <dgm:constr type="primFontSz" for="des" forName="levelTx" op="equ"/>
          <dgm:constr type="secFontSz" for="des" forName="acctTx" op="equ"/>
          <dgm:constr type="pyraAcctRatio"/>
        </dgm:constrLst>
      </dgm:else>
    </dgm:choose>
    <dgm:ruleLst/>
    <dgm:forEach name="Name7" axis="ch" ptType="node">
      <dgm:layoutNode name="Name8">
        <dgm:alg type="composite">
          <dgm:param type="horzAlign" val="none"/>
        </dgm:alg>
        <dgm:shape xmlns:r="http://schemas.openxmlformats.org/officeDocument/2006/relationships" r:blip="">
          <dgm:adjLst/>
        </dgm:shape>
        <dgm:presOf/>
        <dgm:choose name="Name9">
          <dgm:if name="Name10" axis="self" ptType="node" func="pos" op="equ" val="1">
            <dgm:constrLst>
              <dgm:constr type="ctrX" for="ch" forName="acctBkgd" val="1"/>
              <dgm:constr type="ctrY" for="ch" forName="acctBkgd" val="1"/>
              <dgm:constr type="w" for="ch" forName="acctBkgd" val="1"/>
              <dgm:constr type="h" for="ch" forName="acctBkgd" val="1"/>
              <dgm:constr type="ctrX" for="ch" forName="acctTx" val="1"/>
              <dgm:constr type="ctrY" for="ch" forName="acctTx" val="1"/>
              <dgm:constr type="w" for="ch" forName="acctTx" val="1"/>
              <dgm:constr type="h" for="ch" forName="acctTx" val="1"/>
              <dgm:constr type="ctrX" for="ch" forName="level" val="1"/>
              <dgm:constr type="ctrY" for="ch" forName="level" val="1"/>
              <dgm:constr type="w" for="ch" forName="level" val="1"/>
              <dgm:constr type="h" for="ch" forName="level" val="1"/>
              <dgm:constr type="ctrX" for="ch" forName="levelTx" refType="ctrX" refFor="ch" refForName="level"/>
              <dgm:constr type="ctrY" for="ch" forName="levelTx" refType="ctrY" refFor="ch" refForName="level"/>
              <dgm:constr type="w" for="ch" forName="levelTx" refType="w" refFor="ch" refForName="level"/>
              <dgm:constr type="h" for="ch" forName="levelTx" refType="h" refFor="ch" refForName="level"/>
            </dgm:constrLst>
          </dgm:if>
          <dgm:else name="Name11">
            <dgm:constrLst>
              <dgm:constr type="ctrX" for="ch" forName="acctBkgd" val="1"/>
              <dgm:constr type="ctrY" for="ch" forName="acctBkgd" val="1"/>
              <dgm:constr type="w" for="ch" forName="acctBkgd" val="1"/>
              <dgm:constr type="h" for="ch" forName="acctBkgd" val="1"/>
              <dgm:constr type="ctrX" for="ch" forName="acctTx" val="1"/>
              <dgm:constr type="ctrY" for="ch" forName="acctTx" val="1"/>
              <dgm:constr type="w" for="ch" forName="acctTx" val="1"/>
              <dgm:constr type="h" for="ch" forName="acctTx" val="1"/>
              <dgm:constr type="ctrX" for="ch" forName="level" val="1"/>
              <dgm:constr type="ctrY" for="ch" forName="level" val="1"/>
              <dgm:constr type="w" for="ch" forName="level" val="1"/>
              <dgm:constr type="h" for="ch" forName="level" val="1"/>
              <dgm:constr type="ctrX" for="ch" forName="levelTx" refType="ctrX" refFor="ch" refForName="level"/>
              <dgm:constr type="ctrY" for="ch" forName="levelTx" refType="ctrY" refFor="ch" refForName="level"/>
              <dgm:constr type="w" for="ch" forName="levelTx" refType="w" refFor="ch" refForName="level" fact="0.65"/>
              <dgm:constr type="h" for="ch" forName="levelTx" refType="h" refFor="ch" refForName="level"/>
            </dgm:constrLst>
          </dgm:else>
        </dgm:choose>
        <dgm:ruleLst/>
        <dgm:choose name="Name12">
          <dgm:if name="Name13" axis="ch" ptType="node" func="cnt" op="gte" val="1">
            <dgm:layoutNode name="acctBkgd" styleLbl="alignAcc1">
              <dgm:alg type="sp"/>
              <dgm:shape xmlns:r="http://schemas.openxmlformats.org/officeDocument/2006/relationships" type="nonIsoscelesTrapezoid" r:blip="">
                <dgm:adjLst/>
              </dgm:shape>
              <dgm:presOf axis="des" ptType="node"/>
              <dgm:constrLst/>
              <dgm:ruleLst/>
            </dgm:layoutNode>
            <dgm:layoutNode name="acctTx" styleLbl="alignAcc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shape xmlns:r="http://schemas.openxmlformats.org/officeDocument/2006/relationships" type="nonIsoscelesTrapezoid" r:blip="" hideGeom="1">
                <dgm:adjLst/>
              </dgm:shape>
              <dgm:presOf axis="des" ptType="node"/>
              <dgm:constrLst>
                <dgm:constr type="secFontSz" val="65"/>
                <dgm:constr type="primFontSz" refType="secFontSz"/>
                <dgm:constr type="tMarg" refType="secFontSz" fact="0.3"/>
                <dgm:constr type="bMarg" refType="secFontSz" fact="0.3"/>
                <dgm:constr type="lMarg" refType="secFontSz" fact="0.3"/>
                <dgm:constr type="rMarg" refType="secFontSz" fact="0.3"/>
              </dgm:constrLst>
              <dgm:ruleLst>
                <dgm:rule type="secFontSz" val="5" fact="NaN" max="NaN"/>
              </dgm:ruleLst>
            </dgm:layoutNode>
          </dgm:if>
          <dgm:else name="Name14"/>
        </dgm:choose>
        <dgm:layoutNode name="level">
          <dgm:varLst>
            <dgm:chMax val="1"/>
            <dgm:bulletEnabled val="1"/>
          </dgm:varLst>
          <dgm:alg type="sp"/>
          <dgm:shape xmlns:r="http://schemas.openxmlformats.org/officeDocument/2006/relationships" type="trapezoid" r:blip="">
            <dgm:adjLst/>
          </dgm:shape>
          <dgm:presOf axis="self"/>
          <dgm:constrLst>
            <dgm:constr type="h" val="500"/>
            <dgm:constr type="w" val="1"/>
          </dgm:constrLst>
          <dgm:ruleLst/>
        </dgm:layoutNode>
        <dgm:layoutNode name="levelTx" styleLbl="revTx">
          <dgm:varLst>
            <dgm:chMax val="1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layoutNod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pyramid1">
  <dgm:title val=""/>
  <dgm:desc val=""/>
  <dgm:catLst>
    <dgm:cat type="pyramid" pri="1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pyra">
          <dgm:param type="linDir" val="fromB"/>
          <dgm:param type="txDir" val="fromT"/>
          <dgm:param type="pyraAcctPos" val="aft"/>
          <dgm:param type="pyraAcctTxMar" val="step"/>
          <dgm:param type="pyraAcctBkgdNode" val="acctBkgd"/>
          <dgm:param type="pyraAcctTxNode" val="acctTx"/>
          <dgm:param type="pyraLvlNode" val="level"/>
        </dgm:alg>
      </dgm:if>
      <dgm:else name="Name3">
        <dgm:alg type="pyra">
          <dgm:param type="linDir" val="fromB"/>
          <dgm:param type="txDir" val="fromT"/>
          <dgm:param type="pyraAcctPos" val="bef"/>
          <dgm:param type="pyraAcctTxMar" val="step"/>
          <dgm:param type="pyraAcctBkgdNode" val="acctBkgd"/>
          <dgm:param type="pyraAcctTxNode" val="acctTx"/>
          <dgm:param type="pyraLvlNode" val="level"/>
        </dgm:alg>
      </dgm:else>
    </dgm:choose>
    <dgm:shape xmlns:r="http://schemas.openxmlformats.org/officeDocument/2006/relationships" r:blip="">
      <dgm:adjLst/>
    </dgm:shape>
    <dgm:presOf/>
    <dgm:choose name="Name4">
      <dgm:if name="Name5" axis="root des" ptType="all node" func="maxDepth" op="gte" val="2">
        <dgm:constrLst>
          <dgm:constr type="primFontSz" for="des" forName="levelTx" op="equ"/>
          <dgm:constr type="secFontSz" for="des" forName="acctTx" op="equ"/>
          <dgm:constr type="pyraAcctRatio" val="0.32"/>
        </dgm:constrLst>
      </dgm:if>
      <dgm:else name="Name6">
        <dgm:constrLst>
          <dgm:constr type="primFontSz" for="des" forName="levelTx" op="equ"/>
          <dgm:constr type="secFontSz" for="des" forName="acctTx" op="equ"/>
          <dgm:constr type="pyraAcctRatio"/>
        </dgm:constrLst>
      </dgm:else>
    </dgm:choose>
    <dgm:ruleLst/>
    <dgm:forEach name="Name7" axis="ch" ptType="node">
      <dgm:layoutNode name="Name8">
        <dgm:alg type="composite">
          <dgm:param type="horzAlign" val="none"/>
        </dgm:alg>
        <dgm:shape xmlns:r="http://schemas.openxmlformats.org/officeDocument/2006/relationships" r:blip="">
          <dgm:adjLst/>
        </dgm:shape>
        <dgm:presOf/>
        <dgm:choose name="Name9">
          <dgm:if name="Name10" axis="self" ptType="node" func="pos" op="equ" val="1">
            <dgm:constrLst>
              <dgm:constr type="ctrX" for="ch" forName="acctBkgd" val="1"/>
              <dgm:constr type="ctrY" for="ch" forName="acctBkgd" val="1"/>
              <dgm:constr type="w" for="ch" forName="acctBkgd" val="1"/>
              <dgm:constr type="h" for="ch" forName="acctBkgd" val="1"/>
              <dgm:constr type="ctrX" for="ch" forName="acctTx" val="1"/>
              <dgm:constr type="ctrY" for="ch" forName="acctTx" val="1"/>
              <dgm:constr type="w" for="ch" forName="acctTx" val="1"/>
              <dgm:constr type="h" for="ch" forName="acctTx" val="1"/>
              <dgm:constr type="ctrX" for="ch" forName="level" val="1"/>
              <dgm:constr type="ctrY" for="ch" forName="level" val="1"/>
              <dgm:constr type="w" for="ch" forName="level" val="1"/>
              <dgm:constr type="h" for="ch" forName="level" val="1"/>
              <dgm:constr type="ctrX" for="ch" forName="levelTx" refType="ctrX" refFor="ch" refForName="level"/>
              <dgm:constr type="ctrY" for="ch" forName="levelTx" refType="ctrY" refFor="ch" refForName="level"/>
              <dgm:constr type="w" for="ch" forName="levelTx" refType="w" refFor="ch" refForName="level"/>
              <dgm:constr type="h" for="ch" forName="levelTx" refType="h" refFor="ch" refForName="level"/>
            </dgm:constrLst>
          </dgm:if>
          <dgm:else name="Name11">
            <dgm:constrLst>
              <dgm:constr type="ctrX" for="ch" forName="acctBkgd" val="1"/>
              <dgm:constr type="ctrY" for="ch" forName="acctBkgd" val="1"/>
              <dgm:constr type="w" for="ch" forName="acctBkgd" val="1"/>
              <dgm:constr type="h" for="ch" forName="acctBkgd" val="1"/>
              <dgm:constr type="ctrX" for="ch" forName="acctTx" val="1"/>
              <dgm:constr type="ctrY" for="ch" forName="acctTx" val="1"/>
              <dgm:constr type="w" for="ch" forName="acctTx" val="1"/>
              <dgm:constr type="h" for="ch" forName="acctTx" val="1"/>
              <dgm:constr type="ctrX" for="ch" forName="level" val="1"/>
              <dgm:constr type="ctrY" for="ch" forName="level" val="1"/>
              <dgm:constr type="w" for="ch" forName="level" val="1"/>
              <dgm:constr type="h" for="ch" forName="level" val="1"/>
              <dgm:constr type="ctrX" for="ch" forName="levelTx" refType="ctrX" refFor="ch" refForName="level"/>
              <dgm:constr type="ctrY" for="ch" forName="levelTx" refType="ctrY" refFor="ch" refForName="level"/>
              <dgm:constr type="w" for="ch" forName="levelTx" refType="w" refFor="ch" refForName="level" fact="0.65"/>
              <dgm:constr type="h" for="ch" forName="levelTx" refType="h" refFor="ch" refForName="level"/>
            </dgm:constrLst>
          </dgm:else>
        </dgm:choose>
        <dgm:ruleLst/>
        <dgm:choose name="Name12">
          <dgm:if name="Name13" axis="ch" ptType="node" func="cnt" op="gte" val="1">
            <dgm:layoutNode name="acctBkgd" styleLbl="alignAcc1">
              <dgm:alg type="sp"/>
              <dgm:shape xmlns:r="http://schemas.openxmlformats.org/officeDocument/2006/relationships" type="nonIsoscelesTrapezoid" r:blip="">
                <dgm:adjLst/>
              </dgm:shape>
              <dgm:presOf axis="des" ptType="node"/>
              <dgm:constrLst/>
              <dgm:ruleLst/>
            </dgm:layoutNode>
            <dgm:layoutNode name="acctTx" styleLbl="alignAcc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shape xmlns:r="http://schemas.openxmlformats.org/officeDocument/2006/relationships" type="nonIsoscelesTrapezoid" r:blip="" hideGeom="1">
                <dgm:adjLst/>
              </dgm:shape>
              <dgm:presOf axis="des" ptType="node"/>
              <dgm:constrLst>
                <dgm:constr type="secFontSz" val="65"/>
                <dgm:constr type="primFontSz" refType="secFontSz"/>
                <dgm:constr type="tMarg" refType="secFontSz" fact="0.3"/>
                <dgm:constr type="bMarg" refType="secFontSz" fact="0.3"/>
                <dgm:constr type="lMarg" refType="secFontSz" fact="0.3"/>
                <dgm:constr type="rMarg" refType="secFontSz" fact="0.3"/>
              </dgm:constrLst>
              <dgm:ruleLst>
                <dgm:rule type="secFontSz" val="5" fact="NaN" max="NaN"/>
              </dgm:ruleLst>
            </dgm:layoutNode>
          </dgm:if>
          <dgm:else name="Name14"/>
        </dgm:choose>
        <dgm:layoutNode name="level">
          <dgm:varLst>
            <dgm:chMax val="1"/>
            <dgm:bulletEnabled val="1"/>
          </dgm:varLst>
          <dgm:alg type="sp"/>
          <dgm:shape xmlns:r="http://schemas.openxmlformats.org/officeDocument/2006/relationships" type="trapezoid" r:blip="">
            <dgm:adjLst/>
          </dgm:shape>
          <dgm:presOf axis="self"/>
          <dgm:constrLst>
            <dgm:constr type="h" val="500"/>
            <dgm:constr type="w" val="1"/>
          </dgm:constrLst>
          <dgm:ruleLst/>
        </dgm:layoutNode>
        <dgm:layoutNode name="levelTx" styleLbl="revTx">
          <dgm:varLst>
            <dgm:chMax val="1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layoutNod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pyramid1">
  <dgm:title val=""/>
  <dgm:desc val=""/>
  <dgm:catLst>
    <dgm:cat type="pyramid" pri="1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pyra">
          <dgm:param type="linDir" val="fromB"/>
          <dgm:param type="txDir" val="fromT"/>
          <dgm:param type="pyraAcctPos" val="aft"/>
          <dgm:param type="pyraAcctTxMar" val="step"/>
          <dgm:param type="pyraAcctBkgdNode" val="acctBkgd"/>
          <dgm:param type="pyraAcctTxNode" val="acctTx"/>
          <dgm:param type="pyraLvlNode" val="level"/>
        </dgm:alg>
      </dgm:if>
      <dgm:else name="Name3">
        <dgm:alg type="pyra">
          <dgm:param type="linDir" val="fromB"/>
          <dgm:param type="txDir" val="fromT"/>
          <dgm:param type="pyraAcctPos" val="bef"/>
          <dgm:param type="pyraAcctTxMar" val="step"/>
          <dgm:param type="pyraAcctBkgdNode" val="acctBkgd"/>
          <dgm:param type="pyraAcctTxNode" val="acctTx"/>
          <dgm:param type="pyraLvlNode" val="level"/>
        </dgm:alg>
      </dgm:else>
    </dgm:choose>
    <dgm:shape xmlns:r="http://schemas.openxmlformats.org/officeDocument/2006/relationships" r:blip="">
      <dgm:adjLst/>
    </dgm:shape>
    <dgm:presOf/>
    <dgm:choose name="Name4">
      <dgm:if name="Name5" axis="root des" ptType="all node" func="maxDepth" op="gte" val="2">
        <dgm:constrLst>
          <dgm:constr type="primFontSz" for="des" forName="levelTx" op="equ"/>
          <dgm:constr type="secFontSz" for="des" forName="acctTx" op="equ"/>
          <dgm:constr type="pyraAcctRatio" val="0.32"/>
        </dgm:constrLst>
      </dgm:if>
      <dgm:else name="Name6">
        <dgm:constrLst>
          <dgm:constr type="primFontSz" for="des" forName="levelTx" op="equ"/>
          <dgm:constr type="secFontSz" for="des" forName="acctTx" op="equ"/>
          <dgm:constr type="pyraAcctRatio"/>
        </dgm:constrLst>
      </dgm:else>
    </dgm:choose>
    <dgm:ruleLst/>
    <dgm:forEach name="Name7" axis="ch" ptType="node">
      <dgm:layoutNode name="Name8">
        <dgm:alg type="composite">
          <dgm:param type="horzAlign" val="none"/>
        </dgm:alg>
        <dgm:shape xmlns:r="http://schemas.openxmlformats.org/officeDocument/2006/relationships" r:blip="">
          <dgm:adjLst/>
        </dgm:shape>
        <dgm:presOf/>
        <dgm:choose name="Name9">
          <dgm:if name="Name10" axis="self" ptType="node" func="pos" op="equ" val="1">
            <dgm:constrLst>
              <dgm:constr type="ctrX" for="ch" forName="acctBkgd" val="1"/>
              <dgm:constr type="ctrY" for="ch" forName="acctBkgd" val="1"/>
              <dgm:constr type="w" for="ch" forName="acctBkgd" val="1"/>
              <dgm:constr type="h" for="ch" forName="acctBkgd" val="1"/>
              <dgm:constr type="ctrX" for="ch" forName="acctTx" val="1"/>
              <dgm:constr type="ctrY" for="ch" forName="acctTx" val="1"/>
              <dgm:constr type="w" for="ch" forName="acctTx" val="1"/>
              <dgm:constr type="h" for="ch" forName="acctTx" val="1"/>
              <dgm:constr type="ctrX" for="ch" forName="level" val="1"/>
              <dgm:constr type="ctrY" for="ch" forName="level" val="1"/>
              <dgm:constr type="w" for="ch" forName="level" val="1"/>
              <dgm:constr type="h" for="ch" forName="level" val="1"/>
              <dgm:constr type="ctrX" for="ch" forName="levelTx" refType="ctrX" refFor="ch" refForName="level"/>
              <dgm:constr type="ctrY" for="ch" forName="levelTx" refType="ctrY" refFor="ch" refForName="level"/>
              <dgm:constr type="w" for="ch" forName="levelTx" refType="w" refFor="ch" refForName="level"/>
              <dgm:constr type="h" for="ch" forName="levelTx" refType="h" refFor="ch" refForName="level"/>
            </dgm:constrLst>
          </dgm:if>
          <dgm:else name="Name11">
            <dgm:constrLst>
              <dgm:constr type="ctrX" for="ch" forName="acctBkgd" val="1"/>
              <dgm:constr type="ctrY" for="ch" forName="acctBkgd" val="1"/>
              <dgm:constr type="w" for="ch" forName="acctBkgd" val="1"/>
              <dgm:constr type="h" for="ch" forName="acctBkgd" val="1"/>
              <dgm:constr type="ctrX" for="ch" forName="acctTx" val="1"/>
              <dgm:constr type="ctrY" for="ch" forName="acctTx" val="1"/>
              <dgm:constr type="w" for="ch" forName="acctTx" val="1"/>
              <dgm:constr type="h" for="ch" forName="acctTx" val="1"/>
              <dgm:constr type="ctrX" for="ch" forName="level" val="1"/>
              <dgm:constr type="ctrY" for="ch" forName="level" val="1"/>
              <dgm:constr type="w" for="ch" forName="level" val="1"/>
              <dgm:constr type="h" for="ch" forName="level" val="1"/>
              <dgm:constr type="ctrX" for="ch" forName="levelTx" refType="ctrX" refFor="ch" refForName="level"/>
              <dgm:constr type="ctrY" for="ch" forName="levelTx" refType="ctrY" refFor="ch" refForName="level"/>
              <dgm:constr type="w" for="ch" forName="levelTx" refType="w" refFor="ch" refForName="level" fact="0.65"/>
              <dgm:constr type="h" for="ch" forName="levelTx" refType="h" refFor="ch" refForName="level"/>
            </dgm:constrLst>
          </dgm:else>
        </dgm:choose>
        <dgm:ruleLst/>
        <dgm:choose name="Name12">
          <dgm:if name="Name13" axis="ch" ptType="node" func="cnt" op="gte" val="1">
            <dgm:layoutNode name="acctBkgd" styleLbl="alignAcc1">
              <dgm:alg type="sp"/>
              <dgm:shape xmlns:r="http://schemas.openxmlformats.org/officeDocument/2006/relationships" type="nonIsoscelesTrapezoid" r:blip="">
                <dgm:adjLst/>
              </dgm:shape>
              <dgm:presOf axis="des" ptType="node"/>
              <dgm:constrLst/>
              <dgm:ruleLst/>
            </dgm:layoutNode>
            <dgm:layoutNode name="acctTx" styleLbl="alignAcc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shape xmlns:r="http://schemas.openxmlformats.org/officeDocument/2006/relationships" type="nonIsoscelesTrapezoid" r:blip="" hideGeom="1">
                <dgm:adjLst/>
              </dgm:shape>
              <dgm:presOf axis="des" ptType="node"/>
              <dgm:constrLst>
                <dgm:constr type="secFontSz" val="65"/>
                <dgm:constr type="primFontSz" refType="secFontSz"/>
                <dgm:constr type="tMarg" refType="secFontSz" fact="0.3"/>
                <dgm:constr type="bMarg" refType="secFontSz" fact="0.3"/>
                <dgm:constr type="lMarg" refType="secFontSz" fact="0.3"/>
                <dgm:constr type="rMarg" refType="secFontSz" fact="0.3"/>
              </dgm:constrLst>
              <dgm:ruleLst>
                <dgm:rule type="secFontSz" val="5" fact="NaN" max="NaN"/>
              </dgm:ruleLst>
            </dgm:layoutNode>
          </dgm:if>
          <dgm:else name="Name14"/>
        </dgm:choose>
        <dgm:layoutNode name="level">
          <dgm:varLst>
            <dgm:chMax val="1"/>
            <dgm:bulletEnabled val="1"/>
          </dgm:varLst>
          <dgm:alg type="sp"/>
          <dgm:shape xmlns:r="http://schemas.openxmlformats.org/officeDocument/2006/relationships" type="trapezoid" r:blip="">
            <dgm:adjLst/>
          </dgm:shape>
          <dgm:presOf axis="self"/>
          <dgm:constrLst>
            <dgm:constr type="h" val="500"/>
            <dgm:constr type="w" val="1"/>
          </dgm:constrLst>
          <dgm:ruleLst/>
        </dgm:layoutNode>
        <dgm:layoutNode name="levelTx" styleLbl="revTx">
          <dgm:varLst>
            <dgm:chMax val="1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layoutNod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pyramid1">
  <dgm:title val=""/>
  <dgm:desc val=""/>
  <dgm:catLst>
    <dgm:cat type="pyramid" pri="1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pyra">
          <dgm:param type="linDir" val="fromB"/>
          <dgm:param type="txDir" val="fromT"/>
          <dgm:param type="pyraAcctPos" val="aft"/>
          <dgm:param type="pyraAcctTxMar" val="step"/>
          <dgm:param type="pyraAcctBkgdNode" val="acctBkgd"/>
          <dgm:param type="pyraAcctTxNode" val="acctTx"/>
          <dgm:param type="pyraLvlNode" val="level"/>
        </dgm:alg>
      </dgm:if>
      <dgm:else name="Name3">
        <dgm:alg type="pyra">
          <dgm:param type="linDir" val="fromB"/>
          <dgm:param type="txDir" val="fromT"/>
          <dgm:param type="pyraAcctPos" val="bef"/>
          <dgm:param type="pyraAcctTxMar" val="step"/>
          <dgm:param type="pyraAcctBkgdNode" val="acctBkgd"/>
          <dgm:param type="pyraAcctTxNode" val="acctTx"/>
          <dgm:param type="pyraLvlNode" val="level"/>
        </dgm:alg>
      </dgm:else>
    </dgm:choose>
    <dgm:shape xmlns:r="http://schemas.openxmlformats.org/officeDocument/2006/relationships" r:blip="">
      <dgm:adjLst/>
    </dgm:shape>
    <dgm:presOf/>
    <dgm:choose name="Name4">
      <dgm:if name="Name5" axis="root des" ptType="all node" func="maxDepth" op="gte" val="2">
        <dgm:constrLst>
          <dgm:constr type="primFontSz" for="des" forName="levelTx" op="equ"/>
          <dgm:constr type="secFontSz" for="des" forName="acctTx" op="equ"/>
          <dgm:constr type="pyraAcctRatio" val="0.32"/>
        </dgm:constrLst>
      </dgm:if>
      <dgm:else name="Name6">
        <dgm:constrLst>
          <dgm:constr type="primFontSz" for="des" forName="levelTx" op="equ"/>
          <dgm:constr type="secFontSz" for="des" forName="acctTx" op="equ"/>
          <dgm:constr type="pyraAcctRatio"/>
        </dgm:constrLst>
      </dgm:else>
    </dgm:choose>
    <dgm:ruleLst/>
    <dgm:forEach name="Name7" axis="ch" ptType="node">
      <dgm:layoutNode name="Name8">
        <dgm:alg type="composite">
          <dgm:param type="horzAlign" val="none"/>
        </dgm:alg>
        <dgm:shape xmlns:r="http://schemas.openxmlformats.org/officeDocument/2006/relationships" r:blip="">
          <dgm:adjLst/>
        </dgm:shape>
        <dgm:presOf/>
        <dgm:choose name="Name9">
          <dgm:if name="Name10" axis="self" ptType="node" func="pos" op="equ" val="1">
            <dgm:constrLst>
              <dgm:constr type="ctrX" for="ch" forName="acctBkgd" val="1"/>
              <dgm:constr type="ctrY" for="ch" forName="acctBkgd" val="1"/>
              <dgm:constr type="w" for="ch" forName="acctBkgd" val="1"/>
              <dgm:constr type="h" for="ch" forName="acctBkgd" val="1"/>
              <dgm:constr type="ctrX" for="ch" forName="acctTx" val="1"/>
              <dgm:constr type="ctrY" for="ch" forName="acctTx" val="1"/>
              <dgm:constr type="w" for="ch" forName="acctTx" val="1"/>
              <dgm:constr type="h" for="ch" forName="acctTx" val="1"/>
              <dgm:constr type="ctrX" for="ch" forName="level" val="1"/>
              <dgm:constr type="ctrY" for="ch" forName="level" val="1"/>
              <dgm:constr type="w" for="ch" forName="level" val="1"/>
              <dgm:constr type="h" for="ch" forName="level" val="1"/>
              <dgm:constr type="ctrX" for="ch" forName="levelTx" refType="ctrX" refFor="ch" refForName="level"/>
              <dgm:constr type="ctrY" for="ch" forName="levelTx" refType="ctrY" refFor="ch" refForName="level"/>
              <dgm:constr type="w" for="ch" forName="levelTx" refType="w" refFor="ch" refForName="level"/>
              <dgm:constr type="h" for="ch" forName="levelTx" refType="h" refFor="ch" refForName="level"/>
            </dgm:constrLst>
          </dgm:if>
          <dgm:else name="Name11">
            <dgm:constrLst>
              <dgm:constr type="ctrX" for="ch" forName="acctBkgd" val="1"/>
              <dgm:constr type="ctrY" for="ch" forName="acctBkgd" val="1"/>
              <dgm:constr type="w" for="ch" forName="acctBkgd" val="1"/>
              <dgm:constr type="h" for="ch" forName="acctBkgd" val="1"/>
              <dgm:constr type="ctrX" for="ch" forName="acctTx" val="1"/>
              <dgm:constr type="ctrY" for="ch" forName="acctTx" val="1"/>
              <dgm:constr type="w" for="ch" forName="acctTx" val="1"/>
              <dgm:constr type="h" for="ch" forName="acctTx" val="1"/>
              <dgm:constr type="ctrX" for="ch" forName="level" val="1"/>
              <dgm:constr type="ctrY" for="ch" forName="level" val="1"/>
              <dgm:constr type="w" for="ch" forName="level" val="1"/>
              <dgm:constr type="h" for="ch" forName="level" val="1"/>
              <dgm:constr type="ctrX" for="ch" forName="levelTx" refType="ctrX" refFor="ch" refForName="level"/>
              <dgm:constr type="ctrY" for="ch" forName="levelTx" refType="ctrY" refFor="ch" refForName="level"/>
              <dgm:constr type="w" for="ch" forName="levelTx" refType="w" refFor="ch" refForName="level" fact="0.65"/>
              <dgm:constr type="h" for="ch" forName="levelTx" refType="h" refFor="ch" refForName="level"/>
            </dgm:constrLst>
          </dgm:else>
        </dgm:choose>
        <dgm:ruleLst/>
        <dgm:choose name="Name12">
          <dgm:if name="Name13" axis="ch" ptType="node" func="cnt" op="gte" val="1">
            <dgm:layoutNode name="acctBkgd" styleLbl="alignAcc1">
              <dgm:alg type="sp"/>
              <dgm:shape xmlns:r="http://schemas.openxmlformats.org/officeDocument/2006/relationships" type="nonIsoscelesTrapezoid" r:blip="">
                <dgm:adjLst/>
              </dgm:shape>
              <dgm:presOf axis="des" ptType="node"/>
              <dgm:constrLst/>
              <dgm:ruleLst/>
            </dgm:layoutNode>
            <dgm:layoutNode name="acctTx" styleLbl="alignAcc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shape xmlns:r="http://schemas.openxmlformats.org/officeDocument/2006/relationships" type="nonIsoscelesTrapezoid" r:blip="" hideGeom="1">
                <dgm:adjLst/>
              </dgm:shape>
              <dgm:presOf axis="des" ptType="node"/>
              <dgm:constrLst>
                <dgm:constr type="secFontSz" val="65"/>
                <dgm:constr type="primFontSz" refType="secFontSz"/>
                <dgm:constr type="tMarg" refType="secFontSz" fact="0.3"/>
                <dgm:constr type="bMarg" refType="secFontSz" fact="0.3"/>
                <dgm:constr type="lMarg" refType="secFontSz" fact="0.3"/>
                <dgm:constr type="rMarg" refType="secFontSz" fact="0.3"/>
              </dgm:constrLst>
              <dgm:ruleLst>
                <dgm:rule type="secFontSz" val="5" fact="NaN" max="NaN"/>
              </dgm:ruleLst>
            </dgm:layoutNode>
          </dgm:if>
          <dgm:else name="Name14"/>
        </dgm:choose>
        <dgm:layoutNode name="level">
          <dgm:varLst>
            <dgm:chMax val="1"/>
            <dgm:bulletEnabled val="1"/>
          </dgm:varLst>
          <dgm:alg type="sp"/>
          <dgm:shape xmlns:r="http://schemas.openxmlformats.org/officeDocument/2006/relationships" type="trapezoid" r:blip="">
            <dgm:adjLst/>
          </dgm:shape>
          <dgm:presOf axis="self"/>
          <dgm:constrLst>
            <dgm:constr type="h" val="500"/>
            <dgm:constr type="w" val="1"/>
          </dgm:constrLst>
          <dgm:ruleLst/>
        </dgm:layoutNode>
        <dgm:layoutNode name="levelTx" styleLbl="revTx">
          <dgm:varLst>
            <dgm:chMax val="1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 bwMode="blackWhite">
          <a:xfrm>
            <a:off x="1600200" y="2386744"/>
            <a:ext cx="8991600" cy="1645920"/>
          </a:xfrm>
          <a:solidFill>
            <a:srgbClr val="FFFFFF"/>
          </a:solidFill>
          <a:ln w="38100">
            <a:solidFill>
              <a:srgbClr val="404040"/>
            </a:solidFill>
          </a:ln>
        </p:spPr>
        <p:txBody>
          <a:bodyPr lIns="274320" rIns="274320" anchor="ctr" anchorCtr="1">
            <a:normAutofit/>
          </a:bodyPr>
          <a:lstStyle>
            <a:lvl1pPr algn="ctr">
              <a:defRPr sz="3800">
                <a:solidFill>
                  <a:srgbClr val="262626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95194" y="4352544"/>
            <a:ext cx="6801612" cy="1239894"/>
          </a:xfrm>
          <a:noFill/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B1E6DC-3B6C-4D30-B037-2C7358243864}" type="datetimeFigureOut">
              <a:rPr lang="en-GB" smtClean="0"/>
              <a:t>22/02/2025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9236A1-5412-45D7-B274-A3C636F1581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6847206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B1E6DC-3B6C-4D30-B037-2C7358243864}" type="datetimeFigureOut">
              <a:rPr lang="en-GB" smtClean="0"/>
              <a:t>22/02/2025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9236A1-5412-45D7-B274-A3C636F1581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028985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 bwMode="blackWhite">
          <a:xfrm>
            <a:off x="1600200" y="2386744"/>
            <a:ext cx="8991600" cy="1645920"/>
          </a:xfrm>
          <a:solidFill>
            <a:srgbClr val="FFFFFF"/>
          </a:solidFill>
          <a:ln w="38100">
            <a:solidFill>
              <a:srgbClr val="404040"/>
            </a:solidFill>
          </a:ln>
        </p:spPr>
        <p:txBody>
          <a:bodyPr lIns="274320" rIns="274320" anchor="ctr" anchorCtr="1">
            <a:normAutofit/>
          </a:bodyPr>
          <a:lstStyle>
            <a:lvl1pPr>
              <a:defRPr sz="3800">
                <a:solidFill>
                  <a:srgbClr val="262626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695194" y="4352465"/>
            <a:ext cx="6801612" cy="1265082"/>
          </a:xfrm>
        </p:spPr>
        <p:txBody>
          <a:bodyPr anchor="t" anchorCtr="1"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B1E6DC-3B6C-4D30-B037-2C7358243864}" type="datetimeFigureOut">
              <a:rPr lang="en-GB" smtClean="0"/>
              <a:t>22/02/2025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9236A1-5412-45D7-B274-A3C636F1581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6340828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581912" y="2638044"/>
            <a:ext cx="4271771" cy="310198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38315" y="2638044"/>
            <a:ext cx="4270247" cy="310198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B1E6DC-3B6C-4D30-B037-2C7358243864}" type="datetimeFigureOut">
              <a:rPr lang="en-GB" smtClean="0"/>
              <a:t>22/02/2025</a:t>
            </a:fld>
            <a:endParaRPr lang="en-GB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9236A1-5412-45D7-B274-A3C636F1581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431274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583436" y="2313433"/>
            <a:ext cx="4270248" cy="704087"/>
          </a:xfrm>
        </p:spPr>
        <p:txBody>
          <a:bodyPr anchor="b" anchorCtr="1">
            <a:normAutofit/>
          </a:bodyPr>
          <a:lstStyle>
            <a:lvl1pPr marL="0" indent="0" algn="ctr">
              <a:buNone/>
              <a:defRPr sz="1900" b="0" cap="all" spc="100" baseline="0">
                <a:solidFill>
                  <a:schemeClr val="accent2">
                    <a:lumMod val="75000"/>
                  </a:schemeClr>
                </a:solidFill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583436" y="3143250"/>
            <a:ext cx="4270248" cy="2596776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338316" y="3143250"/>
            <a:ext cx="4253484" cy="2596776"/>
          </a:xfrm>
        </p:spPr>
        <p:txBody>
          <a:bodyPr/>
          <a:lstStyle>
            <a:lvl5pPr>
              <a:defRPr/>
            </a:lvl5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6338316" y="2313433"/>
            <a:ext cx="4270248" cy="704087"/>
          </a:xfrm>
        </p:spPr>
        <p:txBody>
          <a:bodyPr anchor="b" anchorCtr="1">
            <a:normAutofit/>
          </a:bodyPr>
          <a:lstStyle>
            <a:lvl1pPr marL="0" indent="0" algn="ctr">
              <a:buNone/>
              <a:defRPr sz="1900" b="0" cap="all" spc="100" baseline="0">
                <a:solidFill>
                  <a:schemeClr val="accent2">
                    <a:lumMod val="75000"/>
                  </a:schemeClr>
                </a:solidFill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B1E6DC-3B6C-4D30-B037-2C7358243864}" type="datetimeFigureOut">
              <a:rPr lang="en-GB" smtClean="0"/>
              <a:t>22/02/2025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9236A1-5412-45D7-B274-A3C636F15810}" type="slidenum">
              <a:rPr lang="en-GB" smtClean="0"/>
              <a:t>‹#›</a:t>
            </a:fld>
            <a:endParaRPr lang="en-GB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2519087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B1E6DC-3B6C-4D30-B037-2C7358243864}" type="datetimeFigureOut">
              <a:rPr lang="en-GB" smtClean="0"/>
              <a:t>22/02/2025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9236A1-5412-45D7-B274-A3C636F1581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4505062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B1E6DC-3B6C-4D30-B037-2C7358243864}" type="datetimeFigureOut">
              <a:rPr lang="en-GB" smtClean="0"/>
              <a:t>22/02/2025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9236A1-5412-45D7-B274-A3C636F1581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6167690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Rectangle 25"/>
          <p:cNvSpPr/>
          <p:nvPr/>
        </p:nvSpPr>
        <p:spPr>
          <a:xfrm>
            <a:off x="0" y="0"/>
            <a:ext cx="6096000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 bwMode="blackWhite">
          <a:xfrm>
            <a:off x="804672" y="2243828"/>
            <a:ext cx="4486656" cy="1141497"/>
          </a:xfrm>
          <a:solidFill>
            <a:srgbClr val="FFFFFF"/>
          </a:solidFill>
          <a:ln>
            <a:solidFill>
              <a:srgbClr val="404040"/>
            </a:solidFill>
          </a:ln>
        </p:spPr>
        <p:txBody>
          <a:bodyPr anchor="ctr" anchorCtr="1">
            <a:normAutofit/>
          </a:bodyPr>
          <a:lstStyle>
            <a:lvl1pPr>
              <a:defRPr sz="2200">
                <a:solidFill>
                  <a:srgbClr val="262626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736080" y="804672"/>
            <a:ext cx="4815840" cy="5248656"/>
          </a:xfrm>
        </p:spPr>
        <p:txBody>
          <a:bodyPr>
            <a:normAutofit/>
          </a:bodyPr>
          <a:lstStyle>
            <a:lvl1pPr>
              <a:defRPr sz="1900">
                <a:solidFill>
                  <a:schemeClr val="tx1"/>
                </a:solidFill>
              </a:defRPr>
            </a:lvl1pPr>
            <a:lvl2pPr>
              <a:defRPr sz="1600">
                <a:solidFill>
                  <a:schemeClr val="tx1"/>
                </a:solidFill>
              </a:defRPr>
            </a:lvl2pPr>
            <a:lvl3pPr>
              <a:defRPr sz="1600">
                <a:solidFill>
                  <a:schemeClr val="tx1"/>
                </a:solidFill>
              </a:defRPr>
            </a:lvl3pPr>
            <a:lvl4pPr>
              <a:defRPr sz="1600">
                <a:solidFill>
                  <a:schemeClr val="tx1"/>
                </a:solidFill>
              </a:defRPr>
            </a:lvl4pPr>
            <a:lvl5pPr>
              <a:defRPr sz="1600">
                <a:solidFill>
                  <a:schemeClr val="tx1"/>
                </a:solidFill>
              </a:defRPr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15568" y="3549918"/>
            <a:ext cx="3794760" cy="2194036"/>
          </a:xfrm>
        </p:spPr>
        <p:txBody>
          <a:bodyPr anchor="t" anchorCtr="1">
            <a:normAutofit/>
          </a:bodyPr>
          <a:lstStyle>
            <a:lvl1pPr marL="0" indent="0" algn="ctr"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9" name="Date Placeholder 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B1E6DC-3B6C-4D30-B037-2C7358243864}" type="datetimeFigureOut">
              <a:rPr lang="en-GB" smtClean="0"/>
              <a:t>22/02/2025</a:t>
            </a:fld>
            <a:endParaRPr lang="en-GB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1"/>
          </p:nvPr>
        </p:nvSpPr>
        <p:spPr>
          <a:xfrm>
            <a:off x="804672" y="6236208"/>
            <a:ext cx="5124797" cy="320040"/>
          </a:xfrm>
        </p:spPr>
        <p:txBody>
          <a:bodyPr/>
          <a:lstStyle>
            <a:lvl1pPr>
              <a:defRPr>
                <a:solidFill>
                  <a:srgbClr val="FFFFFF">
                    <a:alpha val="70000"/>
                  </a:srgbClr>
                </a:solidFill>
              </a:defRPr>
            </a:lvl1pPr>
          </a:lstStyle>
          <a:p>
            <a:endParaRPr lang="en-GB"/>
          </a:p>
        </p:txBody>
      </p:sp>
      <p:sp>
        <p:nvSpPr>
          <p:cNvPr id="11" name="Slide Number Placeholder 1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9236A1-5412-45D7-B274-A3C636F1581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959027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17"/>
          <p:cNvSpPr/>
          <p:nvPr/>
        </p:nvSpPr>
        <p:spPr>
          <a:xfrm>
            <a:off x="0" y="0"/>
            <a:ext cx="6095999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 bwMode="blackWhite">
          <a:xfrm>
            <a:off x="808523" y="2243828"/>
            <a:ext cx="4494998" cy="1134640"/>
          </a:xfrm>
          <a:solidFill>
            <a:srgbClr val="FFFFFF"/>
          </a:solidFill>
          <a:ln>
            <a:solidFill>
              <a:srgbClr val="404040"/>
            </a:solidFill>
          </a:ln>
        </p:spPr>
        <p:txBody>
          <a:bodyPr anchor="ctr" anchorCtr="1">
            <a:noAutofit/>
          </a:bodyPr>
          <a:lstStyle>
            <a:lvl1pPr>
              <a:defRPr sz="2200">
                <a:solidFill>
                  <a:srgbClr val="262626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095999" y="0"/>
            <a:ext cx="6102097" cy="6858000"/>
          </a:xfrm>
          <a:solidFill>
            <a:schemeClr val="bg1">
              <a:lumMod val="75000"/>
            </a:schemeClr>
          </a:solidFill>
        </p:spPr>
        <p:txBody>
          <a:bodyPr anchor="t"/>
          <a:lstStyle>
            <a:lvl1pPr marL="0" indent="0">
              <a:buNone/>
              <a:defRPr sz="3200">
                <a:solidFill>
                  <a:schemeClr val="bg1">
                    <a:lumMod val="85000"/>
                    <a:lumOff val="15000"/>
                  </a:schemeClr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15568" y="3549918"/>
            <a:ext cx="3794760" cy="2194037"/>
          </a:xfrm>
        </p:spPr>
        <p:txBody>
          <a:bodyPr anchor="t" anchorCtr="1">
            <a:normAutofit/>
          </a:bodyPr>
          <a:lstStyle>
            <a:lvl1pPr marL="0" indent="0" algn="ctr"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  <a:effectLst>
                  <a:outerShdw blurRad="50800" dist="38100" dir="2700000" algn="tl" rotWithShape="0">
                    <a:prstClr val="black">
                      <a:alpha val="43000"/>
                    </a:prstClr>
                  </a:outerShdw>
                </a:effectLst>
              </a:defRPr>
            </a:lvl1pPr>
          </a:lstStyle>
          <a:p>
            <a:fld id="{AFB1E6DC-3B6C-4D30-B037-2C7358243864}" type="datetimeFigureOut">
              <a:rPr lang="en-GB" smtClean="0"/>
              <a:t>22/02/2025</a:t>
            </a:fld>
            <a:endParaRPr lang="en-GB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>
          <a:xfrm>
            <a:off x="804672" y="6236208"/>
            <a:ext cx="5124797" cy="320040"/>
          </a:xfrm>
        </p:spPr>
        <p:txBody>
          <a:bodyPr/>
          <a:lstStyle>
            <a:lvl1pPr>
              <a:defRPr>
                <a:solidFill>
                  <a:srgbClr val="FFFFFF">
                    <a:alpha val="70000"/>
                  </a:srgbClr>
                </a:solidFill>
              </a:defRPr>
            </a:lvl1pPr>
          </a:lstStyle>
          <a:p>
            <a:endParaRPr lang="en-GB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9236A1-5412-45D7-B274-A3C636F1581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7623085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B1E6DC-3B6C-4D30-B037-2C7358243864}" type="datetimeFigureOut">
              <a:rPr lang="en-GB" smtClean="0"/>
              <a:t>22/02/2025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9236A1-5412-45D7-B274-A3C636F1581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2805344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653112" y="937260"/>
            <a:ext cx="1298608" cy="498348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231136" y="937260"/>
            <a:ext cx="6198489" cy="4983480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B1E6DC-3B6C-4D30-B037-2C7358243864}" type="datetimeFigureOut">
              <a:rPr lang="en-GB" smtClean="0"/>
              <a:t>22/02/2025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9236A1-5412-45D7-B274-A3C636F1581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2273706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 bwMode="black">
          <a:xfrm>
            <a:off x="2231136" y="964692"/>
            <a:ext cx="7729728" cy="1188720"/>
          </a:xfrm>
          <a:prstGeom prst="rect">
            <a:avLst/>
          </a:prstGeom>
          <a:solidFill>
            <a:srgbClr val="FFFFFF"/>
          </a:solidFill>
          <a:ln w="31750" cap="sq">
            <a:solidFill>
              <a:srgbClr val="404040"/>
            </a:solidFill>
            <a:miter lim="800000"/>
          </a:ln>
        </p:spPr>
        <p:txBody>
          <a:bodyPr vert="horz" lIns="182880" tIns="182880" rIns="182880" bIns="18288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231136" y="2638044"/>
            <a:ext cx="7729728" cy="310198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821429" y="6238816"/>
            <a:ext cx="2753746" cy="32396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alpha val="70000"/>
                  </a:schemeClr>
                </a:solidFill>
              </a:defRPr>
            </a:lvl1pPr>
          </a:lstStyle>
          <a:p>
            <a:fld id="{AFB1E6DC-3B6C-4D30-B037-2C7358243864}" type="datetimeFigureOut">
              <a:rPr lang="en-GB" smtClean="0"/>
              <a:t>22/02/2025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600200" y="6236208"/>
            <a:ext cx="5901189" cy="32004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>
                    <a:alpha val="7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758922" y="6217920"/>
            <a:ext cx="365760" cy="365760"/>
          </a:xfrm>
          <a:prstGeom prst="ellipse">
            <a:avLst/>
          </a:prstGeom>
          <a:solidFill>
            <a:srgbClr val="1D1D1D">
              <a:alpha val="70000"/>
            </a:srgbClr>
          </a:solidFill>
        </p:spPr>
        <p:txBody>
          <a:bodyPr vert="horz" lIns="18288" tIns="45720" rIns="18288" bIns="45720" rtlCol="0" anchor="ctr">
            <a:noAutofit/>
          </a:bodyPr>
          <a:lstStyle>
            <a:lvl1pPr algn="ctr">
              <a:defRPr sz="1100" spc="0" baseline="0">
                <a:solidFill>
                  <a:srgbClr val="FFFFFF"/>
                </a:solidFill>
              </a:defRPr>
            </a:lvl1pPr>
          </a:lstStyle>
          <a:p>
            <a:fld id="{EF9236A1-5412-45D7-B274-A3C636F1581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4300107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lnSpc>
          <a:spcPct val="90000"/>
        </a:lnSpc>
        <a:spcBef>
          <a:spcPct val="0"/>
        </a:spcBef>
        <a:buNone/>
        <a:defRPr sz="2800" kern="1200" cap="all" spc="200" baseline="0">
          <a:solidFill>
            <a:srgbClr val="262626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8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1pPr>
      <a:lvl2pPr marL="4572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2pPr>
      <a:lvl3pPr marL="6858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3pPr>
      <a:lvl4pPr marL="9144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4pPr>
      <a:lvl5pPr marL="11430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5pPr>
      <a:lvl6pPr marL="1312863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1484313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165735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1882775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s://pixabay.com/en/globe-sphere-earth-map-world-28625/" TargetMode="Externa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s://freepngimg.com/png/4868-balloons-png-image" TargetMode="External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s://courses.lumenlearning.com/suny-fmcc-engcomp1-2/chapter/outcome-voice/" TargetMode="External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courses.lumenlearning.com/suny-fmcc-engcomp1-2/chapter/outcome-voice/" TargetMode="External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jpe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hyperlink" Target="https://photoeverywhere.co.uk/britain/manchester/slides/terracesteets2219.htm" TargetMode="External"/><Relationship Id="rId3" Type="http://schemas.openxmlformats.org/officeDocument/2006/relationships/image" Target="../media/image8.jpeg"/><Relationship Id="rId7" Type="http://schemas.openxmlformats.org/officeDocument/2006/relationships/image" Target="../media/image11.jp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pexels.com/photo/baby-cute-leg-new-born-440987/" TargetMode="External"/><Relationship Id="rId5" Type="http://schemas.openxmlformats.org/officeDocument/2006/relationships/image" Target="../media/image10.jpeg"/><Relationship Id="rId4" Type="http://schemas.openxmlformats.org/officeDocument/2006/relationships/image" Target="../media/image9.png"/><Relationship Id="rId9" Type="http://schemas.openxmlformats.org/officeDocument/2006/relationships/hyperlink" Target="https://creativecommons.org/licenses/by/3.0/" TargetMode="Externa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courses.lumenlearning.com/suny-fmcc-engcomp1-2/chapter/outcome-voice/" TargetMode="Externa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6.png"/><Relationship Id="rId3" Type="http://schemas.openxmlformats.org/officeDocument/2006/relationships/slideLayout" Target="../slideLayouts/slideLayout2.xml"/><Relationship Id="rId7" Type="http://schemas.openxmlformats.org/officeDocument/2006/relationships/hyperlink" Target="https://svgsilh.com/image/306061.html" TargetMode="Externa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6" Type="http://schemas.openxmlformats.org/officeDocument/2006/relationships/image" Target="../media/image15.svg"/><Relationship Id="rId5" Type="http://schemas.openxmlformats.org/officeDocument/2006/relationships/image" Target="../media/image14.png"/><Relationship Id="rId4" Type="http://schemas.openxmlformats.org/officeDocument/2006/relationships/image" Target="../media/image13.jpe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s://openclipart.org/detail/122155/1298512738" TargetMode="External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s://openclipart.org/detail/8055/ruler-and-calculator" TargetMode="External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jp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eg"/><Relationship Id="rId7" Type="http://schemas.openxmlformats.org/officeDocument/2006/relationships/image" Target="../media/image21.jpeg"/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3.jpeg"/><Relationship Id="rId5" Type="http://schemas.openxmlformats.org/officeDocument/2006/relationships/image" Target="../media/image20.jpeg"/><Relationship Id="rId4" Type="http://schemas.openxmlformats.org/officeDocument/2006/relationships/image" Target="../media/image22.jpg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hyperlink" Target="https://fr.wikibooks.org/wiki/Fichier:FireIcon.svg" TargetMode="External"/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openclipart.org/detail/4034/Ice%20cube%202" TargetMode="External"/><Relationship Id="rId4" Type="http://schemas.openxmlformats.org/officeDocument/2006/relationships/image" Target="../media/image26.png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hyperlink" Target="https://pixabay.com/en/fruits-apples-exotic-healthy-food-390259/" TargetMode="External"/><Relationship Id="rId2" Type="http://schemas.openxmlformats.org/officeDocument/2006/relationships/image" Target="../media/image27.jpg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www.publicdomainpictures.net/view-image.php?image=280760&amp;picture=listen-sign" TargetMode="External"/><Relationship Id="rId4" Type="http://schemas.openxmlformats.org/officeDocument/2006/relationships/image" Target="../media/image28.jpg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hyperlink" Target="https://freepngimg.com/png/37515-cute-snake-clipart" TargetMode="External"/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www.pngall.com/ladder-png/" TargetMode="External"/><Relationship Id="rId4" Type="http://schemas.openxmlformats.org/officeDocument/2006/relationships/image" Target="../media/image30.png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hyperlink" Target="https://freepngimg.com/png/37515-cute-snake-clipart" TargetMode="External"/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www.pngall.com/ladder-png/" TargetMode="External"/><Relationship Id="rId4" Type="http://schemas.openxmlformats.org/officeDocument/2006/relationships/image" Target="../media/image30.png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hyperlink" Target="https://freepngimg.com/png/29855-footprints-transparent-image" TargetMode="External"/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hyperlink" Target="https://commons.wikimedia.org/wiki/File:Cappuccino_at_Sightglass_Coffee.jpg" TargetMode="External"/><Relationship Id="rId2" Type="http://schemas.openxmlformats.org/officeDocument/2006/relationships/image" Target="../media/image32.jpeg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daisyt13.wordpress.com/2012/02/12/tres-leches-cake/" TargetMode="External"/><Relationship Id="rId4" Type="http://schemas.openxmlformats.org/officeDocument/2006/relationships/image" Target="../media/image33.jpg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svg"/><Relationship Id="rId2" Type="http://schemas.openxmlformats.org/officeDocument/2006/relationships/image" Target="../media/image34.png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pexels.com/photo/british-cash-currency-money-1169147/" TargetMode="External"/><Relationship Id="rId5" Type="http://schemas.openxmlformats.org/officeDocument/2006/relationships/image" Target="../media/image36.jpeg"/><Relationship Id="rId4" Type="http://schemas.openxmlformats.org/officeDocument/2006/relationships/hyperlink" Target="https://svgsilh.com/image/916665.html" TargetMode="Externa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hyperlink" Target="https://openclipart.org/detail/166341/key-west---mallory---square-by-nkinkade-177732" TargetMode="External"/><Relationship Id="rId2" Type="http://schemas.openxmlformats.org/officeDocument/2006/relationships/image" Target="../media/image37.png"/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hyperlink" Target="https://openclipart.org/detail/166341/key-west---mallory---square-by-nkinkade-177732" TargetMode="External"/><Relationship Id="rId2" Type="http://schemas.openxmlformats.org/officeDocument/2006/relationships/image" Target="../media/image37.png"/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8" Type="http://schemas.openxmlformats.org/officeDocument/2006/relationships/image" Target="../media/image41.png"/><Relationship Id="rId13" Type="http://schemas.openxmlformats.org/officeDocument/2006/relationships/hyperlink" Target="https://www.flickr.com/photos/grandgrrl/6702519429/" TargetMode="External"/><Relationship Id="rId3" Type="http://schemas.openxmlformats.org/officeDocument/2006/relationships/hyperlink" Target="https://courses.lumenlearning.com/suny-marketing-spring2016/chapter/creating-the-value-proposition/" TargetMode="External"/><Relationship Id="rId7" Type="http://schemas.openxmlformats.org/officeDocument/2006/relationships/hyperlink" Target="https://pixabay.com/en/oranges-navel-oranges-bahia-orange-273023/" TargetMode="External"/><Relationship Id="rId12" Type="http://schemas.openxmlformats.org/officeDocument/2006/relationships/image" Target="../media/image43.jpg"/><Relationship Id="rId2" Type="http://schemas.openxmlformats.org/officeDocument/2006/relationships/image" Target="../media/image38.jp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0.jpg"/><Relationship Id="rId11" Type="http://schemas.openxmlformats.org/officeDocument/2006/relationships/hyperlink" Target="https://www.picserver.org/photo/32832/Strawberries.html" TargetMode="External"/><Relationship Id="rId5" Type="http://schemas.openxmlformats.org/officeDocument/2006/relationships/hyperlink" Target="https://pxhere.com/fi/photo/1294883" TargetMode="External"/><Relationship Id="rId15" Type="http://schemas.openxmlformats.org/officeDocument/2006/relationships/hyperlink" Target="https://openclipart.org/detail/166341/key-west---mallory---square-by-nkinkade-177732" TargetMode="External"/><Relationship Id="rId10" Type="http://schemas.openxmlformats.org/officeDocument/2006/relationships/image" Target="../media/image42.jpg"/><Relationship Id="rId4" Type="http://schemas.openxmlformats.org/officeDocument/2006/relationships/image" Target="../media/image39.jpeg"/><Relationship Id="rId9" Type="http://schemas.openxmlformats.org/officeDocument/2006/relationships/hyperlink" Target="https://freepngimg.com/png/1963-red-grape-png-image" TargetMode="External"/><Relationship Id="rId14" Type="http://schemas.openxmlformats.org/officeDocument/2006/relationships/image" Target="../media/image37.png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hyperlink" Target="https://gsouto-digitalteacher.blogspot.com/2015/03/international-childrens-book-day-2015.html" TargetMode="External"/><Relationship Id="rId2" Type="http://schemas.openxmlformats.org/officeDocument/2006/relationships/image" Target="../media/image44.jpg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pixabay.com/en/pencil-pen-write-rubber-yellow-161129/" TargetMode="External"/><Relationship Id="rId4" Type="http://schemas.openxmlformats.org/officeDocument/2006/relationships/image" Target="../media/image45.png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hyperlink" Target="https://openclipart.org/detail/96115/dice-3d" TargetMode="External"/><Relationship Id="rId2" Type="http://schemas.openxmlformats.org/officeDocument/2006/relationships/image" Target="../media/image46.png"/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hyperlink" Target="https://pixabay.com/illustrations/thumbs-up-smiley-face-emoji-happy-4007573/" TargetMode="External"/><Relationship Id="rId2" Type="http://schemas.openxmlformats.org/officeDocument/2006/relationships/image" Target="../media/image47.png"/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rawpixel.com/image/417469/premium-photo-image-education-activity-bin" TargetMode="External"/><Relationship Id="rId2" Type="http://schemas.openxmlformats.org/officeDocument/2006/relationships/image" Target="../media/image48.1"/><Relationship Id="rId1" Type="http://schemas.openxmlformats.org/officeDocument/2006/relationships/slideLayout" Target="../slideLayouts/slideLayout2.xml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publicdomainpictures.net/view-image.php?image=29920&amp;picture=&amp;jazyk=ES" TargetMode="External"/><Relationship Id="rId2" Type="http://schemas.openxmlformats.org/officeDocument/2006/relationships/image" Target="../media/image49.jpg"/><Relationship Id="rId1" Type="http://schemas.openxmlformats.org/officeDocument/2006/relationships/slideLayout" Target="../slideLayouts/slideLayout2.xml"/></Relationships>
</file>

<file path=ppt/slides/_rels/slide4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freestock.com/free-videos/sunbeam-shooting-bridge-lake-water-1112518" TargetMode="External"/><Relationship Id="rId2" Type="http://schemas.openxmlformats.org/officeDocument/2006/relationships/image" Target="../media/image50.jpg"/><Relationship Id="rId1" Type="http://schemas.openxmlformats.org/officeDocument/2006/relationships/slideLayout" Target="../slideLayouts/slideLayout2.xml"/></Relationships>
</file>

<file path=ppt/slides/_rels/slide42.xml.rels><?xml version="1.0" encoding="UTF-8" standalone="yes"?>
<Relationships xmlns="http://schemas.openxmlformats.org/package/2006/relationships"><Relationship Id="rId3" Type="http://schemas.openxmlformats.org/officeDocument/2006/relationships/hyperlink" Target="https://commons.wikimedia.org/wiki/File:SMirC-thumbsdown.svg" TargetMode="External"/><Relationship Id="rId2" Type="http://schemas.openxmlformats.org/officeDocument/2006/relationships/image" Target="../media/image51.png"/><Relationship Id="rId1" Type="http://schemas.openxmlformats.org/officeDocument/2006/relationships/slideLayout" Target="../slideLayouts/slideLayout2.xml"/></Relationships>
</file>

<file path=ppt/slides/_rels/slide43.xml.rels><?xml version="1.0" encoding="UTF-8" standalone="yes"?>
<Relationships xmlns="http://schemas.openxmlformats.org/package/2006/relationships"><Relationship Id="rId3" Type="http://schemas.openxmlformats.org/officeDocument/2006/relationships/hyperlink" Target="https://freepngimg.com/png/102740-gradient-photos-great-job-emoji" TargetMode="External"/><Relationship Id="rId2" Type="http://schemas.openxmlformats.org/officeDocument/2006/relationships/image" Target="../media/image52.png"/><Relationship Id="rId1" Type="http://schemas.openxmlformats.org/officeDocument/2006/relationships/slideLayout" Target="../slideLayouts/slideLayout2.xml"/></Relationships>
</file>

<file path=ppt/slides/_rels/slide44.xml.rels><?xml version="1.0" encoding="UTF-8" standalone="yes"?>
<Relationships xmlns="http://schemas.openxmlformats.org/package/2006/relationships"><Relationship Id="rId3" Type="http://schemas.openxmlformats.org/officeDocument/2006/relationships/hyperlink" Target="https://openclipart.org/detail/214030/thumbs-down-circle-by-dennis-martin-214030" TargetMode="External"/><Relationship Id="rId2" Type="http://schemas.openxmlformats.org/officeDocument/2006/relationships/image" Target="../media/image53.png"/><Relationship Id="rId1" Type="http://schemas.openxmlformats.org/officeDocument/2006/relationships/slideLayout" Target="../slideLayouts/slideLayout2.xml"/></Relationships>
</file>

<file path=ppt/slides/_rels/slide45.xml.rels><?xml version="1.0" encoding="UTF-8" standalone="yes"?>
<Relationships xmlns="http://schemas.openxmlformats.org/package/2006/relationships"><Relationship Id="rId8" Type="http://schemas.openxmlformats.org/officeDocument/2006/relationships/hyperlink" Target="https://freepngimg.com/png/46859-dancer-png-free-photo" TargetMode="External"/><Relationship Id="rId13" Type="http://schemas.openxmlformats.org/officeDocument/2006/relationships/image" Target="../media/image60.png"/><Relationship Id="rId3" Type="http://schemas.openxmlformats.org/officeDocument/2006/relationships/image" Target="../media/image55.svg"/><Relationship Id="rId7" Type="http://schemas.openxmlformats.org/officeDocument/2006/relationships/image" Target="../media/image57.png"/><Relationship Id="rId12" Type="http://schemas.openxmlformats.org/officeDocument/2006/relationships/hyperlink" Target="https://freepngimg.com/png/18844-rugby-ball-png-picture" TargetMode="External"/><Relationship Id="rId2" Type="http://schemas.openxmlformats.org/officeDocument/2006/relationships/image" Target="../media/image54.png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calvesi.it/2016/05/ragazzi-e-ragazze-in-pista-per-il.html" TargetMode="External"/><Relationship Id="rId11" Type="http://schemas.openxmlformats.org/officeDocument/2006/relationships/image" Target="../media/image59.png"/><Relationship Id="rId5" Type="http://schemas.openxmlformats.org/officeDocument/2006/relationships/image" Target="../media/image56.jpg"/><Relationship Id="rId10" Type="http://schemas.openxmlformats.org/officeDocument/2006/relationships/hyperlink" Target="https://www.publicdomainpictures.net/en/view-image.php?image=50111&amp;picture=soccer-ball-clipart" TargetMode="External"/><Relationship Id="rId4" Type="http://schemas.openxmlformats.org/officeDocument/2006/relationships/hyperlink" Target="https://svgsilh.com/image/297148.html" TargetMode="External"/><Relationship Id="rId9" Type="http://schemas.openxmlformats.org/officeDocument/2006/relationships/image" Target="../media/image58.jpg"/><Relationship Id="rId14" Type="http://schemas.openxmlformats.org/officeDocument/2006/relationships/hyperlink" Target="https://www.geeksvgs.com/id/240355" TargetMode="External"/></Relationships>
</file>

<file path=ppt/slides/_rels/slide4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1.png"/><Relationship Id="rId1" Type="http://schemas.openxmlformats.org/officeDocument/2006/relationships/slideLayout" Target="../slideLayouts/slideLayout2.xml"/></Relationships>
</file>

<file path=ppt/slides/_rels/slide47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publicdomainpictures.net/en/view-image.php?image=50111&amp;picture=soccer-ball-clipart" TargetMode="External"/><Relationship Id="rId2" Type="http://schemas.openxmlformats.org/officeDocument/2006/relationships/image" Target="../media/image58.jpg"/><Relationship Id="rId1" Type="http://schemas.openxmlformats.org/officeDocument/2006/relationships/slideLayout" Target="../slideLayouts/slideLayout2.xml"/></Relationships>
</file>

<file path=ppt/slides/_rels/slide4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5.svg"/><Relationship Id="rId2" Type="http://schemas.openxmlformats.org/officeDocument/2006/relationships/image" Target="../media/image54.pn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svgsilh.com/image/297148.html" TargetMode="External"/></Relationships>
</file>

<file path=ppt/slides/_rels/slide49.xml.rels><?xml version="1.0" encoding="UTF-8" standalone="yes"?>
<Relationships xmlns="http://schemas.openxmlformats.org/package/2006/relationships"><Relationship Id="rId3" Type="http://schemas.openxmlformats.org/officeDocument/2006/relationships/hyperlink" Target="https://freepngimg.com/png/18844-rugby-ball-png-picture" TargetMode="External"/><Relationship Id="rId2" Type="http://schemas.openxmlformats.org/officeDocument/2006/relationships/image" Target="../media/image59.png"/><Relationship Id="rId1" Type="http://schemas.openxmlformats.org/officeDocument/2006/relationships/slideLayout" Target="../slideLayouts/slideLayout2.xml"/></Relationships>
</file>

<file path=ppt/slides/_rels/slide50.xml.rels><?xml version="1.0" encoding="UTF-8" standalone="yes"?>
<Relationships xmlns="http://schemas.openxmlformats.org/package/2006/relationships"><Relationship Id="rId3" Type="http://schemas.openxmlformats.org/officeDocument/2006/relationships/hyperlink" Target="https://freepngimg.com/png/46859-dancer-png-free-photo" TargetMode="External"/><Relationship Id="rId2" Type="http://schemas.openxmlformats.org/officeDocument/2006/relationships/image" Target="../media/image57.png"/><Relationship Id="rId1" Type="http://schemas.openxmlformats.org/officeDocument/2006/relationships/slideLayout" Target="../slideLayouts/slideLayout2.xml"/></Relationships>
</file>

<file path=ppt/slides/_rels/slide5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geeksvgs.com/id/240355" TargetMode="External"/><Relationship Id="rId2" Type="http://schemas.openxmlformats.org/officeDocument/2006/relationships/image" Target="../media/image60.png"/><Relationship Id="rId1" Type="http://schemas.openxmlformats.org/officeDocument/2006/relationships/slideLayout" Target="../slideLayouts/slideLayout2.xml"/></Relationships>
</file>

<file path=ppt/slides/_rels/slide52.xml.rels><?xml version="1.0" encoding="UTF-8" standalone="yes"?>
<Relationships xmlns="http://schemas.openxmlformats.org/package/2006/relationships"><Relationship Id="rId8" Type="http://schemas.openxmlformats.org/officeDocument/2006/relationships/hyperlink" Target="https://svgsilh.com/image/297148.html" TargetMode="External"/><Relationship Id="rId3" Type="http://schemas.openxmlformats.org/officeDocument/2006/relationships/hyperlink" Target="https://www.geeksvgs.com/id/240355" TargetMode="External"/><Relationship Id="rId7" Type="http://schemas.openxmlformats.org/officeDocument/2006/relationships/image" Target="../media/image55.svg"/><Relationship Id="rId2" Type="http://schemas.openxmlformats.org/officeDocument/2006/relationships/image" Target="../media/image60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4.png"/><Relationship Id="rId5" Type="http://schemas.openxmlformats.org/officeDocument/2006/relationships/hyperlink" Target="https://freepngimg.com/png/18844-rugby-ball-png-picture" TargetMode="External"/><Relationship Id="rId4" Type="http://schemas.openxmlformats.org/officeDocument/2006/relationships/image" Target="../media/image59.png"/></Relationships>
</file>

<file path=ppt/slides/_rels/slide53.xml.rels><?xml version="1.0" encoding="UTF-8" standalone="yes"?>
<Relationships xmlns="http://schemas.openxmlformats.org/package/2006/relationships"><Relationship Id="rId3" Type="http://schemas.openxmlformats.org/officeDocument/2006/relationships/hyperlink" Target="https://freepngimg.com/png/46859-dancer-png-free-photo" TargetMode="External"/><Relationship Id="rId2" Type="http://schemas.openxmlformats.org/officeDocument/2006/relationships/image" Target="../media/image57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1.png"/><Relationship Id="rId5" Type="http://schemas.openxmlformats.org/officeDocument/2006/relationships/hyperlink" Target="https://www.publicdomainpictures.net/en/view-image.php?image=50111&amp;picture=soccer-ball-clipart" TargetMode="External"/><Relationship Id="rId4" Type="http://schemas.openxmlformats.org/officeDocument/2006/relationships/image" Target="../media/image58.jpg"/></Relationships>
</file>

<file path=ppt/slides/_rels/slide5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geeksvgs.com/id/240355" TargetMode="External"/><Relationship Id="rId7" Type="http://schemas.openxmlformats.org/officeDocument/2006/relationships/hyperlink" Target="https://svgsilh.com/image/297148.html" TargetMode="External"/><Relationship Id="rId2" Type="http://schemas.openxmlformats.org/officeDocument/2006/relationships/image" Target="../media/image60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5.svg"/><Relationship Id="rId5" Type="http://schemas.openxmlformats.org/officeDocument/2006/relationships/image" Target="../media/image54.png"/><Relationship Id="rId4" Type="http://schemas.openxmlformats.org/officeDocument/2006/relationships/image" Target="../media/image61.png"/></Relationships>
</file>

<file path=ppt/slides/_rels/slide55.xml.rels><?xml version="1.0" encoding="UTF-8" standalone="yes"?>
<Relationships xmlns="http://schemas.openxmlformats.org/package/2006/relationships"><Relationship Id="rId8" Type="http://schemas.openxmlformats.org/officeDocument/2006/relationships/image" Target="../media/image58.jpg"/><Relationship Id="rId13" Type="http://schemas.openxmlformats.org/officeDocument/2006/relationships/hyperlink" Target="https://freepngimg.com/png/18844-rugby-ball-png-picture" TargetMode="External"/><Relationship Id="rId18" Type="http://schemas.openxmlformats.org/officeDocument/2006/relationships/image" Target="../media/image64.png"/><Relationship Id="rId3" Type="http://schemas.openxmlformats.org/officeDocument/2006/relationships/hyperlink" Target="https://www.geeksvgs.com/id/240355" TargetMode="External"/><Relationship Id="rId7" Type="http://schemas.openxmlformats.org/officeDocument/2006/relationships/image" Target="../media/image61.png"/><Relationship Id="rId12" Type="http://schemas.openxmlformats.org/officeDocument/2006/relationships/image" Target="../media/image59.png"/><Relationship Id="rId17" Type="http://schemas.openxmlformats.org/officeDocument/2006/relationships/hyperlink" Target="https://freepngimg.com/png/53381-gardening-free-transparent-image-hd" TargetMode="External"/><Relationship Id="rId2" Type="http://schemas.openxmlformats.org/officeDocument/2006/relationships/image" Target="../media/image60.png"/><Relationship Id="rId16" Type="http://schemas.openxmlformats.org/officeDocument/2006/relationships/image" Target="../media/image63.png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svgsilh.com/image/297148.html" TargetMode="External"/><Relationship Id="rId11" Type="http://schemas.openxmlformats.org/officeDocument/2006/relationships/hyperlink" Target="https://freepngimg.com/png/46859-dancer-png-free-photo" TargetMode="External"/><Relationship Id="rId5" Type="http://schemas.openxmlformats.org/officeDocument/2006/relationships/image" Target="../media/image55.svg"/><Relationship Id="rId15" Type="http://schemas.openxmlformats.org/officeDocument/2006/relationships/hyperlink" Target="https://pxhere.com/fr/photo/1233575" TargetMode="External"/><Relationship Id="rId10" Type="http://schemas.openxmlformats.org/officeDocument/2006/relationships/image" Target="../media/image57.png"/><Relationship Id="rId19" Type="http://schemas.openxmlformats.org/officeDocument/2006/relationships/hyperlink" Target="https://openclipart.org/detail/3133/key-west---mallory---square-by-nkinkade-177733" TargetMode="External"/><Relationship Id="rId4" Type="http://schemas.openxmlformats.org/officeDocument/2006/relationships/image" Target="../media/image54.png"/><Relationship Id="rId9" Type="http://schemas.openxmlformats.org/officeDocument/2006/relationships/hyperlink" Target="https://www.publicdomainpictures.net/en/view-image.php?image=50111&amp;picture=soccer-ball-clipart" TargetMode="External"/><Relationship Id="rId14" Type="http://schemas.openxmlformats.org/officeDocument/2006/relationships/image" Target="../media/image62.jpeg"/></Relationships>
</file>

<file path=ppt/slides/_rels/slide56.xml.rels><?xml version="1.0" encoding="UTF-8" standalone="yes"?>
<Relationships xmlns="http://schemas.openxmlformats.org/package/2006/relationships"><Relationship Id="rId3" Type="http://schemas.openxmlformats.org/officeDocument/2006/relationships/hyperlink" Target="https://openclipart.org/detail/166341/key-west---mallory---square-by-nkinkade-177732" TargetMode="External"/><Relationship Id="rId2" Type="http://schemas.openxmlformats.org/officeDocument/2006/relationships/image" Target="../media/image37.png"/><Relationship Id="rId1" Type="http://schemas.openxmlformats.org/officeDocument/2006/relationships/slideLayout" Target="../slideLayouts/slideLayout2.xml"/></Relationships>
</file>

<file path=ppt/slides/_rels/slide57.xml.rels><?xml version="1.0" encoding="UTF-8" standalone="yes"?>
<Relationships xmlns="http://schemas.openxmlformats.org/package/2006/relationships"><Relationship Id="rId3" Type="http://schemas.openxmlformats.org/officeDocument/2006/relationships/hyperlink" Target="https://openclipart.org/detail/166341/key-west---mallory---square-by-nkinkade-177732" TargetMode="External"/><Relationship Id="rId2" Type="http://schemas.openxmlformats.org/officeDocument/2006/relationships/image" Target="../media/image37.png"/><Relationship Id="rId1" Type="http://schemas.openxmlformats.org/officeDocument/2006/relationships/slideLayout" Target="../slideLayouts/slideLayout2.xml"/></Relationships>
</file>

<file path=ppt/slides/_rels/slide5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5.png"/><Relationship Id="rId1" Type="http://schemas.openxmlformats.org/officeDocument/2006/relationships/slideLayout" Target="../slideLayouts/slideLayout2.xml"/></Relationships>
</file>

<file path=ppt/slides/_rels/slide59.xml.rels><?xml version="1.0" encoding="UTF-8" standalone="yes"?>
<Relationships xmlns="http://schemas.openxmlformats.org/package/2006/relationships"><Relationship Id="rId3" Type="http://schemas.openxmlformats.org/officeDocument/2006/relationships/hyperlink" Target="https://openclipart.org/detail/3133/key-west---mallory---square-by-nkinkade-177733" TargetMode="External"/><Relationship Id="rId2" Type="http://schemas.openxmlformats.org/officeDocument/2006/relationships/image" Target="../media/image64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6.jpeg"/></Relationships>
</file>

<file path=ppt/slides/_rels/slide60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3" Type="http://schemas.openxmlformats.org/officeDocument/2006/relationships/hyperlink" Target="https://openclipart.org/detail/253968" TargetMode="External"/><Relationship Id="rId7" Type="http://schemas.openxmlformats.org/officeDocument/2006/relationships/diagramColors" Target="../diagrams/colors1.xml"/><Relationship Id="rId2" Type="http://schemas.openxmlformats.org/officeDocument/2006/relationships/image" Target="../media/image67.png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1.xml"/><Relationship Id="rId5" Type="http://schemas.openxmlformats.org/officeDocument/2006/relationships/diagramLayout" Target="../diagrams/layout1.xml"/><Relationship Id="rId4" Type="http://schemas.openxmlformats.org/officeDocument/2006/relationships/diagramData" Target="../diagrams/data1.xml"/></Relationships>
</file>

<file path=ppt/slides/_rels/slide61.xml.rels><?xml version="1.0" encoding="UTF-8" standalone="yes"?>
<Relationships xmlns="http://schemas.openxmlformats.org/package/2006/relationships"><Relationship Id="rId8" Type="http://schemas.microsoft.com/office/2007/relationships/diagramDrawing" Target="../diagrams/drawing2.xml"/><Relationship Id="rId3" Type="http://schemas.openxmlformats.org/officeDocument/2006/relationships/hyperlink" Target="https://openclipart.org/detail/253968" TargetMode="External"/><Relationship Id="rId7" Type="http://schemas.openxmlformats.org/officeDocument/2006/relationships/diagramColors" Target="../diagrams/colors2.xml"/><Relationship Id="rId2" Type="http://schemas.openxmlformats.org/officeDocument/2006/relationships/image" Target="../media/image67.png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2.xml"/><Relationship Id="rId5" Type="http://schemas.openxmlformats.org/officeDocument/2006/relationships/diagramLayout" Target="../diagrams/layout2.xml"/><Relationship Id="rId4" Type="http://schemas.openxmlformats.org/officeDocument/2006/relationships/diagramData" Target="../diagrams/data2.xml"/></Relationships>
</file>

<file path=ppt/slides/_rels/slide62.xml.rels><?xml version="1.0" encoding="UTF-8" standalone="yes"?>
<Relationships xmlns="http://schemas.openxmlformats.org/package/2006/relationships"><Relationship Id="rId8" Type="http://schemas.microsoft.com/office/2007/relationships/diagramDrawing" Target="../diagrams/drawing3.xml"/><Relationship Id="rId3" Type="http://schemas.openxmlformats.org/officeDocument/2006/relationships/hyperlink" Target="https://openclipart.org/detail/253968" TargetMode="External"/><Relationship Id="rId7" Type="http://schemas.openxmlformats.org/officeDocument/2006/relationships/diagramColors" Target="../diagrams/colors3.xml"/><Relationship Id="rId2" Type="http://schemas.openxmlformats.org/officeDocument/2006/relationships/image" Target="../media/image67.png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3.xml"/><Relationship Id="rId5" Type="http://schemas.openxmlformats.org/officeDocument/2006/relationships/diagramLayout" Target="../diagrams/layout3.xml"/><Relationship Id="rId4" Type="http://schemas.openxmlformats.org/officeDocument/2006/relationships/diagramData" Target="../diagrams/data3.xml"/></Relationships>
</file>

<file path=ppt/slides/_rels/slide63.xml.rels><?xml version="1.0" encoding="UTF-8" standalone="yes"?>
<Relationships xmlns="http://schemas.openxmlformats.org/package/2006/relationships"><Relationship Id="rId8" Type="http://schemas.microsoft.com/office/2007/relationships/diagramDrawing" Target="../diagrams/drawing4.xml"/><Relationship Id="rId3" Type="http://schemas.openxmlformats.org/officeDocument/2006/relationships/hyperlink" Target="https://openclipart.org/detail/253968" TargetMode="External"/><Relationship Id="rId7" Type="http://schemas.openxmlformats.org/officeDocument/2006/relationships/diagramColors" Target="../diagrams/colors4.xml"/><Relationship Id="rId2" Type="http://schemas.openxmlformats.org/officeDocument/2006/relationships/image" Target="../media/image67.png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4.xml"/><Relationship Id="rId5" Type="http://schemas.openxmlformats.org/officeDocument/2006/relationships/diagramLayout" Target="../diagrams/layout4.xml"/><Relationship Id="rId4" Type="http://schemas.openxmlformats.org/officeDocument/2006/relationships/diagramData" Target="../diagrams/data4.xml"/></Relationships>
</file>

<file path=ppt/slides/_rels/slide64.xml.rels><?xml version="1.0" encoding="UTF-8" standalone="yes"?>
<Relationships xmlns="http://schemas.openxmlformats.org/package/2006/relationships"><Relationship Id="rId3" Type="http://schemas.openxmlformats.org/officeDocument/2006/relationships/hyperlink" Target="https://pixabay.com/pt/vectors/computador-laptop-notebook-159466/" TargetMode="External"/><Relationship Id="rId2" Type="http://schemas.openxmlformats.org/officeDocument/2006/relationships/image" Target="../media/image68.png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freepngimg.com/png/31066-science-transparent-picture" TargetMode="External"/><Relationship Id="rId4" Type="http://schemas.openxmlformats.org/officeDocument/2006/relationships/image" Target="../media/image69.png"/></Relationships>
</file>

<file path=ppt/slides/_rels/slide6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1.png"/><Relationship Id="rId2" Type="http://schemas.openxmlformats.org/officeDocument/2006/relationships/image" Target="../media/image70.png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wallpaperflare.com/search?wallpaper=shape&amp;page=3" TargetMode="External"/><Relationship Id="rId5" Type="http://schemas.openxmlformats.org/officeDocument/2006/relationships/image" Target="../media/image72.jpg"/><Relationship Id="rId4" Type="http://schemas.openxmlformats.org/officeDocument/2006/relationships/hyperlink" Target="https://www.pngall.com/de/minecraft-png/download/822/" TargetMode="External"/></Relationships>
</file>

<file path=ppt/slides/_rels/slide66.xml.rels><?xml version="1.0" encoding="UTF-8" standalone="yes"?>
<Relationships xmlns="http://schemas.openxmlformats.org/package/2006/relationships"><Relationship Id="rId3" Type="http://schemas.openxmlformats.org/officeDocument/2006/relationships/hyperlink" Target="https://freepngimg.com/png/48325-music-notes-image-png-image-high-quality" TargetMode="External"/><Relationship Id="rId2" Type="http://schemas.openxmlformats.org/officeDocument/2006/relationships/image" Target="../media/image73.png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the-smiling-pony.deviantart.com/art/Palette-cutie-mark-289995235" TargetMode="External"/><Relationship Id="rId4" Type="http://schemas.openxmlformats.org/officeDocument/2006/relationships/image" Target="../media/image74.png"/></Relationships>
</file>

<file path=ppt/slides/_rels/slide67.xml.rels><?xml version="1.0" encoding="UTF-8" standalone="yes"?>
<Relationships xmlns="http://schemas.openxmlformats.org/package/2006/relationships"><Relationship Id="rId3" Type="http://schemas.openxmlformats.org/officeDocument/2006/relationships/hyperlink" Target="https://freesvg.org/mental-health-icon-vector-clip-art" TargetMode="External"/><Relationship Id="rId2" Type="http://schemas.openxmlformats.org/officeDocument/2006/relationships/image" Target="../media/image75.png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cofrecuentos.blogspot.com/2018/05/charcos.html" TargetMode="External"/><Relationship Id="rId4" Type="http://schemas.openxmlformats.org/officeDocument/2006/relationships/image" Target="../media/image76.jpg"/></Relationships>
</file>

<file path=ppt/slides/_rels/slide6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25FF5B1-B125-44FB-90E5-69254AB0A8C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600200" y="2405598"/>
            <a:ext cx="8991600" cy="1645920"/>
          </a:xfrm>
        </p:spPr>
        <p:txBody>
          <a:bodyPr/>
          <a:lstStyle/>
          <a:p>
            <a:r>
              <a:rPr lang="cy-GB" dirty="0">
                <a:latin typeface="Comic Sans MS" panose="030F0702030302020204" pitchFamily="66" charset="0"/>
              </a:rPr>
              <a:t>Pecyn Adnoddau: Fy Ardal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D523266-BFC8-44AA-8B6B-68420E80423E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Caitlin Mumford </a:t>
            </a:r>
          </a:p>
        </p:txBody>
      </p:sp>
    </p:spTree>
    <p:extLst>
      <p:ext uri="{BB962C8B-B14F-4D97-AF65-F5344CB8AC3E}">
        <p14:creationId xmlns:p14="http://schemas.microsoft.com/office/powerpoint/2010/main" val="558266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8BAA0A-6C16-4CF1-BBC1-1F7FD4C9395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31136" y="964692"/>
            <a:ext cx="7729728" cy="1188720"/>
          </a:xfrm>
        </p:spPr>
        <p:txBody>
          <a:bodyPr/>
          <a:lstStyle/>
          <a:p>
            <a:r>
              <a:rPr lang="cy-GB" b="1" u="sng" dirty="0">
                <a:latin typeface="Comic Sans MS" panose="030F0702030302020204" pitchFamily="66" charset="0"/>
              </a:rPr>
              <a:t>Y Dyniaethau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79453E5F-F3A8-46A8-8C28-0721134AA6E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311317882"/>
              </p:ext>
            </p:extLst>
          </p:nvPr>
        </p:nvGraphicFramePr>
        <p:xfrm>
          <a:off x="914400" y="2638425"/>
          <a:ext cx="10859678" cy="3658680"/>
        </p:xfrm>
        <a:graphic>
          <a:graphicData uri="http://schemas.openxmlformats.org/drawingml/2006/table">
            <a:tbl>
              <a:tblPr firstRow="1" bandRow="1">
                <a:tableStyleId>{775DCB02-9BB8-47FD-8907-85C794F793BA}</a:tableStyleId>
              </a:tblPr>
              <a:tblGrid>
                <a:gridCol w="10859678">
                  <a:extLst>
                    <a:ext uri="{9D8B030D-6E8A-4147-A177-3AD203B41FA5}">
                      <a16:colId xmlns:a16="http://schemas.microsoft.com/office/drawing/2014/main" val="3010535618"/>
                    </a:ext>
                  </a:extLst>
                </a:gridCol>
              </a:tblGrid>
              <a:tr h="3658680">
                <a:tc>
                  <a:txBody>
                    <a:bodyPr/>
                    <a:lstStyle/>
                    <a:p>
                      <a:r>
                        <a:rPr lang="cy-GB" u="sng" noProof="0" dirty="0"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rPr>
                        <a:t>Thema: </a:t>
                      </a:r>
                      <a:r>
                        <a:rPr lang="cy-GB" u="none" noProof="0" dirty="0"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rPr>
                        <a:t>Y Drenewydd </a:t>
                      </a:r>
                    </a:p>
                    <a:p>
                      <a:endParaRPr lang="cy-GB" u="none" noProof="0" dirty="0">
                        <a:solidFill>
                          <a:schemeClr val="tx1"/>
                        </a:solidFill>
                        <a:latin typeface="Comic Sans MS" panose="030F0702030302020204" pitchFamily="66" charset="0"/>
                      </a:endParaRPr>
                    </a:p>
                    <a:p>
                      <a:r>
                        <a:rPr lang="cy-GB" u="sng" noProof="0" dirty="0"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rPr>
                        <a:t>Gwybodaeth flaenorol: </a:t>
                      </a:r>
                    </a:p>
                    <a:p>
                      <a:r>
                        <a:rPr lang="cy-GB" u="none" noProof="0" dirty="0"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rPr>
                        <a:t>Cafodd e, Cafodd hi, Roedd e’n, Roedd hi’n</a:t>
                      </a:r>
                    </a:p>
                    <a:p>
                      <a:r>
                        <a:rPr lang="cy-GB" u="none" noProof="0" dirty="0"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rPr>
                        <a:t>Chafodd e ddim, Chafodd hi ddim </a:t>
                      </a:r>
                    </a:p>
                    <a:p>
                      <a:endParaRPr lang="cy-GB" u="none" noProof="0" dirty="0">
                        <a:solidFill>
                          <a:schemeClr val="tx1"/>
                        </a:solidFill>
                        <a:latin typeface="Comic Sans MS" panose="030F0702030302020204" pitchFamily="66" charset="0"/>
                      </a:endParaRPr>
                    </a:p>
                    <a:p>
                      <a:r>
                        <a:rPr lang="cy-GB" u="sng" noProof="0" dirty="0"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rPr>
                        <a:t>Ffocws iaith:</a:t>
                      </a:r>
                    </a:p>
                    <a:p>
                      <a:r>
                        <a:rPr lang="cy-GB" u="none" noProof="0" dirty="0"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rPr>
                        <a:t>Cafodd e ei eni yn ......</a:t>
                      </a:r>
                    </a:p>
                    <a:p>
                      <a:r>
                        <a:rPr lang="cy-GB" u="none" noProof="0" dirty="0"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rPr>
                        <a:t>Cafodd hi ei geni yn .....</a:t>
                      </a:r>
                    </a:p>
                    <a:p>
                      <a:r>
                        <a:rPr lang="cy-GB" u="none" noProof="0" dirty="0"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rPr>
                        <a:t>Cafodd e/hi ei fagu yn .....</a:t>
                      </a:r>
                    </a:p>
                    <a:p>
                      <a:r>
                        <a:rPr lang="cy-GB" u="none" noProof="0" dirty="0">
                          <a:solidFill>
                            <a:srgbClr val="0070C0"/>
                          </a:solidFill>
                          <a:latin typeface="Comic Sans MS" panose="030F0702030302020204" pitchFamily="66" charset="0"/>
                        </a:rPr>
                        <a:t>Cafodd ______ ei eni/fagu yn ...... (g)</a:t>
                      </a:r>
                    </a:p>
                    <a:p>
                      <a:r>
                        <a:rPr lang="cy-GB" u="none" noProof="0" dirty="0">
                          <a:solidFill>
                            <a:srgbClr val="FF3399"/>
                          </a:solidFill>
                          <a:latin typeface="Comic Sans MS" panose="030F0702030302020204" pitchFamily="66" charset="0"/>
                        </a:rPr>
                        <a:t>Cafodd ______ ei geni/magu yn ..... (b)</a:t>
                      </a:r>
                    </a:p>
                    <a:p>
                      <a:endParaRPr lang="cy-GB" u="sng" noProof="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544240834"/>
                  </a:ext>
                </a:extLst>
              </a:tr>
            </a:tbl>
          </a:graphicData>
        </a:graphic>
      </p:graphicFrame>
      <p:sp>
        <p:nvSpPr>
          <p:cNvPr id="5" name="TextBox 4">
            <a:extLst>
              <a:ext uri="{FF2B5EF4-FFF2-40B4-BE49-F238E27FC236}">
                <a16:creationId xmlns:a16="http://schemas.microsoft.com/office/drawing/2014/main" id="{D61A7A55-2723-40DC-8975-1021C2FDE038}"/>
              </a:ext>
            </a:extLst>
          </p:cNvPr>
          <p:cNvSpPr txBox="1"/>
          <p:nvPr/>
        </p:nvSpPr>
        <p:spPr>
          <a:xfrm>
            <a:off x="8050491" y="2828041"/>
            <a:ext cx="3487917" cy="34470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y-GB" sz="1600" b="1" u="sng" dirty="0">
                <a:latin typeface="Comic Sans MS" panose="030F0702030302020204" pitchFamily="66" charset="0"/>
              </a:rPr>
              <a:t>Gweithgareddau</a:t>
            </a:r>
          </a:p>
          <a:p>
            <a:pPr algn="ctr"/>
            <a:endParaRPr lang="en-GB" u="sng" dirty="0">
              <a:latin typeface="Comic Sans MS" panose="030F0702030302020204" pitchFamily="66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y-GB" sz="1400" dirty="0">
                <a:latin typeface="Comic Sans MS" panose="030F0702030302020204" pitchFamily="66" charset="0"/>
              </a:rPr>
              <a:t>Drilio ac adolygu’r geiriau gwybodaeth flaenorol.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y-GB" sz="1400" dirty="0">
                <a:latin typeface="Comic Sans MS" panose="030F0702030302020204" pitchFamily="66" charset="0"/>
              </a:rPr>
              <a:t>Dril – Neidiwch drwy’r hwpiau i adolygu’r patrwm.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y-GB" sz="1400" dirty="0">
                <a:latin typeface="Comic Sans MS" panose="030F0702030302020204" pitchFamily="66" charset="0"/>
              </a:rPr>
              <a:t>Ffocws iaith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y-GB" sz="1400" dirty="0">
                <a:latin typeface="Comic Sans MS" panose="030F0702030302020204" pitchFamily="66" charset="0"/>
              </a:rPr>
              <a:t>Gêm dyfalu pwy?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y-GB" sz="1400" dirty="0">
                <a:latin typeface="Comic Sans MS" panose="030F0702030302020204" pitchFamily="66" charset="0"/>
              </a:rPr>
              <a:t>Gair ar goll – gwrando ac ymateb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y-GB" sz="1400" dirty="0">
                <a:latin typeface="Comic Sans MS" panose="030F0702030302020204" pitchFamily="66" charset="0"/>
              </a:rPr>
              <a:t>Person enwog – Pryce Jones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y-GB" sz="1400" dirty="0">
                <a:latin typeface="Comic Sans MS" panose="030F0702030302020204" pitchFamily="66" charset="0"/>
              </a:rPr>
              <a:t>Darllen Paragraff ac ateb cwestiynau.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y-GB" sz="1400" dirty="0">
                <a:latin typeface="Comic Sans MS" panose="030F0702030302020204" pitchFamily="66" charset="0"/>
              </a:rPr>
              <a:t>Ysgrifennu mosaig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cy-GB" sz="1400" dirty="0">
              <a:latin typeface="Comic Sans MS" panose="030F0702030302020204" pitchFamily="66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600" dirty="0">
              <a:latin typeface="Comic Sans MS" panose="030F0702030302020204" pitchFamily="66" charset="0"/>
            </a:endParaRP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8219D042-1982-416B-BFD9-06993CA955C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406147" y="281720"/>
            <a:ext cx="1367810" cy="12773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7924963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DCBE163C-4C77-4183-8E4D-F38318AD0D51}"/>
              </a:ext>
            </a:extLst>
          </p:cNvPr>
          <p:cNvSpPr txBox="1"/>
          <p:nvPr/>
        </p:nvSpPr>
        <p:spPr>
          <a:xfrm>
            <a:off x="405353" y="301658"/>
            <a:ext cx="11462993" cy="766363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1600" u="sng" dirty="0">
                <a:solidFill>
                  <a:srgbClr val="FF0000"/>
                </a:solidFill>
                <a:latin typeface="Comic Sans MS" panose="030F0702030302020204" pitchFamily="66" charset="0"/>
              </a:rPr>
              <a:t>Sleid 4 – Adolygu</a:t>
            </a:r>
          </a:p>
          <a:p>
            <a:r>
              <a:rPr lang="cy-GB" sz="1600" dirty="0">
                <a:latin typeface="Comic Sans MS" panose="030F0702030302020204" pitchFamily="66" charset="0"/>
              </a:rPr>
              <a:t>Adolygu ac ymarfer y patrymau. Defnyddio y balŵn mewn grŵp i drilio’r geiriau. </a:t>
            </a:r>
          </a:p>
          <a:p>
            <a:endParaRPr lang="cy-GB" sz="1600" dirty="0">
              <a:latin typeface="Comic Sans MS" panose="030F0702030302020204" pitchFamily="66" charset="0"/>
            </a:endParaRPr>
          </a:p>
          <a:p>
            <a:r>
              <a:rPr lang="cy-GB" sz="1600" u="sng" dirty="0">
                <a:solidFill>
                  <a:srgbClr val="FF0000"/>
                </a:solidFill>
                <a:latin typeface="Comic Sans MS" panose="030F0702030302020204" pitchFamily="66" charset="0"/>
              </a:rPr>
              <a:t>Sleid 5 – Dril 1</a:t>
            </a:r>
          </a:p>
          <a:p>
            <a:r>
              <a:rPr lang="cy-GB" sz="1600" dirty="0">
                <a:latin typeface="Comic Sans MS" panose="030F0702030302020204" pitchFamily="66" charset="0"/>
              </a:rPr>
              <a:t>Neidiwch drwy’r cylchoedd i ymarfer y patrymau. </a:t>
            </a:r>
          </a:p>
          <a:p>
            <a:endParaRPr lang="cy-GB" sz="1600" dirty="0">
              <a:latin typeface="Comic Sans MS" panose="030F0702030302020204" pitchFamily="66" charset="0"/>
            </a:endParaRPr>
          </a:p>
          <a:p>
            <a:r>
              <a:rPr lang="cy-GB" sz="1600" u="sng" dirty="0">
                <a:solidFill>
                  <a:srgbClr val="FF0000"/>
                </a:solidFill>
                <a:latin typeface="Comic Sans MS" panose="030F0702030302020204" pitchFamily="66" charset="0"/>
              </a:rPr>
              <a:t>Sleidiau 6 a 7 – Dril 2 a 3</a:t>
            </a:r>
          </a:p>
          <a:p>
            <a:r>
              <a:rPr lang="cy-GB" sz="1600" dirty="0">
                <a:latin typeface="Comic Sans MS" panose="030F0702030302020204" pitchFamily="66" charset="0"/>
              </a:rPr>
              <a:t>Ymarfer siarad a dewis y brawddegau yn gywir. </a:t>
            </a:r>
          </a:p>
          <a:p>
            <a:endParaRPr lang="cy-GB" sz="1600" dirty="0">
              <a:latin typeface="Comic Sans MS" panose="030F0702030302020204" pitchFamily="66" charset="0"/>
            </a:endParaRPr>
          </a:p>
          <a:p>
            <a:r>
              <a:rPr lang="cy-GB" sz="1600" u="sng" dirty="0">
                <a:solidFill>
                  <a:srgbClr val="FF0000"/>
                </a:solidFill>
                <a:latin typeface="Comic Sans MS" panose="030F0702030302020204" pitchFamily="66" charset="0"/>
              </a:rPr>
              <a:t>Sleid 9 – Ffocws Iaith</a:t>
            </a:r>
          </a:p>
          <a:p>
            <a:r>
              <a:rPr lang="cy-GB" sz="1600" dirty="0">
                <a:latin typeface="Comic Sans MS" panose="030F0702030302020204" pitchFamily="66" charset="0"/>
              </a:rPr>
              <a:t>Ymarfer ffocws iaith</a:t>
            </a:r>
          </a:p>
          <a:p>
            <a:endParaRPr lang="cy-GB" sz="1600" dirty="0">
              <a:latin typeface="Comic Sans MS" panose="030F0702030302020204" pitchFamily="66" charset="0"/>
            </a:endParaRPr>
          </a:p>
          <a:p>
            <a:r>
              <a:rPr lang="cy-GB" sz="1600" u="sng" dirty="0">
                <a:solidFill>
                  <a:srgbClr val="FF0000"/>
                </a:solidFill>
                <a:latin typeface="Comic Sans MS" panose="030F0702030302020204" pitchFamily="66" charset="0"/>
              </a:rPr>
              <a:t>Sleid 10 – Gêm Dyfalu Pwy</a:t>
            </a:r>
          </a:p>
          <a:p>
            <a:r>
              <a:rPr lang="cy-GB" sz="1600" dirty="0">
                <a:latin typeface="Comic Sans MS" panose="030F0702030302020204" pitchFamily="66" charset="0"/>
              </a:rPr>
              <a:t>Chwarae gêm dyfalu pwy mewn grwpiau bach. Dewis gymeriadau a chreu brawddeg, defnyddio’r geiriau ffocws iaith.  </a:t>
            </a:r>
          </a:p>
          <a:p>
            <a:endParaRPr lang="cy-GB" sz="1600" dirty="0">
              <a:latin typeface="Comic Sans MS" panose="030F0702030302020204" pitchFamily="66" charset="0"/>
            </a:endParaRPr>
          </a:p>
          <a:p>
            <a:r>
              <a:rPr lang="cy-GB" sz="1600" u="sng" dirty="0">
                <a:solidFill>
                  <a:srgbClr val="FF0000"/>
                </a:solidFill>
                <a:latin typeface="Comic Sans MS" panose="030F0702030302020204" pitchFamily="66" charset="0"/>
              </a:rPr>
              <a:t>Sleidiau 11 a 12 – Darllen</a:t>
            </a:r>
          </a:p>
          <a:p>
            <a:r>
              <a:rPr lang="cy-GB" sz="1600" dirty="0">
                <a:latin typeface="Comic Sans MS" panose="030F0702030302020204" pitchFamily="66" charset="0"/>
              </a:rPr>
              <a:t>Darllen y paragraff. Newid y ffaith sy ddim yn gywir yn y brawddegau.</a:t>
            </a:r>
          </a:p>
          <a:p>
            <a:endParaRPr lang="cy-GB" sz="1600" dirty="0">
              <a:latin typeface="Comic Sans MS" panose="030F0702030302020204" pitchFamily="66" charset="0"/>
            </a:endParaRPr>
          </a:p>
          <a:p>
            <a:r>
              <a:rPr lang="cy-GB" sz="1600" u="sng" dirty="0">
                <a:solidFill>
                  <a:srgbClr val="FF0000"/>
                </a:solidFill>
                <a:latin typeface="Comic Sans MS" panose="030F0702030302020204" pitchFamily="66" charset="0"/>
              </a:rPr>
              <a:t>Sleid 13 – Gwrando</a:t>
            </a:r>
          </a:p>
          <a:p>
            <a:r>
              <a:rPr lang="cy-GB" sz="1600" dirty="0">
                <a:latin typeface="Comic Sans MS" panose="030F0702030302020204" pitchFamily="66" charset="0"/>
              </a:rPr>
              <a:t>Gair ar goll – Rhaid gwrando yn ofalus. Ysgrifennu y gair ar goll.</a:t>
            </a:r>
          </a:p>
          <a:p>
            <a:endParaRPr lang="cy-GB" sz="1600" dirty="0">
              <a:latin typeface="Comic Sans MS" panose="030F0702030302020204" pitchFamily="66" charset="0"/>
            </a:endParaRPr>
          </a:p>
          <a:p>
            <a:r>
              <a:rPr lang="cy-GB" sz="1600" u="sng" dirty="0">
                <a:solidFill>
                  <a:srgbClr val="FF0000"/>
                </a:solidFill>
                <a:latin typeface="Comic Sans MS" panose="030F0702030302020204" pitchFamily="66" charset="0"/>
              </a:rPr>
              <a:t>Sleid 14 – Ysgrifennu mosaig</a:t>
            </a:r>
          </a:p>
          <a:p>
            <a:r>
              <a:rPr lang="cy-GB" sz="1600" dirty="0">
                <a:latin typeface="Comic Sans MS" panose="030F0702030302020204" pitchFamily="66" charset="0"/>
              </a:rPr>
              <a:t>Darllen a lliwiau y bocsys yn gywir.</a:t>
            </a:r>
            <a:endParaRPr lang="cy-GB" b="1" u="sng" dirty="0">
              <a:latin typeface="Comic Sans MS" panose="030F0702030302020204" pitchFamily="66" charset="0"/>
            </a:endParaRPr>
          </a:p>
          <a:p>
            <a:endParaRPr lang="cy-GB" dirty="0">
              <a:latin typeface="Comic Sans MS" panose="030F0702030302020204" pitchFamily="66" charset="0"/>
            </a:endParaRPr>
          </a:p>
          <a:p>
            <a:endParaRPr lang="cy-GB" dirty="0">
              <a:latin typeface="Comic Sans MS" panose="030F0702030302020204" pitchFamily="66" charset="0"/>
            </a:endParaRPr>
          </a:p>
          <a:p>
            <a:endParaRPr lang="cy-GB" u="sng" dirty="0">
              <a:solidFill>
                <a:srgbClr val="FF0000"/>
              </a:solidFill>
              <a:latin typeface="Comic Sans MS" panose="030F0702030302020204" pitchFamily="66" charset="0"/>
            </a:endParaRPr>
          </a:p>
          <a:p>
            <a:endParaRPr lang="cy-GB" dirty="0">
              <a:latin typeface="Comic Sans MS" panose="030F0702030302020204" pitchFamily="66" charset="0"/>
            </a:endParaRPr>
          </a:p>
          <a:p>
            <a:endParaRPr lang="cy-GB" dirty="0">
              <a:latin typeface="Comic Sans MS" panose="030F0702030302020204" pitchFamily="66" charset="0"/>
            </a:endParaRPr>
          </a:p>
          <a:p>
            <a:r>
              <a:rPr lang="cy-GB" dirty="0">
                <a:latin typeface="Comic Sans MS" panose="030F0702030302020204" pitchFamily="66" charset="0"/>
              </a:rPr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24654829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30C95A4-DEFE-4054-8FC2-6FFB12C8083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u="sng" dirty="0">
                <a:latin typeface="Comic Sans MS" panose="030F0702030302020204" pitchFamily="66" charset="0"/>
              </a:rPr>
              <a:t>Adolygu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4DAE2F6F-7964-4F95-A7CD-8C128AE580E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695683389"/>
              </p:ext>
            </p:extLst>
          </p:nvPr>
        </p:nvGraphicFramePr>
        <p:xfrm>
          <a:off x="886119" y="2638424"/>
          <a:ext cx="10869106" cy="3856648"/>
        </p:xfrm>
        <a:graphic>
          <a:graphicData uri="http://schemas.openxmlformats.org/drawingml/2006/table">
            <a:tbl>
              <a:tblPr firstRow="1" bandRow="1">
                <a:tableStyleId>{0E3FDE45-AF77-4B5C-9715-49D594BDF05E}</a:tableStyleId>
              </a:tblPr>
              <a:tblGrid>
                <a:gridCol w="5434553">
                  <a:extLst>
                    <a:ext uri="{9D8B030D-6E8A-4147-A177-3AD203B41FA5}">
                      <a16:colId xmlns:a16="http://schemas.microsoft.com/office/drawing/2014/main" val="3252633044"/>
                    </a:ext>
                  </a:extLst>
                </a:gridCol>
                <a:gridCol w="5434553">
                  <a:extLst>
                    <a:ext uri="{9D8B030D-6E8A-4147-A177-3AD203B41FA5}">
                      <a16:colId xmlns:a16="http://schemas.microsoft.com/office/drawing/2014/main" val="2732244508"/>
                    </a:ext>
                  </a:extLst>
                </a:gridCol>
              </a:tblGrid>
              <a:tr h="482081">
                <a:tc>
                  <a:txBody>
                    <a:bodyPr/>
                    <a:lstStyle/>
                    <a:p>
                      <a:pPr algn="ctr"/>
                      <a:r>
                        <a:rPr lang="cy-GB" sz="2000" u="sng" noProof="0" dirty="0"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rPr>
                        <a:t>Cadarnhaol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2000" u="sng" noProof="0" dirty="0">
                          <a:latin typeface="Comic Sans MS" panose="030F0702030302020204" pitchFamily="66" charset="0"/>
                        </a:rPr>
                        <a:t>Negyddol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449006528"/>
                  </a:ext>
                </a:extLst>
              </a:tr>
              <a:tr h="482081">
                <a:tc>
                  <a:txBody>
                    <a:bodyPr/>
                    <a:lstStyle/>
                    <a:p>
                      <a:pPr algn="ctr"/>
                      <a:r>
                        <a:rPr lang="cy-GB" noProof="0" dirty="0">
                          <a:latin typeface="Comic Sans MS" panose="030F0702030302020204" pitchFamily="66" charset="0"/>
                        </a:rPr>
                        <a:t>Ces i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noProof="0">
                          <a:latin typeface="Comic Sans MS" panose="030F0702030302020204" pitchFamily="66" charset="0"/>
                        </a:rPr>
                        <a:t>Ches i ddim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139041358"/>
                  </a:ext>
                </a:extLst>
              </a:tr>
              <a:tr h="482081">
                <a:tc>
                  <a:txBody>
                    <a:bodyPr/>
                    <a:lstStyle/>
                    <a:p>
                      <a:pPr algn="ctr"/>
                      <a:r>
                        <a:rPr lang="cy-GB" noProof="0" dirty="0">
                          <a:latin typeface="Comic Sans MS" panose="030F0702030302020204" pitchFamily="66" charset="0"/>
                        </a:rPr>
                        <a:t>Cest ti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noProof="0">
                          <a:latin typeface="Comic Sans MS" panose="030F0702030302020204" pitchFamily="66" charset="0"/>
                        </a:rPr>
                        <a:t>Chest ti ddim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822733929"/>
                  </a:ext>
                </a:extLst>
              </a:tr>
              <a:tr h="482081">
                <a:tc>
                  <a:txBody>
                    <a:bodyPr/>
                    <a:lstStyle/>
                    <a:p>
                      <a:pPr algn="ctr"/>
                      <a:r>
                        <a:rPr lang="cy-GB" noProof="0" dirty="0">
                          <a:latin typeface="Comic Sans MS" panose="030F0702030302020204" pitchFamily="66" charset="0"/>
                        </a:rPr>
                        <a:t>Cafodd e/hi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noProof="0" dirty="0">
                          <a:latin typeface="Comic Sans MS" panose="030F0702030302020204" pitchFamily="66" charset="0"/>
                        </a:rPr>
                        <a:t>Chafodd e/hi ddim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013810551"/>
                  </a:ext>
                </a:extLst>
              </a:tr>
              <a:tr h="482081">
                <a:tc>
                  <a:txBody>
                    <a:bodyPr/>
                    <a:lstStyle/>
                    <a:p>
                      <a:pPr algn="ctr"/>
                      <a:r>
                        <a:rPr lang="cy-GB" noProof="0">
                          <a:latin typeface="Comic Sans MS" panose="030F0702030302020204" pitchFamily="66" charset="0"/>
                        </a:rPr>
                        <a:t>Cawson ni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noProof="0" dirty="0">
                          <a:latin typeface="Comic Sans MS" panose="030F0702030302020204" pitchFamily="66" charset="0"/>
                        </a:rPr>
                        <a:t>Chawson ni ddim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119367363"/>
                  </a:ext>
                </a:extLst>
              </a:tr>
              <a:tr h="482081">
                <a:tc>
                  <a:txBody>
                    <a:bodyPr/>
                    <a:lstStyle/>
                    <a:p>
                      <a:pPr algn="ctr"/>
                      <a:r>
                        <a:rPr lang="cy-GB" noProof="0">
                          <a:latin typeface="Comic Sans MS" panose="030F0702030302020204" pitchFamily="66" charset="0"/>
                        </a:rPr>
                        <a:t>Cawsoch chi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noProof="0" dirty="0">
                          <a:latin typeface="Comic Sans MS" panose="030F0702030302020204" pitchFamily="66" charset="0"/>
                        </a:rPr>
                        <a:t>Chawsoch chi ddim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70175669"/>
                  </a:ext>
                </a:extLst>
              </a:tr>
              <a:tr h="482081">
                <a:tc>
                  <a:txBody>
                    <a:bodyPr/>
                    <a:lstStyle/>
                    <a:p>
                      <a:pPr algn="ctr"/>
                      <a:r>
                        <a:rPr lang="cy-GB" noProof="0">
                          <a:latin typeface="Comic Sans MS" panose="030F0702030302020204" pitchFamily="66" charset="0"/>
                        </a:rPr>
                        <a:t>Cawson nhw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noProof="0" dirty="0">
                          <a:latin typeface="Comic Sans MS" panose="030F0702030302020204" pitchFamily="66" charset="0"/>
                        </a:rPr>
                        <a:t>Chawson nhw ddim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980309348"/>
                  </a:ext>
                </a:extLst>
              </a:tr>
              <a:tr h="482081">
                <a:tc>
                  <a:txBody>
                    <a:bodyPr/>
                    <a:lstStyle/>
                    <a:p>
                      <a:pPr algn="ctr"/>
                      <a:r>
                        <a:rPr lang="cy-GB" noProof="0" dirty="0">
                          <a:latin typeface="Comic Sans MS" panose="030F0702030302020204" pitchFamily="66" charset="0"/>
                        </a:rPr>
                        <a:t>Cafodd Jac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noProof="0" dirty="0">
                          <a:latin typeface="Comic Sans MS" panose="030F0702030302020204" pitchFamily="66" charset="0"/>
                        </a:rPr>
                        <a:t>Chafodd Jac ddim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995704784"/>
                  </a:ext>
                </a:extLst>
              </a:tr>
            </a:tbl>
          </a:graphicData>
        </a:graphic>
      </p:graphicFrame>
      <p:pic>
        <p:nvPicPr>
          <p:cNvPr id="9" name="Picture 8">
            <a:extLst>
              <a:ext uri="{FF2B5EF4-FFF2-40B4-BE49-F238E27FC236}">
                <a16:creationId xmlns:a16="http://schemas.microsoft.com/office/drawing/2014/main" id="{6912E334-7C76-43B1-AD9F-04A83F5FCA6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263534" y="169682"/>
            <a:ext cx="1155100" cy="139516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0441745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BCA919F-A422-42A7-BF6F-EAAA76D3D1D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74719" y="1039501"/>
            <a:ext cx="4782406" cy="1194047"/>
          </a:xfrm>
        </p:spPr>
        <p:txBody>
          <a:bodyPr>
            <a:normAutofit fontScale="90000"/>
          </a:bodyPr>
          <a:lstStyle/>
          <a:p>
            <a:r>
              <a:rPr lang="cy-GB" u="sng" dirty="0">
                <a:latin typeface="Comic Sans MS" panose="030F0702030302020204" pitchFamily="66" charset="0"/>
              </a:rPr>
              <a:t>Dril 1 </a:t>
            </a:r>
            <a:br>
              <a:rPr lang="cy-GB" u="sng" dirty="0">
                <a:latin typeface="Comic Sans MS" panose="030F0702030302020204" pitchFamily="66" charset="0"/>
              </a:rPr>
            </a:br>
            <a:br>
              <a:rPr lang="cy-GB" u="sng" dirty="0">
                <a:latin typeface="Comic Sans MS" panose="030F0702030302020204" pitchFamily="66" charset="0"/>
              </a:rPr>
            </a:br>
            <a:endParaRPr lang="cy-GB" u="sng" dirty="0">
              <a:latin typeface="Comic Sans MS" panose="030F0702030302020204" pitchFamily="66" charset="0"/>
            </a:endParaRPr>
          </a:p>
        </p:txBody>
      </p:sp>
      <p:pic>
        <p:nvPicPr>
          <p:cNvPr id="1034" name="Picture 10" descr="Hula Hoop Activities for Kids - In2hula | Hula hooping for fitness">
            <a:extLst>
              <a:ext uri="{FF2B5EF4-FFF2-40B4-BE49-F238E27FC236}">
                <a16:creationId xmlns:a16="http://schemas.microsoft.com/office/drawing/2014/main" id="{120678BD-B036-4A80-A281-D3DF2FD1C5D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8497" y="2637149"/>
            <a:ext cx="4514850" cy="31813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68E58935-A223-4A99-A87F-13C369B3DA6B}"/>
              </a:ext>
            </a:extLst>
          </p:cNvPr>
          <p:cNvSpPr txBox="1"/>
          <p:nvPr/>
        </p:nvSpPr>
        <p:spPr>
          <a:xfrm>
            <a:off x="6995964" y="3011863"/>
            <a:ext cx="4355184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3200" dirty="0">
                <a:latin typeface="Comic Sans MS" panose="030F0702030302020204" pitchFamily="66" charset="0"/>
              </a:rPr>
              <a:t>Neidiwch drwy’r cylchoedd i ymarfer y patrymau.</a:t>
            </a:r>
          </a:p>
        </p:txBody>
      </p:sp>
    </p:spTree>
    <p:extLst>
      <p:ext uri="{BB962C8B-B14F-4D97-AF65-F5344CB8AC3E}">
        <p14:creationId xmlns:p14="http://schemas.microsoft.com/office/powerpoint/2010/main" val="408325882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1996243-893C-452D-BFFE-27891A9DF3D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31136" y="248254"/>
            <a:ext cx="7729728" cy="1188720"/>
          </a:xfrm>
        </p:spPr>
        <p:txBody>
          <a:bodyPr/>
          <a:lstStyle/>
          <a:p>
            <a:r>
              <a:rPr lang="cy-GB" u="sng" dirty="0">
                <a:latin typeface="Comic Sans MS" panose="030F0702030302020204" pitchFamily="66" charset="0"/>
              </a:rPr>
              <a:t>Dril 2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ED6846DD-F56B-4FDB-9C2A-D2D03518DF5A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434927" y="130509"/>
            <a:ext cx="1188720" cy="1188720"/>
          </a:xfrm>
        </p:spPr>
      </p:pic>
      <p:pic>
        <p:nvPicPr>
          <p:cNvPr id="2050" name="Picture 2" descr="Image result for Alex Jones Stunning">
            <a:extLst>
              <a:ext uri="{FF2B5EF4-FFF2-40B4-BE49-F238E27FC236}">
                <a16:creationId xmlns:a16="http://schemas.microsoft.com/office/drawing/2014/main" id="{9AB2E509-C407-4349-8864-D54ABCB1B9F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177364" y="248254"/>
            <a:ext cx="1728689" cy="17286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Rectangle: Rounded Corners 6">
            <a:extLst>
              <a:ext uri="{FF2B5EF4-FFF2-40B4-BE49-F238E27FC236}">
                <a16:creationId xmlns:a16="http://schemas.microsoft.com/office/drawing/2014/main" id="{C5A7BB14-E62D-40BA-8909-041A9F34E828}"/>
              </a:ext>
            </a:extLst>
          </p:cNvPr>
          <p:cNvSpPr/>
          <p:nvPr/>
        </p:nvSpPr>
        <p:spPr>
          <a:xfrm>
            <a:off x="716437" y="1630657"/>
            <a:ext cx="3233394" cy="1121789"/>
          </a:xfrm>
          <a:prstGeom prst="roundRect">
            <a:avLst/>
          </a:prstGeom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sz="2000" dirty="0">
                <a:latin typeface="Comic Sans MS" panose="030F0702030302020204" pitchFamily="66" charset="0"/>
              </a:rPr>
              <a:t>Roedd ________</a:t>
            </a:r>
          </a:p>
        </p:txBody>
      </p:sp>
      <p:sp>
        <p:nvSpPr>
          <p:cNvPr id="9" name="Rectangle: Rounded Corners 8">
            <a:extLst>
              <a:ext uri="{FF2B5EF4-FFF2-40B4-BE49-F238E27FC236}">
                <a16:creationId xmlns:a16="http://schemas.microsoft.com/office/drawing/2014/main" id="{B8BEF72D-E84D-4977-A4AD-614661AF3715}"/>
              </a:ext>
            </a:extLst>
          </p:cNvPr>
          <p:cNvSpPr/>
          <p:nvPr/>
        </p:nvSpPr>
        <p:spPr>
          <a:xfrm>
            <a:off x="716437" y="2946292"/>
            <a:ext cx="3233394" cy="1121789"/>
          </a:xfrm>
          <a:prstGeom prst="roundRect">
            <a:avLst/>
          </a:prstGeom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sz="2000" dirty="0">
                <a:latin typeface="Comic Sans MS" panose="030F0702030302020204" pitchFamily="66" charset="0"/>
              </a:rPr>
              <a:t>Cafodd hi</a:t>
            </a:r>
          </a:p>
        </p:txBody>
      </p:sp>
      <p:sp>
        <p:nvSpPr>
          <p:cNvPr id="10" name="Rectangle: Rounded Corners 9">
            <a:extLst>
              <a:ext uri="{FF2B5EF4-FFF2-40B4-BE49-F238E27FC236}">
                <a16:creationId xmlns:a16="http://schemas.microsoft.com/office/drawing/2014/main" id="{29269F30-BA1D-40D6-AD1D-234FCA36BBE3}"/>
              </a:ext>
            </a:extLst>
          </p:cNvPr>
          <p:cNvSpPr/>
          <p:nvPr/>
        </p:nvSpPr>
        <p:spPr>
          <a:xfrm>
            <a:off x="716437" y="4305024"/>
            <a:ext cx="3233394" cy="1121789"/>
          </a:xfrm>
          <a:prstGeom prst="roundRect">
            <a:avLst/>
          </a:prstGeom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sz="2000" dirty="0">
                <a:latin typeface="Comic Sans MS" panose="030F0702030302020204" pitchFamily="66" charset="0"/>
              </a:rPr>
              <a:t>Roedd hi’n</a:t>
            </a:r>
          </a:p>
        </p:txBody>
      </p:sp>
      <p:sp>
        <p:nvSpPr>
          <p:cNvPr id="11" name="Rectangle: Rounded Corners 10">
            <a:extLst>
              <a:ext uri="{FF2B5EF4-FFF2-40B4-BE49-F238E27FC236}">
                <a16:creationId xmlns:a16="http://schemas.microsoft.com/office/drawing/2014/main" id="{F3611902-A57F-41B7-AC43-05807BCDBB41}"/>
              </a:ext>
            </a:extLst>
          </p:cNvPr>
          <p:cNvSpPr/>
          <p:nvPr/>
        </p:nvSpPr>
        <p:spPr>
          <a:xfrm>
            <a:off x="716437" y="5619843"/>
            <a:ext cx="3233394" cy="1121789"/>
          </a:xfrm>
          <a:prstGeom prst="roundRect">
            <a:avLst/>
          </a:prstGeom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sz="2000" dirty="0">
                <a:latin typeface="Comic Sans MS" panose="030F0702030302020204" pitchFamily="66" charset="0"/>
              </a:rPr>
              <a:t>Chafodd hi ddim</a:t>
            </a:r>
          </a:p>
        </p:txBody>
      </p:sp>
      <p:sp>
        <p:nvSpPr>
          <p:cNvPr id="8" name="Plus Sign 7">
            <a:extLst>
              <a:ext uri="{FF2B5EF4-FFF2-40B4-BE49-F238E27FC236}">
                <a16:creationId xmlns:a16="http://schemas.microsoft.com/office/drawing/2014/main" id="{EFC6B7ED-49FD-40A5-8ACC-124B28FAF9B8}"/>
              </a:ext>
            </a:extLst>
          </p:cNvPr>
          <p:cNvSpPr/>
          <p:nvPr/>
        </p:nvSpPr>
        <p:spPr>
          <a:xfrm>
            <a:off x="4817097" y="3183235"/>
            <a:ext cx="1112363" cy="1121789"/>
          </a:xfrm>
          <a:prstGeom prst="mathPlus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EBC3742D-AA2F-4007-AB1C-711B6CD72949}"/>
              </a:ext>
            </a:extLst>
          </p:cNvPr>
          <p:cNvSpPr txBox="1"/>
          <p:nvPr/>
        </p:nvSpPr>
        <p:spPr>
          <a:xfrm>
            <a:off x="6975835" y="1976943"/>
            <a:ext cx="4430598" cy="406265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2400" dirty="0">
                <a:latin typeface="Comic Sans MS" panose="030F0702030302020204" pitchFamily="66" charset="0"/>
              </a:rPr>
              <a:t>Alex Jones yn berson enwog ar raglen teledu o’r enw ‘Tumble’.</a:t>
            </a:r>
          </a:p>
          <a:p>
            <a:endParaRPr lang="cy-GB" sz="2400" dirty="0">
              <a:latin typeface="Comic Sans MS" panose="030F0702030302020204" pitchFamily="66" charset="0"/>
            </a:endParaRPr>
          </a:p>
          <a:p>
            <a:r>
              <a:rPr lang="cy-GB" sz="2400" dirty="0">
                <a:latin typeface="Comic Sans MS" panose="030F0702030302020204" pitchFamily="66" charset="0"/>
              </a:rPr>
              <a:t>ei geni yn Ammanford.</a:t>
            </a:r>
          </a:p>
          <a:p>
            <a:endParaRPr lang="cy-GB" sz="2400" dirty="0">
              <a:latin typeface="Comic Sans MS" panose="030F0702030302020204" pitchFamily="66" charset="0"/>
            </a:endParaRPr>
          </a:p>
          <a:p>
            <a:r>
              <a:rPr lang="cy-GB" sz="2400" dirty="0">
                <a:latin typeface="Comic Sans MS" panose="030F0702030302020204" pitchFamily="66" charset="0"/>
              </a:rPr>
              <a:t>ei geni yng Ngheri.</a:t>
            </a:r>
          </a:p>
          <a:p>
            <a:endParaRPr lang="cy-GB" sz="2400" dirty="0">
              <a:latin typeface="Comic Sans MS" panose="030F0702030302020204" pitchFamily="66" charset="0"/>
            </a:endParaRPr>
          </a:p>
          <a:p>
            <a:r>
              <a:rPr lang="cy-GB" sz="2400" dirty="0">
                <a:latin typeface="Comic Sans MS" panose="030F0702030302020204" pitchFamily="66" charset="0"/>
              </a:rPr>
              <a:t>berfformio ar ‘Strictly Come Dancing.’</a:t>
            </a:r>
          </a:p>
          <a:p>
            <a:endParaRPr lang="en-GB" dirty="0">
              <a:latin typeface="Comic Sans MS" panose="030F0702030302020204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20623358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0D8428C-EA02-4E2F-B30D-5F905FFE42F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31136" y="153150"/>
            <a:ext cx="7729728" cy="1188720"/>
          </a:xfrm>
        </p:spPr>
        <p:txBody>
          <a:bodyPr/>
          <a:lstStyle/>
          <a:p>
            <a:r>
              <a:rPr lang="cy-GB" u="sng" dirty="0">
                <a:latin typeface="Comic Sans MS" panose="030F0702030302020204" pitchFamily="66" charset="0"/>
              </a:rPr>
              <a:t>Dril 3</a:t>
            </a:r>
          </a:p>
        </p:txBody>
      </p:sp>
      <p:pic>
        <p:nvPicPr>
          <p:cNvPr id="4" name="Content Placeholder 4">
            <a:extLst>
              <a:ext uri="{FF2B5EF4-FFF2-40B4-BE49-F238E27FC236}">
                <a16:creationId xmlns:a16="http://schemas.microsoft.com/office/drawing/2014/main" id="{045F0E01-0E63-4C94-AE1C-A118FFB4C70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416073" y="0"/>
            <a:ext cx="1188720" cy="1188720"/>
          </a:xfrm>
          <a:prstGeom prst="rect">
            <a:avLst/>
          </a:prstGeom>
        </p:spPr>
      </p:pic>
      <p:sp>
        <p:nvSpPr>
          <p:cNvPr id="5" name="Rectangle: Rounded Corners 4">
            <a:extLst>
              <a:ext uri="{FF2B5EF4-FFF2-40B4-BE49-F238E27FC236}">
                <a16:creationId xmlns:a16="http://schemas.microsoft.com/office/drawing/2014/main" id="{217C74CE-5F41-45CF-B9E1-0D365F46890A}"/>
              </a:ext>
            </a:extLst>
          </p:cNvPr>
          <p:cNvSpPr/>
          <p:nvPr/>
        </p:nvSpPr>
        <p:spPr>
          <a:xfrm>
            <a:off x="509047" y="1516936"/>
            <a:ext cx="3233394" cy="1121789"/>
          </a:xfrm>
          <a:prstGeom prst="roundRect">
            <a:avLst/>
          </a:prstGeom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sz="2000" dirty="0">
                <a:latin typeface="Comic Sans MS" panose="030F0702030302020204" pitchFamily="66" charset="0"/>
              </a:rPr>
              <a:t>Roedd ________</a:t>
            </a:r>
          </a:p>
        </p:txBody>
      </p:sp>
      <p:sp>
        <p:nvSpPr>
          <p:cNvPr id="6" name="Rectangle: Rounded Corners 5">
            <a:extLst>
              <a:ext uri="{FF2B5EF4-FFF2-40B4-BE49-F238E27FC236}">
                <a16:creationId xmlns:a16="http://schemas.microsoft.com/office/drawing/2014/main" id="{BCDA4227-EB3A-42B1-995D-86FDFB1726FA}"/>
              </a:ext>
            </a:extLst>
          </p:cNvPr>
          <p:cNvSpPr/>
          <p:nvPr/>
        </p:nvSpPr>
        <p:spPr>
          <a:xfrm>
            <a:off x="476053" y="2813791"/>
            <a:ext cx="3233394" cy="1121789"/>
          </a:xfrm>
          <a:prstGeom prst="roundRect">
            <a:avLst/>
          </a:prstGeom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sz="2000" dirty="0">
                <a:latin typeface="Comic Sans MS" panose="030F0702030302020204" pitchFamily="66" charset="0"/>
              </a:rPr>
              <a:t>Roedd e’n</a:t>
            </a:r>
          </a:p>
        </p:txBody>
      </p:sp>
      <p:sp>
        <p:nvSpPr>
          <p:cNvPr id="7" name="Rectangle: Rounded Corners 6">
            <a:extLst>
              <a:ext uri="{FF2B5EF4-FFF2-40B4-BE49-F238E27FC236}">
                <a16:creationId xmlns:a16="http://schemas.microsoft.com/office/drawing/2014/main" id="{D0FBD5BB-88B7-4B38-B882-27DDC9948382}"/>
              </a:ext>
            </a:extLst>
          </p:cNvPr>
          <p:cNvSpPr/>
          <p:nvPr/>
        </p:nvSpPr>
        <p:spPr>
          <a:xfrm>
            <a:off x="476053" y="4219275"/>
            <a:ext cx="3233394" cy="1121789"/>
          </a:xfrm>
          <a:prstGeom prst="roundRect">
            <a:avLst/>
          </a:prstGeom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sz="2000" dirty="0">
                <a:latin typeface="Comic Sans MS" panose="030F0702030302020204" pitchFamily="66" charset="0"/>
              </a:rPr>
              <a:t>Cafodd e</a:t>
            </a:r>
          </a:p>
        </p:txBody>
      </p:sp>
      <p:sp>
        <p:nvSpPr>
          <p:cNvPr id="8" name="Rectangle: Rounded Corners 7">
            <a:extLst>
              <a:ext uri="{FF2B5EF4-FFF2-40B4-BE49-F238E27FC236}">
                <a16:creationId xmlns:a16="http://schemas.microsoft.com/office/drawing/2014/main" id="{F5183296-AFD3-4B11-928C-26F2E9FA9CDB}"/>
              </a:ext>
            </a:extLst>
          </p:cNvPr>
          <p:cNvSpPr/>
          <p:nvPr/>
        </p:nvSpPr>
        <p:spPr>
          <a:xfrm>
            <a:off x="509047" y="5560651"/>
            <a:ext cx="3233394" cy="1121789"/>
          </a:xfrm>
          <a:prstGeom prst="roundRect">
            <a:avLst/>
          </a:prstGeom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sz="2000" dirty="0">
                <a:latin typeface="Comic Sans MS" panose="030F0702030302020204" pitchFamily="66" charset="0"/>
              </a:rPr>
              <a:t>Chafodd e ddim</a:t>
            </a:r>
          </a:p>
        </p:txBody>
      </p:sp>
      <p:sp>
        <p:nvSpPr>
          <p:cNvPr id="9" name="Plus Sign 8">
            <a:extLst>
              <a:ext uri="{FF2B5EF4-FFF2-40B4-BE49-F238E27FC236}">
                <a16:creationId xmlns:a16="http://schemas.microsoft.com/office/drawing/2014/main" id="{BB57D615-E680-4044-A0C6-C47B0503AF7A}"/>
              </a:ext>
            </a:extLst>
          </p:cNvPr>
          <p:cNvSpPr/>
          <p:nvPr/>
        </p:nvSpPr>
        <p:spPr>
          <a:xfrm>
            <a:off x="4326903" y="3374685"/>
            <a:ext cx="1112363" cy="1121789"/>
          </a:xfrm>
          <a:prstGeom prst="mathPlus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3074" name="Picture 2" descr="Gareth Bale announces his retirement from football: these are his most ...">
            <a:extLst>
              <a:ext uri="{FF2B5EF4-FFF2-40B4-BE49-F238E27FC236}">
                <a16:creationId xmlns:a16="http://schemas.microsoft.com/office/drawing/2014/main" id="{127EFBC5-AEA5-4148-BBE7-B9E6BC4B5E0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10316670" y="220081"/>
            <a:ext cx="1459257" cy="11217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26E52212-E004-4DCF-B99B-72823FCBD324}"/>
              </a:ext>
            </a:extLst>
          </p:cNvPr>
          <p:cNvSpPr txBox="1"/>
          <p:nvPr/>
        </p:nvSpPr>
        <p:spPr>
          <a:xfrm>
            <a:off x="6975835" y="2191551"/>
            <a:ext cx="4430598" cy="44012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2800" dirty="0">
                <a:latin typeface="Comic Sans MS" panose="030F0702030302020204" pitchFamily="66" charset="0"/>
              </a:rPr>
              <a:t>Gareth Bale yn dalentog.</a:t>
            </a:r>
          </a:p>
          <a:p>
            <a:endParaRPr lang="cy-GB" sz="2800" dirty="0">
              <a:latin typeface="Comic Sans MS" panose="030F0702030302020204" pitchFamily="66" charset="0"/>
            </a:endParaRPr>
          </a:p>
          <a:p>
            <a:r>
              <a:rPr lang="cy-GB" sz="2800" dirty="0">
                <a:latin typeface="Comic Sans MS" panose="030F0702030302020204" pitchFamily="66" charset="0"/>
              </a:rPr>
              <a:t>gapten i Gymru.</a:t>
            </a:r>
          </a:p>
          <a:p>
            <a:endParaRPr lang="cy-GB" sz="2800" dirty="0">
              <a:latin typeface="Comic Sans MS" panose="030F0702030302020204" pitchFamily="66" charset="0"/>
            </a:endParaRPr>
          </a:p>
          <a:p>
            <a:r>
              <a:rPr lang="cy-GB" sz="2800" dirty="0">
                <a:latin typeface="Comic Sans MS" panose="030F0702030302020204" pitchFamily="66" charset="0"/>
              </a:rPr>
              <a:t>chwarae pêl-droed yn y Olympics. </a:t>
            </a:r>
          </a:p>
          <a:p>
            <a:endParaRPr lang="cy-GB" sz="2800" dirty="0">
              <a:latin typeface="Comic Sans MS" panose="030F0702030302020204" pitchFamily="66" charset="0"/>
            </a:endParaRPr>
          </a:p>
          <a:p>
            <a:r>
              <a:rPr lang="cy-GB" sz="2800" dirty="0">
                <a:latin typeface="Comic Sans MS" panose="030F0702030302020204" pitchFamily="66" charset="0"/>
              </a:rPr>
              <a:t>ei eni yng Nghaerdydd.</a:t>
            </a:r>
          </a:p>
          <a:p>
            <a:endParaRPr lang="cy-GB" sz="2800" dirty="0">
              <a:latin typeface="Comic Sans MS" panose="030F0702030302020204" pitchFamily="66" charset="0"/>
            </a:endParaRPr>
          </a:p>
          <a:p>
            <a:r>
              <a:rPr lang="cy-GB" sz="2800" dirty="0">
                <a:latin typeface="Comic Sans MS" panose="030F0702030302020204" pitchFamily="66" charset="0"/>
              </a:rPr>
              <a:t>ei fagu yn Nolfor.</a:t>
            </a:r>
          </a:p>
        </p:txBody>
      </p:sp>
    </p:spTree>
    <p:extLst>
      <p:ext uri="{BB962C8B-B14F-4D97-AF65-F5344CB8AC3E}">
        <p14:creationId xmlns:p14="http://schemas.microsoft.com/office/powerpoint/2010/main" val="125904440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E7FD81E-FE2E-48D5-9181-579DE7540AD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31136" y="2576675"/>
            <a:ext cx="7729728" cy="1188720"/>
          </a:xfrm>
        </p:spPr>
        <p:txBody>
          <a:bodyPr/>
          <a:lstStyle/>
          <a:p>
            <a:r>
              <a:rPr lang="cy-GB" u="sng" dirty="0">
                <a:latin typeface="Comic Sans MS" panose="030F0702030302020204" pitchFamily="66" charset="0"/>
              </a:rPr>
              <a:t>Ffocws Iaith</a:t>
            </a:r>
            <a:br>
              <a:rPr lang="cy-GB" u="sng" dirty="0">
                <a:latin typeface="Comic Sans MS" panose="030F0702030302020204" pitchFamily="66" charset="0"/>
              </a:rPr>
            </a:br>
            <a:r>
              <a:rPr lang="cy-GB" u="sng" dirty="0">
                <a:latin typeface="Comic Sans MS" panose="030F0702030302020204" pitchFamily="66" charset="0"/>
              </a:rPr>
              <a:t>Patrymau Newydd</a:t>
            </a:r>
          </a:p>
        </p:txBody>
      </p:sp>
    </p:spTree>
    <p:extLst>
      <p:ext uri="{BB962C8B-B14F-4D97-AF65-F5344CB8AC3E}">
        <p14:creationId xmlns:p14="http://schemas.microsoft.com/office/powerpoint/2010/main" val="197927700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100" name="Picture 4" descr="Guess Who? Characters">
            <a:extLst>
              <a:ext uri="{FF2B5EF4-FFF2-40B4-BE49-F238E27FC236}">
                <a16:creationId xmlns:a16="http://schemas.microsoft.com/office/drawing/2014/main" id="{748B2405-4E96-4216-889D-F2397829C17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4501" y="5003016"/>
            <a:ext cx="1132493" cy="16318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2" name="Picture 6" descr="Guess Who? Characters">
            <a:extLst>
              <a:ext uri="{FF2B5EF4-FFF2-40B4-BE49-F238E27FC236}">
                <a16:creationId xmlns:a16="http://schemas.microsoft.com/office/drawing/2014/main" id="{C6F3C761-BFD2-4AE8-9607-4DCBA183E2A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4501" y="223143"/>
            <a:ext cx="1207907" cy="17557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4" name="Picture 8" descr="Full Belly Laughs">
            <a:extLst>
              <a:ext uri="{FF2B5EF4-FFF2-40B4-BE49-F238E27FC236}">
                <a16:creationId xmlns:a16="http://schemas.microsoft.com/office/drawing/2014/main" id="{CFBA1EA5-8C04-40BC-9B30-690D5A8A1B6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5703" y="2613079"/>
            <a:ext cx="1206705" cy="17557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8B183C89-F8DA-4113-8D7F-05B34B3F4594}"/>
              </a:ext>
            </a:extLst>
          </p:cNvPr>
          <p:cNvSpPr txBox="1"/>
          <p:nvPr/>
        </p:nvSpPr>
        <p:spPr>
          <a:xfrm>
            <a:off x="1847653" y="612742"/>
            <a:ext cx="384613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1600" dirty="0">
                <a:latin typeface="Comic Sans MS" panose="030F0702030302020204" pitchFamily="66" charset="0"/>
              </a:rPr>
              <a:t>Cafodd e ei </a:t>
            </a:r>
            <a:r>
              <a:rPr lang="cy-GB" sz="1600" dirty="0">
                <a:solidFill>
                  <a:srgbClr val="FF0000"/>
                </a:solidFill>
                <a:latin typeface="Comic Sans MS" panose="030F0702030302020204" pitchFamily="66" charset="0"/>
              </a:rPr>
              <a:t>_</a:t>
            </a:r>
            <a:r>
              <a:rPr lang="cy-GB" sz="1600" dirty="0">
                <a:latin typeface="Comic Sans MS" panose="030F0702030302020204" pitchFamily="66" charset="0"/>
              </a:rPr>
              <a:t>eni yng Nghaernarfon.</a:t>
            </a:r>
          </a:p>
          <a:p>
            <a:endParaRPr lang="cy-GB" sz="1600" dirty="0">
              <a:latin typeface="Comic Sans MS" panose="030F0702030302020204" pitchFamily="66" charset="0"/>
            </a:endParaRPr>
          </a:p>
          <a:p>
            <a:r>
              <a:rPr lang="cy-GB" sz="1600" dirty="0">
                <a:latin typeface="Comic Sans MS" panose="030F0702030302020204" pitchFamily="66" charset="0"/>
              </a:rPr>
              <a:t>Cafodd e ei </a:t>
            </a:r>
            <a:r>
              <a:rPr lang="cy-GB" sz="1600" dirty="0">
                <a:solidFill>
                  <a:srgbClr val="FF0000"/>
                </a:solidFill>
                <a:latin typeface="Comic Sans MS" panose="030F0702030302020204" pitchFamily="66" charset="0"/>
              </a:rPr>
              <a:t>f</a:t>
            </a:r>
            <a:r>
              <a:rPr lang="cy-GB" sz="1600" dirty="0">
                <a:latin typeface="Comic Sans MS" panose="030F0702030302020204" pitchFamily="66" charset="0"/>
              </a:rPr>
              <a:t>agu yn Wrecsam.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2125529B-EDE4-48E1-A6E0-BC2C68BFCDA7}"/>
              </a:ext>
            </a:extLst>
          </p:cNvPr>
          <p:cNvSpPr txBox="1"/>
          <p:nvPr/>
        </p:nvSpPr>
        <p:spPr>
          <a:xfrm>
            <a:off x="1847653" y="2975794"/>
            <a:ext cx="384613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1600" dirty="0">
                <a:latin typeface="Comic Sans MS" panose="030F0702030302020204" pitchFamily="66" charset="0"/>
              </a:rPr>
              <a:t>Cafodd e ei </a:t>
            </a:r>
            <a:r>
              <a:rPr lang="cy-GB" sz="1600" dirty="0">
                <a:solidFill>
                  <a:srgbClr val="FF0000"/>
                </a:solidFill>
                <a:latin typeface="Comic Sans MS" panose="030F0702030302020204" pitchFamily="66" charset="0"/>
              </a:rPr>
              <a:t>_</a:t>
            </a:r>
            <a:r>
              <a:rPr lang="cy-GB" sz="1600" dirty="0">
                <a:latin typeface="Comic Sans MS" panose="030F0702030302020204" pitchFamily="66" charset="0"/>
              </a:rPr>
              <a:t>eni ym Mhontarddulais.</a:t>
            </a:r>
          </a:p>
          <a:p>
            <a:endParaRPr lang="cy-GB" sz="1600" dirty="0">
              <a:latin typeface="Comic Sans MS" panose="030F0702030302020204" pitchFamily="66" charset="0"/>
            </a:endParaRPr>
          </a:p>
          <a:p>
            <a:r>
              <a:rPr lang="cy-GB" sz="1600" dirty="0">
                <a:latin typeface="Comic Sans MS" panose="030F0702030302020204" pitchFamily="66" charset="0"/>
              </a:rPr>
              <a:t>Cafodd e ei </a:t>
            </a:r>
            <a:r>
              <a:rPr lang="cy-GB" sz="1600" dirty="0">
                <a:solidFill>
                  <a:srgbClr val="FF0000"/>
                </a:solidFill>
                <a:latin typeface="Comic Sans MS" panose="030F0702030302020204" pitchFamily="66" charset="0"/>
              </a:rPr>
              <a:t>f</a:t>
            </a:r>
            <a:r>
              <a:rPr lang="cy-GB" sz="1600" dirty="0">
                <a:latin typeface="Comic Sans MS" panose="030F0702030302020204" pitchFamily="66" charset="0"/>
              </a:rPr>
              <a:t>agu yng Ngheri.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163AF702-5400-4AA2-8AD5-EA4DC45953ED}"/>
              </a:ext>
            </a:extLst>
          </p:cNvPr>
          <p:cNvSpPr txBox="1"/>
          <p:nvPr/>
        </p:nvSpPr>
        <p:spPr>
          <a:xfrm>
            <a:off x="1847653" y="5414261"/>
            <a:ext cx="384613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1600" dirty="0">
                <a:latin typeface="Comic Sans MS" panose="030F0702030302020204" pitchFamily="66" charset="0"/>
              </a:rPr>
              <a:t>Cafodd hi ei geni ym Mangor.</a:t>
            </a:r>
          </a:p>
          <a:p>
            <a:endParaRPr lang="cy-GB" sz="1600" dirty="0">
              <a:latin typeface="Comic Sans MS" panose="030F0702030302020204" pitchFamily="66" charset="0"/>
            </a:endParaRPr>
          </a:p>
          <a:p>
            <a:r>
              <a:rPr lang="cy-GB" sz="1600" dirty="0">
                <a:latin typeface="Comic Sans MS" panose="030F0702030302020204" pitchFamily="66" charset="0"/>
              </a:rPr>
              <a:t>Cafodd hi ei magu yn Y Drenewydd.</a:t>
            </a:r>
          </a:p>
        </p:txBody>
      </p:sp>
      <p:sp>
        <p:nvSpPr>
          <p:cNvPr id="9" name="Wave 8">
            <a:extLst>
              <a:ext uri="{FF2B5EF4-FFF2-40B4-BE49-F238E27FC236}">
                <a16:creationId xmlns:a16="http://schemas.microsoft.com/office/drawing/2014/main" id="{C0622E7F-B30E-49BA-8A1B-12809998876D}"/>
              </a:ext>
            </a:extLst>
          </p:cNvPr>
          <p:cNvSpPr/>
          <p:nvPr/>
        </p:nvSpPr>
        <p:spPr>
          <a:xfrm>
            <a:off x="8182466" y="223143"/>
            <a:ext cx="3157979" cy="2073896"/>
          </a:xfrm>
          <a:prstGeom prst="wave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dirty="0">
                <a:latin typeface="Comic Sans MS" panose="030F0702030302020204" pitchFamily="66" charset="0"/>
              </a:rPr>
              <a:t>Cofiwch</a:t>
            </a:r>
            <a:r>
              <a:rPr lang="cy-GB" dirty="0"/>
              <a:t>!</a:t>
            </a:r>
          </a:p>
          <a:p>
            <a:pPr algn="ctr"/>
            <a:r>
              <a:rPr lang="cy-GB" dirty="0"/>
              <a:t>Treiglad Meddal ar ôl ‘ei’ gwyraidd!</a:t>
            </a:r>
          </a:p>
        </p:txBody>
      </p:sp>
      <p:sp>
        <p:nvSpPr>
          <p:cNvPr id="16" name="Wave 15">
            <a:extLst>
              <a:ext uri="{FF2B5EF4-FFF2-40B4-BE49-F238E27FC236}">
                <a16:creationId xmlns:a16="http://schemas.microsoft.com/office/drawing/2014/main" id="{9EB50F33-AF43-439D-B11E-6851F5045C3F}"/>
              </a:ext>
            </a:extLst>
          </p:cNvPr>
          <p:cNvSpPr/>
          <p:nvPr/>
        </p:nvSpPr>
        <p:spPr>
          <a:xfrm>
            <a:off x="8182466" y="2294981"/>
            <a:ext cx="3157979" cy="2073896"/>
          </a:xfrm>
          <a:prstGeom prst="wave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dirty="0">
                <a:latin typeface="Comic Sans MS" panose="030F0702030302020204" pitchFamily="66" charset="0"/>
              </a:rPr>
              <a:t>Cofiwch</a:t>
            </a:r>
            <a:r>
              <a:rPr lang="cy-GB" dirty="0"/>
              <a:t>!</a:t>
            </a:r>
          </a:p>
          <a:p>
            <a:pPr algn="ctr"/>
            <a:r>
              <a:rPr lang="cy-GB" dirty="0">
                <a:latin typeface="Comic Sans MS" panose="030F0702030302020204" pitchFamily="66" charset="0"/>
              </a:rPr>
              <a:t>Treiglad Llaes ar ôl ‘ei’ benywaidd! </a:t>
            </a:r>
          </a:p>
          <a:p>
            <a:pPr algn="ctr"/>
            <a:r>
              <a:rPr lang="cy-GB" dirty="0">
                <a:latin typeface="Comic Sans MS" panose="030F0702030302020204" pitchFamily="66" charset="0"/>
              </a:rPr>
              <a:t>(h cyn llafariad) </a:t>
            </a:r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80A99BDC-4BC9-451C-99A0-3C4D7F39CA12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6"/>
              </a:ext>
            </a:extLst>
          </a:blip>
          <a:stretch>
            <a:fillRect/>
          </a:stretch>
        </p:blipFill>
        <p:spPr>
          <a:xfrm>
            <a:off x="8384240" y="4656410"/>
            <a:ext cx="1377215" cy="911716"/>
          </a:xfrm>
          <a:prstGeom prst="rect">
            <a:avLst/>
          </a:prstGeom>
        </p:spPr>
      </p:pic>
      <p:sp>
        <p:nvSpPr>
          <p:cNvPr id="14" name="TextBox 13">
            <a:extLst>
              <a:ext uri="{FF2B5EF4-FFF2-40B4-BE49-F238E27FC236}">
                <a16:creationId xmlns:a16="http://schemas.microsoft.com/office/drawing/2014/main" id="{9F8D788E-6C8F-4BD1-83FF-BB0DC3CCE732}"/>
              </a:ext>
            </a:extLst>
          </p:cNvPr>
          <p:cNvSpPr txBox="1"/>
          <p:nvPr/>
        </p:nvSpPr>
        <p:spPr>
          <a:xfrm>
            <a:off x="9455085" y="5038106"/>
            <a:ext cx="141716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>
                <a:latin typeface="Comic Sans MS" panose="030F0702030302020204" pitchFamily="66" charset="0"/>
              </a:rPr>
              <a:t>- </a:t>
            </a:r>
            <a:r>
              <a:rPr lang="en-GB" dirty="0" err="1">
                <a:latin typeface="Comic Sans MS" panose="030F0702030302020204" pitchFamily="66" charset="0"/>
              </a:rPr>
              <a:t>geni</a:t>
            </a:r>
            <a:endParaRPr lang="en-GB" dirty="0">
              <a:latin typeface="Comic Sans MS" panose="030F0702030302020204" pitchFamily="66" charset="0"/>
            </a:endParaRPr>
          </a:p>
        </p:txBody>
      </p:sp>
      <p:pic>
        <p:nvPicPr>
          <p:cNvPr id="17" name="Picture 16">
            <a:extLst>
              <a:ext uri="{FF2B5EF4-FFF2-40B4-BE49-F238E27FC236}">
                <a16:creationId xmlns:a16="http://schemas.microsoft.com/office/drawing/2014/main" id="{D7B9659F-950C-4C2C-B41C-74B1CE769D7C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8"/>
              </a:ext>
            </a:extLst>
          </a:blip>
          <a:stretch>
            <a:fillRect/>
          </a:stretch>
        </p:blipFill>
        <p:spPr>
          <a:xfrm>
            <a:off x="8384240" y="5684314"/>
            <a:ext cx="1336455" cy="1002341"/>
          </a:xfrm>
          <a:prstGeom prst="rect">
            <a:avLst/>
          </a:prstGeom>
        </p:spPr>
      </p:pic>
      <p:sp>
        <p:nvSpPr>
          <p:cNvPr id="18" name="TextBox 17">
            <a:extLst>
              <a:ext uri="{FF2B5EF4-FFF2-40B4-BE49-F238E27FC236}">
                <a16:creationId xmlns:a16="http://schemas.microsoft.com/office/drawing/2014/main" id="{CE1CA9AB-5EF3-4AC7-8B53-55CF0A549559}"/>
              </a:ext>
            </a:extLst>
          </p:cNvPr>
          <p:cNvSpPr txBox="1"/>
          <p:nvPr/>
        </p:nvSpPr>
        <p:spPr>
          <a:xfrm>
            <a:off x="9674976" y="6871768"/>
            <a:ext cx="45719" cy="604780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>
                <a:hlinkClick r:id="rId8" tooltip="https://photoeverywhere.co.uk/britain/manchester/slides/terracesteets2219.htm"/>
              </a:rPr>
              <a:t>This Photo</a:t>
            </a:r>
            <a:r>
              <a:rPr lang="en-GB" sz="900"/>
              <a:t> by Unknown Author is licensed under </a:t>
            </a:r>
            <a:r>
              <a:rPr lang="en-GB" sz="900">
                <a:hlinkClick r:id="rId9" tooltip="https://creativecommons.org/licenses/by/3.0/"/>
              </a:rPr>
              <a:t>CC BY</a:t>
            </a:r>
            <a:endParaRPr lang="en-GB" sz="900"/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10235B68-F92D-4B72-8138-C3220A2FE7CA}"/>
              </a:ext>
            </a:extLst>
          </p:cNvPr>
          <p:cNvSpPr txBox="1"/>
          <p:nvPr/>
        </p:nvSpPr>
        <p:spPr>
          <a:xfrm>
            <a:off x="9455085" y="6000818"/>
            <a:ext cx="141716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>
                <a:latin typeface="Comic Sans MS" panose="030F0702030302020204" pitchFamily="66" charset="0"/>
              </a:rPr>
              <a:t>- </a:t>
            </a:r>
            <a:r>
              <a:rPr lang="en-GB" dirty="0" err="1">
                <a:latin typeface="Comic Sans MS" panose="030F0702030302020204" pitchFamily="66" charset="0"/>
              </a:rPr>
              <a:t>magu</a:t>
            </a:r>
            <a:endParaRPr lang="en-GB" dirty="0">
              <a:latin typeface="Comic Sans MS" panose="030F0702030302020204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2424034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8D33AE8-F174-4ED0-B936-7C81E847035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31136" y="219974"/>
            <a:ext cx="7729728" cy="897999"/>
          </a:xfrm>
        </p:spPr>
        <p:txBody>
          <a:bodyPr/>
          <a:lstStyle/>
          <a:p>
            <a:r>
              <a:rPr lang="cy-GB" u="sng" dirty="0">
                <a:latin typeface="Comic Sans MS" panose="030F0702030302020204" pitchFamily="66" charset="0"/>
              </a:rPr>
              <a:t>Gêm Dyfalu Pwy?</a:t>
            </a:r>
          </a:p>
        </p:txBody>
      </p:sp>
      <p:pic>
        <p:nvPicPr>
          <p:cNvPr id="5122" name="Picture 2" descr="Guess Who - Flip tiles">
            <a:extLst>
              <a:ext uri="{FF2B5EF4-FFF2-40B4-BE49-F238E27FC236}">
                <a16:creationId xmlns:a16="http://schemas.microsoft.com/office/drawing/2014/main" id="{E4EF08C1-E42D-43CE-9010-D852F3B8BD3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5332" y="3147751"/>
            <a:ext cx="3810000" cy="34902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2A41B703-0035-42E3-AC0A-3A785AB8EF38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515332" y="132659"/>
            <a:ext cx="1188720" cy="1188720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3ED8651D-DEB1-40FE-BD79-496B1FEB053C}"/>
              </a:ext>
            </a:extLst>
          </p:cNvPr>
          <p:cNvSpPr txBox="1"/>
          <p:nvPr/>
        </p:nvSpPr>
        <p:spPr>
          <a:xfrm>
            <a:off x="636435" y="1449735"/>
            <a:ext cx="3688897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1600" dirty="0">
                <a:latin typeface="Comic Sans MS" panose="030F0702030302020204" pitchFamily="66" charset="0"/>
              </a:rPr>
              <a:t>Cafodd e ei eni yn ……….</a:t>
            </a:r>
          </a:p>
          <a:p>
            <a:r>
              <a:rPr lang="cy-GB" sz="1600" dirty="0">
                <a:latin typeface="Comic Sans MS" panose="030F0702030302020204" pitchFamily="66" charset="0"/>
              </a:rPr>
              <a:t>Cafodd e ei fagu yn ………</a:t>
            </a:r>
          </a:p>
          <a:p>
            <a:r>
              <a:rPr lang="cy-GB" sz="1600" dirty="0">
                <a:latin typeface="Comic Sans MS" panose="030F0702030302020204" pitchFamily="66" charset="0"/>
              </a:rPr>
              <a:t>Cafodd ______ ei eni yn ……….</a:t>
            </a:r>
          </a:p>
          <a:p>
            <a:r>
              <a:rPr lang="cy-GB" sz="1600" dirty="0">
                <a:latin typeface="Comic Sans MS" panose="030F0702030302020204" pitchFamily="66" charset="0"/>
              </a:rPr>
              <a:t>Cafodd ______ e ei fagu yn …….</a:t>
            </a:r>
          </a:p>
          <a:p>
            <a:r>
              <a:rPr lang="cy-GB" sz="1600" dirty="0">
                <a:latin typeface="Comic Sans MS" panose="030F0702030302020204" pitchFamily="66" charset="0"/>
              </a:rPr>
              <a:t>Chafodd e ddim ei eni yn ........</a:t>
            </a:r>
          </a:p>
          <a:p>
            <a:r>
              <a:rPr lang="cy-GB" sz="1600" dirty="0">
                <a:latin typeface="Comic Sans MS" panose="030F0702030302020204" pitchFamily="66" charset="0"/>
              </a:rPr>
              <a:t>Chafodd e ddim ei fagu yn ......</a:t>
            </a:r>
          </a:p>
          <a:p>
            <a:endParaRPr lang="cy-GB" sz="1600" dirty="0">
              <a:latin typeface="Comic Sans MS" panose="030F0702030302020204" pitchFamily="66" charset="0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A5D9A399-4818-48C1-B5EC-B16964112216}"/>
              </a:ext>
            </a:extLst>
          </p:cNvPr>
          <p:cNvSpPr txBox="1"/>
          <p:nvPr/>
        </p:nvSpPr>
        <p:spPr>
          <a:xfrm>
            <a:off x="5153445" y="1449735"/>
            <a:ext cx="3688897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1600" dirty="0">
                <a:latin typeface="Comic Sans MS" panose="030F0702030302020204" pitchFamily="66" charset="0"/>
              </a:rPr>
              <a:t>Cafodd hi ei geni yn ……….</a:t>
            </a:r>
          </a:p>
          <a:p>
            <a:r>
              <a:rPr lang="cy-GB" sz="1600" dirty="0">
                <a:latin typeface="Comic Sans MS" panose="030F0702030302020204" pitchFamily="66" charset="0"/>
              </a:rPr>
              <a:t>Cafodd hi ei magu yn ………</a:t>
            </a:r>
          </a:p>
          <a:p>
            <a:r>
              <a:rPr lang="cy-GB" sz="1600" dirty="0">
                <a:latin typeface="Comic Sans MS" panose="030F0702030302020204" pitchFamily="66" charset="0"/>
              </a:rPr>
              <a:t>Cafodd ______ ei geni yn ……….</a:t>
            </a:r>
          </a:p>
          <a:p>
            <a:r>
              <a:rPr lang="cy-GB" sz="1600" dirty="0">
                <a:latin typeface="Comic Sans MS" panose="030F0702030302020204" pitchFamily="66" charset="0"/>
              </a:rPr>
              <a:t>Cafodd ______ hi ei magu yn …….</a:t>
            </a:r>
          </a:p>
          <a:p>
            <a:r>
              <a:rPr lang="cy-GB" sz="1600" dirty="0">
                <a:latin typeface="Comic Sans MS" panose="030F0702030302020204" pitchFamily="66" charset="0"/>
              </a:rPr>
              <a:t>Chafodd hi ddim ei geni yn .......</a:t>
            </a:r>
          </a:p>
          <a:p>
            <a:r>
              <a:rPr lang="cy-GB" sz="1600" dirty="0">
                <a:latin typeface="Comic Sans MS" panose="030F0702030302020204" pitchFamily="66" charset="0"/>
              </a:rPr>
              <a:t>Chafodd hi ddim ei magu yn .......</a:t>
            </a:r>
          </a:p>
        </p:txBody>
      </p:sp>
      <p:graphicFrame>
        <p:nvGraphicFramePr>
          <p:cNvPr id="8" name="Table 7">
            <a:extLst>
              <a:ext uri="{FF2B5EF4-FFF2-40B4-BE49-F238E27FC236}">
                <a16:creationId xmlns:a16="http://schemas.microsoft.com/office/drawing/2014/main" id="{7BEE38D6-6EF4-4210-A587-EE54DC095DF3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612022903"/>
              </p:ext>
            </p:extLst>
          </p:nvPr>
        </p:nvGraphicFramePr>
        <p:xfrm>
          <a:off x="4935455" y="3352442"/>
          <a:ext cx="6188176" cy="3225069"/>
        </p:xfrm>
        <a:graphic>
          <a:graphicData uri="http://schemas.openxmlformats.org/drawingml/2006/table">
            <a:tbl>
              <a:tblPr firstRow="1" bandRow="1">
                <a:tableStyleId>{E8B1032C-EA38-4F05-BA0D-38AFFFC7BED3}</a:tableStyleId>
              </a:tblPr>
              <a:tblGrid>
                <a:gridCol w="1547044">
                  <a:extLst>
                    <a:ext uri="{9D8B030D-6E8A-4147-A177-3AD203B41FA5}">
                      <a16:colId xmlns:a16="http://schemas.microsoft.com/office/drawing/2014/main" val="4198206094"/>
                    </a:ext>
                  </a:extLst>
                </a:gridCol>
                <a:gridCol w="1547044">
                  <a:extLst>
                    <a:ext uri="{9D8B030D-6E8A-4147-A177-3AD203B41FA5}">
                      <a16:colId xmlns:a16="http://schemas.microsoft.com/office/drawing/2014/main" val="3096912568"/>
                    </a:ext>
                  </a:extLst>
                </a:gridCol>
                <a:gridCol w="1547044">
                  <a:extLst>
                    <a:ext uri="{9D8B030D-6E8A-4147-A177-3AD203B41FA5}">
                      <a16:colId xmlns:a16="http://schemas.microsoft.com/office/drawing/2014/main" val="4162730350"/>
                    </a:ext>
                  </a:extLst>
                </a:gridCol>
                <a:gridCol w="1547044">
                  <a:extLst>
                    <a:ext uri="{9D8B030D-6E8A-4147-A177-3AD203B41FA5}">
                      <a16:colId xmlns:a16="http://schemas.microsoft.com/office/drawing/2014/main" val="2018524621"/>
                    </a:ext>
                  </a:extLst>
                </a:gridCol>
              </a:tblGrid>
              <a:tr h="770223">
                <a:tc>
                  <a:txBody>
                    <a:bodyPr/>
                    <a:lstStyle/>
                    <a:p>
                      <a:pPr algn="ctr"/>
                      <a:endParaRPr lang="en-GB" dirty="0">
                        <a:latin typeface="Comic Sans MS" panose="030F0702030302020204" pitchFamily="66" charset="0"/>
                      </a:endParaRPr>
                    </a:p>
                    <a:p>
                      <a:pPr algn="ctr"/>
                      <a:r>
                        <a:rPr lang="en-GB" dirty="0">
                          <a:latin typeface="Comic Sans MS" panose="030F0702030302020204" pitchFamily="66" charset="0"/>
                        </a:rPr>
                        <a:t>Y </a:t>
                      </a:r>
                      <a:r>
                        <a:rPr lang="cy-GB" noProof="0" dirty="0">
                          <a:latin typeface="Comic Sans MS" panose="030F0702030302020204" pitchFamily="66" charset="0"/>
                        </a:rPr>
                        <a:t>Trallwng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en-GB" dirty="0">
                        <a:latin typeface="Comic Sans MS" panose="030F0702030302020204" pitchFamily="66" charset="0"/>
                      </a:endParaRPr>
                    </a:p>
                    <a:p>
                      <a:pPr algn="ctr"/>
                      <a:r>
                        <a:rPr lang="en-GB" dirty="0">
                          <a:latin typeface="Comic Sans MS" panose="030F0702030302020204" pitchFamily="66" charset="0"/>
                        </a:rPr>
                        <a:t>2006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en-GB" dirty="0">
                        <a:latin typeface="Comic Sans MS" panose="030F0702030302020204" pitchFamily="66" charset="0"/>
                      </a:endParaRPr>
                    </a:p>
                    <a:p>
                      <a:pPr algn="ctr"/>
                      <a:r>
                        <a:rPr lang="cy-GB" noProof="0" dirty="0">
                          <a:latin typeface="Comic Sans MS" panose="030F0702030302020204" pitchFamily="66" charset="0"/>
                        </a:rPr>
                        <a:t>Y Drenewydd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en-GB" dirty="0">
                        <a:latin typeface="Comic Sans MS" panose="030F0702030302020204" pitchFamily="66" charset="0"/>
                      </a:endParaRPr>
                    </a:p>
                    <a:p>
                      <a:pPr algn="ctr"/>
                      <a:r>
                        <a:rPr lang="en-GB" dirty="0">
                          <a:latin typeface="Comic Sans MS" panose="030F0702030302020204" pitchFamily="66" charset="0"/>
                        </a:rPr>
                        <a:t>2000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629266920"/>
                  </a:ext>
                </a:extLst>
              </a:tr>
              <a:tr h="770223">
                <a:tc>
                  <a:txBody>
                    <a:bodyPr/>
                    <a:lstStyle/>
                    <a:p>
                      <a:pPr algn="ctr"/>
                      <a:endParaRPr lang="en-GB" dirty="0"/>
                    </a:p>
                    <a:p>
                      <a:pPr algn="ctr"/>
                      <a:r>
                        <a:rPr lang="en-GB" b="1" dirty="0"/>
                        <a:t>1999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en-GB" dirty="0"/>
                    </a:p>
                    <a:p>
                      <a:pPr algn="ctr"/>
                      <a:r>
                        <a:rPr lang="cy-GB" b="1" noProof="0" dirty="0">
                          <a:latin typeface="Comic Sans MS" panose="030F0702030302020204" pitchFamily="66" charset="0"/>
                        </a:rPr>
                        <a:t>Dolfor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en-GB" dirty="0"/>
                    </a:p>
                    <a:p>
                      <a:pPr algn="ctr"/>
                      <a:r>
                        <a:rPr lang="en-GB" b="1" dirty="0">
                          <a:latin typeface="Comic Sans MS" panose="030F0702030302020204" pitchFamily="66" charset="0"/>
                        </a:rPr>
                        <a:t>2008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en-GB" dirty="0"/>
                    </a:p>
                    <a:p>
                      <a:pPr algn="ctr"/>
                      <a:r>
                        <a:rPr lang="cy-GB" b="1" noProof="0" dirty="0">
                          <a:latin typeface="Comic Sans MS" panose="030F0702030302020204" pitchFamily="66" charset="0"/>
                        </a:rPr>
                        <a:t>Llandinam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532064024"/>
                  </a:ext>
                </a:extLst>
              </a:tr>
              <a:tr h="770223">
                <a:tc>
                  <a:txBody>
                    <a:bodyPr/>
                    <a:lstStyle/>
                    <a:p>
                      <a:pPr algn="ctr"/>
                      <a:endParaRPr lang="en-GB" dirty="0"/>
                    </a:p>
                    <a:p>
                      <a:pPr algn="ctr"/>
                      <a:r>
                        <a:rPr lang="en-GB" b="1" dirty="0">
                          <a:latin typeface="Comic Sans MS" panose="030F0702030302020204" pitchFamily="66" charset="0"/>
                        </a:rPr>
                        <a:t>2002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en-GB" dirty="0"/>
                    </a:p>
                    <a:p>
                      <a:pPr algn="ctr"/>
                      <a:r>
                        <a:rPr lang="en-GB" sz="1600" b="1" dirty="0">
                          <a:latin typeface="Comic Sans MS" panose="030F0702030302020204" pitchFamily="66" charset="0"/>
                        </a:rPr>
                        <a:t>Aberystwyth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en-GB" dirty="0"/>
                    </a:p>
                    <a:p>
                      <a:pPr algn="ctr"/>
                      <a:r>
                        <a:rPr lang="en-GB" b="1" dirty="0">
                          <a:latin typeface="Comic Sans MS" panose="030F0702030302020204" pitchFamily="66" charset="0"/>
                        </a:rPr>
                        <a:t>Ceri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en-GB" dirty="0"/>
                    </a:p>
                    <a:p>
                      <a:pPr algn="ctr"/>
                      <a:r>
                        <a:rPr lang="cy-GB" b="1" noProof="0" dirty="0">
                          <a:latin typeface="Comic Sans MS" panose="030F0702030302020204" pitchFamily="66" charset="0"/>
                        </a:rPr>
                        <a:t>Carno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600329394"/>
                  </a:ext>
                </a:extLst>
              </a:tr>
              <a:tr h="770223">
                <a:tc>
                  <a:txBody>
                    <a:bodyPr/>
                    <a:lstStyle/>
                    <a:p>
                      <a:pPr algn="ctr"/>
                      <a:endParaRPr lang="en-GB" dirty="0">
                        <a:latin typeface="Comic Sans MS" panose="030F0702030302020204" pitchFamily="66" charset="0"/>
                      </a:endParaRPr>
                    </a:p>
                    <a:p>
                      <a:pPr algn="ctr"/>
                      <a:r>
                        <a:rPr lang="en-GB" b="1" dirty="0">
                          <a:latin typeface="Comic Sans MS" panose="030F0702030302020204" pitchFamily="66" charset="0"/>
                        </a:rPr>
                        <a:t>2003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en-GB" dirty="0">
                        <a:latin typeface="Comic Sans MS" panose="030F0702030302020204" pitchFamily="66" charset="0"/>
                      </a:endParaRPr>
                    </a:p>
                    <a:p>
                      <a:pPr algn="ctr"/>
                      <a:r>
                        <a:rPr lang="en-GB" b="1" dirty="0">
                          <a:latin typeface="Comic Sans MS" panose="030F0702030302020204" pitchFamily="66" charset="0"/>
                        </a:rPr>
                        <a:t>2001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en-GB" dirty="0">
                        <a:latin typeface="Comic Sans MS" panose="030F0702030302020204" pitchFamily="66" charset="0"/>
                      </a:endParaRPr>
                    </a:p>
                    <a:p>
                      <a:pPr algn="ctr"/>
                      <a:r>
                        <a:rPr lang="en-GB" b="1" dirty="0">
                          <a:latin typeface="Comic Sans MS" panose="030F0702030302020204" pitchFamily="66" charset="0"/>
                        </a:rPr>
                        <a:t>2011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en-GB" dirty="0">
                        <a:latin typeface="Comic Sans MS" panose="030F0702030302020204" pitchFamily="66" charset="0"/>
                      </a:endParaRPr>
                    </a:p>
                    <a:p>
                      <a:pPr algn="ctr"/>
                      <a:r>
                        <a:rPr lang="cy-GB" b="1" noProof="0" dirty="0">
                          <a:latin typeface="Comic Sans MS" panose="030F0702030302020204" pitchFamily="66" charset="0"/>
                        </a:rPr>
                        <a:t>Caersws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498292857"/>
                  </a:ext>
                </a:extLst>
              </a:tr>
            </a:tbl>
          </a:graphicData>
        </a:graphic>
      </p:graphicFrame>
      <p:sp>
        <p:nvSpPr>
          <p:cNvPr id="10" name="Explosion: 8 Points 9">
            <a:extLst>
              <a:ext uri="{FF2B5EF4-FFF2-40B4-BE49-F238E27FC236}">
                <a16:creationId xmlns:a16="http://schemas.microsoft.com/office/drawing/2014/main" id="{45C903CC-8495-449E-806D-25037DAEB231}"/>
              </a:ext>
            </a:extLst>
          </p:cNvPr>
          <p:cNvSpPr/>
          <p:nvPr/>
        </p:nvSpPr>
        <p:spPr>
          <a:xfrm>
            <a:off x="9172280" y="1196403"/>
            <a:ext cx="2856321" cy="1951348"/>
          </a:xfrm>
          <a:prstGeom prst="irregularSeal1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dirty="0">
                <a:latin typeface="Comic Sans MS" panose="030F0702030302020204" pitchFamily="66" charset="0"/>
              </a:rPr>
              <a:t>Ateb</a:t>
            </a:r>
          </a:p>
          <a:p>
            <a:pPr algn="ctr"/>
            <a:r>
              <a:rPr lang="cy-GB" dirty="0">
                <a:latin typeface="Comic Sans MS" panose="030F0702030302020204" pitchFamily="66" charset="0"/>
              </a:rPr>
              <a:t>Do / Naddo</a:t>
            </a:r>
          </a:p>
        </p:txBody>
      </p:sp>
    </p:spTree>
    <p:extLst>
      <p:ext uri="{BB962C8B-B14F-4D97-AF65-F5344CB8AC3E}">
        <p14:creationId xmlns:p14="http://schemas.microsoft.com/office/powerpoint/2010/main" val="152518756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269FE59-3454-4D8E-9D20-41058AA5B26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31136" y="144560"/>
            <a:ext cx="7729728" cy="1188720"/>
          </a:xfrm>
        </p:spPr>
        <p:txBody>
          <a:bodyPr/>
          <a:lstStyle/>
          <a:p>
            <a:r>
              <a:rPr lang="cy-GB" u="sng" dirty="0">
                <a:latin typeface="Comic Sans MS" panose="030F0702030302020204" pitchFamily="66" charset="0"/>
              </a:rPr>
              <a:t>Syr Pryce Jones</a:t>
            </a:r>
          </a:p>
        </p:txBody>
      </p:sp>
      <p:pic>
        <p:nvPicPr>
          <p:cNvPr id="6146" name="Picture 2" descr="Sir Pryce-Jones (1834-1920) - Newtown : Newtown">
            <a:extLst>
              <a:ext uri="{FF2B5EF4-FFF2-40B4-BE49-F238E27FC236}">
                <a16:creationId xmlns:a16="http://schemas.microsoft.com/office/drawing/2014/main" id="{DD96BC38-9BCF-4DC3-9453-EABCDA49FE1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1250" y="1725837"/>
            <a:ext cx="3819771" cy="47173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267FC6FD-C9C2-46EC-9BD5-092595764380}"/>
              </a:ext>
            </a:extLst>
          </p:cNvPr>
          <p:cNvSpPr txBox="1"/>
          <p:nvPr/>
        </p:nvSpPr>
        <p:spPr>
          <a:xfrm>
            <a:off x="4458878" y="1725837"/>
            <a:ext cx="6975835" cy="411414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y-GB" sz="1600" dirty="0">
                <a:latin typeface="Comic Sans MS" panose="030F0702030302020204" pitchFamily="66" charset="0"/>
              </a:rPr>
              <a:t>Cafodd Pryce Jones ei eni yn 1834 yn Llanwchaiarn yn Y Drenewydd. </a:t>
            </a:r>
          </a:p>
          <a:p>
            <a:pPr>
              <a:lnSpc>
                <a:spcPct val="150000"/>
              </a:lnSpc>
            </a:pPr>
            <a:r>
              <a:rPr lang="cy-GB" sz="1600" dirty="0">
                <a:latin typeface="Comic Sans MS" panose="030F0702030302020204" pitchFamily="66" charset="0"/>
              </a:rPr>
              <a:t>Cafodd e ei fagu yn Y Drenewydd. Roedd e’n gweithio i Mr Davies yn ei siop ar stryd Broad. </a:t>
            </a:r>
          </a:p>
          <a:p>
            <a:pPr>
              <a:lnSpc>
                <a:spcPct val="150000"/>
              </a:lnSpc>
            </a:pPr>
            <a:r>
              <a:rPr lang="cy-GB" sz="1600" dirty="0">
                <a:latin typeface="Comic Sans MS" panose="030F0702030302020204" pitchFamily="66" charset="0"/>
              </a:rPr>
              <a:t>Cafodd e ei briodas yn 1856 i Eleanor ac roedden nhw byw uwchben i’r siop. </a:t>
            </a:r>
          </a:p>
          <a:p>
            <a:pPr>
              <a:lnSpc>
                <a:spcPct val="150000"/>
              </a:lnSpc>
            </a:pPr>
            <a:r>
              <a:rPr lang="cy-GB" sz="1600" dirty="0">
                <a:latin typeface="Comic Sans MS" panose="030F0702030302020204" pitchFamily="66" charset="0"/>
              </a:rPr>
              <a:t>Roedd e’n berson enwog. </a:t>
            </a:r>
          </a:p>
          <a:p>
            <a:pPr>
              <a:lnSpc>
                <a:spcPct val="150000"/>
              </a:lnSpc>
            </a:pPr>
            <a:r>
              <a:rPr lang="cy-GB" sz="1600" dirty="0">
                <a:latin typeface="Comic Sans MS" panose="030F0702030302020204" pitchFamily="66" charset="0"/>
              </a:rPr>
              <a:t>Cafodd e ei ddau fab yn 1867 a 1870. </a:t>
            </a:r>
          </a:p>
          <a:p>
            <a:pPr>
              <a:lnSpc>
                <a:spcPct val="150000"/>
              </a:lnSpc>
            </a:pPr>
            <a:r>
              <a:rPr lang="cy-GB" sz="1600" dirty="0">
                <a:latin typeface="Comic Sans MS" panose="030F0702030302020204" pitchFamily="66" charset="0"/>
              </a:rPr>
              <a:t>Roedd e’n Aelod Seneddol yn Maldwyn rhwng 1885 ac 1895.</a:t>
            </a:r>
          </a:p>
          <a:p>
            <a:pPr>
              <a:lnSpc>
                <a:spcPct val="150000"/>
              </a:lnSpc>
            </a:pPr>
            <a:r>
              <a:rPr lang="cy-GB" sz="1600" dirty="0">
                <a:latin typeface="Comic Sans MS" panose="030F0702030302020204" pitchFamily="66" charset="0"/>
              </a:rPr>
              <a:t>Pryce Jones wnaeth greu catalog archebu drwy’r post cyna’r byd. </a:t>
            </a:r>
          </a:p>
          <a:p>
            <a:pPr>
              <a:lnSpc>
                <a:spcPct val="150000"/>
              </a:lnSpc>
            </a:pPr>
            <a:r>
              <a:rPr lang="cy-GB" sz="1600" dirty="0">
                <a:latin typeface="Comic Sans MS" panose="030F0702030302020204" pitchFamily="66" charset="0"/>
              </a:rPr>
              <a:t>Gwnaeth e gyfarfod </a:t>
            </a:r>
            <a:r>
              <a:rPr lang="en-GB" sz="1600" dirty="0">
                <a:latin typeface="Comic Sans MS" panose="030F0702030302020204" pitchFamily="66" charset="0"/>
              </a:rPr>
              <a:t>â </a:t>
            </a:r>
            <a:r>
              <a:rPr lang="cy-GB" sz="1600" dirty="0">
                <a:latin typeface="Comic Sans MS" panose="030F0702030302020204" pitchFamily="66" charset="0"/>
              </a:rPr>
              <a:t>Brenhines</a:t>
            </a:r>
            <a:r>
              <a:rPr lang="en-GB" sz="1600" dirty="0">
                <a:latin typeface="Comic Sans MS" panose="030F0702030302020204" pitchFamily="66" charset="0"/>
              </a:rPr>
              <a:t> Victoria.</a:t>
            </a:r>
            <a:endParaRPr lang="cy-GB" sz="1600" dirty="0">
              <a:latin typeface="Comic Sans MS" panose="030F0702030302020204" pitchFamily="66" charset="0"/>
            </a:endParaRPr>
          </a:p>
          <a:p>
            <a:pPr>
              <a:lnSpc>
                <a:spcPct val="150000"/>
              </a:lnSpc>
            </a:pPr>
            <a:r>
              <a:rPr lang="cy-GB" sz="1600" dirty="0">
                <a:latin typeface="Comic Sans MS" panose="030F0702030302020204" pitchFamily="66" charset="0"/>
              </a:rPr>
              <a:t>Roedd e wedi marw yn 1920. Roedd e’n 85 oed. </a:t>
            </a:r>
          </a:p>
        </p:txBody>
      </p:sp>
    </p:spTree>
    <p:extLst>
      <p:ext uri="{BB962C8B-B14F-4D97-AF65-F5344CB8AC3E}">
        <p14:creationId xmlns:p14="http://schemas.microsoft.com/office/powerpoint/2010/main" val="71285390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60BEC36-B1A6-4E0F-ADA7-123C6FFCEB2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127441" y="163413"/>
            <a:ext cx="7729728" cy="1188720"/>
          </a:xfrm>
        </p:spPr>
        <p:txBody>
          <a:bodyPr/>
          <a:lstStyle/>
          <a:p>
            <a:r>
              <a:rPr lang="cy-GB" u="sng" dirty="0">
                <a:latin typeface="Comic Sans MS" panose="030F0702030302020204" pitchFamily="66" charset="0"/>
              </a:rPr>
              <a:t>Syr Pryce Jones</a:t>
            </a:r>
          </a:p>
        </p:txBody>
      </p:sp>
      <p:pic>
        <p:nvPicPr>
          <p:cNvPr id="4" name="Picture 2" descr="Sir Pryce-Jones (1834-1920) - Newtown : Newtown">
            <a:extLst>
              <a:ext uri="{FF2B5EF4-FFF2-40B4-BE49-F238E27FC236}">
                <a16:creationId xmlns:a16="http://schemas.microsoft.com/office/drawing/2014/main" id="{090B017C-A2E3-425B-A59C-FE372A01B27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1250" y="1725837"/>
            <a:ext cx="3819771" cy="47173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376A46E7-8147-49C4-AF30-CAFCFFD0AF03}"/>
              </a:ext>
            </a:extLst>
          </p:cNvPr>
          <p:cNvSpPr txBox="1"/>
          <p:nvPr/>
        </p:nvSpPr>
        <p:spPr>
          <a:xfrm>
            <a:off x="4336330" y="1800520"/>
            <a:ext cx="7296346" cy="36933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y-GB" b="1" u="sng" dirty="0">
                <a:latin typeface="Comic Sans MS" panose="030F0702030302020204" pitchFamily="66" charset="0"/>
              </a:rPr>
              <a:t>Newidiwch y ffaith sy </a:t>
            </a:r>
            <a:r>
              <a:rPr lang="cy-GB" b="1" u="sng" dirty="0">
                <a:solidFill>
                  <a:srgbClr val="FF0000"/>
                </a:solidFill>
                <a:latin typeface="Comic Sans MS" panose="030F0702030302020204" pitchFamily="66" charset="0"/>
              </a:rPr>
              <a:t>DDIM</a:t>
            </a:r>
            <a:r>
              <a:rPr lang="cy-GB" b="1" u="sng" dirty="0">
                <a:latin typeface="Comic Sans MS" panose="030F0702030302020204" pitchFamily="66" charset="0"/>
              </a:rPr>
              <a:t> yn gywir yn y brawddegau hyn.</a:t>
            </a:r>
          </a:p>
          <a:p>
            <a:pPr algn="ctr"/>
            <a:endParaRPr lang="cy-GB" b="1" u="sng" dirty="0">
              <a:latin typeface="Comic Sans MS" panose="030F0702030302020204" pitchFamily="66" charset="0"/>
            </a:endParaRPr>
          </a:p>
          <a:p>
            <a:r>
              <a:rPr lang="cy-GB" dirty="0">
                <a:latin typeface="Comic Sans MS" panose="030F0702030302020204" pitchFamily="66" charset="0"/>
              </a:rPr>
              <a:t>Cafodd Pryce Jones ei eni yn 1834 yng Ngheri. </a:t>
            </a:r>
          </a:p>
          <a:p>
            <a:endParaRPr lang="cy-GB" dirty="0">
              <a:latin typeface="Comic Sans MS" panose="030F0702030302020204" pitchFamily="66" charset="0"/>
            </a:endParaRPr>
          </a:p>
          <a:p>
            <a:r>
              <a:rPr lang="cy-GB" dirty="0">
                <a:latin typeface="Comic Sans MS" panose="030F0702030302020204" pitchFamily="66" charset="0"/>
              </a:rPr>
              <a:t>Roedd e’n gweithio i Mr Jones yn ei siop ar stryd Broad.</a:t>
            </a:r>
          </a:p>
          <a:p>
            <a:endParaRPr lang="cy-GB" dirty="0">
              <a:latin typeface="Comic Sans MS" panose="030F0702030302020204" pitchFamily="66" charset="0"/>
            </a:endParaRPr>
          </a:p>
          <a:p>
            <a:r>
              <a:rPr lang="cy-GB" dirty="0">
                <a:latin typeface="Comic Sans MS" panose="030F0702030302020204" pitchFamily="66" charset="0"/>
              </a:rPr>
              <a:t>Gwnaeth e gyfarfod </a:t>
            </a:r>
            <a:r>
              <a:rPr lang="en-GB" dirty="0">
                <a:latin typeface="Comic Sans MS" panose="030F0702030302020204" pitchFamily="66" charset="0"/>
              </a:rPr>
              <a:t>â </a:t>
            </a:r>
            <a:r>
              <a:rPr lang="cy-GB" dirty="0">
                <a:latin typeface="Comic Sans MS" panose="030F0702030302020204" pitchFamily="66" charset="0"/>
              </a:rPr>
              <a:t>Florence Nightingale</a:t>
            </a:r>
            <a:r>
              <a:rPr lang="en-GB" dirty="0">
                <a:latin typeface="Comic Sans MS" panose="030F0702030302020204" pitchFamily="66" charset="0"/>
              </a:rPr>
              <a:t>.</a:t>
            </a:r>
          </a:p>
          <a:p>
            <a:endParaRPr lang="en-GB" dirty="0">
              <a:latin typeface="Comic Sans MS" panose="030F0702030302020204" pitchFamily="66" charset="0"/>
            </a:endParaRPr>
          </a:p>
          <a:p>
            <a:r>
              <a:rPr lang="cy-GB" dirty="0">
                <a:latin typeface="Comic Sans MS" panose="030F0702030302020204" pitchFamily="66" charset="0"/>
              </a:rPr>
              <a:t>Cafodd e ei briodas yn 1856 i Daphne.</a:t>
            </a:r>
          </a:p>
          <a:p>
            <a:endParaRPr lang="cy-GB" dirty="0">
              <a:latin typeface="Comic Sans MS" panose="030F0702030302020204" pitchFamily="66" charset="0"/>
            </a:endParaRPr>
          </a:p>
          <a:p>
            <a:r>
              <a:rPr lang="cy-GB" dirty="0">
                <a:latin typeface="Comic Sans MS" panose="030F0702030302020204" pitchFamily="66" charset="0"/>
              </a:rPr>
              <a:t>Roedd e wedi marw yn 1931. Roedd e’n 77 oed. </a:t>
            </a:r>
          </a:p>
          <a:p>
            <a:endParaRPr lang="cy-GB" b="1" u="sng" dirty="0">
              <a:latin typeface="Comic Sans MS" panose="030F0702030302020204" pitchFamily="66" charset="0"/>
            </a:endParaRPr>
          </a:p>
          <a:p>
            <a:endParaRPr lang="cy-GB" b="1" u="sng" dirty="0">
              <a:latin typeface="Comic Sans MS" panose="030F0702030302020204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11036123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062F6E9-BF12-4A18-9AB7-BDC54E69869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155721" y="191694"/>
            <a:ext cx="7729728" cy="1188720"/>
          </a:xfrm>
        </p:spPr>
        <p:txBody>
          <a:bodyPr/>
          <a:lstStyle/>
          <a:p>
            <a:r>
              <a:rPr lang="en-GB" u="sng" dirty="0">
                <a:latin typeface="Comic Sans MS" panose="030F0702030302020204" pitchFamily="66" charset="0"/>
              </a:rPr>
              <a:t>SYR Pryce Jones</a:t>
            </a:r>
            <a:br>
              <a:rPr lang="en-GB" u="sng" dirty="0">
                <a:latin typeface="Comic Sans MS" panose="030F0702030302020204" pitchFamily="66" charset="0"/>
              </a:rPr>
            </a:br>
            <a:r>
              <a:rPr lang="en-GB" u="sng" dirty="0">
                <a:latin typeface="Comic Sans MS" panose="030F0702030302020204" pitchFamily="66" charset="0"/>
              </a:rPr>
              <a:t> </a:t>
            </a:r>
            <a:r>
              <a:rPr lang="cy-GB" u="sng" dirty="0">
                <a:latin typeface="Comic Sans MS" panose="030F0702030302020204" pitchFamily="66" charset="0"/>
              </a:rPr>
              <a:t>Gair ar goll</a:t>
            </a:r>
          </a:p>
        </p:txBody>
      </p:sp>
      <p:pic>
        <p:nvPicPr>
          <p:cNvPr id="4" name="Picture 2" descr="Sir Pryce-Jones (1834-1920) - Newtown : Newtown">
            <a:extLst>
              <a:ext uri="{FF2B5EF4-FFF2-40B4-BE49-F238E27FC236}">
                <a16:creationId xmlns:a16="http://schemas.microsoft.com/office/drawing/2014/main" id="{25F8AC9E-637D-4325-9422-D7F71D71767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1250" y="1725837"/>
            <a:ext cx="3819771" cy="47173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EBD10989-D06A-453C-8D63-9ED30EB3B49C}"/>
              </a:ext>
            </a:extLst>
          </p:cNvPr>
          <p:cNvSpPr txBox="1"/>
          <p:nvPr/>
        </p:nvSpPr>
        <p:spPr>
          <a:xfrm>
            <a:off x="4458878" y="1725837"/>
            <a:ext cx="6975835" cy="411414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y-GB" sz="1600" dirty="0">
                <a:latin typeface="Comic Sans MS" panose="030F0702030302020204" pitchFamily="66" charset="0"/>
              </a:rPr>
              <a:t>Cafodd Pryce Jones ei eni yn 1834 yn Llanwchaiarn yn Y Drenewydd. </a:t>
            </a:r>
          </a:p>
          <a:p>
            <a:pPr>
              <a:lnSpc>
                <a:spcPct val="150000"/>
              </a:lnSpc>
            </a:pPr>
            <a:r>
              <a:rPr lang="cy-GB" sz="1600" dirty="0">
                <a:latin typeface="Comic Sans MS" panose="030F0702030302020204" pitchFamily="66" charset="0"/>
              </a:rPr>
              <a:t>Cafodd e ei fagu yn Y Drenewydd. Roedd e’n gweithio i Mr Davies yn ei siop ar stryd Broad. </a:t>
            </a:r>
          </a:p>
          <a:p>
            <a:pPr>
              <a:lnSpc>
                <a:spcPct val="150000"/>
              </a:lnSpc>
            </a:pPr>
            <a:r>
              <a:rPr lang="cy-GB" sz="1600" dirty="0">
                <a:latin typeface="Comic Sans MS" panose="030F0702030302020204" pitchFamily="66" charset="0"/>
              </a:rPr>
              <a:t>Cafodd e ei briodas yn 1856 i Eleanor a roedden nhw byw uwchben i’r siop. </a:t>
            </a:r>
          </a:p>
          <a:p>
            <a:pPr>
              <a:lnSpc>
                <a:spcPct val="150000"/>
              </a:lnSpc>
            </a:pPr>
            <a:r>
              <a:rPr lang="cy-GB" sz="1600" dirty="0">
                <a:latin typeface="Comic Sans MS" panose="030F0702030302020204" pitchFamily="66" charset="0"/>
              </a:rPr>
              <a:t>Roedd e’n berson enwog. </a:t>
            </a:r>
          </a:p>
          <a:p>
            <a:pPr>
              <a:lnSpc>
                <a:spcPct val="150000"/>
              </a:lnSpc>
            </a:pPr>
            <a:r>
              <a:rPr lang="cy-GB" sz="1600" dirty="0">
                <a:latin typeface="Comic Sans MS" panose="030F0702030302020204" pitchFamily="66" charset="0"/>
              </a:rPr>
              <a:t>Cafodd e ei ddau fab yn 1867 a 1870. </a:t>
            </a:r>
          </a:p>
          <a:p>
            <a:pPr>
              <a:lnSpc>
                <a:spcPct val="150000"/>
              </a:lnSpc>
            </a:pPr>
            <a:r>
              <a:rPr lang="cy-GB" sz="1600" dirty="0">
                <a:latin typeface="Comic Sans MS" panose="030F0702030302020204" pitchFamily="66" charset="0"/>
              </a:rPr>
              <a:t>Roedd e’n Aelod Seneddol yn Maldwyn rhwng 1885 a 1895.</a:t>
            </a:r>
          </a:p>
          <a:p>
            <a:pPr>
              <a:lnSpc>
                <a:spcPct val="150000"/>
              </a:lnSpc>
            </a:pPr>
            <a:r>
              <a:rPr lang="cy-GB" sz="1600" dirty="0">
                <a:latin typeface="Comic Sans MS" panose="030F0702030302020204" pitchFamily="66" charset="0"/>
              </a:rPr>
              <a:t>Pryce Jones wnaeth greu catalog archebu drwy’r post cyna’r byd. </a:t>
            </a:r>
          </a:p>
          <a:p>
            <a:pPr>
              <a:lnSpc>
                <a:spcPct val="150000"/>
              </a:lnSpc>
            </a:pPr>
            <a:r>
              <a:rPr lang="cy-GB" sz="1600" dirty="0">
                <a:latin typeface="Comic Sans MS" panose="030F0702030302020204" pitchFamily="66" charset="0"/>
              </a:rPr>
              <a:t>Gwnaeth e gyfarfod </a:t>
            </a:r>
            <a:r>
              <a:rPr lang="en-GB" sz="1600" dirty="0">
                <a:latin typeface="Comic Sans MS" panose="030F0702030302020204" pitchFamily="66" charset="0"/>
              </a:rPr>
              <a:t>â </a:t>
            </a:r>
            <a:r>
              <a:rPr lang="cy-GB" sz="1600" dirty="0">
                <a:latin typeface="Comic Sans MS" panose="030F0702030302020204" pitchFamily="66" charset="0"/>
              </a:rPr>
              <a:t>Brenhines</a:t>
            </a:r>
            <a:r>
              <a:rPr lang="en-GB" sz="1600" dirty="0">
                <a:latin typeface="Comic Sans MS" panose="030F0702030302020204" pitchFamily="66" charset="0"/>
              </a:rPr>
              <a:t> Victoria.</a:t>
            </a:r>
            <a:endParaRPr lang="cy-GB" sz="1600" dirty="0">
              <a:latin typeface="Comic Sans MS" panose="030F0702030302020204" pitchFamily="66" charset="0"/>
            </a:endParaRPr>
          </a:p>
          <a:p>
            <a:pPr>
              <a:lnSpc>
                <a:spcPct val="150000"/>
              </a:lnSpc>
            </a:pPr>
            <a:r>
              <a:rPr lang="cy-GB" sz="1600" dirty="0">
                <a:latin typeface="Comic Sans MS" panose="030F0702030302020204" pitchFamily="66" charset="0"/>
              </a:rPr>
              <a:t>Roedd e wedi marw yn 1920. Roedd e’n 85 oed. </a:t>
            </a:r>
          </a:p>
        </p:txBody>
      </p:sp>
      <p:pic>
        <p:nvPicPr>
          <p:cNvPr id="7" name="Graphic 6">
            <a:extLst>
              <a:ext uri="{FF2B5EF4-FFF2-40B4-BE49-F238E27FC236}">
                <a16:creationId xmlns:a16="http://schemas.microsoft.com/office/drawing/2014/main" id="{32C66C4A-4D39-48FA-B2C1-E1BC137A48B0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  <a:ext uri="{837473B0-CC2E-450A-ABE3-18F120FF3D39}">
                <a1611:picAttrSrcUrl xmlns:a1611="http://schemas.microsoft.com/office/drawing/2016/11/main" r:id="rId7"/>
              </a:ext>
            </a:extLst>
          </a:blip>
          <a:stretch>
            <a:fillRect/>
          </a:stretch>
        </p:blipFill>
        <p:spPr>
          <a:xfrm>
            <a:off x="10863384" y="103695"/>
            <a:ext cx="918934" cy="1531856"/>
          </a:xfrm>
          <a:prstGeom prst="rect">
            <a:avLst/>
          </a:prstGeom>
        </p:spPr>
      </p:pic>
      <p:pic>
        <p:nvPicPr>
          <p:cNvPr id="8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AD154002-E482-4656-A3E2-95D69C574737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642069" y="432585"/>
            <a:ext cx="802325" cy="802325"/>
          </a:xfrm>
          <a:prstGeom prst="rect">
            <a:avLst/>
          </a:prstGeom>
        </p:spPr>
      </p:pic>
      <p:sp>
        <p:nvSpPr>
          <p:cNvPr id="9" name="Cloud 8">
            <a:extLst>
              <a:ext uri="{FF2B5EF4-FFF2-40B4-BE49-F238E27FC236}">
                <a16:creationId xmlns:a16="http://schemas.microsoft.com/office/drawing/2014/main" id="{F9195C73-59D4-43D4-957F-806972625E70}"/>
              </a:ext>
            </a:extLst>
          </p:cNvPr>
          <p:cNvSpPr/>
          <p:nvPr/>
        </p:nvSpPr>
        <p:spPr>
          <a:xfrm>
            <a:off x="8059918" y="1725837"/>
            <a:ext cx="1272618" cy="470607"/>
          </a:xfrm>
          <a:prstGeom prst="cloud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" name="Cloud 9">
            <a:extLst>
              <a:ext uri="{FF2B5EF4-FFF2-40B4-BE49-F238E27FC236}">
                <a16:creationId xmlns:a16="http://schemas.microsoft.com/office/drawing/2014/main" id="{421B8F9C-87D2-4D6C-A237-FE379C7F6B4A}"/>
              </a:ext>
            </a:extLst>
          </p:cNvPr>
          <p:cNvSpPr/>
          <p:nvPr/>
        </p:nvSpPr>
        <p:spPr>
          <a:xfrm>
            <a:off x="5657852" y="2104480"/>
            <a:ext cx="438148" cy="470607"/>
          </a:xfrm>
          <a:prstGeom prst="cloud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1" name="Cloud 10">
            <a:extLst>
              <a:ext uri="{FF2B5EF4-FFF2-40B4-BE49-F238E27FC236}">
                <a16:creationId xmlns:a16="http://schemas.microsoft.com/office/drawing/2014/main" id="{E41C5D02-A2BF-47ED-87B9-409CE06AD1E2}"/>
              </a:ext>
            </a:extLst>
          </p:cNvPr>
          <p:cNvSpPr/>
          <p:nvPr/>
        </p:nvSpPr>
        <p:spPr>
          <a:xfrm>
            <a:off x="7334054" y="2802064"/>
            <a:ext cx="801278" cy="470607"/>
          </a:xfrm>
          <a:prstGeom prst="cloud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2" name="Cloud 11">
            <a:extLst>
              <a:ext uri="{FF2B5EF4-FFF2-40B4-BE49-F238E27FC236}">
                <a16:creationId xmlns:a16="http://schemas.microsoft.com/office/drawing/2014/main" id="{FA7DC403-68BB-4C98-9553-7014EF5B1142}"/>
              </a:ext>
            </a:extLst>
          </p:cNvPr>
          <p:cNvSpPr/>
          <p:nvPr/>
        </p:nvSpPr>
        <p:spPr>
          <a:xfrm>
            <a:off x="6176128" y="3547603"/>
            <a:ext cx="1272618" cy="470607"/>
          </a:xfrm>
          <a:prstGeom prst="cloud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3" name="Cloud 12">
            <a:extLst>
              <a:ext uri="{FF2B5EF4-FFF2-40B4-BE49-F238E27FC236}">
                <a16:creationId xmlns:a16="http://schemas.microsoft.com/office/drawing/2014/main" id="{1A4A6525-3AF3-476F-971D-B6ABF3ED4711}"/>
              </a:ext>
            </a:extLst>
          </p:cNvPr>
          <p:cNvSpPr/>
          <p:nvPr/>
        </p:nvSpPr>
        <p:spPr>
          <a:xfrm>
            <a:off x="6608190" y="4998509"/>
            <a:ext cx="2007909" cy="470607"/>
          </a:xfrm>
          <a:prstGeom prst="cloud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4" name="Cloud 13">
            <a:extLst>
              <a:ext uri="{FF2B5EF4-FFF2-40B4-BE49-F238E27FC236}">
                <a16:creationId xmlns:a16="http://schemas.microsoft.com/office/drawing/2014/main" id="{8D4F9C23-AED1-413F-8D75-6355310C440C}"/>
              </a:ext>
            </a:extLst>
          </p:cNvPr>
          <p:cNvSpPr/>
          <p:nvPr/>
        </p:nvSpPr>
        <p:spPr>
          <a:xfrm>
            <a:off x="5459690" y="4300925"/>
            <a:ext cx="1553851" cy="470607"/>
          </a:xfrm>
          <a:prstGeom prst="cloud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116999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75010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49D9EAA-F782-4129-9746-574DBEEAC1D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136868" y="229401"/>
            <a:ext cx="7729728" cy="1188720"/>
          </a:xfrm>
        </p:spPr>
        <p:txBody>
          <a:bodyPr/>
          <a:lstStyle/>
          <a:p>
            <a:r>
              <a:rPr lang="cy-GB" u="sng" dirty="0">
                <a:latin typeface="Comic Sans MS" panose="030F0702030302020204" pitchFamily="66" charset="0"/>
              </a:rPr>
              <a:t>Ysgrifennu mosaig</a:t>
            </a:r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BC488E51-6F74-490B-9DF1-BCE383E25EC2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916137130"/>
              </p:ext>
            </p:extLst>
          </p:nvPr>
        </p:nvGraphicFramePr>
        <p:xfrm>
          <a:off x="1540633" y="2718148"/>
          <a:ext cx="8128000" cy="2362764"/>
        </p:xfrm>
        <a:graphic>
          <a:graphicData uri="http://schemas.openxmlformats.org/drawingml/2006/table">
            <a:tbl>
              <a:tblPr firstRow="1" bandRow="1">
                <a:tableStyleId>{E8B1032C-EA38-4F05-BA0D-38AFFFC7BED3}</a:tableStyleId>
              </a:tblPr>
              <a:tblGrid>
                <a:gridCol w="2032000">
                  <a:extLst>
                    <a:ext uri="{9D8B030D-6E8A-4147-A177-3AD203B41FA5}">
                      <a16:colId xmlns:a16="http://schemas.microsoft.com/office/drawing/2014/main" val="3063633613"/>
                    </a:ext>
                  </a:extLst>
                </a:gridCol>
                <a:gridCol w="2032000">
                  <a:extLst>
                    <a:ext uri="{9D8B030D-6E8A-4147-A177-3AD203B41FA5}">
                      <a16:colId xmlns:a16="http://schemas.microsoft.com/office/drawing/2014/main" val="3249456817"/>
                    </a:ext>
                  </a:extLst>
                </a:gridCol>
                <a:gridCol w="2032000">
                  <a:extLst>
                    <a:ext uri="{9D8B030D-6E8A-4147-A177-3AD203B41FA5}">
                      <a16:colId xmlns:a16="http://schemas.microsoft.com/office/drawing/2014/main" val="52733514"/>
                    </a:ext>
                  </a:extLst>
                </a:gridCol>
                <a:gridCol w="2032000">
                  <a:extLst>
                    <a:ext uri="{9D8B030D-6E8A-4147-A177-3AD203B41FA5}">
                      <a16:colId xmlns:a16="http://schemas.microsoft.com/office/drawing/2014/main" val="2904771960"/>
                    </a:ext>
                  </a:extLst>
                </a:gridCol>
              </a:tblGrid>
              <a:tr h="574228">
                <a:tc>
                  <a:txBody>
                    <a:bodyPr/>
                    <a:lstStyle/>
                    <a:p>
                      <a:pPr algn="ctr"/>
                      <a:r>
                        <a:rPr lang="cy-GB" noProof="0" dirty="0">
                          <a:latin typeface="Comic Sans MS" panose="030F0702030302020204" pitchFamily="66" charset="0"/>
                        </a:rPr>
                        <a:t>Cafodd Pryce Jones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noProof="0" dirty="0">
                          <a:latin typeface="Comic Sans MS" panose="030F0702030302020204" pitchFamily="66" charset="0"/>
                        </a:rPr>
                        <a:t>ei fagu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noProof="0" dirty="0">
                          <a:latin typeface="Comic Sans MS" panose="030F0702030302020204" pitchFamily="66" charset="0"/>
                        </a:rPr>
                        <a:t>i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>
                          <a:latin typeface="Comic Sans MS" panose="030F0702030302020204" pitchFamily="66" charset="0"/>
                        </a:rPr>
                        <a:t>1920.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101984101"/>
                  </a:ext>
                </a:extLst>
              </a:tr>
              <a:tr h="574228">
                <a:tc>
                  <a:txBody>
                    <a:bodyPr/>
                    <a:lstStyle/>
                    <a:p>
                      <a:pPr algn="ctr"/>
                      <a:r>
                        <a:rPr lang="cy-GB" b="1" noProof="0" dirty="0">
                          <a:latin typeface="Comic Sans MS" panose="030F0702030302020204" pitchFamily="66" charset="0"/>
                        </a:rPr>
                        <a:t>Roedd 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b="1" noProof="0" dirty="0">
                          <a:latin typeface="Comic Sans MS" panose="030F0702030302020204" pitchFamily="66" charset="0"/>
                        </a:rPr>
                        <a:t>weithio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b="1" noProof="0" dirty="0">
                          <a:latin typeface="Comic Sans MS" panose="030F0702030302020204" pitchFamily="66" charset="0"/>
                        </a:rPr>
                        <a:t>yn Llanwchaiarn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b="1" dirty="0">
                          <a:latin typeface="Comic Sans MS" panose="030F0702030302020204" pitchFamily="66" charset="0"/>
                        </a:rPr>
                        <a:t>Mr Davies.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105033226"/>
                  </a:ext>
                </a:extLst>
              </a:tr>
              <a:tr h="574228">
                <a:tc>
                  <a:txBody>
                    <a:bodyPr/>
                    <a:lstStyle/>
                    <a:p>
                      <a:pPr algn="ctr"/>
                      <a:r>
                        <a:rPr lang="cy-GB" b="1" noProof="0" dirty="0">
                          <a:latin typeface="Comic Sans MS" panose="030F0702030302020204" pitchFamily="66" charset="0"/>
                        </a:rPr>
                        <a:t>Roedd e’n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b="1" noProof="0" dirty="0">
                          <a:latin typeface="Comic Sans MS" panose="030F0702030302020204" pitchFamily="66" charset="0"/>
                        </a:rPr>
                        <a:t>ei eni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b="1" noProof="0" dirty="0">
                          <a:latin typeface="Comic Sans MS" panose="030F0702030302020204" pitchFamily="66" charset="0"/>
                        </a:rPr>
                        <a:t>yn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b="1" noProof="0" dirty="0">
                          <a:latin typeface="Comic Sans MS" panose="030F0702030302020204" pitchFamily="66" charset="0"/>
                        </a:rPr>
                        <a:t>Y Drenewydd.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145577798"/>
                  </a:ext>
                </a:extLst>
              </a:tr>
              <a:tr h="574228">
                <a:tc>
                  <a:txBody>
                    <a:bodyPr/>
                    <a:lstStyle/>
                    <a:p>
                      <a:pPr algn="ctr"/>
                      <a:r>
                        <a:rPr lang="cy-GB" b="1" noProof="0" dirty="0">
                          <a:latin typeface="Comic Sans MS" panose="030F0702030302020204" pitchFamily="66" charset="0"/>
                        </a:rPr>
                        <a:t>Cafodd 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b="1" noProof="0" dirty="0">
                          <a:latin typeface="Comic Sans MS" panose="030F0702030302020204" pitchFamily="66" charset="0"/>
                        </a:rPr>
                        <a:t>wedi marw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b="1" noProof="0" dirty="0">
                          <a:latin typeface="Comic Sans MS" panose="030F0702030302020204" pitchFamily="66" charset="0"/>
                        </a:rPr>
                        <a:t>yn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b="1" noProof="0" dirty="0">
                          <a:latin typeface="Comic Sans MS" panose="030F0702030302020204" pitchFamily="66" charset="0"/>
                        </a:rPr>
                        <a:t>yn 1834.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155939641"/>
                  </a:ext>
                </a:extLst>
              </a:tr>
            </a:tbl>
          </a:graphicData>
        </a:graphic>
      </p:graphicFrame>
      <p:sp>
        <p:nvSpPr>
          <p:cNvPr id="6" name="TextBox 5">
            <a:extLst>
              <a:ext uri="{FF2B5EF4-FFF2-40B4-BE49-F238E27FC236}">
                <a16:creationId xmlns:a16="http://schemas.microsoft.com/office/drawing/2014/main" id="{01D616F3-5B95-494D-A04C-306A84A561C3}"/>
              </a:ext>
            </a:extLst>
          </p:cNvPr>
          <p:cNvSpPr txBox="1"/>
          <p:nvPr/>
        </p:nvSpPr>
        <p:spPr>
          <a:xfrm>
            <a:off x="1093510" y="5486399"/>
            <a:ext cx="6542202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AutoNum type="arabicPeriod"/>
            </a:pPr>
            <a:r>
              <a:rPr lang="en-GB" dirty="0">
                <a:latin typeface="Comic Sans MS" panose="030F0702030302020204" pitchFamily="66" charset="0"/>
              </a:rPr>
              <a:t>Pryce Jones was born in </a:t>
            </a:r>
            <a:r>
              <a:rPr lang="cy-GB" dirty="0">
                <a:latin typeface="Comic Sans MS" panose="030F0702030302020204" pitchFamily="66" charset="0"/>
              </a:rPr>
              <a:t>Llanwchaiarn i</a:t>
            </a:r>
            <a:r>
              <a:rPr lang="en-GB" dirty="0">
                <a:latin typeface="Comic Sans MS" panose="030F0702030302020204" pitchFamily="66" charset="0"/>
              </a:rPr>
              <a:t>n 1834.</a:t>
            </a:r>
          </a:p>
          <a:p>
            <a:pPr marL="342900" indent="-342900">
              <a:buAutoNum type="arabicPeriod"/>
            </a:pPr>
            <a:r>
              <a:rPr lang="en-GB" dirty="0">
                <a:latin typeface="Comic Sans MS" panose="030F0702030302020204" pitchFamily="66" charset="0"/>
              </a:rPr>
              <a:t>He was raised in Newtown.</a:t>
            </a:r>
          </a:p>
          <a:p>
            <a:pPr marL="342900" indent="-342900">
              <a:buAutoNum type="arabicPeriod"/>
            </a:pPr>
            <a:r>
              <a:rPr lang="en-GB" dirty="0">
                <a:latin typeface="Comic Sans MS" panose="030F0702030302020204" pitchFamily="66" charset="0"/>
              </a:rPr>
              <a:t>He worked for Mr Davies.</a:t>
            </a:r>
          </a:p>
          <a:p>
            <a:pPr marL="342900" indent="-342900">
              <a:buAutoNum type="arabicPeriod"/>
            </a:pPr>
            <a:r>
              <a:rPr lang="en-GB" dirty="0">
                <a:latin typeface="Comic Sans MS" panose="030F0702030302020204" pitchFamily="66" charset="0"/>
              </a:rPr>
              <a:t>He died in 1920.</a:t>
            </a:r>
          </a:p>
          <a:p>
            <a:pPr marL="342900" indent="-342900">
              <a:buAutoNum type="arabicPeriod"/>
            </a:pPr>
            <a:endParaRPr lang="en-GB" dirty="0">
              <a:latin typeface="Comic Sans MS" panose="030F0702030302020204" pitchFamily="66" charset="0"/>
            </a:endParaRP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CDCA0B52-3614-4AA0-AB57-4676A865AA1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10756510" y="361430"/>
            <a:ext cx="765659" cy="743008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E221E6FC-0518-458D-9F6E-8B52D8449793}"/>
              </a:ext>
            </a:extLst>
          </p:cNvPr>
          <p:cNvSpPr txBox="1"/>
          <p:nvPr/>
        </p:nvSpPr>
        <p:spPr>
          <a:xfrm>
            <a:off x="2205872" y="1715678"/>
            <a:ext cx="75697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y-GB" b="1" dirty="0">
                <a:solidFill>
                  <a:srgbClr val="FF0000"/>
                </a:solidFill>
                <a:latin typeface="Comic Sans MS" panose="030F0702030302020204" pitchFamily="66" charset="0"/>
              </a:rPr>
              <a:t>Darllenwch a lliwiwch y bocsys yn gywir</a:t>
            </a:r>
          </a:p>
        </p:txBody>
      </p:sp>
    </p:spTree>
    <p:extLst>
      <p:ext uri="{BB962C8B-B14F-4D97-AF65-F5344CB8AC3E}">
        <p14:creationId xmlns:p14="http://schemas.microsoft.com/office/powerpoint/2010/main" val="195802910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E536D07-BA0F-4686-BA10-727709E5265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80307" y="210547"/>
            <a:ext cx="7729728" cy="1188720"/>
          </a:xfrm>
        </p:spPr>
        <p:txBody>
          <a:bodyPr/>
          <a:lstStyle/>
          <a:p>
            <a:r>
              <a:rPr lang="cy-GB" u="sng" dirty="0">
                <a:latin typeface="Comic Sans MS" panose="030F0702030302020204" pitchFamily="66" charset="0"/>
              </a:rPr>
              <a:t>Mathemateg a rhifedd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89C9E401-8F77-41AF-9458-222963E0C9F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79544704"/>
              </p:ext>
            </p:extLst>
          </p:nvPr>
        </p:nvGraphicFramePr>
        <p:xfrm>
          <a:off x="666161" y="1884280"/>
          <a:ext cx="10859678" cy="3658680"/>
        </p:xfrm>
        <a:graphic>
          <a:graphicData uri="http://schemas.openxmlformats.org/drawingml/2006/table">
            <a:tbl>
              <a:tblPr firstRow="1" bandRow="1">
                <a:tableStyleId>{775DCB02-9BB8-47FD-8907-85C794F793BA}</a:tableStyleId>
              </a:tblPr>
              <a:tblGrid>
                <a:gridCol w="10859678">
                  <a:extLst>
                    <a:ext uri="{9D8B030D-6E8A-4147-A177-3AD203B41FA5}">
                      <a16:colId xmlns:a16="http://schemas.microsoft.com/office/drawing/2014/main" val="3010535618"/>
                    </a:ext>
                  </a:extLst>
                </a:gridCol>
              </a:tblGrid>
              <a:tr h="3658680">
                <a:tc>
                  <a:txBody>
                    <a:bodyPr/>
                    <a:lstStyle/>
                    <a:p>
                      <a:r>
                        <a:rPr lang="cy-GB" u="sng" noProof="0" dirty="0"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rPr>
                        <a:t>Thema: </a:t>
                      </a:r>
                      <a:r>
                        <a:rPr lang="cy-GB" u="none" noProof="0" dirty="0"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rPr>
                        <a:t>Y Drenewydd</a:t>
                      </a:r>
                    </a:p>
                    <a:p>
                      <a:r>
                        <a:rPr lang="cy-GB" u="none" noProof="0" dirty="0"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rPr>
                        <a:t>Caffi Glitz</a:t>
                      </a:r>
                    </a:p>
                    <a:p>
                      <a:endParaRPr lang="cy-GB" u="none" noProof="0" dirty="0">
                        <a:solidFill>
                          <a:schemeClr val="tx1"/>
                        </a:solidFill>
                        <a:latin typeface="Comic Sans MS" panose="030F0702030302020204" pitchFamily="66" charset="0"/>
                      </a:endParaRPr>
                    </a:p>
                    <a:p>
                      <a:r>
                        <a:rPr lang="cy-GB" u="sng" noProof="0" dirty="0"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rPr>
                        <a:t>Gwybodaeth flaenorol: </a:t>
                      </a:r>
                    </a:p>
                    <a:p>
                      <a:r>
                        <a:rPr lang="cy-GB" b="1" u="none" noProof="0" dirty="0"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rPr>
                        <a:t>Rhad/rhatach, drud/drutach</a:t>
                      </a:r>
                    </a:p>
                    <a:p>
                      <a:endParaRPr lang="cy-GB" u="none" noProof="0" dirty="0">
                        <a:solidFill>
                          <a:schemeClr val="tx1"/>
                        </a:solidFill>
                        <a:latin typeface="Comic Sans MS" panose="030F0702030302020204" pitchFamily="66" charset="0"/>
                      </a:endParaRPr>
                    </a:p>
                    <a:p>
                      <a:r>
                        <a:rPr lang="cy-GB" u="sng" noProof="0" dirty="0"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rPr>
                        <a:t>Ffocws iaith:</a:t>
                      </a:r>
                    </a:p>
                    <a:p>
                      <a:r>
                        <a:rPr lang="cy-GB" b="1" u="none" noProof="0" dirty="0"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rPr>
                        <a:t>Mae ....... yn ddrutach na/nag .......</a:t>
                      </a:r>
                    </a:p>
                    <a:p>
                      <a:r>
                        <a:rPr lang="cy-GB" b="1" u="none" noProof="0" dirty="0"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rPr>
                        <a:t>Mae ....... yn rhatach na/nag ........</a:t>
                      </a:r>
                    </a:p>
                    <a:p>
                      <a:endParaRPr lang="cy-GB" u="sng" noProof="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544240834"/>
                  </a:ext>
                </a:extLst>
              </a:tr>
            </a:tbl>
          </a:graphicData>
        </a:graphic>
      </p:graphicFrame>
      <p:pic>
        <p:nvPicPr>
          <p:cNvPr id="6" name="Picture 5">
            <a:extLst>
              <a:ext uri="{FF2B5EF4-FFF2-40B4-BE49-F238E27FC236}">
                <a16:creationId xmlns:a16="http://schemas.microsoft.com/office/drawing/2014/main" id="{2F99BBE3-4317-4267-A8B3-7568C1C978D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10201505" y="464887"/>
            <a:ext cx="1749297" cy="680039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F04EFBA9-0769-4AD4-A7BC-7E714DFD4F05}"/>
              </a:ext>
            </a:extLst>
          </p:cNvPr>
          <p:cNvSpPr txBox="1"/>
          <p:nvPr/>
        </p:nvSpPr>
        <p:spPr>
          <a:xfrm>
            <a:off x="7805394" y="2138621"/>
            <a:ext cx="3487917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y-GB" sz="1600" b="1" u="sng" dirty="0">
                <a:latin typeface="Comic Sans MS" panose="030F0702030302020204" pitchFamily="66" charset="0"/>
              </a:rPr>
              <a:t>Gweithgareddau</a:t>
            </a:r>
          </a:p>
          <a:p>
            <a:pPr algn="ctr"/>
            <a:endParaRPr lang="en-GB" u="sng" dirty="0">
              <a:latin typeface="Comic Sans MS" panose="030F0702030302020204" pitchFamily="66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y-GB" sz="1400" dirty="0">
                <a:latin typeface="Comic Sans MS" panose="030F0702030302020204" pitchFamily="66" charset="0"/>
              </a:rPr>
              <a:t>Drilio’r geiriau a chwarae sblat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y-GB" sz="1400" dirty="0">
                <a:latin typeface="Comic Sans MS" panose="030F0702030302020204" pitchFamily="66" charset="0"/>
              </a:rPr>
              <a:t>Dril 2 – gêm boeth neu oer gyda geiriau newydd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y-GB" sz="1400" dirty="0">
                <a:latin typeface="Comic Sans MS" panose="030F0702030302020204" pitchFamily="66" charset="0"/>
              </a:rPr>
              <a:t>Ffocws Iaith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y-GB" sz="1400" dirty="0">
                <a:latin typeface="Comic Sans MS" panose="030F0702030302020204" pitchFamily="66" charset="0"/>
              </a:rPr>
              <a:t>Dril 3 – Gêm – Dim Nadroedd Dim Ysgolion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y-GB" sz="1400" dirty="0">
                <a:latin typeface="Comic Sans MS" panose="030F0702030302020204" pitchFamily="66" charset="0"/>
              </a:rPr>
              <a:t>Cerddwch i’r dref ac ymweld ‘Caffi Glitz’ a chymharu pris y bwyd.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y-GB" sz="1400" dirty="0">
                <a:latin typeface="Comic Sans MS" panose="030F0702030302020204" pitchFamily="66" charset="0"/>
              </a:rPr>
              <a:t>Gweithgaredd cywir neu anghywir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y-GB" sz="1400" dirty="0">
                <a:latin typeface="Comic Sans MS" panose="030F0702030302020204" pitchFamily="66" charset="0"/>
              </a:rPr>
              <a:t>Sgwrs a llenwch y geiriau coll.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y-GB" sz="1400" dirty="0">
                <a:latin typeface="Comic Sans MS" panose="030F0702030302020204" pitchFamily="66" charset="0"/>
              </a:rPr>
              <a:t>Gofyn ac ateb cwestiynau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cy-GB" sz="1400" dirty="0">
              <a:latin typeface="Comic Sans MS" panose="030F0702030302020204" pitchFamily="66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cy-GB" sz="1400" dirty="0">
              <a:latin typeface="Comic Sans MS" panose="030F0702030302020204" pitchFamily="66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cy-GB" sz="1400" dirty="0">
              <a:latin typeface="Comic Sans MS" panose="030F0702030302020204" pitchFamily="66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cy-GB" sz="1400" dirty="0">
              <a:latin typeface="Comic Sans MS" panose="030F0702030302020204" pitchFamily="66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cy-GB" sz="1400" dirty="0">
              <a:latin typeface="Comic Sans MS" panose="030F0702030302020204" pitchFamily="66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cy-GB" sz="1400" dirty="0">
              <a:latin typeface="Comic Sans MS" panose="030F0702030302020204" pitchFamily="66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600" dirty="0">
              <a:latin typeface="Comic Sans MS" panose="030F0702030302020204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117637196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2DE72370-68E3-4D58-8D3E-33463AD647F2}"/>
              </a:ext>
            </a:extLst>
          </p:cNvPr>
          <p:cNvSpPr txBox="1"/>
          <p:nvPr/>
        </p:nvSpPr>
        <p:spPr>
          <a:xfrm>
            <a:off x="320511" y="282804"/>
            <a:ext cx="11613823" cy="110799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1400" u="sng" dirty="0">
                <a:solidFill>
                  <a:srgbClr val="FF0000"/>
                </a:solidFill>
                <a:latin typeface="Comic Sans MS" panose="030F0702030302020204" pitchFamily="66" charset="0"/>
              </a:rPr>
              <a:t>Sleidiau 17 – 22 – Drilio</a:t>
            </a:r>
          </a:p>
          <a:p>
            <a:r>
              <a:rPr lang="cy-GB" sz="1400" dirty="0">
                <a:latin typeface="Comic Sans MS" panose="030F0702030302020204" pitchFamily="66" charset="0"/>
              </a:rPr>
              <a:t>Adolygu a drilio’r geiriau</a:t>
            </a:r>
          </a:p>
          <a:p>
            <a:endParaRPr lang="cy-GB" sz="1400" dirty="0">
              <a:solidFill>
                <a:srgbClr val="FF0000"/>
              </a:solidFill>
              <a:latin typeface="Comic Sans MS" panose="030F0702030302020204" pitchFamily="66" charset="0"/>
            </a:endParaRPr>
          </a:p>
          <a:p>
            <a:r>
              <a:rPr lang="cy-GB" sz="1400" u="sng" dirty="0">
                <a:solidFill>
                  <a:srgbClr val="FF0000"/>
                </a:solidFill>
                <a:latin typeface="Comic Sans MS" panose="030F0702030302020204" pitchFamily="66" charset="0"/>
              </a:rPr>
              <a:t>Sleid 23</a:t>
            </a:r>
          </a:p>
          <a:p>
            <a:r>
              <a:rPr lang="cy-GB" sz="1400" dirty="0">
                <a:latin typeface="Comic Sans MS" panose="030F0702030302020204" pitchFamily="66" charset="0"/>
              </a:rPr>
              <a:t>Ymarfer a chwarae gêm sblat</a:t>
            </a:r>
          </a:p>
          <a:p>
            <a:endParaRPr lang="cy-GB" sz="1400" dirty="0">
              <a:latin typeface="Comic Sans MS" panose="030F0702030302020204" pitchFamily="66" charset="0"/>
            </a:endParaRPr>
          </a:p>
          <a:p>
            <a:r>
              <a:rPr lang="cy-GB" sz="1400" u="sng" dirty="0">
                <a:solidFill>
                  <a:srgbClr val="FF0000"/>
                </a:solidFill>
                <a:latin typeface="Comic Sans MS" panose="030F0702030302020204" pitchFamily="66" charset="0"/>
              </a:rPr>
              <a:t>Sleid 24</a:t>
            </a:r>
          </a:p>
          <a:p>
            <a:r>
              <a:rPr lang="cy-GB" sz="1400" dirty="0">
                <a:latin typeface="Comic Sans MS" panose="030F0702030302020204" pitchFamily="66" charset="0"/>
              </a:rPr>
              <a:t>Chwarae gêm boeth neu oer.</a:t>
            </a:r>
          </a:p>
          <a:p>
            <a:endParaRPr lang="cy-GB" sz="1400" dirty="0">
              <a:latin typeface="Comic Sans MS" panose="030F0702030302020204" pitchFamily="66" charset="0"/>
            </a:endParaRPr>
          </a:p>
          <a:p>
            <a:r>
              <a:rPr lang="cy-GB" sz="1400" u="sng" dirty="0">
                <a:solidFill>
                  <a:srgbClr val="FF0000"/>
                </a:solidFill>
                <a:latin typeface="Comic Sans MS" panose="030F0702030302020204" pitchFamily="66" charset="0"/>
              </a:rPr>
              <a:t>Sleid 25 </a:t>
            </a:r>
          </a:p>
          <a:p>
            <a:r>
              <a:rPr lang="cy-GB" sz="1400" dirty="0">
                <a:latin typeface="Comic Sans MS" panose="030F0702030302020204" pitchFamily="66" charset="0"/>
              </a:rPr>
              <a:t>Ymarfer ffocws iaith</a:t>
            </a:r>
          </a:p>
          <a:p>
            <a:endParaRPr lang="cy-GB" sz="1400" dirty="0">
              <a:latin typeface="Comic Sans MS" panose="030F0702030302020204" pitchFamily="66" charset="0"/>
            </a:endParaRPr>
          </a:p>
          <a:p>
            <a:r>
              <a:rPr lang="cy-GB" sz="1400" u="sng" dirty="0">
                <a:solidFill>
                  <a:srgbClr val="FF0000"/>
                </a:solidFill>
                <a:latin typeface="Comic Sans MS" panose="030F0702030302020204" pitchFamily="66" charset="0"/>
              </a:rPr>
              <a:t>Sleidiau 26 a 27</a:t>
            </a:r>
          </a:p>
          <a:p>
            <a:r>
              <a:rPr lang="cy-GB" sz="1400" dirty="0">
                <a:latin typeface="Comic Sans MS" panose="030F0702030302020204" pitchFamily="66" charset="0"/>
              </a:rPr>
              <a:t>Mewn parau, chwarae dim nadroedd, dim ysgolion.</a:t>
            </a:r>
          </a:p>
          <a:p>
            <a:endParaRPr lang="cy-GB" sz="1400" dirty="0">
              <a:latin typeface="Comic Sans MS" panose="030F0702030302020204" pitchFamily="66" charset="0"/>
            </a:endParaRPr>
          </a:p>
          <a:p>
            <a:r>
              <a:rPr lang="cy-GB" sz="1400" u="sng" dirty="0">
                <a:solidFill>
                  <a:srgbClr val="FF0000"/>
                </a:solidFill>
                <a:latin typeface="Comic Sans MS" panose="030F0702030302020204" pitchFamily="66" charset="0"/>
              </a:rPr>
              <a:t>Sleid 28</a:t>
            </a:r>
          </a:p>
          <a:p>
            <a:r>
              <a:rPr lang="cy-GB" sz="1400" dirty="0">
                <a:latin typeface="Comic Sans MS" panose="030F0702030302020204" pitchFamily="66" charset="0"/>
              </a:rPr>
              <a:t>Cerddwch i’r dref ac ymweld ‘Caffi Glitz’. </a:t>
            </a:r>
          </a:p>
          <a:p>
            <a:endParaRPr lang="cy-GB" sz="1400" dirty="0">
              <a:latin typeface="Comic Sans MS" panose="030F0702030302020204" pitchFamily="66" charset="0"/>
            </a:endParaRPr>
          </a:p>
          <a:p>
            <a:r>
              <a:rPr lang="cy-GB" sz="1400" u="sng" dirty="0">
                <a:solidFill>
                  <a:srgbClr val="FF0000"/>
                </a:solidFill>
                <a:latin typeface="Comic Sans MS" panose="030F0702030302020204" pitchFamily="66" charset="0"/>
              </a:rPr>
              <a:t>Sleidiau 29 a 30</a:t>
            </a:r>
          </a:p>
          <a:p>
            <a:pPr fontAlgn="base"/>
            <a:r>
              <a:rPr lang="cy-GB" sz="1400" dirty="0">
                <a:latin typeface="Comic Sans MS" panose="030F0702030302020204" pitchFamily="66" charset="0"/>
              </a:rPr>
              <a:t>Darllen y fwydlen a chymharu pris y bwyd. Penderfynwch os ydy’r brawddegau yn gywir neu anghywir.</a:t>
            </a:r>
          </a:p>
          <a:p>
            <a:pPr fontAlgn="base"/>
            <a:endParaRPr lang="cy-GB" sz="1400" dirty="0">
              <a:latin typeface="Comic Sans MS" panose="030F0702030302020204" pitchFamily="66" charset="0"/>
            </a:endParaRPr>
          </a:p>
          <a:p>
            <a:pPr fontAlgn="base"/>
            <a:r>
              <a:rPr lang="cy-GB" sz="1400" u="sng" dirty="0">
                <a:solidFill>
                  <a:srgbClr val="FF0000"/>
                </a:solidFill>
                <a:latin typeface="Comic Sans MS" panose="030F0702030302020204" pitchFamily="66" charset="0"/>
              </a:rPr>
              <a:t>Sleid 31</a:t>
            </a:r>
          </a:p>
          <a:p>
            <a:pPr fontAlgn="base"/>
            <a:r>
              <a:rPr lang="cy-GB" sz="1400" dirty="0">
                <a:latin typeface="Comic Sans MS" panose="030F0702030302020204" pitchFamily="66" charset="0"/>
              </a:rPr>
              <a:t>Trafod ac ateb cwestiynau.</a:t>
            </a:r>
          </a:p>
          <a:p>
            <a:pPr fontAlgn="base"/>
            <a:endParaRPr lang="cy-GB" sz="1400" dirty="0">
              <a:latin typeface="Comic Sans MS" panose="030F0702030302020204" pitchFamily="66" charset="0"/>
            </a:endParaRPr>
          </a:p>
          <a:p>
            <a:pPr fontAlgn="base"/>
            <a:r>
              <a:rPr lang="cy-GB" sz="1400" u="sng" dirty="0">
                <a:solidFill>
                  <a:srgbClr val="FF0000"/>
                </a:solidFill>
                <a:latin typeface="Comic Sans MS" panose="030F0702030302020204" pitchFamily="66" charset="0"/>
              </a:rPr>
              <a:t>Sleidiau 32 a 33</a:t>
            </a:r>
          </a:p>
          <a:p>
            <a:pPr fontAlgn="base"/>
            <a:r>
              <a:rPr lang="cy-GB" sz="1400" dirty="0">
                <a:latin typeface="Comic Sans MS" panose="030F0702030302020204" pitchFamily="66" charset="0"/>
              </a:rPr>
              <a:t>Sgwrs mewn parau. Llenwch y geiriau coll. </a:t>
            </a:r>
          </a:p>
          <a:p>
            <a:pPr fontAlgn="base"/>
            <a:endParaRPr lang="cy-GB" sz="1400" dirty="0">
              <a:latin typeface="Comic Sans MS" panose="030F0702030302020204" pitchFamily="66" charset="0"/>
            </a:endParaRPr>
          </a:p>
          <a:p>
            <a:pPr fontAlgn="base"/>
            <a:r>
              <a:rPr lang="cy-GB" sz="1400" u="sng" dirty="0">
                <a:solidFill>
                  <a:srgbClr val="FF0000"/>
                </a:solidFill>
                <a:latin typeface="Comic Sans MS" panose="030F0702030302020204" pitchFamily="66" charset="0"/>
              </a:rPr>
              <a:t>Sleid 34</a:t>
            </a:r>
          </a:p>
          <a:p>
            <a:pPr fontAlgn="base"/>
            <a:r>
              <a:rPr lang="cy-GB" sz="1400" dirty="0">
                <a:latin typeface="Comic Sans MS" panose="030F0702030302020204" pitchFamily="66" charset="0"/>
              </a:rPr>
              <a:t>Edrych ar y rhestr isod. Mewn parau, rhaid i chi ofyn ac ateb cwestiynau.</a:t>
            </a:r>
          </a:p>
          <a:p>
            <a:pPr fontAlgn="base"/>
            <a:endParaRPr lang="cy-GB" sz="1600" dirty="0">
              <a:latin typeface="Comic Sans MS" panose="030F0702030302020204" pitchFamily="66" charset="0"/>
            </a:endParaRPr>
          </a:p>
          <a:p>
            <a:pPr fontAlgn="base"/>
            <a:endParaRPr lang="cy-GB" sz="1600" dirty="0">
              <a:latin typeface="Comic Sans MS" panose="030F0702030302020204" pitchFamily="66" charset="0"/>
            </a:endParaRPr>
          </a:p>
          <a:p>
            <a:pPr fontAlgn="base"/>
            <a:endParaRPr lang="cy-GB" sz="1600" dirty="0">
              <a:latin typeface="Comic Sans MS" panose="030F0702030302020204" pitchFamily="66" charset="0"/>
            </a:endParaRPr>
          </a:p>
          <a:p>
            <a:pPr fontAlgn="base"/>
            <a:endParaRPr lang="en-US" sz="1600" dirty="0">
              <a:latin typeface="Comic Sans MS" panose="030F0702030302020204" pitchFamily="66" charset="0"/>
            </a:endParaRPr>
          </a:p>
          <a:p>
            <a:endParaRPr lang="cy-GB" sz="1600" dirty="0">
              <a:latin typeface="Comic Sans MS" panose="030F0702030302020204" pitchFamily="66" charset="0"/>
            </a:endParaRPr>
          </a:p>
          <a:p>
            <a:endParaRPr lang="cy-GB" sz="1600" dirty="0">
              <a:latin typeface="Comic Sans MS" panose="030F0702030302020204" pitchFamily="66" charset="0"/>
            </a:endParaRPr>
          </a:p>
          <a:p>
            <a:r>
              <a:rPr lang="cy-GB" sz="1600" dirty="0">
                <a:latin typeface="Comic Sans MS" panose="030F0702030302020204" pitchFamily="66" charset="0"/>
              </a:rPr>
              <a:t> </a:t>
            </a:r>
          </a:p>
          <a:p>
            <a:endParaRPr lang="cy-GB" sz="1600" u="sng" dirty="0">
              <a:solidFill>
                <a:srgbClr val="FF0000"/>
              </a:solidFill>
              <a:latin typeface="Comic Sans MS" panose="030F0702030302020204" pitchFamily="66" charset="0"/>
            </a:endParaRPr>
          </a:p>
          <a:p>
            <a:endParaRPr lang="cy-GB" sz="1600" dirty="0">
              <a:latin typeface="Comic Sans MS" panose="030F0702030302020204" pitchFamily="66" charset="0"/>
            </a:endParaRPr>
          </a:p>
          <a:p>
            <a:endParaRPr lang="cy-GB" sz="1600" dirty="0">
              <a:latin typeface="Comic Sans MS" panose="030F0702030302020204" pitchFamily="66" charset="0"/>
            </a:endParaRPr>
          </a:p>
          <a:p>
            <a:endParaRPr lang="cy-GB" sz="1600" dirty="0">
              <a:latin typeface="Comic Sans MS" panose="030F0702030302020204" pitchFamily="66" charset="0"/>
            </a:endParaRPr>
          </a:p>
          <a:p>
            <a:endParaRPr lang="cy-GB" sz="1600" dirty="0">
              <a:solidFill>
                <a:srgbClr val="FF0000"/>
              </a:solidFill>
              <a:latin typeface="Comic Sans MS" panose="030F0702030302020204" pitchFamily="66" charset="0"/>
            </a:endParaRPr>
          </a:p>
          <a:p>
            <a:endParaRPr lang="cy-GB" sz="1600" dirty="0">
              <a:latin typeface="Comic Sans MS" panose="030F0702030302020204" pitchFamily="66" charset="0"/>
            </a:endParaRPr>
          </a:p>
          <a:p>
            <a:endParaRPr lang="cy-GB" sz="1600" dirty="0">
              <a:latin typeface="Comic Sans MS" panose="030F0702030302020204" pitchFamily="66" charset="0"/>
            </a:endParaRPr>
          </a:p>
          <a:p>
            <a:endParaRPr lang="cy-GB" sz="1600" dirty="0">
              <a:latin typeface="Comic Sans MS" panose="030F0702030302020204" pitchFamily="66" charset="0"/>
            </a:endParaRPr>
          </a:p>
          <a:p>
            <a:endParaRPr lang="cy-GB" sz="1600" dirty="0">
              <a:latin typeface="Comic Sans MS" panose="030F0702030302020204" pitchFamily="66" charset="0"/>
            </a:endParaRPr>
          </a:p>
          <a:p>
            <a:endParaRPr lang="cy-GB" sz="1600" dirty="0">
              <a:latin typeface="Comic Sans MS" panose="030F0702030302020204" pitchFamily="66" charset="0"/>
            </a:endParaRPr>
          </a:p>
          <a:p>
            <a:endParaRPr lang="cy-GB" sz="1600" u="sng" dirty="0">
              <a:solidFill>
                <a:srgbClr val="FF0000"/>
              </a:solidFill>
              <a:latin typeface="Comic Sans MS" panose="030F0702030302020204" pitchFamily="66" charset="0"/>
            </a:endParaRPr>
          </a:p>
          <a:p>
            <a:r>
              <a:rPr lang="en-GB" sz="1600" u="sng" dirty="0">
                <a:solidFill>
                  <a:srgbClr val="FF0000"/>
                </a:solidFill>
                <a:latin typeface="Comic Sans MS" panose="030F0702030302020204" pitchFamily="66" charset="0"/>
              </a:rPr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3190075679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F979F6-180B-42DE-9F8D-841106BA04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31136" y="295389"/>
            <a:ext cx="7729728" cy="1188720"/>
          </a:xfrm>
        </p:spPr>
        <p:txBody>
          <a:bodyPr/>
          <a:lstStyle/>
          <a:p>
            <a:r>
              <a:rPr lang="cy-GB" dirty="0">
                <a:latin typeface="Comic Sans MS" panose="030F0702030302020204" pitchFamily="66" charset="0"/>
              </a:rPr>
              <a:t>Drilio’r geiriau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0779326B-F734-4CDC-9EF4-4F41A25540D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46376" y="2356278"/>
            <a:ext cx="3860261" cy="2701201"/>
          </a:xfrm>
          <a:prstGeom prst="rect">
            <a:avLst/>
          </a:prstGeom>
        </p:spPr>
      </p:pic>
      <p:sp>
        <p:nvSpPr>
          <p:cNvPr id="6" name="Rectangle: Rounded Corners 5">
            <a:extLst>
              <a:ext uri="{FF2B5EF4-FFF2-40B4-BE49-F238E27FC236}">
                <a16:creationId xmlns:a16="http://schemas.microsoft.com/office/drawing/2014/main" id="{54D9823D-C9F5-4DD9-B38A-A257D88A0F67}"/>
              </a:ext>
            </a:extLst>
          </p:cNvPr>
          <p:cNvSpPr/>
          <p:nvPr/>
        </p:nvSpPr>
        <p:spPr>
          <a:xfrm>
            <a:off x="5938886" y="2959837"/>
            <a:ext cx="5206738" cy="1762992"/>
          </a:xfrm>
          <a:prstGeom prst="roundRect">
            <a:avLst/>
          </a:prstGeom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sz="7200" dirty="0">
                <a:latin typeface="Comic Sans MS" panose="030F0702030302020204" pitchFamily="66" charset="0"/>
              </a:rPr>
              <a:t>Cacen</a:t>
            </a:r>
          </a:p>
        </p:txBody>
      </p:sp>
    </p:spTree>
    <p:extLst>
      <p:ext uri="{BB962C8B-B14F-4D97-AF65-F5344CB8AC3E}">
        <p14:creationId xmlns:p14="http://schemas.microsoft.com/office/powerpoint/2010/main" val="1372834310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31899415-2921-4DE6-944A-67A4545BD87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65230" y="1834545"/>
            <a:ext cx="3860261" cy="2217524"/>
          </a:xfrm>
          <a:prstGeom prst="rect">
            <a:avLst/>
          </a:prstGeom>
        </p:spPr>
      </p:pic>
      <p:sp>
        <p:nvSpPr>
          <p:cNvPr id="5" name="Rectangle: Rounded Corners 4">
            <a:extLst>
              <a:ext uri="{FF2B5EF4-FFF2-40B4-BE49-F238E27FC236}">
                <a16:creationId xmlns:a16="http://schemas.microsoft.com/office/drawing/2014/main" id="{98AD1BE0-CF12-4266-84E5-6494734E9EEA}"/>
              </a:ext>
            </a:extLst>
          </p:cNvPr>
          <p:cNvSpPr/>
          <p:nvPr/>
        </p:nvSpPr>
        <p:spPr>
          <a:xfrm>
            <a:off x="5920032" y="2061811"/>
            <a:ext cx="5206738" cy="1762992"/>
          </a:xfrm>
          <a:prstGeom prst="roundRect">
            <a:avLst/>
          </a:prstGeom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sz="7200" dirty="0">
                <a:latin typeface="Comic Sans MS" panose="030F0702030302020204" pitchFamily="66" charset="0"/>
              </a:rPr>
              <a:t>Sglodion</a:t>
            </a:r>
          </a:p>
        </p:txBody>
      </p:sp>
    </p:spTree>
    <p:extLst>
      <p:ext uri="{BB962C8B-B14F-4D97-AF65-F5344CB8AC3E}">
        <p14:creationId xmlns:p14="http://schemas.microsoft.com/office/powerpoint/2010/main" val="324308937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21F4C987-E8BC-4832-9714-FFD264204127}"/>
              </a:ext>
            </a:extLst>
          </p:cNvPr>
          <p:cNvSpPr/>
          <p:nvPr/>
        </p:nvSpPr>
        <p:spPr>
          <a:xfrm>
            <a:off x="5052766" y="2432478"/>
            <a:ext cx="6592479" cy="1762992"/>
          </a:xfrm>
          <a:prstGeom prst="roundRect">
            <a:avLst/>
          </a:prstGeom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sz="7200" dirty="0">
                <a:latin typeface="Comic Sans MS" panose="030F0702030302020204" pitchFamily="66" charset="0"/>
              </a:rPr>
              <a:t>Siocled poeth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3968F38A-D9F0-45E9-AB4B-AAF9FBD9248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46376" y="1632080"/>
            <a:ext cx="3559603" cy="317525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47817370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07285BAE-5DC9-44E6-917C-9C02442827C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51782" y="1127534"/>
            <a:ext cx="3407860" cy="3849818"/>
          </a:xfrm>
          <a:prstGeom prst="rect">
            <a:avLst/>
          </a:prstGeom>
        </p:spPr>
      </p:pic>
      <p:sp>
        <p:nvSpPr>
          <p:cNvPr id="5" name="Rectangle: Rounded Corners 4">
            <a:extLst>
              <a:ext uri="{FF2B5EF4-FFF2-40B4-BE49-F238E27FC236}">
                <a16:creationId xmlns:a16="http://schemas.microsoft.com/office/drawing/2014/main" id="{FB4D7C9B-6AFE-405C-A701-C65E0533D79E}"/>
              </a:ext>
            </a:extLst>
          </p:cNvPr>
          <p:cNvSpPr/>
          <p:nvPr/>
        </p:nvSpPr>
        <p:spPr>
          <a:xfrm>
            <a:off x="5920032" y="2061811"/>
            <a:ext cx="5206738" cy="1762992"/>
          </a:xfrm>
          <a:prstGeom prst="roundRect">
            <a:avLst/>
          </a:prstGeom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sz="7200" dirty="0">
                <a:latin typeface="Comic Sans MS" panose="030F0702030302020204" pitchFamily="66" charset="0"/>
              </a:rPr>
              <a:t>Coffi</a:t>
            </a:r>
          </a:p>
        </p:txBody>
      </p:sp>
    </p:spTree>
    <p:extLst>
      <p:ext uri="{BB962C8B-B14F-4D97-AF65-F5344CB8AC3E}">
        <p14:creationId xmlns:p14="http://schemas.microsoft.com/office/powerpoint/2010/main" val="1021535483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AA94A5D8-00B1-4D4C-BBAC-0E27620210E2}"/>
              </a:ext>
            </a:extLst>
          </p:cNvPr>
          <p:cNvSpPr/>
          <p:nvPr/>
        </p:nvSpPr>
        <p:spPr>
          <a:xfrm>
            <a:off x="4930218" y="2005250"/>
            <a:ext cx="5206738" cy="1762992"/>
          </a:xfrm>
          <a:prstGeom prst="roundRect">
            <a:avLst/>
          </a:prstGeom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sz="7200" dirty="0">
                <a:latin typeface="Comic Sans MS" panose="030F0702030302020204" pitchFamily="66" charset="0"/>
              </a:rPr>
              <a:t>Taten bob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12FD8C1F-15B1-46C5-A16E-6CE50A33551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51782" y="1742067"/>
            <a:ext cx="3407860" cy="283935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81383157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ABD5BF63-0207-4E90-9A9A-35957606405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51782" y="1401173"/>
            <a:ext cx="3407860" cy="3302539"/>
          </a:xfrm>
          <a:prstGeom prst="rect">
            <a:avLst/>
          </a:prstGeom>
        </p:spPr>
      </p:pic>
      <p:sp>
        <p:nvSpPr>
          <p:cNvPr id="5" name="Rectangle: Rounded Corners 4">
            <a:extLst>
              <a:ext uri="{FF2B5EF4-FFF2-40B4-BE49-F238E27FC236}">
                <a16:creationId xmlns:a16="http://schemas.microsoft.com/office/drawing/2014/main" id="{B8B89CE1-9D4E-43CB-8343-0B7934716520}"/>
              </a:ext>
            </a:extLst>
          </p:cNvPr>
          <p:cNvSpPr/>
          <p:nvPr/>
        </p:nvSpPr>
        <p:spPr>
          <a:xfrm>
            <a:off x="4930218" y="2005250"/>
            <a:ext cx="5206738" cy="1762992"/>
          </a:xfrm>
          <a:prstGeom prst="roundRect">
            <a:avLst/>
          </a:prstGeom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sz="7200" dirty="0">
                <a:latin typeface="Comic Sans MS" panose="030F0702030302020204" pitchFamily="66" charset="0"/>
              </a:rPr>
              <a:t>cawl</a:t>
            </a:r>
          </a:p>
        </p:txBody>
      </p:sp>
    </p:spTree>
    <p:extLst>
      <p:ext uri="{BB962C8B-B14F-4D97-AF65-F5344CB8AC3E}">
        <p14:creationId xmlns:p14="http://schemas.microsoft.com/office/powerpoint/2010/main" val="411367270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B63D91-6CB5-4FEF-A5E3-01B7E5BA268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136868" y="295389"/>
            <a:ext cx="7729728" cy="1188720"/>
          </a:xfrm>
        </p:spPr>
        <p:txBody>
          <a:bodyPr/>
          <a:lstStyle/>
          <a:p>
            <a:r>
              <a:rPr lang="cy-GB" dirty="0">
                <a:latin typeface="Comic Sans MS" panose="030F0702030302020204" pitchFamily="66" charset="0"/>
              </a:rPr>
              <a:t>Amser Sblat!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A06A51D2-5F88-4FC0-BC9F-96E5A861C0F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94267" y="2136464"/>
            <a:ext cx="2085201" cy="2020757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9F8B644A-C38B-452B-BBE4-D341484EDB21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34585" y="2417286"/>
            <a:ext cx="2085201" cy="1459110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4140BE1B-C4B0-4A3D-8731-837A7E643C58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523116" y="2136463"/>
            <a:ext cx="1788775" cy="2020757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C51E6E84-1394-48D9-A19E-B98DA18AB84F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94266" y="4953311"/>
            <a:ext cx="2085201" cy="1197842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DF9734E6-863B-4EDE-A56C-973EB1388EC8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34584" y="4750440"/>
            <a:ext cx="2085201" cy="1603584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D64BD9EB-F7E2-44A4-B156-68667545167A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74903" y="4622206"/>
            <a:ext cx="2085201" cy="18600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00543356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FA287D7-E2BD-4B32-868E-84C0B6168B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165148" y="229401"/>
            <a:ext cx="7729728" cy="1188720"/>
          </a:xfrm>
        </p:spPr>
        <p:txBody>
          <a:bodyPr/>
          <a:lstStyle/>
          <a:p>
            <a:r>
              <a:rPr lang="cy-GB" u="sng" dirty="0">
                <a:latin typeface="Comic Sans MS" panose="030F0702030302020204" pitchFamily="66" charset="0"/>
              </a:rPr>
              <a:t>Dril 2 – gÊm boeth neu oer </a:t>
            </a:r>
          </a:p>
        </p:txBody>
      </p:sp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A2C8DDAD-7548-4A74-97A4-8EFFC6018C52}"/>
              </a:ext>
            </a:extLst>
          </p:cNvPr>
          <p:cNvSpPr/>
          <p:nvPr/>
        </p:nvSpPr>
        <p:spPr>
          <a:xfrm>
            <a:off x="4557860" y="4584569"/>
            <a:ext cx="2545237" cy="1913642"/>
          </a:xfrm>
          <a:prstGeom prst="roundRec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sz="3600" dirty="0">
                <a:latin typeface="Comic Sans MS" panose="030F0702030302020204" pitchFamily="66" charset="0"/>
              </a:rPr>
              <a:t>cacen</a:t>
            </a:r>
          </a:p>
        </p:txBody>
      </p:sp>
      <p:sp>
        <p:nvSpPr>
          <p:cNvPr id="5" name="Rectangle: Rounded Corners 4">
            <a:extLst>
              <a:ext uri="{FF2B5EF4-FFF2-40B4-BE49-F238E27FC236}">
                <a16:creationId xmlns:a16="http://schemas.microsoft.com/office/drawing/2014/main" id="{05A767CE-DC29-49AA-8DC5-AAE86F50AC4F}"/>
              </a:ext>
            </a:extLst>
          </p:cNvPr>
          <p:cNvSpPr/>
          <p:nvPr/>
        </p:nvSpPr>
        <p:spPr>
          <a:xfrm>
            <a:off x="892529" y="4584569"/>
            <a:ext cx="2545237" cy="1913642"/>
          </a:xfrm>
          <a:prstGeom prst="roundRec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sz="3600" dirty="0">
                <a:latin typeface="Comic Sans MS" panose="030F0702030302020204" pitchFamily="66" charset="0"/>
              </a:rPr>
              <a:t>coffi</a:t>
            </a:r>
          </a:p>
        </p:txBody>
      </p:sp>
      <p:sp>
        <p:nvSpPr>
          <p:cNvPr id="6" name="Rectangle: Rounded Corners 5">
            <a:extLst>
              <a:ext uri="{FF2B5EF4-FFF2-40B4-BE49-F238E27FC236}">
                <a16:creationId xmlns:a16="http://schemas.microsoft.com/office/drawing/2014/main" id="{30D75B4E-E5DA-4C64-8BC2-CBAAE25A2741}"/>
              </a:ext>
            </a:extLst>
          </p:cNvPr>
          <p:cNvSpPr/>
          <p:nvPr/>
        </p:nvSpPr>
        <p:spPr>
          <a:xfrm>
            <a:off x="8622257" y="4584569"/>
            <a:ext cx="2545237" cy="1913642"/>
          </a:xfrm>
          <a:prstGeom prst="roundRec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sz="3600" dirty="0">
                <a:latin typeface="Comic Sans MS" panose="030F0702030302020204" pitchFamily="66" charset="0"/>
              </a:rPr>
              <a:t>siocled</a:t>
            </a:r>
          </a:p>
          <a:p>
            <a:pPr algn="ctr"/>
            <a:r>
              <a:rPr lang="cy-GB" sz="3600" dirty="0">
                <a:latin typeface="Comic Sans MS" panose="030F0702030302020204" pitchFamily="66" charset="0"/>
              </a:rPr>
              <a:t>poeth</a:t>
            </a:r>
          </a:p>
        </p:txBody>
      </p:sp>
      <p:sp>
        <p:nvSpPr>
          <p:cNvPr id="7" name="Rectangle: Rounded Corners 6">
            <a:extLst>
              <a:ext uri="{FF2B5EF4-FFF2-40B4-BE49-F238E27FC236}">
                <a16:creationId xmlns:a16="http://schemas.microsoft.com/office/drawing/2014/main" id="{43842ACC-EB5F-495F-A23A-74EDFFA0810F}"/>
              </a:ext>
            </a:extLst>
          </p:cNvPr>
          <p:cNvSpPr/>
          <p:nvPr/>
        </p:nvSpPr>
        <p:spPr>
          <a:xfrm>
            <a:off x="4557860" y="2220012"/>
            <a:ext cx="2545237" cy="1913642"/>
          </a:xfrm>
          <a:prstGeom prst="roundRec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sz="3600" dirty="0">
                <a:latin typeface="Comic Sans MS" panose="030F0702030302020204" pitchFamily="66" charset="0"/>
              </a:rPr>
              <a:t>taten bob</a:t>
            </a:r>
          </a:p>
        </p:txBody>
      </p:sp>
      <p:sp>
        <p:nvSpPr>
          <p:cNvPr id="8" name="Rectangle: Rounded Corners 7">
            <a:extLst>
              <a:ext uri="{FF2B5EF4-FFF2-40B4-BE49-F238E27FC236}">
                <a16:creationId xmlns:a16="http://schemas.microsoft.com/office/drawing/2014/main" id="{B82CEE30-139E-44A6-81B9-83FC6C0D7CE6}"/>
              </a:ext>
            </a:extLst>
          </p:cNvPr>
          <p:cNvSpPr/>
          <p:nvPr/>
        </p:nvSpPr>
        <p:spPr>
          <a:xfrm>
            <a:off x="8622257" y="2220012"/>
            <a:ext cx="2545237" cy="1913642"/>
          </a:xfrm>
          <a:prstGeom prst="roundRec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sz="3600" dirty="0">
                <a:latin typeface="Comic Sans MS" panose="030F0702030302020204" pitchFamily="66" charset="0"/>
              </a:rPr>
              <a:t>sglodion</a:t>
            </a:r>
          </a:p>
        </p:txBody>
      </p:sp>
      <p:sp>
        <p:nvSpPr>
          <p:cNvPr id="9" name="Rectangle: Rounded Corners 8">
            <a:extLst>
              <a:ext uri="{FF2B5EF4-FFF2-40B4-BE49-F238E27FC236}">
                <a16:creationId xmlns:a16="http://schemas.microsoft.com/office/drawing/2014/main" id="{F29890E3-7E7E-4016-A9AF-C1B349A76C98}"/>
              </a:ext>
            </a:extLst>
          </p:cNvPr>
          <p:cNvSpPr/>
          <p:nvPr/>
        </p:nvSpPr>
        <p:spPr>
          <a:xfrm>
            <a:off x="892529" y="2220012"/>
            <a:ext cx="2545237" cy="1913642"/>
          </a:xfrm>
          <a:prstGeom prst="roundRec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sz="3600" dirty="0">
                <a:latin typeface="Comic Sans MS" panose="030F0702030302020204" pitchFamily="66" charset="0"/>
              </a:rPr>
              <a:t>cawl</a:t>
            </a: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BACA2B0B-0974-4E03-A57D-ADBF49E1DD9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390446" y="229401"/>
            <a:ext cx="1004165" cy="1372358"/>
          </a:xfrm>
          <a:prstGeom prst="rect">
            <a:avLst/>
          </a:prstGeom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19F28EFF-E4C3-427D-B87C-A5253F2B3A62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10518763" y="321220"/>
            <a:ext cx="1282791" cy="11887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64224726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708122-64D3-49D3-ACAF-1880F15BB1D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31136" y="238828"/>
            <a:ext cx="7729728" cy="1188720"/>
          </a:xfrm>
        </p:spPr>
        <p:txBody>
          <a:bodyPr>
            <a:normAutofit fontScale="90000"/>
          </a:bodyPr>
          <a:lstStyle/>
          <a:p>
            <a:r>
              <a:rPr lang="cy-GB" u="sng" dirty="0">
                <a:latin typeface="Comic Sans MS" panose="030F0702030302020204" pitchFamily="66" charset="0"/>
              </a:rPr>
              <a:t>Ffocws iaith</a:t>
            </a:r>
            <a:br>
              <a:rPr lang="cy-GB" u="sng" dirty="0">
                <a:latin typeface="Comic Sans MS" panose="030F0702030302020204" pitchFamily="66" charset="0"/>
              </a:rPr>
            </a:br>
            <a:r>
              <a:rPr lang="cy-GB" u="sng" dirty="0">
                <a:latin typeface="Comic Sans MS" panose="030F0702030302020204" pitchFamily="66" charset="0"/>
              </a:rPr>
              <a:t>ansoddeiriau</a:t>
            </a:r>
            <a:br>
              <a:rPr lang="cy-GB" u="sng" dirty="0">
                <a:latin typeface="Comic Sans MS" panose="030F0702030302020204" pitchFamily="66" charset="0"/>
              </a:rPr>
            </a:br>
            <a:r>
              <a:rPr lang="cy-GB" u="sng" dirty="0">
                <a:latin typeface="Comic Sans MS" panose="030F0702030302020204" pitchFamily="66" charset="0"/>
              </a:rPr>
              <a:t>cymharu dau beth</a:t>
            </a:r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6BD76649-9496-4188-B461-68C96EC84D29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558558535"/>
              </p:ext>
            </p:extLst>
          </p:nvPr>
        </p:nvGraphicFramePr>
        <p:xfrm>
          <a:off x="2032000" y="1791127"/>
          <a:ext cx="8128000" cy="1483360"/>
        </p:xfrm>
        <a:graphic>
          <a:graphicData uri="http://schemas.openxmlformats.org/drawingml/2006/table">
            <a:tbl>
              <a:tblPr firstRow="1" bandRow="1">
                <a:tableStyleId>{E8B1032C-EA38-4F05-BA0D-38AFFFC7BED3}</a:tableStyleId>
              </a:tblPr>
              <a:tblGrid>
                <a:gridCol w="4064000">
                  <a:extLst>
                    <a:ext uri="{9D8B030D-6E8A-4147-A177-3AD203B41FA5}">
                      <a16:colId xmlns:a16="http://schemas.microsoft.com/office/drawing/2014/main" val="4270481112"/>
                    </a:ext>
                  </a:extLst>
                </a:gridCol>
                <a:gridCol w="4064000">
                  <a:extLst>
                    <a:ext uri="{9D8B030D-6E8A-4147-A177-3AD203B41FA5}">
                      <a16:colId xmlns:a16="http://schemas.microsoft.com/office/drawing/2014/main" val="3779093170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y-GB" b="1" noProof="0" dirty="0">
                          <a:solidFill>
                            <a:srgbClr val="00B050"/>
                          </a:solidFill>
                          <a:latin typeface="Comic Sans MS" panose="030F0702030302020204" pitchFamily="66" charset="0"/>
                        </a:rPr>
                        <a:t>da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b="1" noProof="0" dirty="0">
                          <a:solidFill>
                            <a:srgbClr val="00B050"/>
                          </a:solidFill>
                          <a:latin typeface="Comic Sans MS" panose="030F0702030302020204" pitchFamily="66" charset="0"/>
                        </a:rPr>
                        <a:t>yn well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31174656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y-GB" b="1" noProof="0" dirty="0">
                          <a:solidFill>
                            <a:srgbClr val="FF0000"/>
                          </a:solidFill>
                          <a:latin typeface="Comic Sans MS" panose="030F0702030302020204" pitchFamily="66" charset="0"/>
                        </a:rPr>
                        <a:t>drwg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b="1" noProof="0" dirty="0">
                          <a:solidFill>
                            <a:srgbClr val="FF0000"/>
                          </a:solidFill>
                          <a:latin typeface="Comic Sans MS" panose="030F0702030302020204" pitchFamily="66" charset="0"/>
                        </a:rPr>
                        <a:t>yn waeth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23069380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y-GB" b="1" noProof="0">
                          <a:latin typeface="Comic Sans MS" panose="030F0702030302020204" pitchFamily="66" charset="0"/>
                        </a:rPr>
                        <a:t>drud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b="1" noProof="0" dirty="0">
                          <a:latin typeface="Comic Sans MS" panose="030F0702030302020204" pitchFamily="66" charset="0"/>
                        </a:rPr>
                        <a:t>yn ddrutach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21784322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y-GB" b="1" noProof="0" dirty="0">
                          <a:latin typeface="Comic Sans MS" panose="030F0702030302020204" pitchFamily="66" charset="0"/>
                        </a:rPr>
                        <a:t>rhad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b="1" noProof="0" dirty="0">
                          <a:latin typeface="Comic Sans MS" panose="030F0702030302020204" pitchFamily="66" charset="0"/>
                        </a:rPr>
                        <a:t>yn rhatach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271698637"/>
                  </a:ext>
                </a:extLst>
              </a:tr>
            </a:tbl>
          </a:graphicData>
        </a:graphic>
      </p:graphicFrame>
      <p:graphicFrame>
        <p:nvGraphicFramePr>
          <p:cNvPr id="7" name="Table 6">
            <a:extLst>
              <a:ext uri="{FF2B5EF4-FFF2-40B4-BE49-F238E27FC236}">
                <a16:creationId xmlns:a16="http://schemas.microsoft.com/office/drawing/2014/main" id="{8414F507-44EA-4953-AFA6-E0BC9462AA18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019239977"/>
              </p:ext>
            </p:extLst>
          </p:nvPr>
        </p:nvGraphicFramePr>
        <p:xfrm>
          <a:off x="335176" y="3583514"/>
          <a:ext cx="5302053" cy="1483360"/>
        </p:xfrm>
        <a:graphic>
          <a:graphicData uri="http://schemas.openxmlformats.org/drawingml/2006/table">
            <a:tbl>
              <a:tblPr firstRow="1" bandRow="1">
                <a:tableStyleId>{E8B1032C-EA38-4F05-BA0D-38AFFFC7BED3}</a:tableStyleId>
              </a:tblPr>
              <a:tblGrid>
                <a:gridCol w="5302053">
                  <a:extLst>
                    <a:ext uri="{9D8B030D-6E8A-4147-A177-3AD203B41FA5}">
                      <a16:colId xmlns:a16="http://schemas.microsoft.com/office/drawing/2014/main" val="308552378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cy-GB" b="0" u="none" noProof="0" dirty="0">
                          <a:latin typeface="Comic Sans MS" panose="030F0702030302020204" pitchFamily="66" charset="0"/>
                        </a:rPr>
                        <a:t>Mae salad yn well na sglodion.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75702222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cy-GB" noProof="0" dirty="0">
                          <a:latin typeface="Comic Sans MS" panose="030F0702030302020204" pitchFamily="66" charset="0"/>
                        </a:rPr>
                        <a:t>Mae banana yn waeth nag afal.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96800715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cy-GB" noProof="0">
                          <a:latin typeface="Comic Sans MS" panose="030F0702030302020204" pitchFamily="66" charset="0"/>
                        </a:rPr>
                        <a:t>Mae Caffi Glitz yn ddrutach na Greggs.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93323248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cy-GB" noProof="0" dirty="0">
                          <a:latin typeface="Comic Sans MS" panose="030F0702030302020204" pitchFamily="66" charset="0"/>
                        </a:rPr>
                        <a:t>Mae pitsa yn rhatach na paella.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666832406"/>
                  </a:ext>
                </a:extLst>
              </a:tr>
            </a:tbl>
          </a:graphicData>
        </a:graphic>
      </p:graphicFrame>
      <p:pic>
        <p:nvPicPr>
          <p:cNvPr id="10" name="Picture 9">
            <a:extLst>
              <a:ext uri="{FF2B5EF4-FFF2-40B4-BE49-F238E27FC236}">
                <a16:creationId xmlns:a16="http://schemas.microsoft.com/office/drawing/2014/main" id="{7F5EE983-DC9F-4EAB-8BC0-582C19B0EC6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124406" y="238828"/>
            <a:ext cx="1907594" cy="1263781"/>
          </a:xfrm>
          <a:prstGeom prst="rect">
            <a:avLst/>
          </a:prstGeom>
        </p:spPr>
      </p:pic>
      <p:sp>
        <p:nvSpPr>
          <p:cNvPr id="11" name="Wave 10">
            <a:extLst>
              <a:ext uri="{FF2B5EF4-FFF2-40B4-BE49-F238E27FC236}">
                <a16:creationId xmlns:a16="http://schemas.microsoft.com/office/drawing/2014/main" id="{7EF4E80A-AF35-48A0-8E34-777026EDF1EB}"/>
              </a:ext>
            </a:extLst>
          </p:cNvPr>
          <p:cNvSpPr/>
          <p:nvPr/>
        </p:nvSpPr>
        <p:spPr>
          <a:xfrm>
            <a:off x="6096000" y="3583514"/>
            <a:ext cx="2432115" cy="1555423"/>
          </a:xfrm>
          <a:prstGeom prst="wave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dirty="0">
                <a:latin typeface="Comic Sans MS" panose="030F0702030302020204" pitchFamily="66" charset="0"/>
              </a:rPr>
              <a:t>na &gt; nag</a:t>
            </a:r>
          </a:p>
          <a:p>
            <a:pPr algn="ctr"/>
            <a:r>
              <a:rPr lang="cy-GB" dirty="0">
                <a:latin typeface="Comic Sans MS" panose="030F0702030302020204" pitchFamily="66" charset="0"/>
              </a:rPr>
              <a:t>cyn llafariad </a:t>
            </a:r>
          </a:p>
        </p:txBody>
      </p:sp>
      <p:sp>
        <p:nvSpPr>
          <p:cNvPr id="12" name="Wave 11">
            <a:extLst>
              <a:ext uri="{FF2B5EF4-FFF2-40B4-BE49-F238E27FC236}">
                <a16:creationId xmlns:a16="http://schemas.microsoft.com/office/drawing/2014/main" id="{CE29BE06-5D36-48AA-9864-20DE36854726}"/>
              </a:ext>
            </a:extLst>
          </p:cNvPr>
          <p:cNvSpPr/>
          <p:nvPr/>
        </p:nvSpPr>
        <p:spPr>
          <a:xfrm>
            <a:off x="9180136" y="3638066"/>
            <a:ext cx="2432115" cy="1555423"/>
          </a:xfrm>
          <a:prstGeom prst="wave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dirty="0">
                <a:latin typeface="Comic Sans MS" panose="030F0702030302020204" pitchFamily="66" charset="0"/>
              </a:rPr>
              <a:t>na + treiglad llaes</a:t>
            </a:r>
          </a:p>
          <a:p>
            <a:pPr algn="ctr"/>
            <a:r>
              <a:rPr lang="cy-GB" dirty="0">
                <a:latin typeface="Comic Sans MS" panose="030F0702030302020204" pitchFamily="66" charset="0"/>
              </a:rPr>
              <a:t>e.e. na </a:t>
            </a:r>
            <a:r>
              <a:rPr lang="cy-GB" dirty="0">
                <a:solidFill>
                  <a:srgbClr val="FF0000"/>
                </a:solidFill>
                <a:latin typeface="Comic Sans MS" panose="030F0702030302020204" pitchFamily="66" charset="0"/>
              </a:rPr>
              <a:t>ch</a:t>
            </a:r>
            <a:r>
              <a:rPr lang="cy-GB" dirty="0">
                <a:latin typeface="Comic Sans MS" panose="030F0702030302020204" pitchFamily="66" charset="0"/>
              </a:rPr>
              <a:t>offi</a:t>
            </a:r>
          </a:p>
          <a:p>
            <a:pPr algn="ctr"/>
            <a:r>
              <a:rPr lang="cy-GB" dirty="0">
                <a:latin typeface="Comic Sans MS" panose="030F0702030302020204" pitchFamily="66" charset="0"/>
              </a:rPr>
              <a:t> </a:t>
            </a:r>
          </a:p>
        </p:txBody>
      </p:sp>
      <p:graphicFrame>
        <p:nvGraphicFramePr>
          <p:cNvPr id="16" name="Table 15">
            <a:extLst>
              <a:ext uri="{FF2B5EF4-FFF2-40B4-BE49-F238E27FC236}">
                <a16:creationId xmlns:a16="http://schemas.microsoft.com/office/drawing/2014/main" id="{0B7D4CA3-124D-48A4-BEFD-8F55F9A89805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321153507"/>
              </p:ext>
            </p:extLst>
          </p:nvPr>
        </p:nvGraphicFramePr>
        <p:xfrm>
          <a:off x="599125" y="5447088"/>
          <a:ext cx="3822046" cy="1188720"/>
        </p:xfrm>
        <a:graphic>
          <a:graphicData uri="http://schemas.openxmlformats.org/drawingml/2006/table">
            <a:tbl>
              <a:tblPr firstRow="1" bandRow="1">
                <a:tableStyleId>{E8B1032C-EA38-4F05-BA0D-38AFFFC7BED3}</a:tableStyleId>
              </a:tblPr>
              <a:tblGrid>
                <a:gridCol w="3822046">
                  <a:extLst>
                    <a:ext uri="{9D8B030D-6E8A-4147-A177-3AD203B41FA5}">
                      <a16:colId xmlns:a16="http://schemas.microsoft.com/office/drawing/2014/main" val="847418590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cy-GB" dirty="0">
                          <a:latin typeface="Comic Sans MS" panose="030F0702030302020204" pitchFamily="66" charset="0"/>
                        </a:rPr>
                        <a:t>b &gt; p        gwly</a:t>
                      </a:r>
                      <a:r>
                        <a:rPr lang="cy-GB" dirty="0">
                          <a:solidFill>
                            <a:srgbClr val="FF0000"/>
                          </a:solidFill>
                          <a:latin typeface="Comic Sans MS" panose="030F0702030302020204" pitchFamily="66" charset="0"/>
                        </a:rPr>
                        <a:t>b</a:t>
                      </a:r>
                      <a:r>
                        <a:rPr lang="cy-GB" dirty="0">
                          <a:latin typeface="Comic Sans MS" panose="030F0702030302020204" pitchFamily="66" charset="0"/>
                        </a:rPr>
                        <a:t>&gt;gwly</a:t>
                      </a:r>
                      <a:r>
                        <a:rPr lang="cy-GB" dirty="0">
                          <a:solidFill>
                            <a:srgbClr val="FF0000"/>
                          </a:solidFill>
                          <a:latin typeface="Comic Sans MS" panose="030F0702030302020204" pitchFamily="66" charset="0"/>
                        </a:rPr>
                        <a:t>p</a:t>
                      </a:r>
                      <a:r>
                        <a:rPr lang="cy-GB" dirty="0">
                          <a:latin typeface="Comic Sans MS" panose="030F0702030302020204" pitchFamily="66" charset="0"/>
                        </a:rPr>
                        <a:t>ach</a:t>
                      </a:r>
                    </a:p>
                    <a:p>
                      <a:r>
                        <a:rPr lang="cy-GB" dirty="0">
                          <a:latin typeface="Comic Sans MS" panose="030F0702030302020204" pitchFamily="66" charset="0"/>
                        </a:rPr>
                        <a:t>d &gt; t        dru</a:t>
                      </a:r>
                      <a:r>
                        <a:rPr lang="cy-GB" dirty="0">
                          <a:solidFill>
                            <a:srgbClr val="FF0000"/>
                          </a:solidFill>
                          <a:latin typeface="Comic Sans MS" panose="030F0702030302020204" pitchFamily="66" charset="0"/>
                        </a:rPr>
                        <a:t>d</a:t>
                      </a:r>
                      <a:r>
                        <a:rPr lang="cy-GB" dirty="0">
                          <a:latin typeface="Comic Sans MS" panose="030F0702030302020204" pitchFamily="66" charset="0"/>
                        </a:rPr>
                        <a:t>&gt;dru</a:t>
                      </a:r>
                      <a:r>
                        <a:rPr lang="cy-GB" dirty="0">
                          <a:solidFill>
                            <a:srgbClr val="FF0000"/>
                          </a:solidFill>
                          <a:latin typeface="Comic Sans MS" panose="030F0702030302020204" pitchFamily="66" charset="0"/>
                        </a:rPr>
                        <a:t>t</a:t>
                      </a:r>
                      <a:r>
                        <a:rPr lang="cy-GB" dirty="0">
                          <a:latin typeface="Comic Sans MS" panose="030F0702030302020204" pitchFamily="66" charset="0"/>
                        </a:rPr>
                        <a:t>ach        </a:t>
                      </a:r>
                    </a:p>
                    <a:p>
                      <a:r>
                        <a:rPr lang="cy-GB" dirty="0">
                          <a:latin typeface="Comic Sans MS" panose="030F0702030302020204" pitchFamily="66" charset="0"/>
                        </a:rPr>
                        <a:t>              rha</a:t>
                      </a:r>
                      <a:r>
                        <a:rPr lang="cy-GB" dirty="0">
                          <a:solidFill>
                            <a:srgbClr val="FF0000"/>
                          </a:solidFill>
                          <a:latin typeface="Comic Sans MS" panose="030F0702030302020204" pitchFamily="66" charset="0"/>
                        </a:rPr>
                        <a:t>d</a:t>
                      </a:r>
                      <a:r>
                        <a:rPr lang="cy-GB" dirty="0">
                          <a:latin typeface="Comic Sans MS" panose="030F0702030302020204" pitchFamily="66" charset="0"/>
                        </a:rPr>
                        <a:t>&gt;rha</a:t>
                      </a:r>
                      <a:r>
                        <a:rPr lang="cy-GB" dirty="0">
                          <a:solidFill>
                            <a:srgbClr val="FF0000"/>
                          </a:solidFill>
                          <a:latin typeface="Comic Sans MS" panose="030F0702030302020204" pitchFamily="66" charset="0"/>
                        </a:rPr>
                        <a:t>t</a:t>
                      </a:r>
                      <a:r>
                        <a:rPr lang="cy-GB" dirty="0">
                          <a:latin typeface="Comic Sans MS" panose="030F0702030302020204" pitchFamily="66" charset="0"/>
                        </a:rPr>
                        <a:t>ach</a:t>
                      </a:r>
                    </a:p>
                    <a:p>
                      <a:r>
                        <a:rPr lang="cy-GB" dirty="0">
                          <a:latin typeface="Comic Sans MS" panose="030F0702030302020204" pitchFamily="66" charset="0"/>
                        </a:rPr>
                        <a:t>g &gt; c        te</a:t>
                      </a:r>
                      <a:r>
                        <a:rPr lang="cy-GB" dirty="0">
                          <a:solidFill>
                            <a:srgbClr val="FF0000"/>
                          </a:solidFill>
                          <a:latin typeface="Comic Sans MS" panose="030F0702030302020204" pitchFamily="66" charset="0"/>
                        </a:rPr>
                        <a:t>g</a:t>
                      </a:r>
                      <a:r>
                        <a:rPr lang="cy-GB" dirty="0">
                          <a:latin typeface="Comic Sans MS" panose="030F0702030302020204" pitchFamily="66" charset="0"/>
                        </a:rPr>
                        <a:t>&gt;te</a:t>
                      </a:r>
                      <a:r>
                        <a:rPr lang="cy-GB" dirty="0">
                          <a:solidFill>
                            <a:srgbClr val="FF0000"/>
                          </a:solidFill>
                          <a:latin typeface="Comic Sans MS" panose="030F0702030302020204" pitchFamily="66" charset="0"/>
                        </a:rPr>
                        <a:t>c</a:t>
                      </a:r>
                      <a:r>
                        <a:rPr lang="cy-GB" dirty="0">
                          <a:latin typeface="Comic Sans MS" panose="030F0702030302020204" pitchFamily="66" charset="0"/>
                        </a:rPr>
                        <a:t>ach</a:t>
                      </a:r>
                      <a:endParaRPr lang="en-GB" dirty="0">
                        <a:latin typeface="Comic Sans MS" panose="030F0702030302020204" pitchFamily="66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583858830"/>
                  </a:ext>
                </a:extLst>
              </a:tr>
            </a:tbl>
          </a:graphicData>
        </a:graphic>
      </p:graphicFrame>
      <p:pic>
        <p:nvPicPr>
          <p:cNvPr id="18" name="Picture 17">
            <a:extLst>
              <a:ext uri="{FF2B5EF4-FFF2-40B4-BE49-F238E27FC236}">
                <a16:creationId xmlns:a16="http://schemas.microsoft.com/office/drawing/2014/main" id="{D9CED836-875E-4F6C-9626-87FA412B9E4A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10303497" y="412575"/>
            <a:ext cx="1555423" cy="841190"/>
          </a:xfrm>
          <a:prstGeom prst="rect">
            <a:avLst/>
          </a:prstGeom>
        </p:spPr>
      </p:pic>
      <p:graphicFrame>
        <p:nvGraphicFramePr>
          <p:cNvPr id="19" name="Table 18">
            <a:extLst>
              <a:ext uri="{FF2B5EF4-FFF2-40B4-BE49-F238E27FC236}">
                <a16:creationId xmlns:a16="http://schemas.microsoft.com/office/drawing/2014/main" id="{C7A413E6-8719-4578-B69A-D4FC4FDA7076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72110455"/>
              </p:ext>
            </p:extLst>
          </p:nvPr>
        </p:nvGraphicFramePr>
        <p:xfrm>
          <a:off x="7483836" y="5371648"/>
          <a:ext cx="4708164" cy="370840"/>
        </p:xfrm>
        <a:graphic>
          <a:graphicData uri="http://schemas.openxmlformats.org/drawingml/2006/table">
            <a:tbl>
              <a:tblPr firstRow="1" bandRow="1">
                <a:tableStyleId>{68D230F3-CF80-4859-8CE7-A43EE81993B5}</a:tableStyleId>
              </a:tblPr>
              <a:tblGrid>
                <a:gridCol w="4708164">
                  <a:extLst>
                    <a:ext uri="{9D8B030D-6E8A-4147-A177-3AD203B41FA5}">
                      <a16:colId xmlns:a16="http://schemas.microsoft.com/office/drawing/2014/main" val="2994173279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cy-GB" noProof="0" dirty="0">
                          <a:latin typeface="Comic Sans MS" panose="030F0702030302020204" pitchFamily="66" charset="0"/>
                        </a:rPr>
                        <a:t>Mae siocled poeth yn well na </a:t>
                      </a:r>
                      <a:r>
                        <a:rPr lang="cy-GB" noProof="0" dirty="0">
                          <a:solidFill>
                            <a:srgbClr val="FF0000"/>
                          </a:solidFill>
                          <a:latin typeface="Comic Sans MS" panose="030F0702030302020204" pitchFamily="66" charset="0"/>
                        </a:rPr>
                        <a:t>ch</a:t>
                      </a:r>
                      <a:r>
                        <a:rPr lang="cy-GB" noProof="0" dirty="0">
                          <a:latin typeface="Comic Sans MS" panose="030F0702030302020204" pitchFamily="66" charset="0"/>
                        </a:rPr>
                        <a:t>offi.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671847744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940060683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9079FF9-9213-4370-B38E-77448ADD135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31136" y="238828"/>
            <a:ext cx="7729728" cy="1188720"/>
          </a:xfrm>
        </p:spPr>
        <p:txBody>
          <a:bodyPr/>
          <a:lstStyle/>
          <a:p>
            <a:r>
              <a:rPr lang="cy-GB" u="sng" dirty="0">
                <a:latin typeface="Comic Sans MS" panose="030F0702030302020204" pitchFamily="66" charset="0"/>
              </a:rPr>
              <a:t>Gêm – dim nadroedd dim ysgolion</a:t>
            </a:r>
          </a:p>
        </p:txBody>
      </p:sp>
      <p:pic>
        <p:nvPicPr>
          <p:cNvPr id="9" name="Content Placeholder 8">
            <a:extLst>
              <a:ext uri="{FF2B5EF4-FFF2-40B4-BE49-F238E27FC236}">
                <a16:creationId xmlns:a16="http://schemas.microsoft.com/office/drawing/2014/main" id="{0D77C13E-94D1-4866-9288-D88BBB6E877C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395926" y="238828"/>
            <a:ext cx="1457011" cy="1284259"/>
          </a:xfr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6045BF87-6FA1-4FA0-A3C9-F1013FAD493D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10548593" y="238828"/>
            <a:ext cx="1137817" cy="1488423"/>
          </a:xfrm>
          <a:prstGeom prst="rect">
            <a:avLst/>
          </a:prstGeom>
        </p:spPr>
      </p:pic>
      <p:graphicFrame>
        <p:nvGraphicFramePr>
          <p:cNvPr id="15" name="Table 14">
            <a:extLst>
              <a:ext uri="{FF2B5EF4-FFF2-40B4-BE49-F238E27FC236}">
                <a16:creationId xmlns:a16="http://schemas.microsoft.com/office/drawing/2014/main" id="{5FED3DE0-36D4-4EB3-B0DD-2BAFBE069354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539907787"/>
              </p:ext>
            </p:extLst>
          </p:nvPr>
        </p:nvGraphicFramePr>
        <p:xfrm>
          <a:off x="2149310" y="1574344"/>
          <a:ext cx="7614764" cy="5044828"/>
        </p:xfrm>
        <a:graphic>
          <a:graphicData uri="http://schemas.openxmlformats.org/drawingml/2006/table">
            <a:tbl>
              <a:tblPr firstRow="1" bandRow="1">
                <a:tableStyleId>{E8B1032C-EA38-4F05-BA0D-38AFFFC7BED3}</a:tableStyleId>
              </a:tblPr>
              <a:tblGrid>
                <a:gridCol w="1903691">
                  <a:extLst>
                    <a:ext uri="{9D8B030D-6E8A-4147-A177-3AD203B41FA5}">
                      <a16:colId xmlns:a16="http://schemas.microsoft.com/office/drawing/2014/main" val="441833311"/>
                    </a:ext>
                  </a:extLst>
                </a:gridCol>
                <a:gridCol w="1903691">
                  <a:extLst>
                    <a:ext uri="{9D8B030D-6E8A-4147-A177-3AD203B41FA5}">
                      <a16:colId xmlns:a16="http://schemas.microsoft.com/office/drawing/2014/main" val="3681545839"/>
                    </a:ext>
                  </a:extLst>
                </a:gridCol>
                <a:gridCol w="1903691">
                  <a:extLst>
                    <a:ext uri="{9D8B030D-6E8A-4147-A177-3AD203B41FA5}">
                      <a16:colId xmlns:a16="http://schemas.microsoft.com/office/drawing/2014/main" val="4045217025"/>
                    </a:ext>
                  </a:extLst>
                </a:gridCol>
                <a:gridCol w="1903691">
                  <a:extLst>
                    <a:ext uri="{9D8B030D-6E8A-4147-A177-3AD203B41FA5}">
                      <a16:colId xmlns:a16="http://schemas.microsoft.com/office/drawing/2014/main" val="1797473466"/>
                    </a:ext>
                  </a:extLst>
                </a:gridCol>
              </a:tblGrid>
              <a:tr h="1261207">
                <a:tc>
                  <a:txBody>
                    <a:bodyPr/>
                    <a:lstStyle/>
                    <a:p>
                      <a:pPr algn="ctr"/>
                      <a:endParaRPr lang="en-GB" b="1" dirty="0">
                        <a:latin typeface="Comic Sans MS" panose="030F0702030302020204" pitchFamily="66" charset="0"/>
                      </a:endParaRPr>
                    </a:p>
                    <a:p>
                      <a:pPr algn="ctr"/>
                      <a:r>
                        <a:rPr lang="cy-GB" sz="2800" b="1" noProof="0" dirty="0">
                          <a:latin typeface="Comic Sans MS" panose="030F0702030302020204" pitchFamily="66" charset="0"/>
                        </a:rPr>
                        <a:t>Dechrau!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en-GB" b="1" dirty="0">
                        <a:latin typeface="Comic Sans MS" panose="030F0702030302020204" pitchFamily="66" charset="0"/>
                      </a:endParaRPr>
                    </a:p>
                    <a:p>
                      <a:pPr algn="ctr"/>
                      <a:r>
                        <a:rPr lang="en-GB" b="1" dirty="0">
                          <a:latin typeface="Comic Sans MS" panose="030F0702030302020204" pitchFamily="66" charset="0"/>
                        </a:rPr>
                        <a:t>Biscuits are cheaper than apples.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en-GB" b="1" dirty="0">
                        <a:latin typeface="Comic Sans MS" panose="030F0702030302020204" pitchFamily="66" charset="0"/>
                      </a:endParaRPr>
                    </a:p>
                    <a:p>
                      <a:pPr algn="ctr"/>
                      <a:r>
                        <a:rPr lang="en-GB" b="1" dirty="0">
                          <a:latin typeface="Comic Sans MS" panose="030F0702030302020204" pitchFamily="66" charset="0"/>
                        </a:rPr>
                        <a:t>Orange juice is better than hot chocolate.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en-GB" b="1" dirty="0">
                        <a:latin typeface="Comic Sans MS" panose="030F0702030302020204" pitchFamily="66" charset="0"/>
                      </a:endParaRPr>
                    </a:p>
                    <a:p>
                      <a:pPr algn="ctr"/>
                      <a:r>
                        <a:rPr lang="en-GB" b="1" dirty="0">
                          <a:latin typeface="Comic Sans MS" panose="030F0702030302020204" pitchFamily="66" charset="0"/>
                        </a:rPr>
                        <a:t>Salad is better than chips.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289939424"/>
                  </a:ext>
                </a:extLst>
              </a:tr>
              <a:tr h="1261207">
                <a:tc>
                  <a:txBody>
                    <a:bodyPr/>
                    <a:lstStyle/>
                    <a:p>
                      <a:pPr algn="ctr"/>
                      <a:endParaRPr lang="en-GB" b="1" dirty="0">
                        <a:latin typeface="Comic Sans MS" panose="030F0702030302020204" pitchFamily="66" charset="0"/>
                      </a:endParaRPr>
                    </a:p>
                    <a:p>
                      <a:pPr algn="ctr"/>
                      <a:r>
                        <a:rPr lang="en-GB" b="1" dirty="0">
                          <a:latin typeface="Comic Sans MS" panose="030F0702030302020204" pitchFamily="66" charset="0"/>
                        </a:rPr>
                        <a:t>Jacket potato is worse than lasagne.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en-GB" b="1" dirty="0">
                        <a:latin typeface="Comic Sans MS" panose="030F0702030302020204" pitchFamily="66" charset="0"/>
                      </a:endParaRPr>
                    </a:p>
                    <a:p>
                      <a:pPr algn="ctr"/>
                      <a:r>
                        <a:rPr lang="en-GB" b="1" dirty="0">
                          <a:latin typeface="Comic Sans MS" panose="030F0702030302020204" pitchFamily="66" charset="0"/>
                        </a:rPr>
                        <a:t>Hot chocolate is cheaper than coffee.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en-GB" b="1" dirty="0">
                        <a:latin typeface="Comic Sans MS" panose="030F0702030302020204" pitchFamily="66" charset="0"/>
                      </a:endParaRPr>
                    </a:p>
                    <a:p>
                      <a:pPr algn="ctr"/>
                      <a:r>
                        <a:rPr lang="en-GB" b="1" dirty="0">
                          <a:latin typeface="Comic Sans MS" panose="030F0702030302020204" pitchFamily="66" charset="0"/>
                        </a:rPr>
                        <a:t>Pizza is worse than tuna!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en-GB" b="1" dirty="0">
                        <a:latin typeface="Comic Sans MS" panose="030F0702030302020204" pitchFamily="66" charset="0"/>
                      </a:endParaRPr>
                    </a:p>
                    <a:p>
                      <a:pPr algn="ctr"/>
                      <a:r>
                        <a:rPr lang="en-GB" b="1" dirty="0">
                          <a:latin typeface="Comic Sans MS" panose="030F0702030302020204" pitchFamily="66" charset="0"/>
                        </a:rPr>
                        <a:t>Greggs is more expensive than Cafe Glitz.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347346079"/>
                  </a:ext>
                </a:extLst>
              </a:tr>
              <a:tr h="1261207">
                <a:tc>
                  <a:txBody>
                    <a:bodyPr/>
                    <a:lstStyle/>
                    <a:p>
                      <a:pPr algn="ctr"/>
                      <a:endParaRPr lang="en-GB" b="1" dirty="0">
                        <a:latin typeface="Comic Sans MS" panose="030F0702030302020204" pitchFamily="66" charset="0"/>
                      </a:endParaRPr>
                    </a:p>
                    <a:p>
                      <a:pPr algn="ctr"/>
                      <a:r>
                        <a:rPr lang="en-GB" b="1" dirty="0">
                          <a:latin typeface="Comic Sans MS" panose="030F0702030302020204" pitchFamily="66" charset="0"/>
                        </a:rPr>
                        <a:t>Crisps are better than sweets.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en-GB" b="1" dirty="0">
                        <a:latin typeface="Comic Sans MS" panose="030F0702030302020204" pitchFamily="66" charset="0"/>
                      </a:endParaRPr>
                    </a:p>
                    <a:p>
                      <a:pPr algn="ctr"/>
                      <a:r>
                        <a:rPr lang="en-GB" b="1" dirty="0">
                          <a:latin typeface="Comic Sans MS" panose="030F0702030302020204" pitchFamily="66" charset="0"/>
                        </a:rPr>
                        <a:t>Coffee is worse than tea.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en-GB" b="1" dirty="0">
                        <a:latin typeface="Comic Sans MS" panose="030F0702030302020204" pitchFamily="66" charset="0"/>
                      </a:endParaRPr>
                    </a:p>
                    <a:p>
                      <a:pPr algn="ctr"/>
                      <a:r>
                        <a:rPr lang="en-GB" b="1" dirty="0">
                          <a:latin typeface="Comic Sans MS" panose="030F0702030302020204" pitchFamily="66" charset="0"/>
                        </a:rPr>
                        <a:t>Soup is cheaper than jacket potato.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en-GB" b="1" dirty="0">
                        <a:latin typeface="Comic Sans MS" panose="030F0702030302020204" pitchFamily="66" charset="0"/>
                      </a:endParaRPr>
                    </a:p>
                    <a:p>
                      <a:pPr algn="ctr"/>
                      <a:r>
                        <a:rPr lang="en-GB" b="1" dirty="0">
                          <a:latin typeface="Comic Sans MS" panose="030F0702030302020204" pitchFamily="66" charset="0"/>
                        </a:rPr>
                        <a:t>Sandwiches are cheaper than soup.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599915449"/>
                  </a:ext>
                </a:extLst>
              </a:tr>
              <a:tr h="1261207">
                <a:tc>
                  <a:txBody>
                    <a:bodyPr/>
                    <a:lstStyle/>
                    <a:p>
                      <a:pPr algn="ctr"/>
                      <a:endParaRPr lang="en-GB" b="1" dirty="0">
                        <a:latin typeface="Comic Sans MS" panose="030F0702030302020204" pitchFamily="66" charset="0"/>
                      </a:endParaRPr>
                    </a:p>
                    <a:p>
                      <a:pPr algn="ctr"/>
                      <a:r>
                        <a:rPr lang="cy-GB" sz="3200" b="1" noProof="0" dirty="0">
                          <a:latin typeface="Comic Sans MS" panose="030F0702030302020204" pitchFamily="66" charset="0"/>
                        </a:rPr>
                        <a:t>Diwedd!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en-GB" b="1" dirty="0">
                        <a:latin typeface="Comic Sans MS" panose="030F0702030302020204" pitchFamily="66" charset="0"/>
                      </a:endParaRPr>
                    </a:p>
                    <a:p>
                      <a:pPr algn="ctr"/>
                      <a:r>
                        <a:rPr lang="en-GB" b="1" dirty="0">
                          <a:latin typeface="Comic Sans MS" panose="030F0702030302020204" pitchFamily="66" charset="0"/>
                        </a:rPr>
                        <a:t>Bananas are worse than cake.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en-GB" b="1" dirty="0">
                        <a:latin typeface="Comic Sans MS" panose="030F0702030302020204" pitchFamily="66" charset="0"/>
                      </a:endParaRPr>
                    </a:p>
                    <a:p>
                      <a:pPr algn="ctr"/>
                      <a:r>
                        <a:rPr lang="en-GB" b="1" dirty="0">
                          <a:latin typeface="Comic Sans MS" panose="030F0702030302020204" pitchFamily="66" charset="0"/>
                        </a:rPr>
                        <a:t>Chips are more expensive than soup.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en-GB" b="1" dirty="0">
                        <a:latin typeface="Comic Sans MS" panose="030F0702030302020204" pitchFamily="66" charset="0"/>
                      </a:endParaRPr>
                    </a:p>
                    <a:p>
                      <a:pPr algn="ctr"/>
                      <a:r>
                        <a:rPr lang="cy-GB" sz="1800" b="1" noProof="0" dirty="0">
                          <a:latin typeface="Comic Sans MS" panose="030F0702030302020204" pitchFamily="66" charset="0"/>
                        </a:rPr>
                        <a:t>Pasta is better than soup.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099213468"/>
                  </a:ext>
                </a:extLst>
              </a:tr>
            </a:tbl>
          </a:graphicData>
        </a:graphic>
      </p:graphicFrame>
      <p:cxnSp>
        <p:nvCxnSpPr>
          <p:cNvPr id="17" name="Straight Arrow Connector 16">
            <a:extLst>
              <a:ext uri="{FF2B5EF4-FFF2-40B4-BE49-F238E27FC236}">
                <a16:creationId xmlns:a16="http://schemas.microsoft.com/office/drawing/2014/main" id="{67E4231D-EE95-47C7-9C5B-C0B409C17FAF}"/>
              </a:ext>
            </a:extLst>
          </p:cNvPr>
          <p:cNvCxnSpPr/>
          <p:nvPr/>
        </p:nvCxnSpPr>
        <p:spPr>
          <a:xfrm>
            <a:off x="5429839" y="1727251"/>
            <a:ext cx="801279" cy="0"/>
          </a:xfrm>
          <a:prstGeom prst="straightConnector1">
            <a:avLst/>
          </a:prstGeom>
          <a:ln>
            <a:tailEnd type="triangle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8" name="Straight Arrow Connector 17">
            <a:extLst>
              <a:ext uri="{FF2B5EF4-FFF2-40B4-BE49-F238E27FC236}">
                <a16:creationId xmlns:a16="http://schemas.microsoft.com/office/drawing/2014/main" id="{D492F28F-3173-44E4-94A7-C7D6E7D37A7A}"/>
              </a:ext>
            </a:extLst>
          </p:cNvPr>
          <p:cNvCxnSpPr>
            <a:cxnSpLocks/>
          </p:cNvCxnSpPr>
          <p:nvPr/>
        </p:nvCxnSpPr>
        <p:spPr>
          <a:xfrm>
            <a:off x="9607484" y="2162455"/>
            <a:ext cx="0" cy="957817"/>
          </a:xfrm>
          <a:prstGeom prst="straightConnector1">
            <a:avLst/>
          </a:prstGeom>
          <a:ln>
            <a:tailEnd type="triangle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20" name="Straight Arrow Connector 19">
            <a:extLst>
              <a:ext uri="{FF2B5EF4-FFF2-40B4-BE49-F238E27FC236}">
                <a16:creationId xmlns:a16="http://schemas.microsoft.com/office/drawing/2014/main" id="{31E672B1-281A-4E73-92F5-146C801A035D}"/>
              </a:ext>
            </a:extLst>
          </p:cNvPr>
          <p:cNvCxnSpPr>
            <a:cxnSpLocks/>
          </p:cNvCxnSpPr>
          <p:nvPr/>
        </p:nvCxnSpPr>
        <p:spPr>
          <a:xfrm flipH="1">
            <a:off x="7352907" y="2944880"/>
            <a:ext cx="1066800" cy="0"/>
          </a:xfrm>
          <a:prstGeom prst="straightConnector1">
            <a:avLst/>
          </a:prstGeom>
          <a:ln>
            <a:tailEnd type="triangle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22" name="Straight Arrow Connector 21">
            <a:extLst>
              <a:ext uri="{FF2B5EF4-FFF2-40B4-BE49-F238E27FC236}">
                <a16:creationId xmlns:a16="http://schemas.microsoft.com/office/drawing/2014/main" id="{6FCC5EF1-6697-4D85-9C60-F0334C90E401}"/>
              </a:ext>
            </a:extLst>
          </p:cNvPr>
          <p:cNvCxnSpPr>
            <a:cxnSpLocks/>
          </p:cNvCxnSpPr>
          <p:nvPr/>
        </p:nvCxnSpPr>
        <p:spPr>
          <a:xfrm>
            <a:off x="2242134" y="3664670"/>
            <a:ext cx="0" cy="784418"/>
          </a:xfrm>
          <a:prstGeom prst="straightConnector1">
            <a:avLst/>
          </a:prstGeom>
          <a:ln>
            <a:tailEnd type="triangle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24" name="Straight Arrow Connector 23">
            <a:extLst>
              <a:ext uri="{FF2B5EF4-FFF2-40B4-BE49-F238E27FC236}">
                <a16:creationId xmlns:a16="http://schemas.microsoft.com/office/drawing/2014/main" id="{8EE223F3-0586-457C-AF3C-60516D98B2AD}"/>
              </a:ext>
            </a:extLst>
          </p:cNvPr>
          <p:cNvCxnSpPr/>
          <p:nvPr/>
        </p:nvCxnSpPr>
        <p:spPr>
          <a:xfrm>
            <a:off x="3423501" y="4311766"/>
            <a:ext cx="801279" cy="0"/>
          </a:xfrm>
          <a:prstGeom prst="straightConnector1">
            <a:avLst/>
          </a:prstGeom>
          <a:ln>
            <a:tailEnd type="triangle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25" name="Straight Arrow Connector 24">
            <a:extLst>
              <a:ext uri="{FF2B5EF4-FFF2-40B4-BE49-F238E27FC236}">
                <a16:creationId xmlns:a16="http://schemas.microsoft.com/office/drawing/2014/main" id="{08D1AB96-C8AB-4710-82A5-30786EE12A60}"/>
              </a:ext>
            </a:extLst>
          </p:cNvPr>
          <p:cNvCxnSpPr>
            <a:cxnSpLocks/>
          </p:cNvCxnSpPr>
          <p:nvPr/>
        </p:nvCxnSpPr>
        <p:spPr>
          <a:xfrm>
            <a:off x="9627908" y="4792532"/>
            <a:ext cx="0" cy="891830"/>
          </a:xfrm>
          <a:prstGeom prst="straightConnector1">
            <a:avLst/>
          </a:prstGeom>
          <a:ln>
            <a:tailEnd type="triangle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27" name="Straight Arrow Connector 26">
            <a:extLst>
              <a:ext uri="{FF2B5EF4-FFF2-40B4-BE49-F238E27FC236}">
                <a16:creationId xmlns:a16="http://schemas.microsoft.com/office/drawing/2014/main" id="{7CDC8496-8CC5-4F8B-AC28-FE6027400D90}"/>
              </a:ext>
            </a:extLst>
          </p:cNvPr>
          <p:cNvCxnSpPr>
            <a:cxnSpLocks/>
          </p:cNvCxnSpPr>
          <p:nvPr/>
        </p:nvCxnSpPr>
        <p:spPr>
          <a:xfrm flipH="1">
            <a:off x="7494309" y="5508970"/>
            <a:ext cx="925398" cy="0"/>
          </a:xfrm>
          <a:prstGeom prst="straightConnector1">
            <a:avLst/>
          </a:prstGeom>
          <a:ln>
            <a:tailEnd type="triangle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411234884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53E9F38-D763-4363-82C4-D6E28F991EB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353685" y="276536"/>
            <a:ext cx="7729728" cy="1188720"/>
          </a:xfrm>
        </p:spPr>
        <p:txBody>
          <a:bodyPr>
            <a:normAutofit fontScale="90000"/>
          </a:bodyPr>
          <a:lstStyle/>
          <a:p>
            <a:r>
              <a:rPr lang="cy-GB" u="sng" dirty="0">
                <a:latin typeface="Comic Sans MS" panose="030F0702030302020204" pitchFamily="66" charset="0"/>
              </a:rPr>
              <a:t>Gêm – dim nadroedd dim ysgolion</a:t>
            </a:r>
            <a:br>
              <a:rPr lang="cy-GB" u="sng" dirty="0">
                <a:latin typeface="Comic Sans MS" panose="030F0702030302020204" pitchFamily="66" charset="0"/>
              </a:rPr>
            </a:br>
            <a:r>
              <a:rPr lang="cy-GB" u="sng" dirty="0">
                <a:solidFill>
                  <a:srgbClr val="FF0000"/>
                </a:solidFill>
                <a:latin typeface="Comic Sans MS" panose="030F0702030302020204" pitchFamily="66" charset="0"/>
              </a:rPr>
              <a:t>Atebion</a:t>
            </a:r>
            <a:endParaRPr lang="en-GB" dirty="0"/>
          </a:p>
        </p:txBody>
      </p:sp>
      <p:pic>
        <p:nvPicPr>
          <p:cNvPr id="4" name="Content Placeholder 8">
            <a:extLst>
              <a:ext uri="{FF2B5EF4-FFF2-40B4-BE49-F238E27FC236}">
                <a16:creationId xmlns:a16="http://schemas.microsoft.com/office/drawing/2014/main" id="{6FAE40FA-E1CA-445C-9BE1-6261BAC302B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395926" y="238828"/>
            <a:ext cx="1457011" cy="1284259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E0808441-4475-4C07-80F0-421F842C6944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10548593" y="238828"/>
            <a:ext cx="1137817" cy="1488423"/>
          </a:xfrm>
          <a:prstGeom prst="rect">
            <a:avLst/>
          </a:prstGeom>
        </p:spPr>
      </p:pic>
      <p:graphicFrame>
        <p:nvGraphicFramePr>
          <p:cNvPr id="6" name="Table 5">
            <a:extLst>
              <a:ext uri="{FF2B5EF4-FFF2-40B4-BE49-F238E27FC236}">
                <a16:creationId xmlns:a16="http://schemas.microsoft.com/office/drawing/2014/main" id="{B1969AA1-8B50-48CA-B3E8-D07CD1731CA3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135340764"/>
              </p:ext>
            </p:extLst>
          </p:nvPr>
        </p:nvGraphicFramePr>
        <p:xfrm>
          <a:off x="2149310" y="1574344"/>
          <a:ext cx="7614764" cy="5246661"/>
        </p:xfrm>
        <a:graphic>
          <a:graphicData uri="http://schemas.openxmlformats.org/drawingml/2006/table">
            <a:tbl>
              <a:tblPr firstRow="1" bandRow="1">
                <a:tableStyleId>{E8B1032C-EA38-4F05-BA0D-38AFFFC7BED3}</a:tableStyleId>
              </a:tblPr>
              <a:tblGrid>
                <a:gridCol w="1903691">
                  <a:extLst>
                    <a:ext uri="{9D8B030D-6E8A-4147-A177-3AD203B41FA5}">
                      <a16:colId xmlns:a16="http://schemas.microsoft.com/office/drawing/2014/main" val="441833311"/>
                    </a:ext>
                  </a:extLst>
                </a:gridCol>
                <a:gridCol w="1903691">
                  <a:extLst>
                    <a:ext uri="{9D8B030D-6E8A-4147-A177-3AD203B41FA5}">
                      <a16:colId xmlns:a16="http://schemas.microsoft.com/office/drawing/2014/main" val="3681545839"/>
                    </a:ext>
                  </a:extLst>
                </a:gridCol>
                <a:gridCol w="1903691">
                  <a:extLst>
                    <a:ext uri="{9D8B030D-6E8A-4147-A177-3AD203B41FA5}">
                      <a16:colId xmlns:a16="http://schemas.microsoft.com/office/drawing/2014/main" val="4045217025"/>
                    </a:ext>
                  </a:extLst>
                </a:gridCol>
                <a:gridCol w="1903691">
                  <a:extLst>
                    <a:ext uri="{9D8B030D-6E8A-4147-A177-3AD203B41FA5}">
                      <a16:colId xmlns:a16="http://schemas.microsoft.com/office/drawing/2014/main" val="1797473466"/>
                    </a:ext>
                  </a:extLst>
                </a:gridCol>
              </a:tblGrid>
              <a:tr h="1261207">
                <a:tc>
                  <a:txBody>
                    <a:bodyPr/>
                    <a:lstStyle/>
                    <a:p>
                      <a:pPr algn="ctr"/>
                      <a:endParaRPr lang="en-GB" b="1" dirty="0">
                        <a:latin typeface="Comic Sans MS" panose="030F0702030302020204" pitchFamily="66" charset="0"/>
                      </a:endParaRPr>
                    </a:p>
                    <a:p>
                      <a:pPr algn="ctr"/>
                      <a:r>
                        <a:rPr lang="cy-GB" sz="2800" b="1" noProof="0" dirty="0">
                          <a:latin typeface="Comic Sans MS" panose="030F0702030302020204" pitchFamily="66" charset="0"/>
                        </a:rPr>
                        <a:t>Dechrau!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en-GB" b="1" dirty="0">
                        <a:latin typeface="Comic Sans MS" panose="030F0702030302020204" pitchFamily="66" charset="0"/>
                      </a:endParaRPr>
                    </a:p>
                    <a:p>
                      <a:pPr algn="ctr"/>
                      <a:r>
                        <a:rPr lang="cy-GB" b="1" noProof="0" dirty="0">
                          <a:latin typeface="Comic Sans MS" panose="030F0702030302020204" pitchFamily="66" charset="0"/>
                        </a:rPr>
                        <a:t>Mae bisgedi yn rhatach nag afalau.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en-GB" b="1" dirty="0">
                        <a:latin typeface="Comic Sans MS" panose="030F0702030302020204" pitchFamily="66" charset="0"/>
                      </a:endParaRPr>
                    </a:p>
                    <a:p>
                      <a:pPr algn="ctr"/>
                      <a:r>
                        <a:rPr lang="cy-GB" b="1" noProof="0" dirty="0">
                          <a:latin typeface="Comic Sans MS" panose="030F0702030302020204" pitchFamily="66" charset="0"/>
                        </a:rPr>
                        <a:t>Mae sudd oren yn well na siocled poeth.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en-GB" b="1" dirty="0">
                        <a:latin typeface="Comic Sans MS" panose="030F0702030302020204" pitchFamily="66" charset="0"/>
                      </a:endParaRPr>
                    </a:p>
                    <a:p>
                      <a:pPr algn="ctr"/>
                      <a:r>
                        <a:rPr lang="cy-GB" b="1" noProof="0" dirty="0">
                          <a:latin typeface="Comic Sans MS" panose="030F0702030302020204" pitchFamily="66" charset="0"/>
                        </a:rPr>
                        <a:t>Mae salad yn well na sglodion.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289939424"/>
                  </a:ext>
                </a:extLst>
              </a:tr>
              <a:tr h="1261207">
                <a:tc>
                  <a:txBody>
                    <a:bodyPr/>
                    <a:lstStyle/>
                    <a:p>
                      <a:pPr algn="ctr"/>
                      <a:endParaRPr lang="en-GB" b="1" dirty="0">
                        <a:latin typeface="Comic Sans MS" panose="030F0702030302020204" pitchFamily="66" charset="0"/>
                      </a:endParaRPr>
                    </a:p>
                    <a:p>
                      <a:pPr algn="ctr"/>
                      <a:r>
                        <a:rPr lang="cy-GB" b="1" noProof="0" dirty="0">
                          <a:latin typeface="Comic Sans MS" panose="030F0702030302020204" pitchFamily="66" charset="0"/>
                        </a:rPr>
                        <a:t>Mae tatws bob yn waeth na lasagne.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en-GB" b="1" dirty="0">
                        <a:latin typeface="Comic Sans MS" panose="030F0702030302020204" pitchFamily="66" charset="0"/>
                      </a:endParaRPr>
                    </a:p>
                    <a:p>
                      <a:pPr algn="ctr"/>
                      <a:r>
                        <a:rPr lang="cy-GB" b="1" noProof="0" dirty="0">
                          <a:latin typeface="Comic Sans MS" panose="030F0702030302020204" pitchFamily="66" charset="0"/>
                        </a:rPr>
                        <a:t>Mae siocled poeth yn rhatach na choffi.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en-GB" b="1" dirty="0">
                        <a:latin typeface="Comic Sans MS" panose="030F0702030302020204" pitchFamily="66" charset="0"/>
                      </a:endParaRPr>
                    </a:p>
                    <a:p>
                      <a:pPr algn="ctr"/>
                      <a:r>
                        <a:rPr lang="cy-GB" b="1" noProof="0" dirty="0">
                          <a:latin typeface="Comic Sans MS" panose="030F0702030302020204" pitchFamily="66" charset="0"/>
                        </a:rPr>
                        <a:t>Mae pitsa yn waeth na thiwna.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en-GB" b="1" dirty="0">
                        <a:latin typeface="Comic Sans MS" panose="030F0702030302020204" pitchFamily="66" charset="0"/>
                      </a:endParaRPr>
                    </a:p>
                    <a:p>
                      <a:pPr algn="ctr"/>
                      <a:r>
                        <a:rPr lang="cy-GB" b="1" noProof="0" dirty="0">
                          <a:latin typeface="Comic Sans MS" panose="030F0702030302020204" pitchFamily="66" charset="0"/>
                        </a:rPr>
                        <a:t>Mae Greggs yn ddrutach na Caffi Glitz.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347346079"/>
                  </a:ext>
                </a:extLst>
              </a:tr>
              <a:tr h="1261207">
                <a:tc>
                  <a:txBody>
                    <a:bodyPr/>
                    <a:lstStyle/>
                    <a:p>
                      <a:pPr algn="ctr"/>
                      <a:endParaRPr lang="en-GB" b="1" dirty="0">
                        <a:latin typeface="Comic Sans MS" panose="030F0702030302020204" pitchFamily="66" charset="0"/>
                      </a:endParaRPr>
                    </a:p>
                    <a:p>
                      <a:pPr algn="ctr"/>
                      <a:r>
                        <a:rPr lang="cy-GB" b="1" noProof="0" dirty="0">
                          <a:latin typeface="Comic Sans MS" panose="030F0702030302020204" pitchFamily="66" charset="0"/>
                        </a:rPr>
                        <a:t>Mae creision yn well na losin.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en-GB" b="1" dirty="0">
                        <a:latin typeface="Comic Sans MS" panose="030F0702030302020204" pitchFamily="66" charset="0"/>
                      </a:endParaRPr>
                    </a:p>
                    <a:p>
                      <a:pPr algn="ctr"/>
                      <a:r>
                        <a:rPr lang="cy-GB" b="1" noProof="0" dirty="0">
                          <a:latin typeface="Comic Sans MS" panose="030F0702030302020204" pitchFamily="66" charset="0"/>
                        </a:rPr>
                        <a:t>Mae coffi yn waeth na the.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en-GB" b="1" dirty="0">
                        <a:latin typeface="Comic Sans MS" panose="030F0702030302020204" pitchFamily="66" charset="0"/>
                      </a:endParaRPr>
                    </a:p>
                    <a:p>
                      <a:pPr algn="ctr"/>
                      <a:r>
                        <a:rPr lang="cy-GB" b="1" noProof="0" dirty="0">
                          <a:latin typeface="Comic Sans MS" panose="030F0702030302020204" pitchFamily="66" charset="0"/>
                        </a:rPr>
                        <a:t>Mae cawl yn rhatach na thatws bob.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b="1" noProof="0" dirty="0">
                          <a:latin typeface="Comic Sans MS" panose="030F0702030302020204" pitchFamily="66" charset="0"/>
                        </a:rPr>
                        <a:t>Mae brechdanau yn rhatach na chawl.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599915449"/>
                  </a:ext>
                </a:extLst>
              </a:tr>
              <a:tr h="1261207">
                <a:tc>
                  <a:txBody>
                    <a:bodyPr/>
                    <a:lstStyle/>
                    <a:p>
                      <a:pPr algn="ctr"/>
                      <a:endParaRPr lang="en-GB" b="1" dirty="0">
                        <a:latin typeface="Comic Sans MS" panose="030F0702030302020204" pitchFamily="66" charset="0"/>
                      </a:endParaRPr>
                    </a:p>
                    <a:p>
                      <a:pPr algn="ctr"/>
                      <a:r>
                        <a:rPr lang="cy-GB" sz="3200" b="1" noProof="0" dirty="0">
                          <a:latin typeface="Comic Sans MS" panose="030F0702030302020204" pitchFamily="66" charset="0"/>
                        </a:rPr>
                        <a:t>Diwedd!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en-GB" b="1" dirty="0">
                        <a:latin typeface="Comic Sans MS" panose="030F0702030302020204" pitchFamily="66" charset="0"/>
                      </a:endParaRPr>
                    </a:p>
                    <a:p>
                      <a:pPr algn="ctr"/>
                      <a:r>
                        <a:rPr lang="cy-GB" b="1" noProof="0" dirty="0">
                          <a:latin typeface="Comic Sans MS" panose="030F0702030302020204" pitchFamily="66" charset="0"/>
                        </a:rPr>
                        <a:t>Mae bananas yn waeth na chacen.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en-GB" b="1" dirty="0">
                        <a:latin typeface="Comic Sans MS" panose="030F0702030302020204" pitchFamily="66" charset="0"/>
                      </a:endParaRPr>
                    </a:p>
                    <a:p>
                      <a:pPr algn="ctr"/>
                      <a:r>
                        <a:rPr lang="cy-GB" b="1" noProof="0" dirty="0">
                          <a:latin typeface="Comic Sans MS" panose="030F0702030302020204" pitchFamily="66" charset="0"/>
                        </a:rPr>
                        <a:t>Mae sglodion yn ddrutach na chawl.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en-GB" b="1" dirty="0">
                        <a:latin typeface="Comic Sans MS" panose="030F0702030302020204" pitchFamily="66" charset="0"/>
                      </a:endParaRPr>
                    </a:p>
                    <a:p>
                      <a:pPr algn="ctr"/>
                      <a:r>
                        <a:rPr lang="cy-GB" b="1" noProof="0" dirty="0">
                          <a:latin typeface="Comic Sans MS" panose="030F0702030302020204" pitchFamily="66" charset="0"/>
                        </a:rPr>
                        <a:t>Mae pasta yn well na chawl.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099213468"/>
                  </a:ext>
                </a:extLst>
              </a:tr>
            </a:tbl>
          </a:graphicData>
        </a:graphic>
      </p:graphicFrame>
      <p:cxnSp>
        <p:nvCxnSpPr>
          <p:cNvPr id="7" name="Straight Arrow Connector 6">
            <a:extLst>
              <a:ext uri="{FF2B5EF4-FFF2-40B4-BE49-F238E27FC236}">
                <a16:creationId xmlns:a16="http://schemas.microsoft.com/office/drawing/2014/main" id="{F93B5B7C-EB3E-41A2-BAFD-5121DE9763E6}"/>
              </a:ext>
            </a:extLst>
          </p:cNvPr>
          <p:cNvCxnSpPr/>
          <p:nvPr/>
        </p:nvCxnSpPr>
        <p:spPr>
          <a:xfrm>
            <a:off x="5671794" y="1727251"/>
            <a:ext cx="801279" cy="0"/>
          </a:xfrm>
          <a:prstGeom prst="straightConnector1">
            <a:avLst/>
          </a:prstGeom>
          <a:ln>
            <a:tailEnd type="triangle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8" name="Straight Arrow Connector 7">
            <a:extLst>
              <a:ext uri="{FF2B5EF4-FFF2-40B4-BE49-F238E27FC236}">
                <a16:creationId xmlns:a16="http://schemas.microsoft.com/office/drawing/2014/main" id="{C28A5B8C-E9D7-48DF-B903-4E26A699C35E}"/>
              </a:ext>
            </a:extLst>
          </p:cNvPr>
          <p:cNvCxnSpPr>
            <a:cxnSpLocks/>
          </p:cNvCxnSpPr>
          <p:nvPr/>
        </p:nvCxnSpPr>
        <p:spPr>
          <a:xfrm>
            <a:off x="9612073" y="2321139"/>
            <a:ext cx="0" cy="780279"/>
          </a:xfrm>
          <a:prstGeom prst="straightConnector1">
            <a:avLst/>
          </a:prstGeom>
          <a:ln>
            <a:tailEnd type="triangle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0" name="Straight Arrow Connector 9">
            <a:extLst>
              <a:ext uri="{FF2B5EF4-FFF2-40B4-BE49-F238E27FC236}">
                <a16:creationId xmlns:a16="http://schemas.microsoft.com/office/drawing/2014/main" id="{451C88DC-32BF-4EA1-B59C-2FD78D74434D}"/>
              </a:ext>
            </a:extLst>
          </p:cNvPr>
          <p:cNvCxnSpPr>
            <a:cxnSpLocks/>
          </p:cNvCxnSpPr>
          <p:nvPr/>
        </p:nvCxnSpPr>
        <p:spPr>
          <a:xfrm flipH="1">
            <a:off x="7654565" y="2943309"/>
            <a:ext cx="395926" cy="0"/>
          </a:xfrm>
          <a:prstGeom prst="straightConnector1">
            <a:avLst/>
          </a:prstGeom>
          <a:ln>
            <a:tailEnd type="triangle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2" name="Straight Arrow Connector 11">
            <a:extLst>
              <a:ext uri="{FF2B5EF4-FFF2-40B4-BE49-F238E27FC236}">
                <a16:creationId xmlns:a16="http://schemas.microsoft.com/office/drawing/2014/main" id="{82FA568D-366F-4980-AF0C-05779B0F66D1}"/>
              </a:ext>
            </a:extLst>
          </p:cNvPr>
          <p:cNvCxnSpPr>
            <a:cxnSpLocks/>
          </p:cNvCxnSpPr>
          <p:nvPr/>
        </p:nvCxnSpPr>
        <p:spPr>
          <a:xfrm>
            <a:off x="2243578" y="3970831"/>
            <a:ext cx="0" cy="488048"/>
          </a:xfrm>
          <a:prstGeom prst="straightConnector1">
            <a:avLst/>
          </a:prstGeom>
          <a:ln>
            <a:tailEnd type="triangle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4" name="Straight Arrow Connector 13">
            <a:extLst>
              <a:ext uri="{FF2B5EF4-FFF2-40B4-BE49-F238E27FC236}">
                <a16:creationId xmlns:a16="http://schemas.microsoft.com/office/drawing/2014/main" id="{F7FF7BCC-C4D3-4D77-A366-AB1F70D94D74}"/>
              </a:ext>
            </a:extLst>
          </p:cNvPr>
          <p:cNvCxnSpPr/>
          <p:nvPr/>
        </p:nvCxnSpPr>
        <p:spPr>
          <a:xfrm>
            <a:off x="3440783" y="4458879"/>
            <a:ext cx="801279" cy="0"/>
          </a:xfrm>
          <a:prstGeom prst="straightConnector1">
            <a:avLst/>
          </a:prstGeom>
          <a:ln>
            <a:tailEnd type="triangle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5" name="Straight Arrow Connector 14">
            <a:extLst>
              <a:ext uri="{FF2B5EF4-FFF2-40B4-BE49-F238E27FC236}">
                <a16:creationId xmlns:a16="http://schemas.microsoft.com/office/drawing/2014/main" id="{779752CB-9390-4B39-8239-5E09CD33F025}"/>
              </a:ext>
            </a:extLst>
          </p:cNvPr>
          <p:cNvCxnSpPr>
            <a:cxnSpLocks/>
          </p:cNvCxnSpPr>
          <p:nvPr/>
        </p:nvCxnSpPr>
        <p:spPr>
          <a:xfrm>
            <a:off x="9621499" y="5196315"/>
            <a:ext cx="0" cy="638877"/>
          </a:xfrm>
          <a:prstGeom prst="straightConnector1">
            <a:avLst/>
          </a:prstGeom>
          <a:ln>
            <a:tailEnd type="triangle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7" name="Straight Arrow Connector 16">
            <a:extLst>
              <a:ext uri="{FF2B5EF4-FFF2-40B4-BE49-F238E27FC236}">
                <a16:creationId xmlns:a16="http://schemas.microsoft.com/office/drawing/2014/main" id="{ABE1B289-F3E1-418A-9AA4-733662D5E045}"/>
              </a:ext>
            </a:extLst>
          </p:cNvPr>
          <p:cNvCxnSpPr>
            <a:cxnSpLocks/>
          </p:cNvCxnSpPr>
          <p:nvPr/>
        </p:nvCxnSpPr>
        <p:spPr>
          <a:xfrm flipH="1">
            <a:off x="7362334" y="5669801"/>
            <a:ext cx="768283" cy="0"/>
          </a:xfrm>
          <a:prstGeom prst="straightConnector1">
            <a:avLst/>
          </a:prstGeom>
          <a:ln>
            <a:tailEnd type="triangle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524130486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24D27E3-C17C-4197-A304-203E21F67F5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155722" y="2708650"/>
            <a:ext cx="7729728" cy="1188720"/>
          </a:xfrm>
        </p:spPr>
        <p:txBody>
          <a:bodyPr>
            <a:normAutofit fontScale="90000"/>
          </a:bodyPr>
          <a:lstStyle/>
          <a:p>
            <a:r>
              <a:rPr lang="cy-GB" dirty="0">
                <a:latin typeface="Comic Sans MS" panose="030F0702030302020204" pitchFamily="66" charset="0"/>
              </a:rPr>
              <a:t>Cerddwch i’r dref ac ymweld â ‘caffi glitz’</a:t>
            </a:r>
            <a:r>
              <a:rPr lang="en-GB" dirty="0">
                <a:latin typeface="Comic Sans MS" panose="030F0702030302020204" pitchFamily="66" charset="0"/>
              </a:rPr>
              <a:t> a </a:t>
            </a:r>
            <a:r>
              <a:rPr lang="cy-GB" dirty="0">
                <a:latin typeface="Comic Sans MS" panose="030F0702030302020204" pitchFamily="66" charset="0"/>
              </a:rPr>
              <a:t>chymharu pris y bwyd.  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A240BABF-4957-4165-91A6-186E44A5443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7334053" y="28008"/>
            <a:ext cx="4537435" cy="1649977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F02A613D-AE0C-477B-8CA2-CC2FF7053122}"/>
              </a:ext>
            </a:extLst>
          </p:cNvPr>
          <p:cNvSpPr txBox="1"/>
          <p:nvPr/>
        </p:nvSpPr>
        <p:spPr>
          <a:xfrm>
            <a:off x="1395167" y="4119513"/>
            <a:ext cx="921941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y-GB" dirty="0">
                <a:latin typeface="Comic Sans MS" panose="030F0702030302020204" pitchFamily="66" charset="0"/>
              </a:rPr>
              <a:t>Darllenwch y fwydlen a chymharu pris y bwyd. Dwedwch wrth eich partner. </a:t>
            </a:r>
          </a:p>
          <a:p>
            <a:endParaRPr lang="cy-GB" dirty="0">
              <a:latin typeface="Comic Sans MS" panose="030F0702030302020204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061206149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ED777F1-E913-4575-AAB2-5025554C632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365368" y="172840"/>
            <a:ext cx="5030645" cy="939522"/>
          </a:xfrm>
        </p:spPr>
        <p:txBody>
          <a:bodyPr/>
          <a:lstStyle/>
          <a:p>
            <a:r>
              <a:rPr lang="cy-GB" u="sng" dirty="0">
                <a:latin typeface="Comic Sans MS" panose="030F0702030302020204" pitchFamily="66" charset="0"/>
              </a:rPr>
              <a:t>Bwydlen</a:t>
            </a:r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668AADFE-C191-4CD7-BD5E-E6FBC651F75F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523191727"/>
              </p:ext>
            </p:extLst>
          </p:nvPr>
        </p:nvGraphicFramePr>
        <p:xfrm>
          <a:off x="1816690" y="1809946"/>
          <a:ext cx="8128000" cy="4082469"/>
        </p:xfrm>
        <a:graphic>
          <a:graphicData uri="http://schemas.openxmlformats.org/drawingml/2006/table">
            <a:tbl>
              <a:tblPr firstRow="1" bandRow="1">
                <a:tableStyleId>{BDBED569-4797-4DF1-A0F4-6AAB3CD982D8}</a:tableStyleId>
              </a:tblPr>
              <a:tblGrid>
                <a:gridCol w="4064000">
                  <a:extLst>
                    <a:ext uri="{9D8B030D-6E8A-4147-A177-3AD203B41FA5}">
                      <a16:colId xmlns:a16="http://schemas.microsoft.com/office/drawing/2014/main" val="1418762857"/>
                    </a:ext>
                  </a:extLst>
                </a:gridCol>
                <a:gridCol w="4064000">
                  <a:extLst>
                    <a:ext uri="{9D8B030D-6E8A-4147-A177-3AD203B41FA5}">
                      <a16:colId xmlns:a16="http://schemas.microsoft.com/office/drawing/2014/main" val="4188740316"/>
                    </a:ext>
                  </a:extLst>
                </a:gridCol>
              </a:tblGrid>
              <a:tr h="374069">
                <a:tc>
                  <a:txBody>
                    <a:bodyPr/>
                    <a:lstStyle/>
                    <a:p>
                      <a:pPr algn="ctr"/>
                      <a:r>
                        <a:rPr lang="cy-GB" u="sng" noProof="0" dirty="0">
                          <a:latin typeface="Comic Sans MS" panose="030F0702030302020204" pitchFamily="66" charset="0"/>
                        </a:rPr>
                        <a:t>Bwyd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u="sng" noProof="0" dirty="0">
                          <a:latin typeface="Comic Sans MS" panose="030F0702030302020204" pitchFamily="66" charset="0"/>
                        </a:rPr>
                        <a:t>Pris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27152641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y-GB" noProof="0">
                          <a:latin typeface="Comic Sans MS" panose="030F0702030302020204" pitchFamily="66" charset="0"/>
                        </a:rPr>
                        <a:t>Siocled poeth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>
                          <a:latin typeface="Comic Sans MS" panose="030F0702030302020204" pitchFamily="66" charset="0"/>
                        </a:rPr>
                        <a:t>£2.75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91898856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y-GB" noProof="0" dirty="0">
                          <a:latin typeface="Comic Sans MS" panose="030F0702030302020204" pitchFamily="66" charset="0"/>
                        </a:rPr>
                        <a:t>Cawl a bara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>
                          <a:latin typeface="Comic Sans MS" panose="030F0702030302020204" pitchFamily="66" charset="0"/>
                        </a:rPr>
                        <a:t>£4.50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09712445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y-GB" noProof="0">
                          <a:latin typeface="Comic Sans MS" panose="030F0702030302020204" pitchFamily="66" charset="0"/>
                        </a:rPr>
                        <a:t>Coffi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>
                          <a:latin typeface="Comic Sans MS" panose="030F0702030302020204" pitchFamily="66" charset="0"/>
                        </a:rPr>
                        <a:t>£2.50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41198006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y-GB" noProof="0">
                          <a:latin typeface="Comic Sans MS" panose="030F0702030302020204" pitchFamily="66" charset="0"/>
                        </a:rPr>
                        <a:t>Taten bob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>
                          <a:latin typeface="Comic Sans MS" panose="030F0702030302020204" pitchFamily="66" charset="0"/>
                        </a:rPr>
                        <a:t>£5.00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47672855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y-GB" noProof="0">
                          <a:latin typeface="Comic Sans MS" panose="030F0702030302020204" pitchFamily="66" charset="0"/>
                        </a:rPr>
                        <a:t>Sglodion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>
                          <a:latin typeface="Comic Sans MS" panose="030F0702030302020204" pitchFamily="66" charset="0"/>
                        </a:rPr>
                        <a:t>£3.00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50821713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y-GB" noProof="0">
                          <a:latin typeface="Comic Sans MS" panose="030F0702030302020204" pitchFamily="66" charset="0"/>
                        </a:rPr>
                        <a:t>Cacen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>
                          <a:latin typeface="Comic Sans MS" panose="030F0702030302020204" pitchFamily="66" charset="0"/>
                        </a:rPr>
                        <a:t>£2.00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970186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y-GB" noProof="0" dirty="0">
                          <a:latin typeface="Comic Sans MS" panose="030F0702030302020204" pitchFamily="66" charset="0"/>
                        </a:rPr>
                        <a:t>Sudd oren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>
                          <a:latin typeface="Comic Sans MS" panose="030F0702030302020204" pitchFamily="66" charset="0"/>
                        </a:rPr>
                        <a:t>£1.75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91865389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y-GB" noProof="0" dirty="0">
                          <a:latin typeface="Comic Sans MS" panose="030F0702030302020204" pitchFamily="66" charset="0"/>
                        </a:rPr>
                        <a:t>Lasagne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>
                          <a:latin typeface="Comic Sans MS" panose="030F0702030302020204" pitchFamily="66" charset="0"/>
                        </a:rPr>
                        <a:t>£6.00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6857333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y-GB" noProof="0" dirty="0">
                          <a:latin typeface="Comic Sans MS" panose="030F0702030302020204" pitchFamily="66" charset="0"/>
                        </a:rPr>
                        <a:t>Pitsa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>
                          <a:latin typeface="Comic Sans MS" panose="030F0702030302020204" pitchFamily="66" charset="0"/>
                        </a:rPr>
                        <a:t>£5.50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1725636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y-GB" noProof="0" dirty="0">
                          <a:latin typeface="Comic Sans MS" panose="030F0702030302020204" pitchFamily="66" charset="0"/>
                        </a:rPr>
                        <a:t>Te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>
                          <a:latin typeface="Comic Sans MS" panose="030F0702030302020204" pitchFamily="66" charset="0"/>
                        </a:rPr>
                        <a:t>£2.25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943155802"/>
                  </a:ext>
                </a:extLst>
              </a:tr>
            </a:tbl>
          </a:graphicData>
        </a:graphic>
      </p:graphicFrame>
      <p:pic>
        <p:nvPicPr>
          <p:cNvPr id="6" name="Picture 5">
            <a:extLst>
              <a:ext uri="{FF2B5EF4-FFF2-40B4-BE49-F238E27FC236}">
                <a16:creationId xmlns:a16="http://schemas.microsoft.com/office/drawing/2014/main" id="{7B4B5414-7D09-440E-BCE6-9136CBD9E20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 flipH="1">
            <a:off x="10041742" y="172840"/>
            <a:ext cx="1689572" cy="1126503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4A463AF7-07F7-4811-B4D5-447C4163550F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556894" y="172840"/>
            <a:ext cx="1690416" cy="112650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74957874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4D3722C-0C0D-4524-8074-43DD100DBD0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70880" y="229401"/>
            <a:ext cx="7729728" cy="1188720"/>
          </a:xfrm>
        </p:spPr>
        <p:txBody>
          <a:bodyPr/>
          <a:lstStyle/>
          <a:p>
            <a:r>
              <a:rPr lang="cy-GB" dirty="0">
                <a:latin typeface="Comic Sans MS" panose="030F0702030302020204" pitchFamily="66" charset="0"/>
              </a:rPr>
              <a:t>Darllenwch y fwydlen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BC4C06E3-C1D9-465E-A5FF-A72E8A96CF6B}"/>
              </a:ext>
            </a:extLst>
          </p:cNvPr>
          <p:cNvSpPr txBox="1"/>
          <p:nvPr/>
        </p:nvSpPr>
        <p:spPr>
          <a:xfrm>
            <a:off x="2070880" y="1489435"/>
            <a:ext cx="772972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 fontAlgn="base"/>
            <a:r>
              <a:rPr lang="cy-GB" b="1" dirty="0">
                <a:latin typeface="Comic Sans MS" panose="030F0702030302020204" pitchFamily="66" charset="0"/>
              </a:rPr>
              <a:t>Penderfynwch os ydy’r brawddegau yn </a:t>
            </a:r>
            <a:r>
              <a:rPr lang="en-US" dirty="0">
                <a:latin typeface="Comic Sans MS" panose="030F0702030302020204" pitchFamily="66" charset="0"/>
              </a:rPr>
              <a:t>​</a:t>
            </a:r>
          </a:p>
          <a:p>
            <a:pPr algn="ctr" fontAlgn="base"/>
            <a:r>
              <a:rPr lang="cy-GB" b="1" dirty="0">
                <a:latin typeface="Comic Sans MS" panose="030F0702030302020204" pitchFamily="66" charset="0"/>
              </a:rPr>
              <a:t>gywir neu anghywir.</a:t>
            </a:r>
            <a:r>
              <a:rPr lang="en-US" dirty="0">
                <a:latin typeface="Comic Sans MS" panose="030F0702030302020204" pitchFamily="66" charset="0"/>
              </a:rPr>
              <a:t>​</a:t>
            </a:r>
          </a:p>
        </p:txBody>
      </p:sp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C041D0FB-2A64-4EA6-AB65-411DC2D023D3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643395683"/>
              </p:ext>
            </p:extLst>
          </p:nvPr>
        </p:nvGraphicFramePr>
        <p:xfrm>
          <a:off x="367646" y="2693291"/>
          <a:ext cx="11444139" cy="3591560"/>
        </p:xfrm>
        <a:graphic>
          <a:graphicData uri="http://schemas.openxmlformats.org/drawingml/2006/table">
            <a:tbl>
              <a:tblPr firstRow="1" bandRow="1">
                <a:tableStyleId>{E8B1032C-EA38-4F05-BA0D-38AFFFC7BED3}</a:tableStyleId>
              </a:tblPr>
              <a:tblGrid>
                <a:gridCol w="3814713">
                  <a:extLst>
                    <a:ext uri="{9D8B030D-6E8A-4147-A177-3AD203B41FA5}">
                      <a16:colId xmlns:a16="http://schemas.microsoft.com/office/drawing/2014/main" val="1553981736"/>
                    </a:ext>
                  </a:extLst>
                </a:gridCol>
                <a:gridCol w="3814713">
                  <a:extLst>
                    <a:ext uri="{9D8B030D-6E8A-4147-A177-3AD203B41FA5}">
                      <a16:colId xmlns:a16="http://schemas.microsoft.com/office/drawing/2014/main" val="91039219"/>
                    </a:ext>
                  </a:extLst>
                </a:gridCol>
                <a:gridCol w="3814713">
                  <a:extLst>
                    <a:ext uri="{9D8B030D-6E8A-4147-A177-3AD203B41FA5}">
                      <a16:colId xmlns:a16="http://schemas.microsoft.com/office/drawing/2014/main" val="304943766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u="sng" noProof="0" dirty="0">
                          <a:solidFill>
                            <a:srgbClr val="00B050"/>
                          </a:solidFill>
                          <a:latin typeface="Comic Sans MS" panose="030F0702030302020204" pitchFamily="66" charset="0"/>
                        </a:rPr>
                        <a:t>Cywir √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u="sng" noProof="0" dirty="0">
                          <a:solidFill>
                            <a:srgbClr val="FF0000"/>
                          </a:solidFill>
                          <a:latin typeface="Comic Sans MS" panose="030F0702030302020204" pitchFamily="66" charset="0"/>
                        </a:rPr>
                        <a:t>Anghywir X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02911690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cy-GB" sz="1600" noProof="0" dirty="0">
                          <a:latin typeface="Comic Sans MS" panose="030F0702030302020204" pitchFamily="66" charset="0"/>
                        </a:rPr>
                        <a:t>Mae sglodion yn rhatach na lasagne.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1549179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cy-GB" sz="1600" noProof="0" dirty="0">
                          <a:latin typeface="Comic Sans MS" panose="030F0702030302020204" pitchFamily="66" charset="0"/>
                        </a:rPr>
                        <a:t>Mae siocled poeth yn ddrutach na choffi.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00457894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cy-GB" sz="1600" noProof="0" dirty="0">
                          <a:latin typeface="Comic Sans MS" panose="030F0702030302020204" pitchFamily="66" charset="0"/>
                        </a:rPr>
                        <a:t>Mae coffi yn ddrutach na the.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78882188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cy-GB" sz="1600" noProof="0" dirty="0">
                          <a:latin typeface="Comic Sans MS" panose="030F0702030302020204" pitchFamily="66" charset="0"/>
                        </a:rPr>
                        <a:t>Mae taten bob yn rhatach na chawl a bara.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62361425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cy-GB" sz="1600" noProof="0" dirty="0">
                          <a:latin typeface="Comic Sans MS" panose="030F0702030302020204" pitchFamily="66" charset="0"/>
                        </a:rPr>
                        <a:t>Mae sudd oren yn rhatach na chacen.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6932341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1600" dirty="0">
                          <a:latin typeface="Comic Sans MS" panose="030F0702030302020204" pitchFamily="66" charset="0"/>
                        </a:rPr>
                        <a:t>Mae </a:t>
                      </a:r>
                      <a:r>
                        <a:rPr lang="cy-GB" sz="1600" noProof="0" dirty="0">
                          <a:latin typeface="Comic Sans MS" panose="030F0702030302020204" pitchFamily="66" charset="0"/>
                        </a:rPr>
                        <a:t>te yn ddrutach na pitsa.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82544392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cy-GB" sz="1600" noProof="0" dirty="0">
                          <a:latin typeface="Comic Sans MS" panose="030F0702030302020204" pitchFamily="66" charset="0"/>
                        </a:rPr>
                        <a:t>Mae cacen yn rhatach na siocled poeth.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830890213"/>
                  </a:ext>
                </a:extLst>
              </a:tr>
            </a:tbl>
          </a:graphicData>
        </a:graphic>
      </p:graphicFrame>
      <p:pic>
        <p:nvPicPr>
          <p:cNvPr id="7" name="Graphic 6">
            <a:extLst>
              <a:ext uri="{FF2B5EF4-FFF2-40B4-BE49-F238E27FC236}">
                <a16:creationId xmlns:a16="http://schemas.microsoft.com/office/drawing/2014/main" id="{0E42D56C-E6B3-4E9C-B962-FD68274F7FD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 flipH="1">
            <a:off x="10167581" y="357300"/>
            <a:ext cx="1800837" cy="1338759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72CB0910-3268-4F4D-97A1-EFA413527D70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6"/>
              </a:ext>
            </a:extLst>
          </a:blip>
          <a:stretch>
            <a:fillRect/>
          </a:stretch>
        </p:blipFill>
        <p:spPr>
          <a:xfrm>
            <a:off x="485583" y="1557814"/>
            <a:ext cx="1905809" cy="99578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98348358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tar: 7 Points 3">
            <a:extLst>
              <a:ext uri="{FF2B5EF4-FFF2-40B4-BE49-F238E27FC236}">
                <a16:creationId xmlns:a16="http://schemas.microsoft.com/office/drawing/2014/main" id="{AD84E083-1008-40E5-84A9-E7EC55B0D020}"/>
              </a:ext>
            </a:extLst>
          </p:cNvPr>
          <p:cNvSpPr/>
          <p:nvPr/>
        </p:nvSpPr>
        <p:spPr>
          <a:xfrm>
            <a:off x="245097" y="120192"/>
            <a:ext cx="3940404" cy="3223967"/>
          </a:xfrm>
          <a:prstGeom prst="star7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sz="2800" dirty="0">
                <a:latin typeface="Comic Sans MS" panose="030F0702030302020204" pitchFamily="66" charset="0"/>
              </a:rPr>
              <a:t>Pa fwyd ydy’r rhatach?</a:t>
            </a:r>
          </a:p>
        </p:txBody>
      </p:sp>
      <p:sp>
        <p:nvSpPr>
          <p:cNvPr id="5" name="Star: 7 Points 4">
            <a:extLst>
              <a:ext uri="{FF2B5EF4-FFF2-40B4-BE49-F238E27FC236}">
                <a16:creationId xmlns:a16="http://schemas.microsoft.com/office/drawing/2014/main" id="{27EA9D0E-B3C8-47A3-9305-6B4CECB05471}"/>
              </a:ext>
            </a:extLst>
          </p:cNvPr>
          <p:cNvSpPr/>
          <p:nvPr/>
        </p:nvSpPr>
        <p:spPr>
          <a:xfrm>
            <a:off x="2640291" y="3344159"/>
            <a:ext cx="3940404" cy="3223967"/>
          </a:xfrm>
          <a:prstGeom prst="star7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sz="2800" dirty="0">
                <a:latin typeface="Comic Sans MS" panose="030F0702030302020204" pitchFamily="66" charset="0"/>
              </a:rPr>
              <a:t>Pa fwyd ydy’r ddrutach?</a:t>
            </a:r>
          </a:p>
        </p:txBody>
      </p:sp>
      <p:sp>
        <p:nvSpPr>
          <p:cNvPr id="6" name="Star: 7 Points 5">
            <a:extLst>
              <a:ext uri="{FF2B5EF4-FFF2-40B4-BE49-F238E27FC236}">
                <a16:creationId xmlns:a16="http://schemas.microsoft.com/office/drawing/2014/main" id="{5ACAEA6C-C0E5-47B1-9552-92629FA7A8F3}"/>
              </a:ext>
            </a:extLst>
          </p:cNvPr>
          <p:cNvSpPr/>
          <p:nvPr/>
        </p:nvSpPr>
        <p:spPr>
          <a:xfrm>
            <a:off x="5035484" y="120192"/>
            <a:ext cx="3940404" cy="3223967"/>
          </a:xfrm>
          <a:prstGeom prst="star7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sz="2800" dirty="0">
                <a:latin typeface="Comic Sans MS" panose="030F0702030302020204" pitchFamily="66" charset="0"/>
              </a:rPr>
              <a:t>Beth yw pris y coffi?</a:t>
            </a:r>
          </a:p>
        </p:txBody>
      </p:sp>
      <p:sp>
        <p:nvSpPr>
          <p:cNvPr id="7" name="Star: 7 Points 6">
            <a:extLst>
              <a:ext uri="{FF2B5EF4-FFF2-40B4-BE49-F238E27FC236}">
                <a16:creationId xmlns:a16="http://schemas.microsoft.com/office/drawing/2014/main" id="{26147984-0A9F-4D9A-83EE-B94383A84CCF}"/>
              </a:ext>
            </a:extLst>
          </p:cNvPr>
          <p:cNvSpPr/>
          <p:nvPr/>
        </p:nvSpPr>
        <p:spPr>
          <a:xfrm>
            <a:off x="7855669" y="3344159"/>
            <a:ext cx="3940404" cy="3223967"/>
          </a:xfrm>
          <a:prstGeom prst="star7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sz="2800" dirty="0">
                <a:latin typeface="Comic Sans MS" panose="030F0702030302020204" pitchFamily="66" charset="0"/>
              </a:rPr>
              <a:t>Beth yw pris y sudd oren?</a:t>
            </a:r>
          </a:p>
        </p:txBody>
      </p:sp>
    </p:spTree>
    <p:extLst>
      <p:ext uri="{BB962C8B-B14F-4D97-AF65-F5344CB8AC3E}">
        <p14:creationId xmlns:p14="http://schemas.microsoft.com/office/powerpoint/2010/main" val="1818898352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85C3F73-2039-4518-801A-5DAEC61AED1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6136" y="210547"/>
            <a:ext cx="4097392" cy="958377"/>
          </a:xfrm>
        </p:spPr>
        <p:txBody>
          <a:bodyPr/>
          <a:lstStyle/>
          <a:p>
            <a:r>
              <a:rPr lang="cy-GB" u="sng" dirty="0">
                <a:latin typeface="Comic Sans MS" panose="030F0702030302020204" pitchFamily="66" charset="0"/>
              </a:rPr>
              <a:t>Sgwrs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9C670177-5252-4D8E-9B9A-117E68ED7DC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9247528" y="210547"/>
            <a:ext cx="1474924" cy="754055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9AD644EF-179E-443B-B77C-3787ECCB4E0C}"/>
              </a:ext>
            </a:extLst>
          </p:cNvPr>
          <p:cNvSpPr txBox="1"/>
          <p:nvPr/>
        </p:nvSpPr>
        <p:spPr>
          <a:xfrm>
            <a:off x="518474" y="1593130"/>
            <a:ext cx="11114202" cy="549381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y-GB" u="sng" dirty="0">
                <a:solidFill>
                  <a:srgbClr val="FF0000"/>
                </a:solidFill>
                <a:latin typeface="Comic Sans MS" panose="030F0702030302020204" pitchFamily="66" charset="0"/>
              </a:rPr>
              <a:t>Jac: </a:t>
            </a:r>
            <a:r>
              <a:rPr lang="cy-GB" dirty="0">
                <a:solidFill>
                  <a:srgbClr val="FF0000"/>
                </a:solidFill>
                <a:latin typeface="Comic Sans MS" panose="030F0702030302020204" pitchFamily="66" charset="0"/>
              </a:rPr>
              <a:t>Bore da Lowri! Sut wyt ti?</a:t>
            </a:r>
          </a:p>
          <a:p>
            <a:pPr>
              <a:lnSpc>
                <a:spcPct val="150000"/>
              </a:lnSpc>
            </a:pPr>
            <a:r>
              <a:rPr lang="cy-GB" u="sng" dirty="0">
                <a:latin typeface="Comic Sans MS" panose="030F0702030302020204" pitchFamily="66" charset="0"/>
              </a:rPr>
              <a:t>Lowri: </a:t>
            </a:r>
            <a:r>
              <a:rPr lang="cy-GB" dirty="0">
                <a:latin typeface="Comic Sans MS" panose="030F0702030302020204" pitchFamily="66" charset="0"/>
              </a:rPr>
              <a:t>Bore da Jac! Da iawn diolch! Wyt ti eisiau mynd i’r Caffi Glitz? </a:t>
            </a:r>
          </a:p>
          <a:p>
            <a:pPr>
              <a:lnSpc>
                <a:spcPct val="150000"/>
              </a:lnSpc>
            </a:pPr>
            <a:r>
              <a:rPr lang="cy-GB" u="sng" dirty="0">
                <a:solidFill>
                  <a:srgbClr val="FF0000"/>
                </a:solidFill>
                <a:latin typeface="Comic Sans MS" panose="030F0702030302020204" pitchFamily="66" charset="0"/>
              </a:rPr>
              <a:t>Jac: </a:t>
            </a:r>
            <a:r>
              <a:rPr lang="cy-GB" dirty="0">
                <a:solidFill>
                  <a:srgbClr val="FF0000"/>
                </a:solidFill>
                <a:latin typeface="Comic Sans MS" panose="030F0702030302020204" pitchFamily="66" charset="0"/>
              </a:rPr>
              <a:t>Hyfryd! Dwi’n hoffi siocled poeth, ond, mae siocled poeth yn ddrutach na the, yn Gaffi Glitz, ond mae siocled poeth yn neis iawn!!</a:t>
            </a:r>
          </a:p>
          <a:p>
            <a:pPr>
              <a:lnSpc>
                <a:spcPct val="150000"/>
              </a:lnSpc>
            </a:pPr>
            <a:r>
              <a:rPr lang="cy-GB" u="sng" dirty="0">
                <a:latin typeface="Comic Sans MS" panose="030F0702030302020204" pitchFamily="66" charset="0"/>
              </a:rPr>
              <a:t>Lowri: </a:t>
            </a:r>
            <a:r>
              <a:rPr lang="cy-GB" dirty="0">
                <a:latin typeface="Comic Sans MS" panose="030F0702030302020204" pitchFamily="66" charset="0"/>
              </a:rPr>
              <a:t>Bobl bach! Edrychwch ar y prisiau ar y fwydlen! </a:t>
            </a:r>
          </a:p>
          <a:p>
            <a:pPr>
              <a:lnSpc>
                <a:spcPct val="150000"/>
              </a:lnSpc>
            </a:pPr>
            <a:r>
              <a:rPr lang="cy-GB" u="sng" dirty="0">
                <a:solidFill>
                  <a:srgbClr val="FF0000"/>
                </a:solidFill>
                <a:latin typeface="Comic Sans MS" panose="030F0702030302020204" pitchFamily="66" charset="0"/>
              </a:rPr>
              <a:t>Jac: </a:t>
            </a:r>
            <a:r>
              <a:rPr lang="cy-GB" dirty="0">
                <a:solidFill>
                  <a:srgbClr val="FF0000"/>
                </a:solidFill>
                <a:latin typeface="Comic Sans MS" panose="030F0702030302020204" pitchFamily="66" charset="0"/>
              </a:rPr>
              <a:t>Dwi’n cytuno! Mae Caffi Glitz yn ddrutach na Greggs!</a:t>
            </a:r>
          </a:p>
          <a:p>
            <a:pPr>
              <a:lnSpc>
                <a:spcPct val="150000"/>
              </a:lnSpc>
            </a:pPr>
            <a:r>
              <a:rPr lang="cy-GB" u="sng" dirty="0">
                <a:latin typeface="Comic Sans MS" panose="030F0702030302020204" pitchFamily="66" charset="0"/>
              </a:rPr>
              <a:t>Lowri: </a:t>
            </a:r>
            <a:r>
              <a:rPr lang="cy-GB" dirty="0">
                <a:latin typeface="Comic Sans MS" panose="030F0702030302020204" pitchFamily="66" charset="0"/>
              </a:rPr>
              <a:t>Mae taten bob yn rhatach na Lasagne! Dwi’n dwlu ar Lasagne! </a:t>
            </a:r>
          </a:p>
          <a:p>
            <a:pPr>
              <a:lnSpc>
                <a:spcPct val="150000"/>
              </a:lnSpc>
            </a:pPr>
            <a:r>
              <a:rPr lang="cy-GB" u="sng" dirty="0">
                <a:solidFill>
                  <a:srgbClr val="FF0000"/>
                </a:solidFill>
                <a:latin typeface="Comic Sans MS" panose="030F0702030302020204" pitchFamily="66" charset="0"/>
              </a:rPr>
              <a:t>Jac: </a:t>
            </a:r>
            <a:r>
              <a:rPr lang="cy-GB" dirty="0">
                <a:solidFill>
                  <a:srgbClr val="FF0000"/>
                </a:solidFill>
                <a:latin typeface="Comic Sans MS" panose="030F0702030302020204" pitchFamily="66" charset="0"/>
              </a:rPr>
              <a:t>Mae pitsa yn ddrutach na chawl a bara! Mae syniad gyda fi!</a:t>
            </a:r>
          </a:p>
          <a:p>
            <a:pPr>
              <a:lnSpc>
                <a:spcPct val="150000"/>
              </a:lnSpc>
            </a:pPr>
            <a:r>
              <a:rPr lang="cy-GB" u="sng" dirty="0">
                <a:latin typeface="Comic Sans MS" panose="030F0702030302020204" pitchFamily="66" charset="0"/>
              </a:rPr>
              <a:t>Lowri: </a:t>
            </a:r>
            <a:r>
              <a:rPr lang="cy-GB" dirty="0">
                <a:latin typeface="Comic Sans MS" panose="030F0702030302020204" pitchFamily="66" charset="0"/>
              </a:rPr>
              <a:t>Beth?</a:t>
            </a:r>
          </a:p>
          <a:p>
            <a:pPr>
              <a:lnSpc>
                <a:spcPct val="150000"/>
              </a:lnSpc>
            </a:pPr>
            <a:r>
              <a:rPr lang="cy-GB" u="sng" dirty="0">
                <a:solidFill>
                  <a:srgbClr val="FF0000"/>
                </a:solidFill>
                <a:latin typeface="Comic Sans MS" panose="030F0702030302020204" pitchFamily="66" charset="0"/>
              </a:rPr>
              <a:t>Jac: </a:t>
            </a:r>
            <a:r>
              <a:rPr lang="cy-GB" dirty="0">
                <a:solidFill>
                  <a:srgbClr val="FF0000"/>
                </a:solidFill>
                <a:latin typeface="Comic Sans MS" panose="030F0702030302020204" pitchFamily="66" charset="0"/>
              </a:rPr>
              <a:t>Beth am fynd i’r caffi ‘Parkers’? Mae’r bwyd yn rhatach! </a:t>
            </a:r>
          </a:p>
          <a:p>
            <a:pPr>
              <a:lnSpc>
                <a:spcPct val="150000"/>
              </a:lnSpc>
            </a:pPr>
            <a:r>
              <a:rPr lang="cy-GB" u="sng" dirty="0">
                <a:latin typeface="Comic Sans MS" panose="030F0702030302020204" pitchFamily="66" charset="0"/>
              </a:rPr>
              <a:t>Lowri: </a:t>
            </a:r>
            <a:r>
              <a:rPr lang="cy-GB" dirty="0">
                <a:latin typeface="Comic Sans MS" panose="030F0702030302020204" pitchFamily="66" charset="0"/>
              </a:rPr>
              <a:t>Iawn, syniad da!</a:t>
            </a:r>
            <a:endParaRPr lang="cy-GB" u="sng" dirty="0">
              <a:latin typeface="Comic Sans MS" panose="030F0702030302020204" pitchFamily="66" charset="0"/>
            </a:endParaRPr>
          </a:p>
          <a:p>
            <a:endParaRPr lang="cy-GB" u="sng" dirty="0">
              <a:latin typeface="Comic Sans MS" panose="030F0702030302020204" pitchFamily="66" charset="0"/>
            </a:endParaRPr>
          </a:p>
          <a:p>
            <a:endParaRPr lang="cy-GB" dirty="0">
              <a:latin typeface="Comic Sans MS" panose="030F0702030302020204" pitchFamily="66" charset="0"/>
            </a:endParaRPr>
          </a:p>
          <a:p>
            <a:r>
              <a:rPr lang="cy-GB" dirty="0">
                <a:latin typeface="Comic Sans MS" panose="030F0702030302020204" pitchFamily="66" charset="0"/>
              </a:rPr>
              <a:t>  </a:t>
            </a:r>
            <a:r>
              <a:rPr lang="cy-GB" u="sng" dirty="0">
                <a:latin typeface="Comic Sans MS" panose="030F0702030302020204" pitchFamily="66" charset="0"/>
              </a:rPr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1865172224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F3345DA-DAD4-49CB-AE64-92CFC8B0FB5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99381" y="446217"/>
            <a:ext cx="5285169" cy="754055"/>
          </a:xfrm>
        </p:spPr>
        <p:txBody>
          <a:bodyPr/>
          <a:lstStyle/>
          <a:p>
            <a:r>
              <a:rPr lang="cy-GB" dirty="0">
                <a:latin typeface="Comic Sans MS" panose="030F0702030302020204" pitchFamily="66" charset="0"/>
              </a:rPr>
              <a:t>Sgwrs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7D713B1-2F8B-4717-A1A8-091E4A9D30C7}"/>
              </a:ext>
            </a:extLst>
          </p:cNvPr>
          <p:cNvSpPr txBox="1"/>
          <p:nvPr/>
        </p:nvSpPr>
        <p:spPr>
          <a:xfrm>
            <a:off x="593889" y="1734532"/>
            <a:ext cx="11142482" cy="42013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y-GB" u="sng" dirty="0">
                <a:solidFill>
                  <a:srgbClr val="FF0000"/>
                </a:solidFill>
                <a:latin typeface="Comic Sans MS" panose="030F0702030302020204" pitchFamily="66" charset="0"/>
              </a:rPr>
              <a:t>Jac: </a:t>
            </a:r>
            <a:r>
              <a:rPr lang="cy-GB" dirty="0">
                <a:solidFill>
                  <a:srgbClr val="FF0000"/>
                </a:solidFill>
                <a:latin typeface="Comic Sans MS" panose="030F0702030302020204" pitchFamily="66" charset="0"/>
              </a:rPr>
              <a:t>Bore da Lowri! Sut wyt ti?</a:t>
            </a:r>
          </a:p>
          <a:p>
            <a:pPr>
              <a:lnSpc>
                <a:spcPct val="150000"/>
              </a:lnSpc>
            </a:pPr>
            <a:r>
              <a:rPr lang="cy-GB" u="sng" dirty="0">
                <a:latin typeface="Comic Sans MS" panose="030F0702030302020204" pitchFamily="66" charset="0"/>
              </a:rPr>
              <a:t>Lowri: </a:t>
            </a:r>
            <a:r>
              <a:rPr lang="cy-GB" dirty="0">
                <a:latin typeface="Comic Sans MS" panose="030F0702030302020204" pitchFamily="66" charset="0"/>
              </a:rPr>
              <a:t>Bore da Jac, dwi’n _________. Wyt ti eisiau mynd i’r __________? </a:t>
            </a:r>
          </a:p>
          <a:p>
            <a:pPr>
              <a:lnSpc>
                <a:spcPct val="150000"/>
              </a:lnSpc>
            </a:pPr>
            <a:r>
              <a:rPr lang="cy-GB" u="sng" dirty="0">
                <a:solidFill>
                  <a:srgbClr val="FF0000"/>
                </a:solidFill>
                <a:latin typeface="Comic Sans MS" panose="030F0702030302020204" pitchFamily="66" charset="0"/>
              </a:rPr>
              <a:t>Jac: </a:t>
            </a:r>
            <a:r>
              <a:rPr lang="cy-GB" dirty="0">
                <a:solidFill>
                  <a:srgbClr val="FF0000"/>
                </a:solidFill>
                <a:latin typeface="Comic Sans MS" panose="030F0702030302020204" pitchFamily="66" charset="0"/>
              </a:rPr>
              <a:t>Hyfryd! Dwi’n hoffi __________, ond, mae ________ yn ddrutach na _______, yn _________.</a:t>
            </a:r>
          </a:p>
          <a:p>
            <a:pPr>
              <a:lnSpc>
                <a:spcPct val="150000"/>
              </a:lnSpc>
            </a:pPr>
            <a:r>
              <a:rPr lang="cy-GB" u="sng" dirty="0">
                <a:latin typeface="Comic Sans MS" panose="030F0702030302020204" pitchFamily="66" charset="0"/>
              </a:rPr>
              <a:t>Lowri: </a:t>
            </a:r>
            <a:r>
              <a:rPr lang="cy-GB" dirty="0">
                <a:latin typeface="Comic Sans MS" panose="030F0702030302020204" pitchFamily="66" charset="0"/>
              </a:rPr>
              <a:t>Bobl bach! Edrychwch ar y prisiau ar y fwydlen! </a:t>
            </a:r>
          </a:p>
          <a:p>
            <a:pPr>
              <a:lnSpc>
                <a:spcPct val="150000"/>
              </a:lnSpc>
            </a:pPr>
            <a:r>
              <a:rPr lang="cy-GB" u="sng" dirty="0">
                <a:solidFill>
                  <a:srgbClr val="FF0000"/>
                </a:solidFill>
                <a:latin typeface="Comic Sans MS" panose="030F0702030302020204" pitchFamily="66" charset="0"/>
              </a:rPr>
              <a:t>Jac: </a:t>
            </a:r>
            <a:r>
              <a:rPr lang="cy-GB" dirty="0">
                <a:solidFill>
                  <a:srgbClr val="FF0000"/>
                </a:solidFill>
                <a:latin typeface="Comic Sans MS" panose="030F0702030302020204" pitchFamily="66" charset="0"/>
              </a:rPr>
              <a:t>Dwi’n cytuno! Mae _______ yn ddrutach na ___________</a:t>
            </a:r>
          </a:p>
          <a:p>
            <a:pPr>
              <a:lnSpc>
                <a:spcPct val="150000"/>
              </a:lnSpc>
            </a:pPr>
            <a:r>
              <a:rPr lang="cy-GB" u="sng" dirty="0">
                <a:latin typeface="Comic Sans MS" panose="030F0702030302020204" pitchFamily="66" charset="0"/>
              </a:rPr>
              <a:t>Lowri: </a:t>
            </a:r>
            <a:r>
              <a:rPr lang="cy-GB" dirty="0">
                <a:latin typeface="Comic Sans MS" panose="030F0702030302020204" pitchFamily="66" charset="0"/>
              </a:rPr>
              <a:t>Mae ________ yn rhatach na _________! Dwi’n dwlu ar ___________! </a:t>
            </a:r>
          </a:p>
          <a:p>
            <a:pPr>
              <a:lnSpc>
                <a:spcPct val="150000"/>
              </a:lnSpc>
            </a:pPr>
            <a:r>
              <a:rPr lang="cy-GB" u="sng" dirty="0">
                <a:solidFill>
                  <a:srgbClr val="FF0000"/>
                </a:solidFill>
                <a:latin typeface="Comic Sans MS" panose="030F0702030302020204" pitchFamily="66" charset="0"/>
              </a:rPr>
              <a:t>Jac: </a:t>
            </a:r>
            <a:r>
              <a:rPr lang="cy-GB" dirty="0">
                <a:solidFill>
                  <a:srgbClr val="FF0000"/>
                </a:solidFill>
                <a:latin typeface="Comic Sans MS" panose="030F0702030302020204" pitchFamily="66" charset="0"/>
              </a:rPr>
              <a:t>Mae ________ yn ddrutach na ___________! Mae syniad gyda fi!</a:t>
            </a:r>
          </a:p>
          <a:p>
            <a:pPr>
              <a:lnSpc>
                <a:spcPct val="150000"/>
              </a:lnSpc>
            </a:pPr>
            <a:r>
              <a:rPr lang="cy-GB" u="sng" dirty="0">
                <a:latin typeface="Comic Sans MS" panose="030F0702030302020204" pitchFamily="66" charset="0"/>
              </a:rPr>
              <a:t>Lowri: </a:t>
            </a:r>
            <a:r>
              <a:rPr lang="cy-GB" dirty="0">
                <a:latin typeface="Comic Sans MS" panose="030F0702030302020204" pitchFamily="66" charset="0"/>
              </a:rPr>
              <a:t>Beth?</a:t>
            </a:r>
          </a:p>
          <a:p>
            <a:pPr>
              <a:lnSpc>
                <a:spcPct val="150000"/>
              </a:lnSpc>
            </a:pPr>
            <a:r>
              <a:rPr lang="cy-GB" u="sng" dirty="0">
                <a:solidFill>
                  <a:srgbClr val="FF0000"/>
                </a:solidFill>
                <a:latin typeface="Comic Sans MS" panose="030F0702030302020204" pitchFamily="66" charset="0"/>
              </a:rPr>
              <a:t>Jac: </a:t>
            </a:r>
            <a:r>
              <a:rPr lang="cy-GB" dirty="0">
                <a:solidFill>
                  <a:srgbClr val="FF0000"/>
                </a:solidFill>
                <a:latin typeface="Comic Sans MS" panose="030F0702030302020204" pitchFamily="66" charset="0"/>
              </a:rPr>
              <a:t>Beth am fynd i’r caffi ___________? Mae’r bwyd yn rhatach! </a:t>
            </a:r>
          </a:p>
          <a:p>
            <a:pPr>
              <a:lnSpc>
                <a:spcPct val="150000"/>
              </a:lnSpc>
            </a:pPr>
            <a:r>
              <a:rPr lang="cy-GB" u="sng" dirty="0">
                <a:latin typeface="Comic Sans MS" panose="030F0702030302020204" pitchFamily="66" charset="0"/>
              </a:rPr>
              <a:t>Lowri: </a:t>
            </a:r>
            <a:r>
              <a:rPr lang="cy-GB" dirty="0">
                <a:latin typeface="Comic Sans MS" panose="030F0702030302020204" pitchFamily="66" charset="0"/>
              </a:rPr>
              <a:t>Iawn, syniad da!</a:t>
            </a:r>
            <a:endParaRPr lang="cy-GB" u="sng" dirty="0">
              <a:latin typeface="Comic Sans MS" panose="030F0702030302020204" pitchFamily="66" charset="0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A3080CBF-9F2E-45CA-8DB3-1F145E56779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10261447" y="257681"/>
            <a:ext cx="1474924" cy="75405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12633933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3F556C27-053B-4A02-9F58-D21751391579}"/>
              </a:ext>
            </a:extLst>
          </p:cNvPr>
          <p:cNvSpPr txBox="1"/>
          <p:nvPr/>
        </p:nvSpPr>
        <p:spPr>
          <a:xfrm>
            <a:off x="725864" y="377072"/>
            <a:ext cx="1100108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y-GB" dirty="0">
                <a:latin typeface="Comic Sans MS" panose="030F0702030302020204" pitchFamily="66" charset="0"/>
              </a:rPr>
              <a:t>Edrychwch ar y rhestr isod. Mewn parau, rhaid i chi ofyn ac ateb cwestiynau.</a:t>
            </a:r>
          </a:p>
          <a:p>
            <a:r>
              <a:rPr lang="cy-GB" dirty="0">
                <a:solidFill>
                  <a:srgbClr val="FF0000"/>
                </a:solidFill>
                <a:latin typeface="Comic Sans MS" panose="030F0702030302020204" pitchFamily="66" charset="0"/>
              </a:rPr>
              <a:t>e.e. Ydy afalau’n ddrutach nag orennau?</a:t>
            </a:r>
          </a:p>
          <a:p>
            <a:r>
              <a:rPr lang="cy-GB" dirty="0">
                <a:solidFill>
                  <a:srgbClr val="FF0000"/>
                </a:solidFill>
                <a:latin typeface="Comic Sans MS" panose="030F0702030302020204" pitchFamily="66" charset="0"/>
              </a:rPr>
              <a:t>Nac ydyn, mae afalau’n rhatach nag orennau. 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BCE36DCC-545B-4440-AC16-51F3C2345F1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725864" y="1588804"/>
            <a:ext cx="1226498" cy="1840196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C57E49BD-01E4-4C89-82C5-724A23E7C09E}"/>
              </a:ext>
            </a:extLst>
          </p:cNvPr>
          <p:cNvSpPr txBox="1"/>
          <p:nvPr/>
        </p:nvSpPr>
        <p:spPr>
          <a:xfrm>
            <a:off x="622169" y="3582186"/>
            <a:ext cx="15177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dirty="0">
                <a:latin typeface="Comic Sans MS" panose="030F0702030302020204" pitchFamily="66" charset="0"/>
              </a:rPr>
              <a:t>afalau – 75c</a:t>
            </a: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4BD21655-25AF-47EA-BE43-C32FF67C6C80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3596912" y="1628232"/>
            <a:ext cx="2099258" cy="1626124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EFA5E001-DFB7-4B88-8093-577B9D492195}"/>
              </a:ext>
            </a:extLst>
          </p:cNvPr>
          <p:cNvSpPr txBox="1"/>
          <p:nvPr/>
        </p:nvSpPr>
        <p:spPr>
          <a:xfrm>
            <a:off x="3887682" y="3603645"/>
            <a:ext cx="180848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dirty="0">
                <a:latin typeface="Comic Sans MS" panose="030F0702030302020204" pitchFamily="66" charset="0"/>
              </a:rPr>
              <a:t>bananas – 95c</a:t>
            </a:r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91386CD7-A891-4217-BD87-397A3CFFD614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7"/>
              </a:ext>
            </a:extLst>
          </a:blip>
          <a:stretch>
            <a:fillRect/>
          </a:stretch>
        </p:blipFill>
        <p:spPr>
          <a:xfrm flipH="1">
            <a:off x="7189508" y="1609213"/>
            <a:ext cx="2447435" cy="1631623"/>
          </a:xfrm>
          <a:prstGeom prst="rect">
            <a:avLst/>
          </a:prstGeom>
        </p:spPr>
      </p:pic>
      <p:sp>
        <p:nvSpPr>
          <p:cNvPr id="14" name="TextBox 13">
            <a:extLst>
              <a:ext uri="{FF2B5EF4-FFF2-40B4-BE49-F238E27FC236}">
                <a16:creationId xmlns:a16="http://schemas.microsoft.com/office/drawing/2014/main" id="{900FB0CE-BC90-4ADA-ABF7-5166567C0B07}"/>
              </a:ext>
            </a:extLst>
          </p:cNvPr>
          <p:cNvSpPr txBox="1"/>
          <p:nvPr/>
        </p:nvSpPr>
        <p:spPr>
          <a:xfrm>
            <a:off x="7769258" y="3470751"/>
            <a:ext cx="180848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dirty="0">
                <a:latin typeface="Comic Sans MS" panose="030F0702030302020204" pitchFamily="66" charset="0"/>
              </a:rPr>
              <a:t>orennau – 90c </a:t>
            </a:r>
          </a:p>
        </p:txBody>
      </p:sp>
      <p:pic>
        <p:nvPicPr>
          <p:cNvPr id="16" name="Picture 15">
            <a:extLst>
              <a:ext uri="{FF2B5EF4-FFF2-40B4-BE49-F238E27FC236}">
                <a16:creationId xmlns:a16="http://schemas.microsoft.com/office/drawing/2014/main" id="{0C3E1470-DBF2-45F1-BB44-25FC265D0D3E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9"/>
              </a:ext>
            </a:extLst>
          </a:blip>
          <a:stretch>
            <a:fillRect/>
          </a:stretch>
        </p:blipFill>
        <p:spPr>
          <a:xfrm>
            <a:off x="622169" y="4355184"/>
            <a:ext cx="1424360" cy="1595314"/>
          </a:xfrm>
          <a:prstGeom prst="rect">
            <a:avLst/>
          </a:prstGeom>
        </p:spPr>
      </p:pic>
      <p:sp>
        <p:nvSpPr>
          <p:cNvPr id="18" name="TextBox 17">
            <a:extLst>
              <a:ext uri="{FF2B5EF4-FFF2-40B4-BE49-F238E27FC236}">
                <a16:creationId xmlns:a16="http://schemas.microsoft.com/office/drawing/2014/main" id="{5C1A8C7C-7FAE-4158-A9A1-01FFF26AA043}"/>
              </a:ext>
            </a:extLst>
          </p:cNvPr>
          <p:cNvSpPr txBox="1"/>
          <p:nvPr/>
        </p:nvSpPr>
        <p:spPr>
          <a:xfrm>
            <a:off x="528341" y="6111596"/>
            <a:ext cx="189434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dirty="0">
                <a:latin typeface="Comic Sans MS" panose="030F0702030302020204" pitchFamily="66" charset="0"/>
              </a:rPr>
              <a:t>grawnwin – 65 c </a:t>
            </a:r>
          </a:p>
        </p:txBody>
      </p:sp>
      <p:pic>
        <p:nvPicPr>
          <p:cNvPr id="20" name="Picture 19">
            <a:extLst>
              <a:ext uri="{FF2B5EF4-FFF2-40B4-BE49-F238E27FC236}">
                <a16:creationId xmlns:a16="http://schemas.microsoft.com/office/drawing/2014/main" id="{314703CD-64BE-4AC0-8E03-6910E5597271}"/>
              </a:ext>
            </a:extLst>
          </p:cNvPr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11"/>
              </a:ext>
            </a:extLst>
          </a:blip>
          <a:stretch>
            <a:fillRect/>
          </a:stretch>
        </p:blipFill>
        <p:spPr>
          <a:xfrm>
            <a:off x="3596912" y="4340524"/>
            <a:ext cx="2561169" cy="1771072"/>
          </a:xfrm>
          <a:prstGeom prst="rect">
            <a:avLst/>
          </a:prstGeom>
        </p:spPr>
      </p:pic>
      <p:sp>
        <p:nvSpPr>
          <p:cNvPr id="22" name="TextBox 21">
            <a:extLst>
              <a:ext uri="{FF2B5EF4-FFF2-40B4-BE49-F238E27FC236}">
                <a16:creationId xmlns:a16="http://schemas.microsoft.com/office/drawing/2014/main" id="{A77361E9-1D43-48B9-83FB-1B00C1FF4897}"/>
              </a:ext>
            </a:extLst>
          </p:cNvPr>
          <p:cNvSpPr txBox="1"/>
          <p:nvPr/>
        </p:nvSpPr>
        <p:spPr>
          <a:xfrm>
            <a:off x="4220807" y="6294477"/>
            <a:ext cx="15177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dirty="0">
                <a:latin typeface="Comic Sans MS" panose="030F0702030302020204" pitchFamily="66" charset="0"/>
              </a:rPr>
              <a:t>mefus – 50c</a:t>
            </a:r>
          </a:p>
        </p:txBody>
      </p:sp>
      <p:pic>
        <p:nvPicPr>
          <p:cNvPr id="24" name="Picture 23">
            <a:extLst>
              <a:ext uri="{FF2B5EF4-FFF2-40B4-BE49-F238E27FC236}">
                <a16:creationId xmlns:a16="http://schemas.microsoft.com/office/drawing/2014/main" id="{F9760975-23BF-418E-B708-A7BFFBF430A3}"/>
              </a:ext>
            </a:extLst>
          </p:cNvPr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13"/>
              </a:ext>
            </a:extLst>
          </a:blip>
          <a:stretch>
            <a:fillRect/>
          </a:stretch>
        </p:blipFill>
        <p:spPr>
          <a:xfrm>
            <a:off x="7454918" y="4092845"/>
            <a:ext cx="2122826" cy="2089657"/>
          </a:xfrm>
          <a:prstGeom prst="rect">
            <a:avLst/>
          </a:prstGeom>
        </p:spPr>
      </p:pic>
      <p:sp>
        <p:nvSpPr>
          <p:cNvPr id="26" name="TextBox 25">
            <a:extLst>
              <a:ext uri="{FF2B5EF4-FFF2-40B4-BE49-F238E27FC236}">
                <a16:creationId xmlns:a16="http://schemas.microsoft.com/office/drawing/2014/main" id="{C8130E1E-83A3-42D6-8E15-8D515F842887}"/>
              </a:ext>
            </a:extLst>
          </p:cNvPr>
          <p:cNvSpPr txBox="1"/>
          <p:nvPr/>
        </p:nvSpPr>
        <p:spPr>
          <a:xfrm>
            <a:off x="7654366" y="6250598"/>
            <a:ext cx="228148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dirty="0">
                <a:latin typeface="Comic Sans MS" panose="030F0702030302020204" pitchFamily="66" charset="0"/>
              </a:rPr>
              <a:t>pinafalau – £1</a:t>
            </a:r>
          </a:p>
        </p:txBody>
      </p:sp>
      <p:pic>
        <p:nvPicPr>
          <p:cNvPr id="27" name="Picture 26">
            <a:extLst>
              <a:ext uri="{FF2B5EF4-FFF2-40B4-BE49-F238E27FC236}">
                <a16:creationId xmlns:a16="http://schemas.microsoft.com/office/drawing/2014/main" id="{5F80F0C1-2FE0-456D-A63E-3ED287733602}"/>
              </a:ext>
            </a:extLst>
          </p:cNvPr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15"/>
              </a:ext>
            </a:extLst>
          </a:blip>
          <a:stretch>
            <a:fillRect/>
          </a:stretch>
        </p:blipFill>
        <p:spPr>
          <a:xfrm>
            <a:off x="10346288" y="710262"/>
            <a:ext cx="1474924" cy="75405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26062951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87EB677-87D3-4C84-B07F-196619448E9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31136" y="333096"/>
            <a:ext cx="7729728" cy="1188720"/>
          </a:xfrm>
        </p:spPr>
        <p:txBody>
          <a:bodyPr/>
          <a:lstStyle/>
          <a:p>
            <a:r>
              <a:rPr lang="cy-GB" u="sng" dirty="0">
                <a:latin typeface="Comic Sans MS" panose="030F0702030302020204" pitchFamily="66" charset="0"/>
              </a:rPr>
              <a:t>Ieithoedd, llythrennedd a chyfathrebu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43DD4076-8BEA-4638-A891-03334F233DE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387295089"/>
              </p:ext>
            </p:extLst>
          </p:nvPr>
        </p:nvGraphicFramePr>
        <p:xfrm>
          <a:off x="514760" y="1987976"/>
          <a:ext cx="10859678" cy="3658680"/>
        </p:xfrm>
        <a:graphic>
          <a:graphicData uri="http://schemas.openxmlformats.org/drawingml/2006/table">
            <a:tbl>
              <a:tblPr firstRow="1" bandRow="1">
                <a:tableStyleId>{775DCB02-9BB8-47FD-8907-85C794F793BA}</a:tableStyleId>
              </a:tblPr>
              <a:tblGrid>
                <a:gridCol w="10859678">
                  <a:extLst>
                    <a:ext uri="{9D8B030D-6E8A-4147-A177-3AD203B41FA5}">
                      <a16:colId xmlns:a16="http://schemas.microsoft.com/office/drawing/2014/main" val="3010535618"/>
                    </a:ext>
                  </a:extLst>
                </a:gridCol>
              </a:tblGrid>
              <a:tr h="3658680">
                <a:tc>
                  <a:txBody>
                    <a:bodyPr/>
                    <a:lstStyle/>
                    <a:p>
                      <a:r>
                        <a:rPr lang="cy-GB" u="sng" noProof="0" dirty="0"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rPr>
                        <a:t>Thema: </a:t>
                      </a:r>
                      <a:r>
                        <a:rPr lang="cy-GB" u="none" noProof="0" dirty="0"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rPr>
                        <a:t>Y Drenewydd </a:t>
                      </a:r>
                    </a:p>
                    <a:p>
                      <a:endParaRPr lang="cy-GB" u="none" noProof="0" dirty="0">
                        <a:solidFill>
                          <a:schemeClr val="tx1"/>
                        </a:solidFill>
                        <a:latin typeface="Comic Sans MS" panose="030F0702030302020204" pitchFamily="66" charset="0"/>
                      </a:endParaRPr>
                    </a:p>
                    <a:p>
                      <a:r>
                        <a:rPr lang="cy-GB" u="sng" noProof="0" dirty="0"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rPr>
                        <a:t>Gwybodaeth flaenorol:</a:t>
                      </a:r>
                    </a:p>
                    <a:p>
                      <a:r>
                        <a:rPr lang="cy-GB" u="none" noProof="0" dirty="0"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rPr>
                        <a:t>Baswn i/Faswn i ddim/Faswn i? </a:t>
                      </a:r>
                      <a:r>
                        <a:rPr lang="cy-GB" u="sng" noProof="0" dirty="0"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rPr>
                        <a:t> </a:t>
                      </a:r>
                    </a:p>
                    <a:p>
                      <a:r>
                        <a:rPr lang="cy-GB" u="none" noProof="0" dirty="0"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rPr>
                        <a:t>Ansoddeiriau e.e diflas, hwyl, cyffrous</a:t>
                      </a:r>
                    </a:p>
                    <a:p>
                      <a:endParaRPr lang="cy-GB" u="none" noProof="0" dirty="0">
                        <a:solidFill>
                          <a:schemeClr val="tx1"/>
                        </a:solidFill>
                        <a:latin typeface="Comic Sans MS" panose="030F0702030302020204" pitchFamily="66" charset="0"/>
                      </a:endParaRPr>
                    </a:p>
                    <a:p>
                      <a:r>
                        <a:rPr lang="cy-GB" u="sng" noProof="0" dirty="0"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rPr>
                        <a:t>Ffocws iaith:</a:t>
                      </a:r>
                    </a:p>
                    <a:p>
                      <a:r>
                        <a:rPr lang="cy-GB" u="none" noProof="0" dirty="0"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rPr>
                        <a:t>Baswn i’n mynd i ________</a:t>
                      </a:r>
                    </a:p>
                    <a:p>
                      <a:r>
                        <a:rPr lang="cy-GB" u="none" noProof="0" dirty="0"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rPr>
                        <a:t>Faswn i ddim yn mynd i __________</a:t>
                      </a:r>
                    </a:p>
                    <a:p>
                      <a:r>
                        <a:rPr lang="cy-GB" u="none" noProof="0" dirty="0"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rPr>
                        <a:t>achos mae’n ___________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544240834"/>
                  </a:ext>
                </a:extLst>
              </a:tr>
            </a:tbl>
          </a:graphicData>
        </a:graphic>
      </p:graphicFrame>
      <p:pic>
        <p:nvPicPr>
          <p:cNvPr id="6" name="Picture 5">
            <a:extLst>
              <a:ext uri="{FF2B5EF4-FFF2-40B4-BE49-F238E27FC236}">
                <a16:creationId xmlns:a16="http://schemas.microsoft.com/office/drawing/2014/main" id="{47C2F2C1-6C56-4E0D-98DE-B297FE5FA00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10411268" y="356666"/>
            <a:ext cx="1238702" cy="1181778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CE5CF562-2752-4129-B594-69709A1AB02F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424206" y="379188"/>
            <a:ext cx="1436704" cy="1136733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282DE915-3990-4CE7-B3BD-F470371CE82B}"/>
              </a:ext>
            </a:extLst>
          </p:cNvPr>
          <p:cNvSpPr txBox="1"/>
          <p:nvPr/>
        </p:nvSpPr>
        <p:spPr>
          <a:xfrm>
            <a:off x="7805394" y="2138621"/>
            <a:ext cx="3487917" cy="40934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y-GB" sz="1600" b="1" u="sng" dirty="0">
                <a:latin typeface="Comic Sans MS" panose="030F0702030302020204" pitchFamily="66" charset="0"/>
              </a:rPr>
              <a:t>Gweithgareddau</a:t>
            </a:r>
          </a:p>
          <a:p>
            <a:pPr algn="ctr"/>
            <a:endParaRPr lang="en-GB" u="sng" dirty="0">
              <a:latin typeface="Comic Sans MS" panose="030F0702030302020204" pitchFamily="66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y-GB" sz="1400" dirty="0">
                <a:latin typeface="Comic Sans MS" panose="030F0702030302020204" pitchFamily="66" charset="0"/>
              </a:rPr>
              <a:t>Ymarfer Baswn i/Faswn i ddim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y-GB" sz="1400" dirty="0">
                <a:latin typeface="Comic Sans MS" panose="030F0702030302020204" pitchFamily="66" charset="0"/>
              </a:rPr>
              <a:t>Drilio’r patrymau ac adolygu ansoddeiriau.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y-GB" sz="1400" dirty="0">
                <a:latin typeface="Comic Sans MS" panose="030F0702030302020204" pitchFamily="66" charset="0"/>
              </a:rPr>
              <a:t>Chwarae bingo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y-GB" sz="1400" dirty="0">
                <a:latin typeface="Comic Sans MS" panose="030F0702030302020204" pitchFamily="66" charset="0"/>
              </a:rPr>
              <a:t>Drilio’r geiriau newydd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y-GB" sz="1400" dirty="0">
                <a:latin typeface="Comic Sans MS" panose="030F0702030302020204" pitchFamily="66" charset="0"/>
              </a:rPr>
              <a:t>Chwarae llongau rhyfel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y-GB" sz="1400" dirty="0">
                <a:latin typeface="Comic Sans MS" panose="030F0702030302020204" pitchFamily="66" charset="0"/>
              </a:rPr>
              <a:t>Ffocws iaith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y-GB" sz="1400" dirty="0">
                <a:latin typeface="Comic Sans MS" panose="030F0702030302020204" pitchFamily="66" charset="0"/>
              </a:rPr>
              <a:t>Chwarae Trap-ddor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y-GB" sz="1400" dirty="0">
                <a:latin typeface="Comic Sans MS" panose="030F0702030302020204" pitchFamily="66" charset="0"/>
              </a:rPr>
              <a:t>Gweithgareddau siarad – pyramid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y-GB" sz="1400" dirty="0">
                <a:latin typeface="Comic Sans MS" panose="030F0702030302020204" pitchFamily="66" charset="0"/>
              </a:rPr>
              <a:t>Gweithgaredd darllen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cy-GB" sz="1400" dirty="0">
              <a:latin typeface="Comic Sans MS" panose="030F0702030302020204" pitchFamily="66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cy-GB" sz="1400" dirty="0">
              <a:latin typeface="Comic Sans MS" panose="030F0702030302020204" pitchFamily="66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cy-GB" sz="1400" dirty="0">
              <a:latin typeface="Comic Sans MS" panose="030F0702030302020204" pitchFamily="66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cy-GB" sz="1400" dirty="0">
              <a:latin typeface="Comic Sans MS" panose="030F0702030302020204" pitchFamily="66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cy-GB" sz="1400" dirty="0">
              <a:latin typeface="Comic Sans MS" panose="030F0702030302020204" pitchFamily="66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600" dirty="0">
              <a:latin typeface="Comic Sans MS" panose="030F0702030302020204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29933880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8EFE2E74-6ED9-492B-9006-8196118985D5}"/>
              </a:ext>
            </a:extLst>
          </p:cNvPr>
          <p:cNvSpPr txBox="1"/>
          <p:nvPr/>
        </p:nvSpPr>
        <p:spPr>
          <a:xfrm>
            <a:off x="226243" y="216816"/>
            <a:ext cx="11774079" cy="79098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1400" u="sng" dirty="0">
                <a:solidFill>
                  <a:srgbClr val="FF0000"/>
                </a:solidFill>
                <a:latin typeface="Comic Sans MS" panose="030F0702030302020204" pitchFamily="66" charset="0"/>
              </a:rPr>
              <a:t>Sleid 37</a:t>
            </a:r>
          </a:p>
          <a:p>
            <a:r>
              <a:rPr lang="cy-GB" sz="1400" dirty="0">
                <a:latin typeface="Comic Sans MS" panose="030F0702030302020204" pitchFamily="66" charset="0"/>
              </a:rPr>
              <a:t>Adolygu ac ymarfer y patrymau. Defnyddio y dis mewn grŵp i drilio’r patrymau.</a:t>
            </a:r>
          </a:p>
          <a:p>
            <a:endParaRPr lang="cy-GB" sz="1400" u="sng" dirty="0">
              <a:solidFill>
                <a:srgbClr val="FF0000"/>
              </a:solidFill>
              <a:latin typeface="Comic Sans MS" panose="030F0702030302020204" pitchFamily="66" charset="0"/>
            </a:endParaRPr>
          </a:p>
          <a:p>
            <a:r>
              <a:rPr lang="cy-GB" sz="1400" u="sng" dirty="0">
                <a:solidFill>
                  <a:srgbClr val="FF0000"/>
                </a:solidFill>
                <a:latin typeface="Comic Sans MS" panose="030F0702030302020204" pitchFamily="66" charset="0"/>
              </a:rPr>
              <a:t>Sleid 38</a:t>
            </a:r>
          </a:p>
          <a:p>
            <a:r>
              <a:rPr lang="cy-GB" sz="1400" dirty="0">
                <a:latin typeface="Comic Sans MS" panose="030F0702030302020204" pitchFamily="66" charset="0"/>
              </a:rPr>
              <a:t>Adolygu ansoddeiriau a defnyddio cardiau fflachio i helpu. </a:t>
            </a:r>
          </a:p>
          <a:p>
            <a:endParaRPr lang="cy-GB" sz="1400" dirty="0">
              <a:latin typeface="Comic Sans MS" panose="030F0702030302020204" pitchFamily="66" charset="0"/>
            </a:endParaRPr>
          </a:p>
          <a:p>
            <a:r>
              <a:rPr lang="cy-GB" sz="1400" u="sng" dirty="0">
                <a:solidFill>
                  <a:srgbClr val="FF0000"/>
                </a:solidFill>
                <a:latin typeface="Comic Sans MS" panose="030F0702030302020204" pitchFamily="66" charset="0"/>
              </a:rPr>
              <a:t>Sleidiau 45 - 51</a:t>
            </a:r>
          </a:p>
          <a:p>
            <a:r>
              <a:rPr lang="cy-GB" sz="1400" dirty="0">
                <a:latin typeface="Comic Sans MS" panose="030F0702030302020204" pitchFamily="66" charset="0"/>
              </a:rPr>
              <a:t>Defnyddio cardiau fflachio i ddysgu’r ac ymarfer clybiau yn Y Drenewydd/Yr Ardal.</a:t>
            </a:r>
          </a:p>
          <a:p>
            <a:endParaRPr lang="cy-GB" sz="1400" dirty="0">
              <a:latin typeface="Comic Sans MS" panose="030F0702030302020204" pitchFamily="66" charset="0"/>
            </a:endParaRPr>
          </a:p>
          <a:p>
            <a:r>
              <a:rPr lang="cy-GB" sz="1400" u="sng" dirty="0">
                <a:solidFill>
                  <a:srgbClr val="FF0000"/>
                </a:solidFill>
                <a:latin typeface="Comic Sans MS" panose="030F0702030302020204" pitchFamily="66" charset="0"/>
              </a:rPr>
              <a:t>Sleidiau 52 - 54</a:t>
            </a:r>
          </a:p>
          <a:p>
            <a:r>
              <a:rPr lang="cy-GB" sz="1400" dirty="0">
                <a:latin typeface="Comic Sans MS" panose="030F0702030302020204" pitchFamily="66" charset="0"/>
              </a:rPr>
              <a:t>Chwarae bingo i ymarfer geiriau newydd. Rhaid i’r plant yn gwrando yn ofalus. </a:t>
            </a:r>
          </a:p>
          <a:p>
            <a:endParaRPr lang="cy-GB" sz="1400" dirty="0">
              <a:latin typeface="Comic Sans MS" panose="030F0702030302020204" pitchFamily="66" charset="0"/>
            </a:endParaRPr>
          </a:p>
          <a:p>
            <a:r>
              <a:rPr lang="cy-GB" sz="1400" u="sng" dirty="0">
                <a:solidFill>
                  <a:srgbClr val="FF0000"/>
                </a:solidFill>
                <a:latin typeface="Comic Sans MS" panose="030F0702030302020204" pitchFamily="66" charset="0"/>
              </a:rPr>
              <a:t>Sleid 55</a:t>
            </a:r>
          </a:p>
          <a:p>
            <a:r>
              <a:rPr lang="cy-GB" sz="1400" dirty="0">
                <a:latin typeface="Comic Sans MS" panose="030F0702030302020204" pitchFamily="66" charset="0"/>
              </a:rPr>
              <a:t>Chwarae llongau rhyfel </a:t>
            </a:r>
          </a:p>
          <a:p>
            <a:endParaRPr lang="cy-GB" sz="1400" dirty="0">
              <a:latin typeface="Comic Sans MS" panose="030F0702030302020204" pitchFamily="66" charset="0"/>
            </a:endParaRPr>
          </a:p>
          <a:p>
            <a:r>
              <a:rPr lang="cy-GB" sz="1400" u="sng" dirty="0">
                <a:solidFill>
                  <a:srgbClr val="FF0000"/>
                </a:solidFill>
                <a:latin typeface="Comic Sans MS" panose="030F0702030302020204" pitchFamily="66" charset="0"/>
              </a:rPr>
              <a:t>Sleid 56 – Ffocws Iaith </a:t>
            </a:r>
          </a:p>
          <a:p>
            <a:r>
              <a:rPr lang="cy-GB" sz="1400" dirty="0">
                <a:latin typeface="Comic Sans MS" panose="030F0702030302020204" pitchFamily="66" charset="0"/>
              </a:rPr>
              <a:t>Adolygu patrwm – Baswn i’n / Faswn i ddim</a:t>
            </a:r>
          </a:p>
          <a:p>
            <a:endParaRPr lang="cy-GB" sz="1400" dirty="0">
              <a:latin typeface="Comic Sans MS" panose="030F0702030302020204" pitchFamily="66" charset="0"/>
            </a:endParaRPr>
          </a:p>
          <a:p>
            <a:r>
              <a:rPr lang="cy-GB" sz="1400" u="sng" dirty="0">
                <a:solidFill>
                  <a:srgbClr val="FF0000"/>
                </a:solidFill>
                <a:latin typeface="Comic Sans MS" panose="030F0702030302020204" pitchFamily="66" charset="0"/>
              </a:rPr>
              <a:t>Sleid 57</a:t>
            </a:r>
          </a:p>
          <a:p>
            <a:r>
              <a:rPr lang="cy-GB" sz="1400" dirty="0">
                <a:latin typeface="Comic Sans MS" panose="030F0702030302020204" pitchFamily="66" charset="0"/>
              </a:rPr>
              <a:t>Gweithgaredd siarad</a:t>
            </a:r>
          </a:p>
          <a:p>
            <a:endParaRPr lang="cy-GB" sz="1400" dirty="0">
              <a:latin typeface="Comic Sans MS" panose="030F0702030302020204" pitchFamily="66" charset="0"/>
            </a:endParaRPr>
          </a:p>
          <a:p>
            <a:r>
              <a:rPr lang="cy-GB" sz="1400" u="sng" dirty="0">
                <a:solidFill>
                  <a:srgbClr val="FF0000"/>
                </a:solidFill>
                <a:latin typeface="Comic Sans MS" panose="030F0702030302020204" pitchFamily="66" charset="0"/>
              </a:rPr>
              <a:t>Sleid 58</a:t>
            </a:r>
          </a:p>
          <a:p>
            <a:r>
              <a:rPr lang="cy-GB" sz="1400" dirty="0">
                <a:latin typeface="Comic Sans MS" panose="030F0702030302020204" pitchFamily="66" charset="0"/>
              </a:rPr>
              <a:t>Gêm trap-ddor. Defnyddiwch y patrymau – Baswn i’n/Faswn i ddim </a:t>
            </a:r>
          </a:p>
          <a:p>
            <a:endParaRPr lang="cy-GB" sz="1400" dirty="0">
              <a:latin typeface="Comic Sans MS" panose="030F0702030302020204" pitchFamily="66" charset="0"/>
            </a:endParaRPr>
          </a:p>
          <a:p>
            <a:r>
              <a:rPr lang="cy-GB" sz="1400" u="sng" dirty="0">
                <a:solidFill>
                  <a:srgbClr val="FF0000"/>
                </a:solidFill>
                <a:latin typeface="Comic Sans MS" panose="030F0702030302020204" pitchFamily="66" charset="0"/>
              </a:rPr>
              <a:t>Sleid 59 – Darllen meddyliau</a:t>
            </a:r>
          </a:p>
          <a:p>
            <a:r>
              <a:rPr lang="cy-GB" sz="1400" dirty="0">
                <a:latin typeface="Comic Sans MS" panose="030F0702030302020204" pitchFamily="66" charset="0"/>
              </a:rPr>
              <a:t>Beth mae eich partner ei feddwl?</a:t>
            </a:r>
          </a:p>
          <a:p>
            <a:endParaRPr lang="cy-GB" sz="1600" dirty="0">
              <a:latin typeface="Comic Sans MS" panose="030F0702030302020204" pitchFamily="66" charset="0"/>
            </a:endParaRPr>
          </a:p>
          <a:p>
            <a:r>
              <a:rPr lang="cy-GB" sz="1400" u="sng" dirty="0">
                <a:solidFill>
                  <a:srgbClr val="FF0000"/>
                </a:solidFill>
                <a:latin typeface="Comic Sans MS" panose="030F0702030302020204" pitchFamily="66" charset="0"/>
              </a:rPr>
              <a:t>Sleidiau 60 - 64</a:t>
            </a:r>
          </a:p>
          <a:p>
            <a:r>
              <a:rPr lang="cy-GB" sz="1600" dirty="0">
                <a:latin typeface="Comic Sans MS" panose="030F0702030302020204" pitchFamily="66" charset="0"/>
              </a:rPr>
              <a:t>Gwe</a:t>
            </a:r>
            <a:r>
              <a:rPr lang="cy-GB" sz="1400" dirty="0">
                <a:latin typeface="Comic Sans MS" panose="030F0702030302020204" pitchFamily="66" charset="0"/>
              </a:rPr>
              <a:t>ithgareddau siarad – Pyramid Cyfieithu</a:t>
            </a:r>
          </a:p>
          <a:p>
            <a:endParaRPr lang="cy-GB" sz="1600" u="sng" dirty="0">
              <a:solidFill>
                <a:srgbClr val="FF0000"/>
              </a:solidFill>
              <a:latin typeface="Comic Sans MS" panose="030F0702030302020204" pitchFamily="66" charset="0"/>
            </a:endParaRPr>
          </a:p>
          <a:p>
            <a:endParaRPr lang="cy-GB" sz="1600" dirty="0">
              <a:latin typeface="Comic Sans MS" panose="030F0702030302020204" pitchFamily="66" charset="0"/>
            </a:endParaRPr>
          </a:p>
          <a:p>
            <a:endParaRPr lang="cy-GB" sz="1600" u="sng" dirty="0">
              <a:solidFill>
                <a:srgbClr val="FF0000"/>
              </a:solidFill>
              <a:latin typeface="Comic Sans MS" panose="030F0702030302020204" pitchFamily="66" charset="0"/>
            </a:endParaRPr>
          </a:p>
          <a:p>
            <a:endParaRPr lang="cy-GB" sz="1600" dirty="0">
              <a:latin typeface="Comic Sans MS" panose="030F0702030302020204" pitchFamily="66" charset="0"/>
            </a:endParaRPr>
          </a:p>
          <a:p>
            <a:endParaRPr lang="cy-GB" sz="1600" dirty="0">
              <a:latin typeface="Comic Sans MS" panose="030F0702030302020204" pitchFamily="66" charset="0"/>
            </a:endParaRPr>
          </a:p>
          <a:p>
            <a:endParaRPr lang="cy-GB" sz="1600" dirty="0">
              <a:latin typeface="Comic Sans MS" panose="030F0702030302020204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33198684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480CBCB-753D-4C48-83D6-52FF6DD67E3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420421" y="238828"/>
            <a:ext cx="5351157" cy="1188720"/>
          </a:xfrm>
        </p:spPr>
        <p:txBody>
          <a:bodyPr/>
          <a:lstStyle/>
          <a:p>
            <a:r>
              <a:rPr lang="cy-GB" u="sng" dirty="0">
                <a:latin typeface="Comic Sans MS" panose="030F0702030302020204" pitchFamily="66" charset="0"/>
              </a:rPr>
              <a:t>Ymarfer ac Adolygu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A07E45C9-8229-4BA2-BA49-857D14F7F61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771694358"/>
              </p:ext>
            </p:extLst>
          </p:nvPr>
        </p:nvGraphicFramePr>
        <p:xfrm>
          <a:off x="942679" y="1997401"/>
          <a:ext cx="10869106" cy="3856648"/>
        </p:xfrm>
        <a:graphic>
          <a:graphicData uri="http://schemas.openxmlformats.org/drawingml/2006/table">
            <a:tbl>
              <a:tblPr firstRow="1" bandRow="1">
                <a:tableStyleId>{0E3FDE45-AF77-4B5C-9715-49D594BDF05E}</a:tableStyleId>
              </a:tblPr>
              <a:tblGrid>
                <a:gridCol w="5434553">
                  <a:extLst>
                    <a:ext uri="{9D8B030D-6E8A-4147-A177-3AD203B41FA5}">
                      <a16:colId xmlns:a16="http://schemas.microsoft.com/office/drawing/2014/main" val="3252633044"/>
                    </a:ext>
                  </a:extLst>
                </a:gridCol>
                <a:gridCol w="5434553">
                  <a:extLst>
                    <a:ext uri="{9D8B030D-6E8A-4147-A177-3AD203B41FA5}">
                      <a16:colId xmlns:a16="http://schemas.microsoft.com/office/drawing/2014/main" val="2732244508"/>
                    </a:ext>
                  </a:extLst>
                </a:gridCol>
              </a:tblGrid>
              <a:tr h="482081">
                <a:tc>
                  <a:txBody>
                    <a:bodyPr/>
                    <a:lstStyle/>
                    <a:p>
                      <a:pPr algn="ctr"/>
                      <a:r>
                        <a:rPr lang="cy-GB" sz="2000" u="sng" noProof="0" dirty="0"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rPr>
                        <a:t>Cadarnhaol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2000" u="sng" noProof="0" dirty="0">
                          <a:latin typeface="Comic Sans MS" panose="030F0702030302020204" pitchFamily="66" charset="0"/>
                        </a:rPr>
                        <a:t>Negyddol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449006528"/>
                  </a:ext>
                </a:extLst>
              </a:tr>
              <a:tr h="482081">
                <a:tc>
                  <a:txBody>
                    <a:bodyPr/>
                    <a:lstStyle/>
                    <a:p>
                      <a:pPr algn="ctr"/>
                      <a:r>
                        <a:rPr lang="cy-GB" noProof="0" dirty="0">
                          <a:latin typeface="Comic Sans MS" panose="030F0702030302020204" pitchFamily="66" charset="0"/>
                        </a:rPr>
                        <a:t>Baswn i’n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noProof="0" dirty="0">
                          <a:latin typeface="Comic Sans MS" panose="030F0702030302020204" pitchFamily="66" charset="0"/>
                        </a:rPr>
                        <a:t>Faswn i ddim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139041358"/>
                  </a:ext>
                </a:extLst>
              </a:tr>
              <a:tr h="482081">
                <a:tc>
                  <a:txBody>
                    <a:bodyPr/>
                    <a:lstStyle/>
                    <a:p>
                      <a:pPr algn="ctr"/>
                      <a:r>
                        <a:rPr lang="cy-GB" noProof="0" dirty="0">
                          <a:latin typeface="Comic Sans MS" panose="030F0702030302020204" pitchFamily="66" charset="0"/>
                        </a:rPr>
                        <a:t>Baset ti’n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noProof="0" dirty="0">
                          <a:latin typeface="Comic Sans MS" panose="030F0702030302020204" pitchFamily="66" charset="0"/>
                        </a:rPr>
                        <a:t>Faset ti ddim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822733929"/>
                  </a:ext>
                </a:extLst>
              </a:tr>
              <a:tr h="482081">
                <a:tc>
                  <a:txBody>
                    <a:bodyPr/>
                    <a:lstStyle/>
                    <a:p>
                      <a:pPr algn="ctr"/>
                      <a:r>
                        <a:rPr lang="cy-GB" noProof="0" dirty="0">
                          <a:latin typeface="Comic Sans MS" panose="030F0702030302020204" pitchFamily="66" charset="0"/>
                        </a:rPr>
                        <a:t>Basai e’n/hi’n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noProof="0" dirty="0">
                          <a:latin typeface="Comic Sans MS" panose="030F0702030302020204" pitchFamily="66" charset="0"/>
                        </a:rPr>
                        <a:t>Fasai e/hi ddim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013810551"/>
                  </a:ext>
                </a:extLst>
              </a:tr>
              <a:tr h="482081">
                <a:tc>
                  <a:txBody>
                    <a:bodyPr/>
                    <a:lstStyle/>
                    <a:p>
                      <a:pPr algn="ctr"/>
                      <a:r>
                        <a:rPr lang="cy-GB" noProof="0" dirty="0">
                          <a:latin typeface="Comic Sans MS" panose="030F0702030302020204" pitchFamily="66" charset="0"/>
                        </a:rPr>
                        <a:t>Basen ni’n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noProof="0" dirty="0">
                          <a:latin typeface="Comic Sans MS" panose="030F0702030302020204" pitchFamily="66" charset="0"/>
                        </a:rPr>
                        <a:t>Fasen ni ddim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119367363"/>
                  </a:ext>
                </a:extLst>
              </a:tr>
              <a:tr h="482081">
                <a:tc>
                  <a:txBody>
                    <a:bodyPr/>
                    <a:lstStyle/>
                    <a:p>
                      <a:pPr algn="ctr"/>
                      <a:r>
                        <a:rPr lang="cy-GB" noProof="0" dirty="0">
                          <a:latin typeface="Comic Sans MS" panose="030F0702030302020204" pitchFamily="66" charset="0"/>
                        </a:rPr>
                        <a:t>Basech chi’n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noProof="0" dirty="0">
                          <a:latin typeface="Comic Sans MS" panose="030F0702030302020204" pitchFamily="66" charset="0"/>
                        </a:rPr>
                        <a:t>Fasech chi ddim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70175669"/>
                  </a:ext>
                </a:extLst>
              </a:tr>
              <a:tr h="482081">
                <a:tc>
                  <a:txBody>
                    <a:bodyPr/>
                    <a:lstStyle/>
                    <a:p>
                      <a:pPr algn="ctr"/>
                      <a:r>
                        <a:rPr lang="cy-GB" noProof="0" dirty="0">
                          <a:latin typeface="Comic Sans MS" panose="030F0702030302020204" pitchFamily="66" charset="0"/>
                        </a:rPr>
                        <a:t>Basen nhw’n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noProof="0" dirty="0">
                          <a:latin typeface="Comic Sans MS" panose="030F0702030302020204" pitchFamily="66" charset="0"/>
                        </a:rPr>
                        <a:t>Fasen nhw ddim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980309348"/>
                  </a:ext>
                </a:extLst>
              </a:tr>
              <a:tr h="482081">
                <a:tc>
                  <a:txBody>
                    <a:bodyPr/>
                    <a:lstStyle/>
                    <a:p>
                      <a:pPr algn="ctr"/>
                      <a:r>
                        <a:rPr lang="cy-GB" noProof="0" dirty="0">
                          <a:latin typeface="Comic Sans MS" panose="030F0702030302020204" pitchFamily="66" charset="0"/>
                        </a:rPr>
                        <a:t>Basai Sali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noProof="0" dirty="0">
                          <a:latin typeface="Comic Sans MS" panose="030F0702030302020204" pitchFamily="66" charset="0"/>
                        </a:rPr>
                        <a:t>Fasai Sali ddim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995704784"/>
                  </a:ext>
                </a:extLst>
              </a:tr>
            </a:tbl>
          </a:graphicData>
        </a:graphic>
      </p:graphicFrame>
      <p:pic>
        <p:nvPicPr>
          <p:cNvPr id="6" name="Picture 5">
            <a:extLst>
              <a:ext uri="{FF2B5EF4-FFF2-40B4-BE49-F238E27FC236}">
                <a16:creationId xmlns:a16="http://schemas.microsoft.com/office/drawing/2014/main" id="{09FFEF95-022F-4C36-852C-26BCD26FF03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634787" y="238828"/>
            <a:ext cx="1580551" cy="129407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77517879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008E094-A2BF-4A31-A185-0D5DF56A4D4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31136" y="2341006"/>
            <a:ext cx="7729728" cy="1188720"/>
          </a:xfrm>
        </p:spPr>
        <p:txBody>
          <a:bodyPr/>
          <a:lstStyle/>
          <a:p>
            <a:r>
              <a:rPr lang="cy-GB" u="sng" dirty="0">
                <a:latin typeface="Comic Sans MS" panose="030F0702030302020204" pitchFamily="66" charset="0"/>
              </a:rPr>
              <a:t>Adolygu ansoddeiriau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E9583BCD-BEF2-4C92-B7B1-9F085D60301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584461" y="472573"/>
            <a:ext cx="2287571" cy="159891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15584037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F5769E8C-A565-4CBC-9429-E8F914426B7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3026148" y="619780"/>
            <a:ext cx="5567954" cy="4018207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9F9A1A38-D4AF-4463-9C61-FEAF78C6651A}"/>
              </a:ext>
            </a:extLst>
          </p:cNvPr>
          <p:cNvSpPr txBox="1"/>
          <p:nvPr/>
        </p:nvSpPr>
        <p:spPr>
          <a:xfrm>
            <a:off x="3516198" y="4996206"/>
            <a:ext cx="482652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y-GB" sz="4800" b="1" dirty="0">
                <a:latin typeface="Comic Sans MS" panose="030F0702030302020204" pitchFamily="66" charset="0"/>
              </a:rPr>
              <a:t>hwyl</a:t>
            </a:r>
          </a:p>
        </p:txBody>
      </p:sp>
    </p:spTree>
    <p:extLst>
      <p:ext uri="{BB962C8B-B14F-4D97-AF65-F5344CB8AC3E}">
        <p14:creationId xmlns:p14="http://schemas.microsoft.com/office/powerpoint/2010/main" val="860116186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FEDCF3FF-1F18-4334-A467-1303C979850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3242965" y="1089192"/>
            <a:ext cx="5567954" cy="3720405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05837B20-2242-47AA-8335-0A14B6E7E269}"/>
              </a:ext>
            </a:extLst>
          </p:cNvPr>
          <p:cNvSpPr txBox="1"/>
          <p:nvPr/>
        </p:nvSpPr>
        <p:spPr>
          <a:xfrm>
            <a:off x="3516198" y="4996206"/>
            <a:ext cx="482652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y-GB" sz="4800" b="1" dirty="0">
                <a:latin typeface="Comic Sans MS" panose="030F0702030302020204" pitchFamily="66" charset="0"/>
              </a:rPr>
              <a:t>diflas</a:t>
            </a:r>
          </a:p>
        </p:txBody>
      </p:sp>
    </p:spTree>
    <p:extLst>
      <p:ext uri="{BB962C8B-B14F-4D97-AF65-F5344CB8AC3E}">
        <p14:creationId xmlns:p14="http://schemas.microsoft.com/office/powerpoint/2010/main" val="2520439671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551DAA39-5882-42C8-B197-FAD25644B5B6}"/>
              </a:ext>
            </a:extLst>
          </p:cNvPr>
          <p:cNvSpPr txBox="1"/>
          <p:nvPr/>
        </p:nvSpPr>
        <p:spPr>
          <a:xfrm>
            <a:off x="3516198" y="4996206"/>
            <a:ext cx="482652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y-GB" sz="4800" b="1" dirty="0">
                <a:latin typeface="Comic Sans MS" panose="030F0702030302020204" pitchFamily="66" charset="0"/>
              </a:rPr>
              <a:t>cyffrous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4274F63B-C605-44CD-8784-F68CB3ACFE3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3145483" y="1071710"/>
            <a:ext cx="5567954" cy="313319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56558560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6D1B17EE-6788-4715-8F3D-39ED85B3E5D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4166739" y="1089192"/>
            <a:ext cx="3720405" cy="3720405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3F5C2C07-C38B-4D83-AA44-2694E4B45FE3}"/>
              </a:ext>
            </a:extLst>
          </p:cNvPr>
          <p:cNvSpPr txBox="1"/>
          <p:nvPr/>
        </p:nvSpPr>
        <p:spPr>
          <a:xfrm>
            <a:off x="3516198" y="4996206"/>
            <a:ext cx="482652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y-GB" sz="4800" b="1" dirty="0">
                <a:latin typeface="Comic Sans MS" panose="030F0702030302020204" pitchFamily="66" charset="0"/>
              </a:rPr>
              <a:t>ofnadwy</a:t>
            </a:r>
          </a:p>
        </p:txBody>
      </p:sp>
    </p:spTree>
    <p:extLst>
      <p:ext uri="{BB962C8B-B14F-4D97-AF65-F5344CB8AC3E}">
        <p14:creationId xmlns:p14="http://schemas.microsoft.com/office/powerpoint/2010/main" val="372797744"/>
      </p:ext>
    </p:extLst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C97816A6-F6EF-4FDF-9A49-3271CAAC482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3742442" y="474431"/>
            <a:ext cx="4521775" cy="4521775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BBA4CB83-BB78-40C9-969C-93F96A4ADD69}"/>
              </a:ext>
            </a:extLst>
          </p:cNvPr>
          <p:cNvSpPr txBox="1"/>
          <p:nvPr/>
        </p:nvSpPr>
        <p:spPr>
          <a:xfrm>
            <a:off x="3516198" y="4996206"/>
            <a:ext cx="482652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y-GB" sz="4800" b="1" dirty="0">
                <a:latin typeface="Comic Sans MS" panose="030F0702030302020204" pitchFamily="66" charset="0"/>
              </a:rPr>
              <a:t>ardderchog</a:t>
            </a:r>
          </a:p>
        </p:txBody>
      </p:sp>
    </p:spTree>
    <p:extLst>
      <p:ext uri="{BB962C8B-B14F-4D97-AF65-F5344CB8AC3E}">
        <p14:creationId xmlns:p14="http://schemas.microsoft.com/office/powerpoint/2010/main" val="1329856211"/>
      </p:ext>
    </p:extLst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02267272-0C43-41F2-87DA-5835B51B785C}"/>
              </a:ext>
            </a:extLst>
          </p:cNvPr>
          <p:cNvSpPr txBox="1"/>
          <p:nvPr/>
        </p:nvSpPr>
        <p:spPr>
          <a:xfrm>
            <a:off x="3516198" y="5373278"/>
            <a:ext cx="482652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y-GB" sz="4800" b="1" dirty="0">
                <a:latin typeface="Comic Sans MS" panose="030F0702030302020204" pitchFamily="66" charset="0"/>
              </a:rPr>
              <a:t>sbwriel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8FC56596-BFFA-48A1-9B58-25CE0BADCCE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3742442" y="483180"/>
            <a:ext cx="4521775" cy="450427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52862989"/>
      </p:ext>
    </p:extLst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657E30A-D26A-4CF9-A1C9-21B64C64734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105612" y="2834640"/>
            <a:ext cx="7729728" cy="1188720"/>
          </a:xfrm>
        </p:spPr>
        <p:txBody>
          <a:bodyPr>
            <a:normAutofit fontScale="90000"/>
          </a:bodyPr>
          <a:lstStyle/>
          <a:p>
            <a:br>
              <a:rPr lang="cy-GB" u="sng" dirty="0">
                <a:latin typeface="Comic Sans MS" panose="030F0702030302020204" pitchFamily="66" charset="0"/>
              </a:rPr>
            </a:br>
            <a:r>
              <a:rPr lang="cy-GB" u="sng" dirty="0">
                <a:latin typeface="Comic Sans MS" panose="030F0702030302020204" pitchFamily="66" charset="0"/>
              </a:rPr>
              <a:t>Beth sydd ymlaen i’r plant yn Y Drenewydd / Yr Ardal ? </a:t>
            </a:r>
            <a:br>
              <a:rPr lang="cy-GB" u="sng" dirty="0">
                <a:latin typeface="Comic Sans MS" panose="030F0702030302020204" pitchFamily="66" charset="0"/>
              </a:rPr>
            </a:br>
            <a:endParaRPr lang="en-GB" dirty="0"/>
          </a:p>
        </p:txBody>
      </p:sp>
      <p:pic>
        <p:nvPicPr>
          <p:cNvPr id="5" name="Graphic 4">
            <a:extLst>
              <a:ext uri="{FF2B5EF4-FFF2-40B4-BE49-F238E27FC236}">
                <a16:creationId xmlns:a16="http://schemas.microsoft.com/office/drawing/2014/main" id="{0328E6E5-C094-4398-B3C4-2F1DAF18C4B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4890937" y="361847"/>
            <a:ext cx="2159078" cy="1541837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DD4A6ADC-93AC-4A53-AEC0-3B847FD49FF5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6"/>
              </a:ext>
            </a:extLst>
          </a:blip>
          <a:stretch>
            <a:fillRect/>
          </a:stretch>
        </p:blipFill>
        <p:spPr>
          <a:xfrm>
            <a:off x="663085" y="4487772"/>
            <a:ext cx="2634006" cy="1382853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2BFA444A-2064-4EC5-9B84-D61022339197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8"/>
              </a:ext>
            </a:extLst>
          </a:blip>
          <a:stretch>
            <a:fillRect/>
          </a:stretch>
        </p:blipFill>
        <p:spPr>
          <a:xfrm>
            <a:off x="239537" y="361847"/>
            <a:ext cx="1740551" cy="2394409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E238E79A-AA93-4B2C-8B67-55BE04322194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10"/>
              </a:ext>
            </a:extLst>
          </a:blip>
          <a:stretch>
            <a:fillRect/>
          </a:stretch>
        </p:blipFill>
        <p:spPr>
          <a:xfrm flipV="1">
            <a:off x="9446078" y="273622"/>
            <a:ext cx="2506385" cy="1879789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9EE73B39-CD49-408F-A96D-D4AB02682184}"/>
              </a:ext>
            </a:extLst>
          </p:cNvPr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12"/>
              </a:ext>
            </a:extLst>
          </a:blip>
          <a:stretch>
            <a:fillRect/>
          </a:stretch>
        </p:blipFill>
        <p:spPr>
          <a:xfrm>
            <a:off x="9641994" y="4348859"/>
            <a:ext cx="1660678" cy="1660678"/>
          </a:xfrm>
          <a:prstGeom prst="rect">
            <a:avLst/>
          </a:prstGeom>
        </p:spPr>
      </p:pic>
      <p:pic>
        <p:nvPicPr>
          <p:cNvPr id="18" name="Picture 17">
            <a:extLst>
              <a:ext uri="{FF2B5EF4-FFF2-40B4-BE49-F238E27FC236}">
                <a16:creationId xmlns:a16="http://schemas.microsoft.com/office/drawing/2014/main" id="{85E1F81A-D1D1-450D-99E8-F9742B94A4E9}"/>
              </a:ext>
            </a:extLst>
          </p:cNvPr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14"/>
              </a:ext>
            </a:extLst>
          </a:blip>
          <a:stretch>
            <a:fillRect/>
          </a:stretch>
        </p:blipFill>
        <p:spPr>
          <a:xfrm>
            <a:off x="5219307" y="4274654"/>
            <a:ext cx="1905000" cy="20478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84894310"/>
      </p:ext>
    </p:extLst>
  </p:cSld>
  <p:clrMapOvr>
    <a:masterClrMapping/>
  </p:clrMapOvr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ECCE8AC-AD6B-4B67-B866-B8D5B047D67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31136" y="399084"/>
            <a:ext cx="7729728" cy="1188720"/>
          </a:xfrm>
        </p:spPr>
        <p:txBody>
          <a:bodyPr/>
          <a:lstStyle/>
          <a:p>
            <a:r>
              <a:rPr lang="cy-GB" dirty="0">
                <a:latin typeface="Comic Sans MS" panose="030F0702030302020204" pitchFamily="66" charset="0"/>
              </a:rPr>
              <a:t>Clwb Hafan Yr afon ‘parcrun’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55640037-045D-40A3-8253-5573BC4AF90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63323" y="2224592"/>
            <a:ext cx="3962132" cy="388397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02546665"/>
      </p:ext>
    </p:extLst>
  </p:cSld>
  <p:clrMapOvr>
    <a:masterClrMapping/>
  </p:clrMapOvr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97D34E5-D6A5-4DCC-A756-2991024D95B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dirty="0">
                <a:latin typeface="Comic Sans MS" panose="030F0702030302020204" pitchFamily="66" charset="0"/>
              </a:rPr>
              <a:t>Clwb PÊl-Droed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1B3D692F-A763-4B54-AC18-5CA9E44D718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 flipV="1">
            <a:off x="3374399" y="2639748"/>
            <a:ext cx="5071294" cy="380347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12328158"/>
      </p:ext>
    </p:extLst>
  </p:cSld>
  <p:clrMapOvr>
    <a:masterClrMapping/>
  </p:clrMapOvr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22C868-874E-463C-940C-CE5D745DDB6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dirty="0">
                <a:latin typeface="Comic Sans MS" panose="030F0702030302020204" pitchFamily="66" charset="0"/>
              </a:rPr>
              <a:t>Clwb nofio</a:t>
            </a:r>
          </a:p>
        </p:txBody>
      </p:sp>
      <p:pic>
        <p:nvPicPr>
          <p:cNvPr id="4" name="Graphic 3">
            <a:extLst>
              <a:ext uri="{FF2B5EF4-FFF2-40B4-BE49-F238E27FC236}">
                <a16:creationId xmlns:a16="http://schemas.microsoft.com/office/drawing/2014/main" id="{5603D3CA-F9C2-482F-8EA8-F6D16BB36C4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3497344" y="2756463"/>
            <a:ext cx="4467071" cy="319001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47652933"/>
      </p:ext>
    </p:extLst>
  </p:cSld>
  <p:clrMapOvr>
    <a:masterClrMapping/>
  </p:clrMapOvr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5115B0-3F0E-447E-B598-AA58643AA35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dirty="0">
                <a:latin typeface="Comic Sans MS" panose="030F0702030302020204" pitchFamily="66" charset="0"/>
              </a:rPr>
              <a:t>Clwb rygbi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66FDC1C6-44AC-4A93-8A9C-E497F1A1588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4100660" y="2554029"/>
            <a:ext cx="3704668" cy="370466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01526738"/>
      </p:ext>
    </p:extLst>
  </p:cSld>
  <p:clrMapOvr>
    <a:masterClrMapping/>
  </p:clrMapOvr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2E7FBEF-3333-43E8-B98E-1FEAFAA1B07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dirty="0">
                <a:latin typeface="Comic Sans MS" panose="030F0702030302020204" pitchFamily="66" charset="0"/>
              </a:rPr>
              <a:t>Clwb gymnasteg 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45EA2948-BCA2-448C-A94A-14BF05A3C96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4260916" y="2318534"/>
            <a:ext cx="3299842" cy="45394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0936876"/>
      </p:ext>
    </p:extLst>
  </p:cSld>
  <p:clrMapOvr>
    <a:masterClrMapping/>
  </p:clrMapOvr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7CF118F-E9DF-4DD0-84A0-54F42F992FC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dirty="0">
                <a:latin typeface="Comic Sans MS" panose="030F0702030302020204" pitchFamily="66" charset="0"/>
              </a:rPr>
              <a:t>Clwb codwyr hwyl 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F32E63FD-828F-4DD8-9025-F2E17A04633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4379258" y="2672097"/>
            <a:ext cx="3433484" cy="369099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22029130"/>
      </p:ext>
    </p:extLst>
  </p:cSld>
  <p:clrMapOvr>
    <a:masterClrMapping/>
  </p:clrMapOvr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0E12A32-BC54-4C46-9605-9ABC6B66DDC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64879" y="144560"/>
            <a:ext cx="5662241" cy="1188720"/>
          </a:xfrm>
        </p:spPr>
        <p:txBody>
          <a:bodyPr/>
          <a:lstStyle/>
          <a:p>
            <a:r>
              <a:rPr lang="cy-GB" u="sng" dirty="0">
                <a:latin typeface="Comic Sans MS" panose="030F0702030302020204" pitchFamily="66" charset="0"/>
              </a:rPr>
              <a:t>gÊm bingo</a:t>
            </a:r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3036AA9E-9827-463D-BDE9-35BC29BF8AE6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019267021"/>
              </p:ext>
            </p:extLst>
          </p:nvPr>
        </p:nvGraphicFramePr>
        <p:xfrm>
          <a:off x="1102935" y="2143113"/>
          <a:ext cx="10275216" cy="4436796"/>
        </p:xfrm>
        <a:graphic>
          <a:graphicData uri="http://schemas.openxmlformats.org/drawingml/2006/table">
            <a:tbl>
              <a:tblPr firstRow="1" bandRow="1">
                <a:tableStyleId>{E8B1032C-EA38-4F05-BA0D-38AFFFC7BED3}</a:tableStyleId>
              </a:tblPr>
              <a:tblGrid>
                <a:gridCol w="3425072">
                  <a:extLst>
                    <a:ext uri="{9D8B030D-6E8A-4147-A177-3AD203B41FA5}">
                      <a16:colId xmlns:a16="http://schemas.microsoft.com/office/drawing/2014/main" val="4168666072"/>
                    </a:ext>
                  </a:extLst>
                </a:gridCol>
                <a:gridCol w="3425072">
                  <a:extLst>
                    <a:ext uri="{9D8B030D-6E8A-4147-A177-3AD203B41FA5}">
                      <a16:colId xmlns:a16="http://schemas.microsoft.com/office/drawing/2014/main" val="1233120554"/>
                    </a:ext>
                  </a:extLst>
                </a:gridCol>
                <a:gridCol w="3425072">
                  <a:extLst>
                    <a:ext uri="{9D8B030D-6E8A-4147-A177-3AD203B41FA5}">
                      <a16:colId xmlns:a16="http://schemas.microsoft.com/office/drawing/2014/main" val="1551027560"/>
                    </a:ext>
                  </a:extLst>
                </a:gridCol>
              </a:tblGrid>
              <a:tr h="2218398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  <a:p>
                      <a:endParaRPr lang="en-GB" dirty="0"/>
                    </a:p>
                    <a:p>
                      <a:pPr algn="ctr"/>
                      <a:r>
                        <a:rPr lang="cy-GB" sz="5400" noProof="0" dirty="0">
                          <a:latin typeface="Comic Sans MS" panose="030F0702030302020204" pitchFamily="66" charset="0"/>
                        </a:rPr>
                        <a:t>hwyl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568847057"/>
                  </a:ext>
                </a:extLst>
              </a:tr>
              <a:tr h="2218398">
                <a:tc>
                  <a:txBody>
                    <a:bodyPr/>
                    <a:lstStyle/>
                    <a:p>
                      <a:pPr algn="ctr"/>
                      <a:endParaRPr lang="en-GB" sz="5400" dirty="0">
                        <a:latin typeface="Comic Sans MS" panose="030F0702030302020204" pitchFamily="66" charset="0"/>
                      </a:endParaRPr>
                    </a:p>
                    <a:p>
                      <a:pPr algn="ctr"/>
                      <a:r>
                        <a:rPr lang="cy-GB" sz="5400" b="1" noProof="0" dirty="0">
                          <a:latin typeface="Comic Sans MS" panose="030F0702030302020204" pitchFamily="66" charset="0"/>
                        </a:rPr>
                        <a:t>diflas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y-GB" sz="1800" noProof="0" dirty="0">
                        <a:latin typeface="Comic Sans MS" panose="030F0702030302020204" pitchFamily="66" charset="0"/>
                      </a:endParaRP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y-GB" sz="1800" noProof="0" dirty="0">
                        <a:latin typeface="Comic Sans MS" panose="030F0702030302020204" pitchFamily="66" charset="0"/>
                      </a:endParaRP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y-GB" sz="1800" noProof="0" dirty="0">
                        <a:latin typeface="Comic Sans MS" panose="030F0702030302020204" pitchFamily="66" charset="0"/>
                      </a:endParaRPr>
                    </a:p>
                    <a:p>
                      <a:pPr algn="ctr"/>
                      <a:r>
                        <a:rPr lang="cy-GB" sz="5400" b="1" noProof="0" dirty="0">
                          <a:latin typeface="Comic Sans MS" panose="030F0702030302020204" pitchFamily="66" charset="0"/>
                        </a:rPr>
                        <a:t>Sbwriel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897681344"/>
                  </a:ext>
                </a:extLst>
              </a:tr>
            </a:tbl>
          </a:graphicData>
        </a:graphic>
      </p:graphicFrame>
      <p:pic>
        <p:nvPicPr>
          <p:cNvPr id="5" name="Picture 4">
            <a:extLst>
              <a:ext uri="{FF2B5EF4-FFF2-40B4-BE49-F238E27FC236}">
                <a16:creationId xmlns:a16="http://schemas.microsoft.com/office/drawing/2014/main" id="{B4EB4BA6-95F4-4542-9679-6955CDC88FE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1973823" y="2347274"/>
            <a:ext cx="1709978" cy="1838226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6ACBD498-D261-425B-9ECC-23851B66400D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8842977" y="2347274"/>
            <a:ext cx="1828099" cy="1828099"/>
          </a:xfrm>
          <a:prstGeom prst="rect">
            <a:avLst/>
          </a:prstGeom>
        </p:spPr>
      </p:pic>
      <p:pic>
        <p:nvPicPr>
          <p:cNvPr id="7" name="Graphic 6">
            <a:extLst>
              <a:ext uri="{FF2B5EF4-FFF2-40B4-BE49-F238E27FC236}">
                <a16:creationId xmlns:a16="http://schemas.microsoft.com/office/drawing/2014/main" id="{3879CAF4-351B-44E4-9CD0-A3FB92B67095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7"/>
              </a:ext>
              <a:ext uri="{837473B0-CC2E-450A-ABE3-18F120FF3D39}">
                <a1611:picAttrSrcUrl xmlns:a1611="http://schemas.microsoft.com/office/drawing/2016/11/main" r:id="rId8"/>
              </a:ext>
            </a:extLst>
          </a:blip>
          <a:stretch>
            <a:fillRect/>
          </a:stretch>
        </p:blipFill>
        <p:spPr>
          <a:xfrm>
            <a:off x="5020389" y="4552602"/>
            <a:ext cx="2440308" cy="174266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00439446"/>
      </p:ext>
    </p:extLst>
  </p:cSld>
  <p:clrMapOvr>
    <a:masterClrMapping/>
  </p:clrMapOvr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D186D32-DD09-4634-95CE-F0BAA753B54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31136" y="333096"/>
            <a:ext cx="7729728" cy="1188720"/>
          </a:xfrm>
        </p:spPr>
        <p:txBody>
          <a:bodyPr/>
          <a:lstStyle/>
          <a:p>
            <a:r>
              <a:rPr lang="cy-GB" u="sng" dirty="0">
                <a:latin typeface="Comic Sans MS" panose="030F0702030302020204" pitchFamily="66" charset="0"/>
              </a:rPr>
              <a:t>gÊm bingo</a:t>
            </a:r>
            <a:endParaRPr lang="en-GB" dirty="0"/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DA6DEFBA-B88E-4396-AFBC-D007201B637F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779455795"/>
              </p:ext>
            </p:extLst>
          </p:nvPr>
        </p:nvGraphicFramePr>
        <p:xfrm>
          <a:off x="1102935" y="2143113"/>
          <a:ext cx="10275216" cy="4436796"/>
        </p:xfrm>
        <a:graphic>
          <a:graphicData uri="http://schemas.openxmlformats.org/drawingml/2006/table">
            <a:tbl>
              <a:tblPr firstRow="1" bandRow="1">
                <a:tableStyleId>{E8B1032C-EA38-4F05-BA0D-38AFFFC7BED3}</a:tableStyleId>
              </a:tblPr>
              <a:tblGrid>
                <a:gridCol w="3425072">
                  <a:extLst>
                    <a:ext uri="{9D8B030D-6E8A-4147-A177-3AD203B41FA5}">
                      <a16:colId xmlns:a16="http://schemas.microsoft.com/office/drawing/2014/main" val="4168666072"/>
                    </a:ext>
                  </a:extLst>
                </a:gridCol>
                <a:gridCol w="3425072">
                  <a:extLst>
                    <a:ext uri="{9D8B030D-6E8A-4147-A177-3AD203B41FA5}">
                      <a16:colId xmlns:a16="http://schemas.microsoft.com/office/drawing/2014/main" val="1233120554"/>
                    </a:ext>
                  </a:extLst>
                </a:gridCol>
                <a:gridCol w="3425072">
                  <a:extLst>
                    <a:ext uri="{9D8B030D-6E8A-4147-A177-3AD203B41FA5}">
                      <a16:colId xmlns:a16="http://schemas.microsoft.com/office/drawing/2014/main" val="1551027560"/>
                    </a:ext>
                  </a:extLst>
                </a:gridCol>
              </a:tblGrid>
              <a:tr h="2218398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  <a:p>
                      <a:endParaRPr lang="en-GB" dirty="0"/>
                    </a:p>
                    <a:p>
                      <a:pPr algn="ctr"/>
                      <a:r>
                        <a:rPr lang="cy-GB" sz="5400" noProof="0" dirty="0">
                          <a:latin typeface="Comic Sans MS" panose="030F0702030302020204" pitchFamily="66" charset="0"/>
                        </a:rPr>
                        <a:t>ofnadwy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568847057"/>
                  </a:ext>
                </a:extLst>
              </a:tr>
              <a:tr h="2218398">
                <a:tc>
                  <a:txBody>
                    <a:bodyPr/>
                    <a:lstStyle/>
                    <a:p>
                      <a:pPr algn="ctr"/>
                      <a:endParaRPr lang="en-GB" sz="5400" dirty="0">
                        <a:latin typeface="Comic Sans MS" panose="030F0702030302020204" pitchFamily="66" charset="0"/>
                      </a:endParaRPr>
                    </a:p>
                    <a:p>
                      <a:pPr algn="ctr"/>
                      <a:r>
                        <a:rPr lang="cy-GB" sz="5400" b="1" noProof="0" dirty="0">
                          <a:latin typeface="Comic Sans MS" panose="030F0702030302020204" pitchFamily="66" charset="0"/>
                        </a:rPr>
                        <a:t>cyffrous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y-GB" sz="1800" noProof="0" dirty="0">
                        <a:latin typeface="Comic Sans MS" panose="030F0702030302020204" pitchFamily="66" charset="0"/>
                      </a:endParaRP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y-GB" sz="1800" noProof="0" dirty="0">
                        <a:latin typeface="Comic Sans MS" panose="030F0702030302020204" pitchFamily="66" charset="0"/>
                      </a:endParaRP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y-GB" sz="1800" noProof="0" dirty="0">
                        <a:latin typeface="Comic Sans MS" panose="030F0702030302020204" pitchFamily="66" charset="0"/>
                      </a:endParaRPr>
                    </a:p>
                    <a:p>
                      <a:pPr algn="ctr"/>
                      <a:r>
                        <a:rPr lang="cy-GB" sz="5400" b="1" noProof="0" dirty="0">
                          <a:latin typeface="Comic Sans MS" panose="030F0702030302020204" pitchFamily="66" charset="0"/>
                        </a:rPr>
                        <a:t>hwyl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897681344"/>
                  </a:ext>
                </a:extLst>
              </a:tr>
            </a:tbl>
          </a:graphicData>
        </a:graphic>
      </p:graphicFrame>
      <p:pic>
        <p:nvPicPr>
          <p:cNvPr id="5" name="Picture 4">
            <a:extLst>
              <a:ext uri="{FF2B5EF4-FFF2-40B4-BE49-F238E27FC236}">
                <a16:creationId xmlns:a16="http://schemas.microsoft.com/office/drawing/2014/main" id="{CB201100-F976-4394-8B91-9EDC9480602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2059003" y="2125345"/>
            <a:ext cx="1598598" cy="2199130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D5A3382D-3A70-410A-9C5E-164E257DEE26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 flipV="1">
            <a:off x="8354569" y="2303440"/>
            <a:ext cx="2457252" cy="1842939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7D90832E-E2C7-471C-91A6-2060FC358269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25816" y="4635713"/>
            <a:ext cx="1829454" cy="179336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60029973"/>
      </p:ext>
    </p:extLst>
  </p:cSld>
  <p:clrMapOvr>
    <a:masterClrMapping/>
  </p:clrMapOvr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D748410-43E7-42F2-AC20-2AFBA579A9C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165148" y="278091"/>
            <a:ext cx="7729728" cy="1188720"/>
          </a:xfrm>
        </p:spPr>
        <p:txBody>
          <a:bodyPr/>
          <a:lstStyle/>
          <a:p>
            <a:r>
              <a:rPr lang="cy-GB" u="sng" dirty="0">
                <a:latin typeface="Comic Sans MS" panose="030F0702030302020204" pitchFamily="66" charset="0"/>
              </a:rPr>
              <a:t>gÊm bingo</a:t>
            </a:r>
            <a:endParaRPr lang="en-GB" dirty="0"/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C8281BC4-58F8-4ABC-A9A4-383B3737A98F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822700611"/>
              </p:ext>
            </p:extLst>
          </p:nvPr>
        </p:nvGraphicFramePr>
        <p:xfrm>
          <a:off x="1102935" y="2143113"/>
          <a:ext cx="10275216" cy="4436796"/>
        </p:xfrm>
        <a:graphic>
          <a:graphicData uri="http://schemas.openxmlformats.org/drawingml/2006/table">
            <a:tbl>
              <a:tblPr firstRow="1" bandRow="1">
                <a:tableStyleId>{E8B1032C-EA38-4F05-BA0D-38AFFFC7BED3}</a:tableStyleId>
              </a:tblPr>
              <a:tblGrid>
                <a:gridCol w="3425072">
                  <a:extLst>
                    <a:ext uri="{9D8B030D-6E8A-4147-A177-3AD203B41FA5}">
                      <a16:colId xmlns:a16="http://schemas.microsoft.com/office/drawing/2014/main" val="4168666072"/>
                    </a:ext>
                  </a:extLst>
                </a:gridCol>
                <a:gridCol w="3425072">
                  <a:extLst>
                    <a:ext uri="{9D8B030D-6E8A-4147-A177-3AD203B41FA5}">
                      <a16:colId xmlns:a16="http://schemas.microsoft.com/office/drawing/2014/main" val="1233120554"/>
                    </a:ext>
                  </a:extLst>
                </a:gridCol>
                <a:gridCol w="3425072">
                  <a:extLst>
                    <a:ext uri="{9D8B030D-6E8A-4147-A177-3AD203B41FA5}">
                      <a16:colId xmlns:a16="http://schemas.microsoft.com/office/drawing/2014/main" val="1551027560"/>
                    </a:ext>
                  </a:extLst>
                </a:gridCol>
              </a:tblGrid>
              <a:tr h="2218398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  <a:p>
                      <a:endParaRPr lang="en-GB" dirty="0"/>
                    </a:p>
                    <a:p>
                      <a:pPr algn="ctr"/>
                      <a:r>
                        <a:rPr lang="cy-GB" sz="4400" noProof="0" dirty="0">
                          <a:latin typeface="Comic Sans MS" panose="030F0702030302020204" pitchFamily="66" charset="0"/>
                        </a:rPr>
                        <a:t>ardderchog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568847057"/>
                  </a:ext>
                </a:extLst>
              </a:tr>
              <a:tr h="2218398">
                <a:tc>
                  <a:txBody>
                    <a:bodyPr/>
                    <a:lstStyle/>
                    <a:p>
                      <a:pPr algn="ctr"/>
                      <a:endParaRPr lang="en-GB" sz="5400" dirty="0">
                        <a:latin typeface="Comic Sans MS" panose="030F0702030302020204" pitchFamily="66" charset="0"/>
                      </a:endParaRPr>
                    </a:p>
                    <a:p>
                      <a:pPr algn="ctr"/>
                      <a:r>
                        <a:rPr lang="cy-GB" sz="5400" b="1" noProof="0" dirty="0">
                          <a:latin typeface="Comic Sans MS" panose="030F0702030302020204" pitchFamily="66" charset="0"/>
                        </a:rPr>
                        <a:t>sbwriel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y-GB" sz="1800" noProof="0" dirty="0">
                        <a:latin typeface="Comic Sans MS" panose="030F0702030302020204" pitchFamily="66" charset="0"/>
                      </a:endParaRP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y-GB" sz="1800" noProof="0" dirty="0">
                        <a:latin typeface="Comic Sans MS" panose="030F0702030302020204" pitchFamily="66" charset="0"/>
                      </a:endParaRP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y-GB" sz="1800" noProof="0" dirty="0">
                        <a:latin typeface="Comic Sans MS" panose="030F0702030302020204" pitchFamily="66" charset="0"/>
                      </a:endParaRPr>
                    </a:p>
                    <a:p>
                      <a:pPr algn="ctr"/>
                      <a:r>
                        <a:rPr lang="cy-GB" sz="5400" b="1" noProof="0" dirty="0">
                          <a:latin typeface="Comic Sans MS" panose="030F0702030302020204" pitchFamily="66" charset="0"/>
                        </a:rPr>
                        <a:t>diflas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897681344"/>
                  </a:ext>
                </a:extLst>
              </a:tr>
            </a:tbl>
          </a:graphicData>
        </a:graphic>
      </p:graphicFrame>
      <p:pic>
        <p:nvPicPr>
          <p:cNvPr id="5" name="Picture 4">
            <a:extLst>
              <a:ext uri="{FF2B5EF4-FFF2-40B4-BE49-F238E27FC236}">
                <a16:creationId xmlns:a16="http://schemas.microsoft.com/office/drawing/2014/main" id="{4E583C1A-8C40-48BF-B6F3-F5E12E186AC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5288437" y="4447296"/>
            <a:ext cx="1866944" cy="2006965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FB60224F-2190-4893-AB36-D022C16206FD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785781" y="2356267"/>
            <a:ext cx="1920580" cy="1882696"/>
          </a:xfrm>
          <a:prstGeom prst="rect">
            <a:avLst/>
          </a:prstGeom>
        </p:spPr>
      </p:pic>
      <p:pic>
        <p:nvPicPr>
          <p:cNvPr id="7" name="Graphic 6">
            <a:extLst>
              <a:ext uri="{FF2B5EF4-FFF2-40B4-BE49-F238E27FC236}">
                <a16:creationId xmlns:a16="http://schemas.microsoft.com/office/drawing/2014/main" id="{C55B52E0-AA37-42E1-B1C2-862824AA7901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  <a:ext uri="{837473B0-CC2E-450A-ABE3-18F120FF3D39}">
                <a1611:picAttrSrcUrl xmlns:a1611="http://schemas.microsoft.com/office/drawing/2016/11/main" r:id="rId7"/>
              </a:ext>
            </a:extLst>
          </a:blip>
          <a:stretch>
            <a:fillRect/>
          </a:stretch>
        </p:blipFill>
        <p:spPr>
          <a:xfrm>
            <a:off x="1485639" y="2231998"/>
            <a:ext cx="2810410" cy="200696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75917597"/>
      </p:ext>
    </p:extLst>
  </p:cSld>
  <p:clrMapOvr>
    <a:masterClrMapping/>
  </p:clrMapOvr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251ADB-A530-4150-B269-98845B0F8BC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31136" y="276536"/>
            <a:ext cx="7729728" cy="1188720"/>
          </a:xfrm>
        </p:spPr>
        <p:txBody>
          <a:bodyPr/>
          <a:lstStyle/>
          <a:p>
            <a:r>
              <a:rPr lang="cy-GB" dirty="0">
                <a:latin typeface="Comic Sans MS" panose="030F0702030302020204" pitchFamily="66" charset="0"/>
              </a:rPr>
              <a:t>Chwarae llongau rhyfel 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AFE2A0E-3F12-40E2-81C8-E30BB2399A37}"/>
              </a:ext>
            </a:extLst>
          </p:cNvPr>
          <p:cNvSpPr txBox="1"/>
          <p:nvPr/>
        </p:nvSpPr>
        <p:spPr>
          <a:xfrm>
            <a:off x="546755" y="1696825"/>
            <a:ext cx="3205113" cy="480131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dirty="0">
                <a:latin typeface="Comic Sans MS" panose="030F0702030302020204" pitchFamily="66" charset="0"/>
              </a:rPr>
              <a:t>Dewiswch 4 llun.</a:t>
            </a:r>
          </a:p>
          <a:p>
            <a:endParaRPr lang="cy-GB" dirty="0">
              <a:latin typeface="Comic Sans MS" panose="030F0702030302020204" pitchFamily="66" charset="0"/>
            </a:endParaRPr>
          </a:p>
          <a:p>
            <a:r>
              <a:rPr lang="cy-GB" dirty="0">
                <a:latin typeface="Comic Sans MS" panose="030F0702030302020204" pitchFamily="66" charset="0"/>
              </a:rPr>
              <a:t>Peidiwch â dweud wrth eich partner pa luniau rydych wedi dewis.</a:t>
            </a:r>
          </a:p>
          <a:p>
            <a:endParaRPr lang="cy-GB" dirty="0">
              <a:latin typeface="Comic Sans MS" panose="030F0702030302020204" pitchFamily="66" charset="0"/>
            </a:endParaRPr>
          </a:p>
          <a:p>
            <a:r>
              <a:rPr lang="cy-GB" dirty="0">
                <a:latin typeface="Comic Sans MS" panose="030F0702030302020204" pitchFamily="66" charset="0"/>
              </a:rPr>
              <a:t>Gofynnwch – </a:t>
            </a:r>
            <a:r>
              <a:rPr lang="cy-GB" dirty="0">
                <a:solidFill>
                  <a:srgbClr val="FF0000"/>
                </a:solidFill>
                <a:latin typeface="Comic Sans MS" panose="030F0702030302020204" pitchFamily="66" charset="0"/>
              </a:rPr>
              <a:t>Oes clwb ______ yn dy ardal di?</a:t>
            </a:r>
          </a:p>
          <a:p>
            <a:endParaRPr lang="cy-GB" dirty="0">
              <a:solidFill>
                <a:srgbClr val="FF0000"/>
              </a:solidFill>
              <a:latin typeface="Comic Sans MS" panose="030F0702030302020204" pitchFamily="66" charset="0"/>
            </a:endParaRPr>
          </a:p>
          <a:p>
            <a:r>
              <a:rPr lang="cy-GB" dirty="0">
                <a:latin typeface="Comic Sans MS" panose="030F0702030302020204" pitchFamily="66" charset="0"/>
              </a:rPr>
              <a:t>Rydych yn ateb ‘Oes, mae clwb _______ yn fy ardal i.</a:t>
            </a:r>
          </a:p>
          <a:p>
            <a:endParaRPr lang="cy-GB" dirty="0">
              <a:latin typeface="Comic Sans MS" panose="030F0702030302020204" pitchFamily="66" charset="0"/>
            </a:endParaRPr>
          </a:p>
          <a:p>
            <a:r>
              <a:rPr lang="cy-GB" dirty="0">
                <a:latin typeface="Comic Sans MS" panose="030F0702030302020204" pitchFamily="66" charset="0"/>
              </a:rPr>
              <a:t>Neu, ‘Nac oes, does dim clwb _______ yn fy ardal i.</a:t>
            </a:r>
          </a:p>
          <a:p>
            <a:endParaRPr lang="cy-GB" dirty="0">
              <a:latin typeface="Comic Sans MS" panose="030F0702030302020204" pitchFamily="66" charset="0"/>
            </a:endParaRPr>
          </a:p>
          <a:p>
            <a:r>
              <a:rPr lang="cy-GB" dirty="0">
                <a:latin typeface="Comic Sans MS" panose="030F0702030302020204" pitchFamily="66" charset="0"/>
              </a:rPr>
              <a:t>Y cyntaf i ddyfalu pa luniau ydy’r enillydd. 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DD3D5935-A20C-4066-BE28-3CD68B99249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7268180" y="1828800"/>
            <a:ext cx="1411828" cy="1517715"/>
          </a:xfrm>
          <a:prstGeom prst="rect">
            <a:avLst/>
          </a:prstGeom>
        </p:spPr>
      </p:pic>
      <p:pic>
        <p:nvPicPr>
          <p:cNvPr id="6" name="Graphic 5">
            <a:extLst>
              <a:ext uri="{FF2B5EF4-FFF2-40B4-BE49-F238E27FC236}">
                <a16:creationId xmlns:a16="http://schemas.microsoft.com/office/drawing/2014/main" id="{4FD730B9-938D-4220-A744-961C0306C281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  <a:ext uri="{837473B0-CC2E-450A-ABE3-18F120FF3D39}">
                <a1611:picAttrSrcUrl xmlns:a1611="http://schemas.microsoft.com/office/drawing/2016/11/main" r:id="rId6"/>
              </a:ext>
            </a:extLst>
          </a:blip>
          <a:stretch>
            <a:fillRect/>
          </a:stretch>
        </p:blipFill>
        <p:spPr>
          <a:xfrm>
            <a:off x="9588531" y="2281652"/>
            <a:ext cx="1249720" cy="892448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11A602CF-2CBF-4B77-8ACC-09C148388EA1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268180" y="3575494"/>
            <a:ext cx="1548255" cy="1517715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8C2DB3A4-B1F8-4C3F-825E-60DB4956215F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9"/>
              </a:ext>
            </a:extLst>
          </a:blip>
          <a:stretch>
            <a:fillRect/>
          </a:stretch>
        </p:blipFill>
        <p:spPr>
          <a:xfrm flipV="1">
            <a:off x="9521072" y="3591615"/>
            <a:ext cx="1960776" cy="1646792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56E25C57-8B49-4A84-BB65-43E5D521F351}"/>
              </a:ext>
            </a:extLst>
          </p:cNvPr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11"/>
              </a:ext>
            </a:extLst>
          </a:blip>
          <a:stretch>
            <a:fillRect/>
          </a:stretch>
        </p:blipFill>
        <p:spPr>
          <a:xfrm>
            <a:off x="7432052" y="5238407"/>
            <a:ext cx="1084083" cy="1491332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382B5B08-1B9F-4E8C-A724-35935FB8B446}"/>
              </a:ext>
            </a:extLst>
          </p:cNvPr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13"/>
              </a:ext>
            </a:extLst>
          </a:blip>
          <a:stretch>
            <a:fillRect/>
          </a:stretch>
        </p:blipFill>
        <p:spPr>
          <a:xfrm>
            <a:off x="9813303" y="5300459"/>
            <a:ext cx="1320693" cy="1320693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001EE82F-D811-4004-A8EE-8057DC40A9E0}"/>
              </a:ext>
            </a:extLst>
          </p:cNvPr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15"/>
              </a:ext>
            </a:extLst>
          </a:blip>
          <a:stretch>
            <a:fillRect/>
          </a:stretch>
        </p:blipFill>
        <p:spPr>
          <a:xfrm>
            <a:off x="5214163" y="2110433"/>
            <a:ext cx="1599755" cy="1063667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DBB8F967-572D-48BE-8CCD-973B67CE17F5}"/>
              </a:ext>
            </a:extLst>
          </p:cNvPr>
          <p:cNvPicPr>
            <a:picLocks noChangeAspect="1"/>
          </p:cNvPicPr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17"/>
              </a:ext>
            </a:extLst>
          </a:blip>
          <a:stretch>
            <a:fillRect/>
          </a:stretch>
        </p:blipFill>
        <p:spPr>
          <a:xfrm>
            <a:off x="5138311" y="3575494"/>
            <a:ext cx="1915378" cy="1320693"/>
          </a:xfrm>
          <a:prstGeom prst="rect">
            <a:avLst/>
          </a:prstGeom>
        </p:spPr>
      </p:pic>
      <p:pic>
        <p:nvPicPr>
          <p:cNvPr id="18" name="Picture 17">
            <a:extLst>
              <a:ext uri="{FF2B5EF4-FFF2-40B4-BE49-F238E27FC236}">
                <a16:creationId xmlns:a16="http://schemas.microsoft.com/office/drawing/2014/main" id="{67B62A5E-5A02-4926-9E51-9FDC2A8D8E3E}"/>
              </a:ext>
            </a:extLst>
          </p:cNvPr>
          <p:cNvPicPr>
            <a:picLocks noChangeAspect="1"/>
          </p:cNvPicPr>
          <p:nvPr/>
        </p:nvPicPr>
        <p:blipFill>
          <a:blip r:embed="rId18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19"/>
              </a:ext>
            </a:extLst>
          </a:blip>
          <a:stretch>
            <a:fillRect/>
          </a:stretch>
        </p:blipFill>
        <p:spPr>
          <a:xfrm>
            <a:off x="5505434" y="5093209"/>
            <a:ext cx="1548255" cy="156917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32762281"/>
      </p:ext>
    </p:extLst>
  </p:cSld>
  <p:clrMapOvr>
    <a:masterClrMapping/>
  </p:clrMapOvr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F32C4DA-2FF0-48C4-8D5A-88B0777A07C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31136" y="267108"/>
            <a:ext cx="7729728" cy="1188720"/>
          </a:xfrm>
        </p:spPr>
        <p:txBody>
          <a:bodyPr/>
          <a:lstStyle/>
          <a:p>
            <a:r>
              <a:rPr lang="cy-GB" u="sng" dirty="0">
                <a:latin typeface="Comic Sans MS" panose="030F0702030302020204" pitchFamily="66" charset="0"/>
              </a:rPr>
              <a:t>Ffocws iaith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7DE6516A-31E0-4F44-9745-8A3FF33B2C64}"/>
              </a:ext>
            </a:extLst>
          </p:cNvPr>
          <p:cNvSpPr txBox="1"/>
          <p:nvPr/>
        </p:nvSpPr>
        <p:spPr>
          <a:xfrm>
            <a:off x="1121790" y="1659118"/>
            <a:ext cx="951164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y-GB" dirty="0">
                <a:solidFill>
                  <a:srgbClr val="FF0000"/>
                </a:solidFill>
                <a:latin typeface="Comic Sans MS" panose="030F0702030302020204" pitchFamily="66" charset="0"/>
              </a:rPr>
              <a:t>Adolygu patrwm – Baswn i’n / Faswn i ddim……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F599E0D7-5CE4-44A0-BD58-E0C5CAA028B9}"/>
              </a:ext>
            </a:extLst>
          </p:cNvPr>
          <p:cNvSpPr txBox="1"/>
          <p:nvPr/>
        </p:nvSpPr>
        <p:spPr>
          <a:xfrm>
            <a:off x="593889" y="2300140"/>
            <a:ext cx="7070103" cy="212385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y-GB" dirty="0">
                <a:latin typeface="Comic Sans MS" panose="030F0702030302020204" pitchFamily="66" charset="0"/>
              </a:rPr>
              <a:t>Baswn i’n mynd i </a:t>
            </a:r>
            <a:r>
              <a:rPr lang="cy-GB" dirty="0">
                <a:solidFill>
                  <a:srgbClr val="FF0000"/>
                </a:solidFill>
                <a:latin typeface="Comic Sans MS" panose="030F0702030302020204" pitchFamily="66" charset="0"/>
              </a:rPr>
              <a:t>g</a:t>
            </a:r>
            <a:r>
              <a:rPr lang="cy-GB" dirty="0">
                <a:latin typeface="Comic Sans MS" panose="030F0702030302020204" pitchFamily="66" charset="0"/>
              </a:rPr>
              <a:t>lwb _____________ yn fy ardal i. </a:t>
            </a:r>
          </a:p>
          <a:p>
            <a:pPr>
              <a:lnSpc>
                <a:spcPct val="150000"/>
              </a:lnSpc>
            </a:pPr>
            <a:r>
              <a:rPr lang="cy-GB" dirty="0">
                <a:latin typeface="Comic Sans MS" panose="030F0702030302020204" pitchFamily="66" charset="0"/>
              </a:rPr>
              <a:t>Baswn i’n mynd i </a:t>
            </a:r>
            <a:r>
              <a:rPr lang="cy-GB" dirty="0">
                <a:solidFill>
                  <a:srgbClr val="FF0000"/>
                </a:solidFill>
                <a:latin typeface="Comic Sans MS" panose="030F0702030302020204" pitchFamily="66" charset="0"/>
              </a:rPr>
              <a:t>g</a:t>
            </a:r>
            <a:r>
              <a:rPr lang="cy-GB" dirty="0">
                <a:latin typeface="Comic Sans MS" panose="030F0702030302020204" pitchFamily="66" charset="0"/>
              </a:rPr>
              <a:t>lwb _____________ yn Y Drenewydd. </a:t>
            </a:r>
          </a:p>
          <a:p>
            <a:pPr>
              <a:lnSpc>
                <a:spcPct val="150000"/>
              </a:lnSpc>
            </a:pPr>
            <a:endParaRPr lang="cy-GB" dirty="0">
              <a:solidFill>
                <a:srgbClr val="FF0000"/>
              </a:solidFill>
              <a:latin typeface="Comic Sans MS" panose="030F0702030302020204" pitchFamily="66" charset="0"/>
            </a:endParaRPr>
          </a:p>
          <a:p>
            <a:pPr>
              <a:lnSpc>
                <a:spcPct val="150000"/>
              </a:lnSpc>
            </a:pPr>
            <a:r>
              <a:rPr lang="cy-GB" dirty="0">
                <a:solidFill>
                  <a:srgbClr val="FF0000"/>
                </a:solidFill>
                <a:latin typeface="Comic Sans MS" panose="030F0702030302020204" pitchFamily="66" charset="0"/>
              </a:rPr>
              <a:t>F</a:t>
            </a:r>
            <a:r>
              <a:rPr lang="cy-GB" dirty="0">
                <a:latin typeface="Comic Sans MS" panose="030F0702030302020204" pitchFamily="66" charset="0"/>
              </a:rPr>
              <a:t>aswn i ddim yn mynd i </a:t>
            </a:r>
            <a:r>
              <a:rPr lang="cy-GB" dirty="0">
                <a:solidFill>
                  <a:srgbClr val="FF0000"/>
                </a:solidFill>
                <a:latin typeface="Comic Sans MS" panose="030F0702030302020204" pitchFamily="66" charset="0"/>
              </a:rPr>
              <a:t>g</a:t>
            </a:r>
            <a:r>
              <a:rPr lang="cy-GB" dirty="0">
                <a:latin typeface="Comic Sans MS" panose="030F0702030302020204" pitchFamily="66" charset="0"/>
              </a:rPr>
              <a:t>lwb _____________  yn fy ardal i. </a:t>
            </a:r>
          </a:p>
          <a:p>
            <a:pPr>
              <a:lnSpc>
                <a:spcPct val="150000"/>
              </a:lnSpc>
            </a:pPr>
            <a:r>
              <a:rPr lang="cy-GB" dirty="0">
                <a:solidFill>
                  <a:srgbClr val="FF0000"/>
                </a:solidFill>
                <a:latin typeface="Comic Sans MS" panose="030F0702030302020204" pitchFamily="66" charset="0"/>
              </a:rPr>
              <a:t>F</a:t>
            </a:r>
            <a:r>
              <a:rPr lang="cy-GB" dirty="0">
                <a:latin typeface="Comic Sans MS" panose="030F0702030302020204" pitchFamily="66" charset="0"/>
              </a:rPr>
              <a:t>aswn i ddim yn mynd i </a:t>
            </a:r>
            <a:r>
              <a:rPr lang="cy-GB" dirty="0">
                <a:solidFill>
                  <a:srgbClr val="FF0000"/>
                </a:solidFill>
                <a:latin typeface="Comic Sans MS" panose="030F0702030302020204" pitchFamily="66" charset="0"/>
              </a:rPr>
              <a:t>g</a:t>
            </a:r>
            <a:r>
              <a:rPr lang="cy-GB" dirty="0">
                <a:latin typeface="Comic Sans MS" panose="030F0702030302020204" pitchFamily="66" charset="0"/>
              </a:rPr>
              <a:t>lwb _____________ yn Y Drenewydd. 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F4207BC8-AA8B-4E69-B86C-419E73072B6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10265623" y="333096"/>
            <a:ext cx="1474924" cy="754055"/>
          </a:xfrm>
          <a:prstGeom prst="rect">
            <a:avLst/>
          </a:prstGeom>
        </p:spPr>
      </p:pic>
      <p:sp>
        <p:nvSpPr>
          <p:cNvPr id="8" name="Cloud 7">
            <a:extLst>
              <a:ext uri="{FF2B5EF4-FFF2-40B4-BE49-F238E27FC236}">
                <a16:creationId xmlns:a16="http://schemas.microsoft.com/office/drawing/2014/main" id="{BFA74C29-080B-4992-84D3-E9DAB5BD8112}"/>
              </a:ext>
            </a:extLst>
          </p:cNvPr>
          <p:cNvSpPr/>
          <p:nvPr/>
        </p:nvSpPr>
        <p:spPr>
          <a:xfrm>
            <a:off x="8507524" y="2027795"/>
            <a:ext cx="3516198" cy="2123851"/>
          </a:xfrm>
          <a:prstGeom prst="cloud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sz="2400" dirty="0">
                <a:solidFill>
                  <a:srgbClr val="FF0000"/>
                </a:solidFill>
                <a:latin typeface="Comic Sans MS" panose="030F0702030302020204" pitchFamily="66" charset="0"/>
              </a:rPr>
              <a:t>Cofiwch! </a:t>
            </a:r>
          </a:p>
          <a:p>
            <a:pPr algn="ctr"/>
            <a:r>
              <a:rPr lang="cy-GB" sz="2400" dirty="0">
                <a:solidFill>
                  <a:srgbClr val="FF0000"/>
                </a:solidFill>
                <a:latin typeface="Comic Sans MS" panose="030F0702030302020204" pitchFamily="66" charset="0"/>
              </a:rPr>
              <a:t>Treiglad meddal ar ôl i 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990D1F1B-EE41-4447-954A-E2311A3157E3}"/>
              </a:ext>
            </a:extLst>
          </p:cNvPr>
          <p:cNvSpPr txBox="1"/>
          <p:nvPr/>
        </p:nvSpPr>
        <p:spPr>
          <a:xfrm>
            <a:off x="8371003" y="4423991"/>
            <a:ext cx="3652720" cy="12928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cy-GB" dirty="0">
                <a:latin typeface="Comic Sans MS" panose="030F0702030302020204" pitchFamily="66" charset="0"/>
              </a:rPr>
              <a:t>i</a:t>
            </a:r>
            <a:r>
              <a:rPr lang="en-GB" dirty="0">
                <a:latin typeface="Comic Sans MS" panose="030F0702030302020204" pitchFamily="66" charset="0"/>
              </a:rPr>
              <a:t> </a:t>
            </a:r>
            <a:r>
              <a:rPr lang="cy-GB" dirty="0">
                <a:solidFill>
                  <a:srgbClr val="FF0000"/>
                </a:solidFill>
                <a:latin typeface="Comic Sans MS" panose="030F0702030302020204" pitchFamily="66" charset="0"/>
              </a:rPr>
              <a:t>g</a:t>
            </a:r>
            <a:r>
              <a:rPr lang="cy-GB" dirty="0">
                <a:latin typeface="Comic Sans MS" panose="030F0702030302020204" pitchFamily="66" charset="0"/>
              </a:rPr>
              <a:t>lwb Hafan Yr Afon Parcrun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cy-GB" dirty="0">
                <a:latin typeface="Comic Sans MS" panose="030F0702030302020204" pitchFamily="66" charset="0"/>
              </a:rPr>
              <a:t>i </a:t>
            </a:r>
            <a:r>
              <a:rPr lang="cy-GB" dirty="0">
                <a:solidFill>
                  <a:srgbClr val="FF0000"/>
                </a:solidFill>
                <a:latin typeface="Comic Sans MS" panose="030F0702030302020204" pitchFamily="66" charset="0"/>
              </a:rPr>
              <a:t>g</a:t>
            </a:r>
            <a:r>
              <a:rPr lang="cy-GB" dirty="0">
                <a:latin typeface="Comic Sans MS" panose="030F0702030302020204" pitchFamily="66" charset="0"/>
              </a:rPr>
              <a:t>lwb rygbi 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cy-GB" dirty="0">
                <a:latin typeface="Comic Sans MS" panose="030F0702030302020204" pitchFamily="66" charset="0"/>
              </a:rPr>
              <a:t>i </a:t>
            </a:r>
            <a:r>
              <a:rPr lang="cy-GB" dirty="0">
                <a:solidFill>
                  <a:srgbClr val="FF0000"/>
                </a:solidFill>
                <a:latin typeface="Comic Sans MS" panose="030F0702030302020204" pitchFamily="66" charset="0"/>
              </a:rPr>
              <a:t>g</a:t>
            </a:r>
            <a:r>
              <a:rPr lang="cy-GB" dirty="0">
                <a:latin typeface="Comic Sans MS" panose="030F0702030302020204" pitchFamily="66" charset="0"/>
              </a:rPr>
              <a:t>lwb nofio</a:t>
            </a:r>
            <a:endParaRPr lang="en-GB" dirty="0">
              <a:latin typeface="Comic Sans MS" panose="030F0702030302020204" pitchFamily="66" charset="0"/>
            </a:endParaRPr>
          </a:p>
        </p:txBody>
      </p:sp>
      <p:cxnSp>
        <p:nvCxnSpPr>
          <p:cNvPr id="11" name="Straight Arrow Connector 10">
            <a:extLst>
              <a:ext uri="{FF2B5EF4-FFF2-40B4-BE49-F238E27FC236}">
                <a16:creationId xmlns:a16="http://schemas.microsoft.com/office/drawing/2014/main" id="{2EA64FB2-3D29-4D5D-AD8D-09B01822CB02}"/>
              </a:ext>
            </a:extLst>
          </p:cNvPr>
          <p:cNvCxnSpPr>
            <a:cxnSpLocks/>
          </p:cNvCxnSpPr>
          <p:nvPr/>
        </p:nvCxnSpPr>
        <p:spPr>
          <a:xfrm flipH="1" flipV="1">
            <a:off x="763571" y="4423337"/>
            <a:ext cx="358219" cy="780259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sp>
        <p:nvSpPr>
          <p:cNvPr id="14" name="Cloud 13">
            <a:extLst>
              <a:ext uri="{FF2B5EF4-FFF2-40B4-BE49-F238E27FC236}">
                <a16:creationId xmlns:a16="http://schemas.microsoft.com/office/drawing/2014/main" id="{4903DC85-DD7B-448B-B001-EDC74CB50542}"/>
              </a:ext>
            </a:extLst>
          </p:cNvPr>
          <p:cNvSpPr/>
          <p:nvPr/>
        </p:nvSpPr>
        <p:spPr>
          <a:xfrm>
            <a:off x="168277" y="5052768"/>
            <a:ext cx="3007151" cy="1490990"/>
          </a:xfrm>
          <a:prstGeom prst="cloud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lnSpc>
                <a:spcPct val="150000"/>
              </a:lnSpc>
            </a:pPr>
            <a:r>
              <a:rPr lang="cy-GB" dirty="0">
                <a:solidFill>
                  <a:srgbClr val="FF0000"/>
                </a:solidFill>
                <a:latin typeface="Comic Sans MS" panose="030F0702030302020204" pitchFamily="66" charset="0"/>
              </a:rPr>
              <a:t>Cofiwch! </a:t>
            </a:r>
          </a:p>
          <a:p>
            <a:pPr algn="ctr">
              <a:lnSpc>
                <a:spcPct val="150000"/>
              </a:lnSpc>
            </a:pPr>
            <a:r>
              <a:rPr lang="cy-GB" dirty="0">
                <a:solidFill>
                  <a:srgbClr val="FF0000"/>
                </a:solidFill>
                <a:latin typeface="Comic Sans MS" panose="030F0702030302020204" pitchFamily="66" charset="0"/>
              </a:rPr>
              <a:t>Faswn yn y negyddol</a:t>
            </a:r>
          </a:p>
        </p:txBody>
      </p:sp>
    </p:spTree>
    <p:extLst>
      <p:ext uri="{BB962C8B-B14F-4D97-AF65-F5344CB8AC3E}">
        <p14:creationId xmlns:p14="http://schemas.microsoft.com/office/powerpoint/2010/main" val="519806256"/>
      </p:ext>
    </p:extLst>
  </p:cSld>
  <p:clrMapOvr>
    <a:masterClrMapping/>
  </p:clrMapOvr>
</p:sld>
</file>

<file path=ppt/slides/slide5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FDA7BF1C-B7FC-40D4-BD8B-6E3C601D24DF}"/>
              </a:ext>
            </a:extLst>
          </p:cNvPr>
          <p:cNvSpPr/>
          <p:nvPr/>
        </p:nvSpPr>
        <p:spPr>
          <a:xfrm>
            <a:off x="2254577" y="282804"/>
            <a:ext cx="7682846" cy="556182"/>
          </a:xfrm>
          <a:prstGeom prst="roundRec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sz="2800" dirty="0">
                <a:latin typeface="Comic Sans MS" panose="030F0702030302020204" pitchFamily="66" charset="0"/>
              </a:rPr>
              <a:t>Siaradwch gyda eich partner  </a:t>
            </a:r>
          </a:p>
        </p:txBody>
      </p:sp>
      <p:sp>
        <p:nvSpPr>
          <p:cNvPr id="5" name="Cloud 4">
            <a:extLst>
              <a:ext uri="{FF2B5EF4-FFF2-40B4-BE49-F238E27FC236}">
                <a16:creationId xmlns:a16="http://schemas.microsoft.com/office/drawing/2014/main" id="{59303724-9C15-43F3-AA88-ADC9E7004DB7}"/>
              </a:ext>
            </a:extLst>
          </p:cNvPr>
          <p:cNvSpPr/>
          <p:nvPr/>
        </p:nvSpPr>
        <p:spPr>
          <a:xfrm>
            <a:off x="1282045" y="1517714"/>
            <a:ext cx="3403077" cy="2300141"/>
          </a:xfrm>
          <a:prstGeom prst="cloud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sz="2400" dirty="0">
                <a:latin typeface="Comic Sans MS" panose="030F0702030302020204" pitchFamily="66" charset="0"/>
              </a:rPr>
              <a:t>Pa glwb faset ti’n mynd i yn </a:t>
            </a:r>
          </a:p>
          <a:p>
            <a:pPr algn="ctr"/>
            <a:r>
              <a:rPr lang="cy-GB" sz="2400" dirty="0">
                <a:latin typeface="Comic Sans MS" panose="030F0702030302020204" pitchFamily="66" charset="0"/>
              </a:rPr>
              <a:t>Y Drenwydd?  </a:t>
            </a:r>
          </a:p>
        </p:txBody>
      </p:sp>
      <p:sp>
        <p:nvSpPr>
          <p:cNvPr id="6" name="Cloud 5">
            <a:extLst>
              <a:ext uri="{FF2B5EF4-FFF2-40B4-BE49-F238E27FC236}">
                <a16:creationId xmlns:a16="http://schemas.microsoft.com/office/drawing/2014/main" id="{FE6F381E-5E40-4046-9FBC-866CC593C465}"/>
              </a:ext>
            </a:extLst>
          </p:cNvPr>
          <p:cNvSpPr/>
          <p:nvPr/>
        </p:nvSpPr>
        <p:spPr>
          <a:xfrm>
            <a:off x="6308104" y="1517713"/>
            <a:ext cx="3403077" cy="2300141"/>
          </a:xfrm>
          <a:prstGeom prst="cloud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sz="2400" dirty="0">
                <a:latin typeface="Comic Sans MS" panose="030F0702030302020204" pitchFamily="66" charset="0"/>
              </a:rPr>
              <a:t>Pa glwb faset ti </a:t>
            </a:r>
            <a:r>
              <a:rPr lang="cy-GB" sz="2400" dirty="0">
                <a:solidFill>
                  <a:srgbClr val="FF0000"/>
                </a:solidFill>
                <a:latin typeface="Comic Sans MS" panose="030F0702030302020204" pitchFamily="66" charset="0"/>
              </a:rPr>
              <a:t>ddim</a:t>
            </a:r>
            <a:r>
              <a:rPr lang="cy-GB" sz="2400" dirty="0">
                <a:latin typeface="Comic Sans MS" panose="030F0702030302020204" pitchFamily="66" charset="0"/>
              </a:rPr>
              <a:t> yn mynd i yn </a:t>
            </a:r>
          </a:p>
          <a:p>
            <a:pPr algn="ctr"/>
            <a:r>
              <a:rPr lang="cy-GB" sz="2400" dirty="0">
                <a:latin typeface="Comic Sans MS" panose="030F0702030302020204" pitchFamily="66" charset="0"/>
              </a:rPr>
              <a:t>Y Drenewydd? </a:t>
            </a:r>
          </a:p>
        </p:txBody>
      </p:sp>
      <p:sp>
        <p:nvSpPr>
          <p:cNvPr id="7" name="Cloud 6">
            <a:extLst>
              <a:ext uri="{FF2B5EF4-FFF2-40B4-BE49-F238E27FC236}">
                <a16:creationId xmlns:a16="http://schemas.microsoft.com/office/drawing/2014/main" id="{DD5CB8D2-0BB4-40D6-994B-FCDB2D6EDD48}"/>
              </a:ext>
            </a:extLst>
          </p:cNvPr>
          <p:cNvSpPr/>
          <p:nvPr/>
        </p:nvSpPr>
        <p:spPr>
          <a:xfrm>
            <a:off x="2469823" y="4190215"/>
            <a:ext cx="3403077" cy="2300141"/>
          </a:xfrm>
          <a:prstGeom prst="cloud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sz="2400" dirty="0">
                <a:latin typeface="Comic Sans MS" panose="030F0702030302020204" pitchFamily="66" charset="0"/>
              </a:rPr>
              <a:t>Pa glwb faset ti’n mynd i yn dy ardal di?  </a:t>
            </a:r>
          </a:p>
        </p:txBody>
      </p:sp>
      <p:sp>
        <p:nvSpPr>
          <p:cNvPr id="8" name="Cloud 7">
            <a:extLst>
              <a:ext uri="{FF2B5EF4-FFF2-40B4-BE49-F238E27FC236}">
                <a16:creationId xmlns:a16="http://schemas.microsoft.com/office/drawing/2014/main" id="{504EC186-EFE7-4217-89F7-FC72B538FC11}"/>
              </a:ext>
            </a:extLst>
          </p:cNvPr>
          <p:cNvSpPr/>
          <p:nvPr/>
        </p:nvSpPr>
        <p:spPr>
          <a:xfrm>
            <a:off x="7711125" y="4190215"/>
            <a:ext cx="3403077" cy="2300141"/>
          </a:xfrm>
          <a:prstGeom prst="cloud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sz="2400" dirty="0">
                <a:latin typeface="Comic Sans MS" panose="030F0702030302020204" pitchFamily="66" charset="0"/>
              </a:rPr>
              <a:t>Pa glwb faset ti </a:t>
            </a:r>
            <a:r>
              <a:rPr lang="cy-GB" sz="2400" dirty="0">
                <a:solidFill>
                  <a:srgbClr val="FF0000"/>
                </a:solidFill>
                <a:latin typeface="Comic Sans MS" panose="030F0702030302020204" pitchFamily="66" charset="0"/>
              </a:rPr>
              <a:t>ddim</a:t>
            </a:r>
            <a:r>
              <a:rPr lang="cy-GB" sz="2400" dirty="0">
                <a:latin typeface="Comic Sans MS" panose="030F0702030302020204" pitchFamily="66" charset="0"/>
              </a:rPr>
              <a:t> yn mynd i yn dy ardal di? 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93C7D493-F7F3-451C-8491-43F1CDA4562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10265623" y="333096"/>
            <a:ext cx="1474924" cy="75405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37969405"/>
      </p:ext>
    </p:extLst>
  </p:cSld>
  <p:clrMapOvr>
    <a:masterClrMapping/>
  </p:clrMapOvr>
</p:sld>
</file>

<file path=ppt/slides/slide5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B17621-2E5C-4AD4-A3A0-771B9CCA13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86169" y="70210"/>
            <a:ext cx="5094261" cy="1188720"/>
          </a:xfrm>
        </p:spPr>
        <p:txBody>
          <a:bodyPr/>
          <a:lstStyle/>
          <a:p>
            <a:r>
              <a:rPr lang="cy-GB" dirty="0">
                <a:latin typeface="Comic Sans MS" panose="030F0702030302020204" pitchFamily="66" charset="0"/>
              </a:rPr>
              <a:t>GÊm trap-ddor</a:t>
            </a:r>
          </a:p>
        </p:txBody>
      </p:sp>
      <p:sp>
        <p:nvSpPr>
          <p:cNvPr id="7" name="Rectangle: Rounded Corners 6">
            <a:extLst>
              <a:ext uri="{FF2B5EF4-FFF2-40B4-BE49-F238E27FC236}">
                <a16:creationId xmlns:a16="http://schemas.microsoft.com/office/drawing/2014/main" id="{D4E1BCD0-38B0-4C38-8F28-919515B90A31}"/>
              </a:ext>
            </a:extLst>
          </p:cNvPr>
          <p:cNvSpPr/>
          <p:nvPr/>
        </p:nvSpPr>
        <p:spPr>
          <a:xfrm>
            <a:off x="659876" y="1888695"/>
            <a:ext cx="10718277" cy="879932"/>
          </a:xfrm>
          <a:prstGeom prst="round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y-GB" dirty="0">
                <a:latin typeface="Comic Sans MS" panose="030F0702030302020204" pitchFamily="66" charset="0"/>
              </a:rPr>
              <a:t>Baswn i’n mynd i glwb                                               yn fy ardal i achos mae’n  </a:t>
            </a:r>
          </a:p>
        </p:txBody>
      </p:sp>
      <p:pic>
        <p:nvPicPr>
          <p:cNvPr id="7170" name="Picture 2" descr="A picture containing sitting, monitor, computer, table&#10;&#10;Description automatically generated">
            <a:extLst>
              <a:ext uri="{FF2B5EF4-FFF2-40B4-BE49-F238E27FC236}">
                <a16:creationId xmlns:a16="http://schemas.microsoft.com/office/drawing/2014/main" id="{86570075-0B8F-430B-8246-825332873F9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48172" y="1453472"/>
            <a:ext cx="1425305" cy="16764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B3FD6BA9-BD0C-4288-8C36-EFE811ABAB06}"/>
              </a:ext>
            </a:extLst>
          </p:cNvPr>
          <p:cNvSpPr txBox="1"/>
          <p:nvPr/>
        </p:nvSpPr>
        <p:spPr>
          <a:xfrm>
            <a:off x="3748082" y="3612467"/>
            <a:ext cx="70701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1400" b="1" dirty="0">
                <a:solidFill>
                  <a:schemeClr val="bg1"/>
                </a:solidFill>
                <a:latin typeface="Comic Sans MS" panose="030F0702030302020204" pitchFamily="66" charset="0"/>
              </a:rPr>
              <a:t>nofio</a:t>
            </a:r>
          </a:p>
          <a:p>
            <a:r>
              <a:rPr lang="cy-GB" sz="1400" b="1" dirty="0">
                <a:solidFill>
                  <a:schemeClr val="bg1"/>
                </a:solidFill>
                <a:latin typeface="Comic Sans MS" panose="030F0702030302020204" pitchFamily="66" charset="0"/>
              </a:rPr>
              <a:t>rygbi</a:t>
            </a:r>
          </a:p>
          <a:p>
            <a:r>
              <a:rPr lang="cy-GB" sz="1400" b="1" dirty="0">
                <a:solidFill>
                  <a:schemeClr val="bg1"/>
                </a:solidFill>
                <a:latin typeface="Comic Sans MS" panose="030F0702030302020204" pitchFamily="66" charset="0"/>
              </a:rPr>
              <a:t>lego</a:t>
            </a:r>
          </a:p>
          <a:p>
            <a:endParaRPr lang="en-GB" sz="1200" dirty="0">
              <a:latin typeface="Comic Sans MS" panose="030F0702030302020204" pitchFamily="66" charset="0"/>
            </a:endParaRPr>
          </a:p>
        </p:txBody>
      </p:sp>
      <p:pic>
        <p:nvPicPr>
          <p:cNvPr id="9" name="Picture 2" descr="A picture containing sitting, monitor, computer, table&#10;&#10;Description automatically generated">
            <a:extLst>
              <a:ext uri="{FF2B5EF4-FFF2-40B4-BE49-F238E27FC236}">
                <a16:creationId xmlns:a16="http://schemas.microsoft.com/office/drawing/2014/main" id="{08B56A69-5DCD-4AA0-8ECD-06E37F1F821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475508" y="1490412"/>
            <a:ext cx="1425305" cy="16764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FE94ED92-1FA4-4949-AC94-B20B8951A5EA}"/>
              </a:ext>
            </a:extLst>
          </p:cNvPr>
          <p:cNvSpPr txBox="1"/>
          <p:nvPr/>
        </p:nvSpPr>
        <p:spPr>
          <a:xfrm>
            <a:off x="10084609" y="1650715"/>
            <a:ext cx="70701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1400" b="1" dirty="0">
                <a:solidFill>
                  <a:schemeClr val="bg1"/>
                </a:solidFill>
                <a:latin typeface="Comic Sans MS" panose="030F0702030302020204" pitchFamily="66" charset="0"/>
              </a:rPr>
              <a:t>hwyl</a:t>
            </a:r>
          </a:p>
          <a:p>
            <a:r>
              <a:rPr lang="cy-GB" sz="1400" b="1" dirty="0">
                <a:solidFill>
                  <a:schemeClr val="bg1"/>
                </a:solidFill>
                <a:latin typeface="Comic Sans MS" panose="030F0702030302020204" pitchFamily="66" charset="0"/>
              </a:rPr>
              <a:t>wych</a:t>
            </a:r>
          </a:p>
          <a:p>
            <a:r>
              <a:rPr lang="cy-GB" sz="1400" b="1" dirty="0">
                <a:solidFill>
                  <a:schemeClr val="bg1"/>
                </a:solidFill>
                <a:latin typeface="Comic Sans MS" panose="030F0702030302020204" pitchFamily="66" charset="0"/>
              </a:rPr>
              <a:t>grêt</a:t>
            </a:r>
          </a:p>
          <a:p>
            <a:endParaRPr lang="en-GB" sz="1200" dirty="0">
              <a:latin typeface="Comic Sans MS" panose="030F0702030302020204" pitchFamily="66" charset="0"/>
            </a:endParaRPr>
          </a:p>
        </p:txBody>
      </p:sp>
      <p:sp>
        <p:nvSpPr>
          <p:cNvPr id="11" name="Rectangle: Rounded Corners 10">
            <a:extLst>
              <a:ext uri="{FF2B5EF4-FFF2-40B4-BE49-F238E27FC236}">
                <a16:creationId xmlns:a16="http://schemas.microsoft.com/office/drawing/2014/main" id="{BDECE4C1-D103-49B4-A64C-FD035EB4437A}"/>
              </a:ext>
            </a:extLst>
          </p:cNvPr>
          <p:cNvSpPr/>
          <p:nvPr/>
        </p:nvSpPr>
        <p:spPr>
          <a:xfrm>
            <a:off x="659875" y="3528252"/>
            <a:ext cx="10718277" cy="879932"/>
          </a:xfrm>
          <a:prstGeom prst="round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y-GB" dirty="0">
                <a:latin typeface="Comic Sans MS" panose="030F0702030302020204" pitchFamily="66" charset="0"/>
              </a:rPr>
              <a:t>Baswn i’n mynd i glwb                                               yn Y Drenewydd achos mae’n   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BDFD5419-5001-4B34-BF11-4D2DA5A83D34}"/>
              </a:ext>
            </a:extLst>
          </p:cNvPr>
          <p:cNvSpPr txBox="1"/>
          <p:nvPr/>
        </p:nvSpPr>
        <p:spPr>
          <a:xfrm>
            <a:off x="4210138" y="1598075"/>
            <a:ext cx="70701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1400" b="1" dirty="0">
                <a:solidFill>
                  <a:schemeClr val="bg1"/>
                </a:solidFill>
                <a:latin typeface="Comic Sans MS" panose="030F0702030302020204" pitchFamily="66" charset="0"/>
              </a:rPr>
              <a:t>nofio</a:t>
            </a:r>
          </a:p>
          <a:p>
            <a:r>
              <a:rPr lang="cy-GB" sz="1400" b="1" dirty="0">
                <a:solidFill>
                  <a:schemeClr val="bg1"/>
                </a:solidFill>
                <a:latin typeface="Comic Sans MS" panose="030F0702030302020204" pitchFamily="66" charset="0"/>
              </a:rPr>
              <a:t>rygbi</a:t>
            </a:r>
          </a:p>
          <a:p>
            <a:r>
              <a:rPr lang="cy-GB" sz="1400" b="1" dirty="0">
                <a:solidFill>
                  <a:schemeClr val="bg1"/>
                </a:solidFill>
                <a:latin typeface="Comic Sans MS" panose="030F0702030302020204" pitchFamily="66" charset="0"/>
              </a:rPr>
              <a:t>lego</a:t>
            </a:r>
          </a:p>
          <a:p>
            <a:endParaRPr lang="en-GB" sz="1200" dirty="0">
              <a:latin typeface="Comic Sans MS" panose="030F0702030302020204" pitchFamily="66" charset="0"/>
            </a:endParaRPr>
          </a:p>
        </p:txBody>
      </p:sp>
      <p:pic>
        <p:nvPicPr>
          <p:cNvPr id="12" name="Picture 2" descr="A picture containing sitting, monitor, computer, table&#10;&#10;Description automatically generated">
            <a:extLst>
              <a:ext uri="{FF2B5EF4-FFF2-40B4-BE49-F238E27FC236}">
                <a16:creationId xmlns:a16="http://schemas.microsoft.com/office/drawing/2014/main" id="{6FB00849-A86B-4E57-8415-96324762DA0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86169" y="3288185"/>
            <a:ext cx="1425305" cy="16764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4" name="TextBox 13">
            <a:extLst>
              <a:ext uri="{FF2B5EF4-FFF2-40B4-BE49-F238E27FC236}">
                <a16:creationId xmlns:a16="http://schemas.microsoft.com/office/drawing/2014/main" id="{875986C2-FD6E-4250-AD5C-0C731A39703C}"/>
              </a:ext>
            </a:extLst>
          </p:cNvPr>
          <p:cNvSpPr txBox="1"/>
          <p:nvPr/>
        </p:nvSpPr>
        <p:spPr>
          <a:xfrm>
            <a:off x="3784931" y="3426692"/>
            <a:ext cx="926543" cy="86177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1200" b="1" dirty="0">
                <a:solidFill>
                  <a:schemeClr val="bg1"/>
                </a:solidFill>
                <a:latin typeface="Comic Sans MS" panose="030F0702030302020204" pitchFamily="66" charset="0"/>
              </a:rPr>
              <a:t>pêl-droed</a:t>
            </a:r>
          </a:p>
          <a:p>
            <a:r>
              <a:rPr lang="cy-GB" sz="1200" b="1" dirty="0">
                <a:solidFill>
                  <a:schemeClr val="bg1"/>
                </a:solidFill>
                <a:latin typeface="Comic Sans MS" panose="030F0702030302020204" pitchFamily="66" charset="0"/>
              </a:rPr>
              <a:t>parcrun</a:t>
            </a:r>
          </a:p>
          <a:p>
            <a:r>
              <a:rPr lang="cy-GB" sz="1200" b="1" dirty="0">
                <a:solidFill>
                  <a:schemeClr val="bg1"/>
                </a:solidFill>
                <a:latin typeface="Comic Sans MS" panose="030F0702030302020204" pitchFamily="66" charset="0"/>
              </a:rPr>
              <a:t>garddio</a:t>
            </a:r>
          </a:p>
          <a:p>
            <a:endParaRPr lang="cy-GB" sz="1400" b="1" dirty="0">
              <a:solidFill>
                <a:schemeClr val="bg1"/>
              </a:solidFill>
              <a:latin typeface="Comic Sans MS" panose="030F0702030302020204" pitchFamily="66" charset="0"/>
            </a:endParaRPr>
          </a:p>
        </p:txBody>
      </p:sp>
      <p:pic>
        <p:nvPicPr>
          <p:cNvPr id="15" name="Picture 2" descr="A picture containing sitting, monitor, computer, table&#10;&#10;Description automatically generated">
            <a:extLst>
              <a:ext uri="{FF2B5EF4-FFF2-40B4-BE49-F238E27FC236}">
                <a16:creationId xmlns:a16="http://schemas.microsoft.com/office/drawing/2014/main" id="{72D1355D-8E13-48B4-8F80-37BE12CC919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366314" y="3288185"/>
            <a:ext cx="1425305" cy="16764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6" name="TextBox 15">
            <a:extLst>
              <a:ext uri="{FF2B5EF4-FFF2-40B4-BE49-F238E27FC236}">
                <a16:creationId xmlns:a16="http://schemas.microsoft.com/office/drawing/2014/main" id="{746CCF1C-1A1B-4C45-AA8C-5A5368255DC9}"/>
              </a:ext>
            </a:extLst>
          </p:cNvPr>
          <p:cNvSpPr txBox="1"/>
          <p:nvPr/>
        </p:nvSpPr>
        <p:spPr>
          <a:xfrm>
            <a:off x="9735568" y="3404889"/>
            <a:ext cx="157031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1400" b="1" dirty="0">
                <a:solidFill>
                  <a:schemeClr val="bg1"/>
                </a:solidFill>
                <a:latin typeface="Comic Sans MS" panose="030F0702030302020204" pitchFamily="66" charset="0"/>
              </a:rPr>
              <a:t>fendigedig</a:t>
            </a:r>
          </a:p>
          <a:p>
            <a:r>
              <a:rPr lang="cy-GB" sz="1400" b="1" dirty="0">
                <a:solidFill>
                  <a:schemeClr val="bg1"/>
                </a:solidFill>
                <a:latin typeface="Comic Sans MS" panose="030F0702030302020204" pitchFamily="66" charset="0"/>
              </a:rPr>
              <a:t>ardderchog</a:t>
            </a:r>
          </a:p>
          <a:p>
            <a:r>
              <a:rPr lang="cy-GB" sz="1400" b="1" dirty="0">
                <a:solidFill>
                  <a:schemeClr val="bg1"/>
                </a:solidFill>
                <a:latin typeface="Comic Sans MS" panose="030F0702030302020204" pitchFamily="66" charset="0"/>
              </a:rPr>
              <a:t>grêt</a:t>
            </a:r>
          </a:p>
          <a:p>
            <a:endParaRPr lang="en-GB" sz="1200" dirty="0">
              <a:latin typeface="Comic Sans MS" panose="030F0702030302020204" pitchFamily="66" charset="0"/>
            </a:endParaRPr>
          </a:p>
        </p:txBody>
      </p:sp>
      <p:sp>
        <p:nvSpPr>
          <p:cNvPr id="17" name="Rectangle: Rounded Corners 16">
            <a:extLst>
              <a:ext uri="{FF2B5EF4-FFF2-40B4-BE49-F238E27FC236}">
                <a16:creationId xmlns:a16="http://schemas.microsoft.com/office/drawing/2014/main" id="{276E224D-A778-46F0-A9D6-FAD3B9BE0A14}"/>
              </a:ext>
            </a:extLst>
          </p:cNvPr>
          <p:cNvSpPr/>
          <p:nvPr/>
        </p:nvSpPr>
        <p:spPr>
          <a:xfrm>
            <a:off x="659875" y="5362965"/>
            <a:ext cx="10718277" cy="879932"/>
          </a:xfrm>
          <a:prstGeom prst="round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y-GB" dirty="0">
                <a:latin typeface="Comic Sans MS" panose="030F0702030302020204" pitchFamily="66" charset="0"/>
              </a:rPr>
              <a:t>     Faswn i ddim yn mynd i glwb                                        yn fy ardal i achos mae’n   </a:t>
            </a:r>
          </a:p>
        </p:txBody>
      </p:sp>
      <p:pic>
        <p:nvPicPr>
          <p:cNvPr id="18" name="Picture 2" descr="A picture containing sitting, monitor, computer, table&#10;&#10;Description automatically generated">
            <a:extLst>
              <a:ext uri="{FF2B5EF4-FFF2-40B4-BE49-F238E27FC236}">
                <a16:creationId xmlns:a16="http://schemas.microsoft.com/office/drawing/2014/main" id="{9BE3663B-A99B-4A3D-B82C-3573B7FC1B2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07370" y="5122898"/>
            <a:ext cx="1425305" cy="16764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9" name="TextBox 18">
            <a:extLst>
              <a:ext uri="{FF2B5EF4-FFF2-40B4-BE49-F238E27FC236}">
                <a16:creationId xmlns:a16="http://schemas.microsoft.com/office/drawing/2014/main" id="{5EAAB88F-855A-48C3-B53E-EBC2A9776174}"/>
              </a:ext>
            </a:extLst>
          </p:cNvPr>
          <p:cNvSpPr txBox="1"/>
          <p:nvPr/>
        </p:nvSpPr>
        <p:spPr>
          <a:xfrm>
            <a:off x="4491835" y="5262894"/>
            <a:ext cx="1163283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1400" b="1" dirty="0">
                <a:solidFill>
                  <a:schemeClr val="bg1"/>
                </a:solidFill>
                <a:latin typeface="Comic Sans MS" panose="030F0702030302020204" pitchFamily="66" charset="0"/>
              </a:rPr>
              <a:t>gymnasteg</a:t>
            </a:r>
          </a:p>
          <a:p>
            <a:r>
              <a:rPr lang="cy-GB" sz="1400" b="1" dirty="0">
                <a:solidFill>
                  <a:schemeClr val="bg1"/>
                </a:solidFill>
                <a:latin typeface="Comic Sans MS" panose="030F0702030302020204" pitchFamily="66" charset="0"/>
              </a:rPr>
              <a:t>nofio</a:t>
            </a:r>
          </a:p>
          <a:p>
            <a:r>
              <a:rPr lang="cy-GB" sz="1400" b="1" dirty="0">
                <a:solidFill>
                  <a:schemeClr val="bg1"/>
                </a:solidFill>
                <a:latin typeface="Comic Sans MS" panose="030F0702030302020204" pitchFamily="66" charset="0"/>
              </a:rPr>
              <a:t>codwr hwyl</a:t>
            </a:r>
          </a:p>
          <a:p>
            <a:endParaRPr lang="en-GB" sz="1200" dirty="0">
              <a:latin typeface="Comic Sans MS" panose="030F0702030302020204" pitchFamily="66" charset="0"/>
            </a:endParaRPr>
          </a:p>
        </p:txBody>
      </p:sp>
      <p:pic>
        <p:nvPicPr>
          <p:cNvPr id="20" name="Picture 2" descr="A picture containing sitting, monitor, computer, table&#10;&#10;Description automatically generated">
            <a:extLst>
              <a:ext uri="{FF2B5EF4-FFF2-40B4-BE49-F238E27FC236}">
                <a16:creationId xmlns:a16="http://schemas.microsoft.com/office/drawing/2014/main" id="{565B3F80-1456-4EE0-AD0F-DB851B87526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274118" y="5099191"/>
            <a:ext cx="1425305" cy="16764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1" name="TextBox 20">
            <a:extLst>
              <a:ext uri="{FF2B5EF4-FFF2-40B4-BE49-F238E27FC236}">
                <a16:creationId xmlns:a16="http://schemas.microsoft.com/office/drawing/2014/main" id="{7FB34FD3-7D13-47CC-BA22-7BBF03EEFC46}"/>
              </a:ext>
            </a:extLst>
          </p:cNvPr>
          <p:cNvSpPr txBox="1"/>
          <p:nvPr/>
        </p:nvSpPr>
        <p:spPr>
          <a:xfrm>
            <a:off x="9721819" y="5202662"/>
            <a:ext cx="97760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1400" b="1" dirty="0">
                <a:solidFill>
                  <a:schemeClr val="bg1"/>
                </a:solidFill>
                <a:latin typeface="Comic Sans MS" panose="030F0702030302020204" pitchFamily="66" charset="0"/>
              </a:rPr>
              <a:t>sbwriel</a:t>
            </a:r>
          </a:p>
          <a:p>
            <a:r>
              <a:rPr lang="cy-GB" sz="1400" b="1" dirty="0">
                <a:solidFill>
                  <a:schemeClr val="bg1"/>
                </a:solidFill>
                <a:latin typeface="Comic Sans MS" panose="030F0702030302020204" pitchFamily="66" charset="0"/>
              </a:rPr>
              <a:t>ddiflas</a:t>
            </a:r>
          </a:p>
          <a:p>
            <a:r>
              <a:rPr lang="cy-GB" sz="1400" b="1" dirty="0">
                <a:solidFill>
                  <a:schemeClr val="bg1"/>
                </a:solidFill>
                <a:latin typeface="Comic Sans MS" panose="030F0702030302020204" pitchFamily="66" charset="0"/>
              </a:rPr>
              <a:t>ofnadwy</a:t>
            </a:r>
          </a:p>
          <a:p>
            <a:endParaRPr lang="en-GB" sz="1200" dirty="0">
              <a:latin typeface="Comic Sans MS" panose="030F0702030302020204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839904343"/>
      </p:ext>
    </p:extLst>
  </p:cSld>
  <p:clrMapOvr>
    <a:masterClrMapping/>
  </p:clrMapOvr>
</p:sld>
</file>

<file path=ppt/slides/slide5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09A02D9-1CCC-49B7-9B2C-1C204B0B817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31136" y="285962"/>
            <a:ext cx="7729728" cy="1188720"/>
          </a:xfrm>
        </p:spPr>
        <p:txBody>
          <a:bodyPr/>
          <a:lstStyle/>
          <a:p>
            <a:r>
              <a:rPr lang="cy-GB" dirty="0">
                <a:latin typeface="Comic Sans MS" panose="030F0702030302020204" pitchFamily="66" charset="0"/>
              </a:rPr>
              <a:t>Darllen Meddyliau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6E081BF0-DB09-43A2-B129-943071C867B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10516479" y="395313"/>
            <a:ext cx="1064978" cy="1079369"/>
          </a:xfrm>
          <a:prstGeom prst="rect">
            <a:avLst/>
          </a:prstGeom>
        </p:spPr>
      </p:pic>
      <p:pic>
        <p:nvPicPr>
          <p:cNvPr id="17410" name="Picture 2">
            <a:extLst>
              <a:ext uri="{FF2B5EF4-FFF2-40B4-BE49-F238E27FC236}">
                <a16:creationId xmlns:a16="http://schemas.microsoft.com/office/drawing/2014/main" id="{A1FF5A7B-6CFD-4722-863D-7590E8E8D69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7655" y="3429000"/>
            <a:ext cx="1977174" cy="19771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AF5B7643-86FA-4385-BAEE-90183A1B7FC8}"/>
              </a:ext>
            </a:extLst>
          </p:cNvPr>
          <p:cNvSpPr txBox="1"/>
          <p:nvPr/>
        </p:nvSpPr>
        <p:spPr>
          <a:xfrm>
            <a:off x="622168" y="2036190"/>
            <a:ext cx="7729727" cy="34778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2000" dirty="0">
                <a:latin typeface="Comic Sans MS" panose="030F0702030302020204" pitchFamily="66" charset="0"/>
              </a:rPr>
              <a:t>Faswn i ddim yn mynd i glwb rygbi achos mae’n sbwriel. </a:t>
            </a:r>
          </a:p>
          <a:p>
            <a:endParaRPr lang="cy-GB" sz="2000" dirty="0">
              <a:latin typeface="Comic Sans MS" panose="030F0702030302020204" pitchFamily="66" charset="0"/>
            </a:endParaRPr>
          </a:p>
          <a:p>
            <a:r>
              <a:rPr lang="cy-GB" sz="2000" dirty="0">
                <a:latin typeface="Comic Sans MS" panose="030F0702030302020204" pitchFamily="66" charset="0"/>
              </a:rPr>
              <a:t>Baswn i’n mynd i glwb nofio achos mae’n wych!</a:t>
            </a:r>
          </a:p>
          <a:p>
            <a:endParaRPr lang="cy-GB" sz="2000" dirty="0">
              <a:latin typeface="Comic Sans MS" panose="030F0702030302020204" pitchFamily="66" charset="0"/>
            </a:endParaRPr>
          </a:p>
          <a:p>
            <a:r>
              <a:rPr lang="cy-GB" sz="2000" dirty="0">
                <a:latin typeface="Comic Sans MS" panose="030F0702030302020204" pitchFamily="66" charset="0"/>
              </a:rPr>
              <a:t>Baswn i’n mynd i glwb Hafan Yr Afon Parcrun achos mae’n hwyl!</a:t>
            </a:r>
          </a:p>
          <a:p>
            <a:endParaRPr lang="cy-GB" sz="2000" dirty="0">
              <a:latin typeface="Comic Sans MS" panose="030F0702030302020204" pitchFamily="66" charset="0"/>
            </a:endParaRPr>
          </a:p>
          <a:p>
            <a:r>
              <a:rPr lang="cy-GB" sz="2000" dirty="0">
                <a:latin typeface="Comic Sans MS" panose="030F0702030302020204" pitchFamily="66" charset="0"/>
              </a:rPr>
              <a:t>Faswn i ddim yn mynd i glwb pêl – droed achos mae’n ddiflas. </a:t>
            </a:r>
          </a:p>
          <a:p>
            <a:endParaRPr lang="cy-GB" sz="2000" dirty="0">
              <a:latin typeface="Comic Sans MS" panose="030F0702030302020204" pitchFamily="66" charset="0"/>
            </a:endParaRPr>
          </a:p>
          <a:p>
            <a:r>
              <a:rPr lang="cy-GB" sz="2000" dirty="0">
                <a:latin typeface="Comic Sans MS" panose="030F0702030302020204" pitchFamily="66" charset="0"/>
              </a:rPr>
              <a:t>Faswn i ddim yn mynd i glwb gymnasteg achos mae’n ofnadwy.</a:t>
            </a:r>
          </a:p>
          <a:p>
            <a:endParaRPr lang="cy-GB" sz="2000" dirty="0">
              <a:latin typeface="Comic Sans MS" panose="030F0702030302020204" pitchFamily="66" charset="0"/>
            </a:endParaRPr>
          </a:p>
          <a:p>
            <a:r>
              <a:rPr lang="cy-GB" sz="2000" dirty="0">
                <a:latin typeface="Comic Sans MS" panose="030F0702030302020204" pitchFamily="66" charset="0"/>
              </a:rPr>
              <a:t>Baswn i’n mynd i glwb codwyr hwyl achos mae’n ardderchog!</a:t>
            </a:r>
          </a:p>
        </p:txBody>
      </p:sp>
    </p:spTree>
    <p:extLst>
      <p:ext uri="{BB962C8B-B14F-4D97-AF65-F5344CB8AC3E}">
        <p14:creationId xmlns:p14="http://schemas.microsoft.com/office/powerpoint/2010/main" val="3901397679"/>
      </p:ext>
    </p:extLst>
  </p:cSld>
  <p:clrMapOvr>
    <a:masterClrMapping/>
  </p:clrMapOvr>
</p:sld>
</file>

<file path=ppt/slides/slide6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42DAE7-AE62-44B6-9F20-B2F8466E444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762052" y="219974"/>
            <a:ext cx="6312691" cy="1090352"/>
          </a:xfrm>
        </p:spPr>
        <p:txBody>
          <a:bodyPr>
            <a:normAutofit fontScale="90000"/>
          </a:bodyPr>
          <a:lstStyle/>
          <a:p>
            <a:r>
              <a:rPr lang="cy-GB" dirty="0">
                <a:latin typeface="Comic Sans MS" panose="030F0702030302020204" pitchFamily="66" charset="0"/>
              </a:rPr>
              <a:t>Gweithgaredd siarad </a:t>
            </a:r>
            <a:br>
              <a:rPr lang="cy-GB" dirty="0">
                <a:latin typeface="Comic Sans MS" panose="030F0702030302020204" pitchFamily="66" charset="0"/>
              </a:rPr>
            </a:br>
            <a:r>
              <a:rPr lang="cy-GB" dirty="0">
                <a:latin typeface="Comic Sans MS" panose="030F0702030302020204" pitchFamily="66" charset="0"/>
              </a:rPr>
              <a:t>pyramid cyfieithu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675D26FD-2D42-4EDC-827A-730C3030B751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182357" y="141926"/>
            <a:ext cx="1228649" cy="1168400"/>
          </a:xfrm>
        </p:spPr>
      </p:pic>
      <p:graphicFrame>
        <p:nvGraphicFramePr>
          <p:cNvPr id="4" name="Diagram 3">
            <a:extLst>
              <a:ext uri="{FF2B5EF4-FFF2-40B4-BE49-F238E27FC236}">
                <a16:creationId xmlns:a16="http://schemas.microsoft.com/office/drawing/2014/main" id="{2D37458E-7119-4847-840E-E88D94C2BE18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687735979"/>
              </p:ext>
            </p:extLst>
          </p:nvPr>
        </p:nvGraphicFramePr>
        <p:xfrm>
          <a:off x="1730342" y="1439333"/>
          <a:ext cx="8128000" cy="541866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2737113606"/>
      </p:ext>
    </p:extLst>
  </p:cSld>
  <p:clrMapOvr>
    <a:masterClrMapping/>
  </p:clrMapOvr>
</p:sld>
</file>

<file path=ppt/slides/slide6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8EA23AD-2F51-4123-91BA-F83E5D9EEF3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31136" y="144559"/>
            <a:ext cx="7729728" cy="1188720"/>
          </a:xfrm>
        </p:spPr>
        <p:txBody>
          <a:bodyPr/>
          <a:lstStyle/>
          <a:p>
            <a:r>
              <a:rPr lang="cy-GB" dirty="0">
                <a:latin typeface="Comic Sans MS" panose="030F0702030302020204" pitchFamily="66" charset="0"/>
              </a:rPr>
              <a:t>Gweithgaredd siarad </a:t>
            </a:r>
            <a:br>
              <a:rPr lang="cy-GB" dirty="0">
                <a:latin typeface="Comic Sans MS" panose="030F0702030302020204" pitchFamily="66" charset="0"/>
              </a:rPr>
            </a:br>
            <a:r>
              <a:rPr lang="cy-GB" dirty="0">
                <a:latin typeface="Comic Sans MS" panose="030F0702030302020204" pitchFamily="66" charset="0"/>
              </a:rPr>
              <a:t>pyramid cyfieithu - </a:t>
            </a:r>
            <a:r>
              <a:rPr lang="cy-GB" dirty="0">
                <a:solidFill>
                  <a:srgbClr val="FF0000"/>
                </a:solidFill>
                <a:latin typeface="Comic Sans MS" panose="030F0702030302020204" pitchFamily="66" charset="0"/>
              </a:rPr>
              <a:t>Atebion</a:t>
            </a:r>
            <a:endParaRPr lang="en-GB" dirty="0">
              <a:solidFill>
                <a:srgbClr val="FF0000"/>
              </a:solidFill>
            </a:endParaRPr>
          </a:p>
        </p:txBody>
      </p:sp>
      <p:pic>
        <p:nvPicPr>
          <p:cNvPr id="4" name="Content Placeholder 4">
            <a:extLst>
              <a:ext uri="{FF2B5EF4-FFF2-40B4-BE49-F238E27FC236}">
                <a16:creationId xmlns:a16="http://schemas.microsoft.com/office/drawing/2014/main" id="{F0F05B8D-1EBC-4A76-BC2F-73762FDB132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399173" y="278001"/>
            <a:ext cx="1228649" cy="1168400"/>
          </a:xfrm>
          <a:prstGeom prst="rect">
            <a:avLst/>
          </a:prstGeom>
        </p:spPr>
      </p:pic>
      <p:graphicFrame>
        <p:nvGraphicFramePr>
          <p:cNvPr id="5" name="Diagram 4">
            <a:extLst>
              <a:ext uri="{FF2B5EF4-FFF2-40B4-BE49-F238E27FC236}">
                <a16:creationId xmlns:a16="http://schemas.microsoft.com/office/drawing/2014/main" id="{82FA8188-EC23-4D34-9B46-5F62D92EB978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262075245"/>
              </p:ext>
            </p:extLst>
          </p:nvPr>
        </p:nvGraphicFramePr>
        <p:xfrm>
          <a:off x="1749196" y="1387483"/>
          <a:ext cx="8128000" cy="541866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2216715531"/>
      </p:ext>
    </p:extLst>
  </p:cSld>
  <p:clrMapOvr>
    <a:masterClrMapping/>
  </p:clrMapOvr>
</p:sld>
</file>

<file path=ppt/slides/slide6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60C13EA-2846-4D88-BCE7-AA5F2D54ED1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31136" y="91157"/>
            <a:ext cx="7729728" cy="1188720"/>
          </a:xfrm>
        </p:spPr>
        <p:txBody>
          <a:bodyPr/>
          <a:lstStyle/>
          <a:p>
            <a:r>
              <a:rPr lang="cy-GB" dirty="0">
                <a:latin typeface="Comic Sans MS" panose="030F0702030302020204" pitchFamily="66" charset="0"/>
              </a:rPr>
              <a:t>Gweithgaredd siarad </a:t>
            </a:r>
            <a:br>
              <a:rPr lang="cy-GB" dirty="0">
                <a:latin typeface="Comic Sans MS" panose="030F0702030302020204" pitchFamily="66" charset="0"/>
              </a:rPr>
            </a:br>
            <a:r>
              <a:rPr lang="cy-GB" dirty="0">
                <a:latin typeface="Comic Sans MS" panose="030F0702030302020204" pitchFamily="66" charset="0"/>
              </a:rPr>
              <a:t>pyramid cyfieithu</a:t>
            </a:r>
            <a:endParaRPr lang="en-GB" dirty="0"/>
          </a:p>
        </p:txBody>
      </p:sp>
      <p:pic>
        <p:nvPicPr>
          <p:cNvPr id="4" name="Content Placeholder 4">
            <a:extLst>
              <a:ext uri="{FF2B5EF4-FFF2-40B4-BE49-F238E27FC236}">
                <a16:creationId xmlns:a16="http://schemas.microsoft.com/office/drawing/2014/main" id="{4CBD6A3C-E00D-431C-B706-6FA9C6E7282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226243" y="654842"/>
            <a:ext cx="713422" cy="678438"/>
          </a:xfrm>
          <a:prstGeom prst="rect">
            <a:avLst/>
          </a:prstGeom>
        </p:spPr>
      </p:pic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2633A638-4CC6-4399-BF30-DD2DD84F01B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1095080" y="654842"/>
            <a:ext cx="713422" cy="678438"/>
          </a:xfrm>
          <a:prstGeom prst="rect">
            <a:avLst/>
          </a:prstGeom>
        </p:spPr>
      </p:pic>
      <p:graphicFrame>
        <p:nvGraphicFramePr>
          <p:cNvPr id="6" name="Diagram 5">
            <a:extLst>
              <a:ext uri="{FF2B5EF4-FFF2-40B4-BE49-F238E27FC236}">
                <a16:creationId xmlns:a16="http://schemas.microsoft.com/office/drawing/2014/main" id="{B02E0616-2B9A-4E87-9383-22DDAA0D120B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637371498"/>
              </p:ext>
            </p:extLst>
          </p:nvPr>
        </p:nvGraphicFramePr>
        <p:xfrm>
          <a:off x="1963917" y="1333280"/>
          <a:ext cx="8128000" cy="541866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12155668"/>
      </p:ext>
    </p:extLst>
  </p:cSld>
  <p:clrMapOvr>
    <a:masterClrMapping/>
  </p:clrMapOvr>
</p:sld>
</file>

<file path=ppt/slides/slide6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9F5D767-2CF0-4EBB-9B88-C746BD95481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31136" y="100583"/>
            <a:ext cx="7729728" cy="1188720"/>
          </a:xfrm>
        </p:spPr>
        <p:txBody>
          <a:bodyPr/>
          <a:lstStyle/>
          <a:p>
            <a:r>
              <a:rPr lang="cy-GB" dirty="0">
                <a:latin typeface="Comic Sans MS" panose="030F0702030302020204" pitchFamily="66" charset="0"/>
              </a:rPr>
              <a:t>Gweithgaredd siarad </a:t>
            </a:r>
            <a:br>
              <a:rPr lang="cy-GB" dirty="0">
                <a:latin typeface="Comic Sans MS" panose="030F0702030302020204" pitchFamily="66" charset="0"/>
              </a:rPr>
            </a:br>
            <a:r>
              <a:rPr lang="cy-GB" dirty="0">
                <a:latin typeface="Comic Sans MS" panose="030F0702030302020204" pitchFamily="66" charset="0"/>
              </a:rPr>
              <a:t>pyramid cyfieithu - </a:t>
            </a:r>
            <a:r>
              <a:rPr lang="cy-GB" dirty="0">
                <a:solidFill>
                  <a:srgbClr val="FF0000"/>
                </a:solidFill>
                <a:latin typeface="Comic Sans MS" panose="030F0702030302020204" pitchFamily="66" charset="0"/>
              </a:rPr>
              <a:t>Atebion</a:t>
            </a:r>
            <a:endParaRPr lang="en-GB" dirty="0"/>
          </a:p>
        </p:txBody>
      </p:sp>
      <p:pic>
        <p:nvPicPr>
          <p:cNvPr id="4" name="Content Placeholder 4">
            <a:extLst>
              <a:ext uri="{FF2B5EF4-FFF2-40B4-BE49-F238E27FC236}">
                <a16:creationId xmlns:a16="http://schemas.microsoft.com/office/drawing/2014/main" id="{891129CD-FD62-4A38-8A5A-81F80CCB701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226243" y="654842"/>
            <a:ext cx="713422" cy="678438"/>
          </a:xfrm>
          <a:prstGeom prst="rect">
            <a:avLst/>
          </a:prstGeom>
        </p:spPr>
      </p:pic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1C832914-FD88-47C1-8E97-1F54E8CB86D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1095080" y="654842"/>
            <a:ext cx="713422" cy="678438"/>
          </a:xfrm>
          <a:prstGeom prst="rect">
            <a:avLst/>
          </a:prstGeom>
        </p:spPr>
      </p:pic>
      <p:graphicFrame>
        <p:nvGraphicFramePr>
          <p:cNvPr id="6" name="Diagram 5">
            <a:extLst>
              <a:ext uri="{FF2B5EF4-FFF2-40B4-BE49-F238E27FC236}">
                <a16:creationId xmlns:a16="http://schemas.microsoft.com/office/drawing/2014/main" id="{7C0F23E2-6310-4C8E-A979-7A0FBF4DA2B5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477259607"/>
              </p:ext>
            </p:extLst>
          </p:nvPr>
        </p:nvGraphicFramePr>
        <p:xfrm>
          <a:off x="1709394" y="1338750"/>
          <a:ext cx="8128000" cy="541866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2159114148"/>
      </p:ext>
    </p:extLst>
  </p:cSld>
  <p:clrMapOvr>
    <a:masterClrMapping/>
  </p:clrMapOvr>
</p:sld>
</file>

<file path=ppt/slides/slide6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F6BE840-6BD6-4263-8D6B-3EB0826A19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31136" y="248254"/>
            <a:ext cx="7729728" cy="1188720"/>
          </a:xfrm>
        </p:spPr>
        <p:txBody>
          <a:bodyPr/>
          <a:lstStyle/>
          <a:p>
            <a:r>
              <a:rPr lang="cy-GB" dirty="0">
                <a:latin typeface="Comic Sans MS" panose="030F0702030302020204" pitchFamily="66" charset="0"/>
              </a:rPr>
              <a:t>Gwyddoniaeth a Thechnoleg</a:t>
            </a:r>
          </a:p>
        </p:txBody>
      </p:sp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9334A428-400B-4F97-82AF-88C94ADF130A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10514123" y="333101"/>
            <a:ext cx="1179430" cy="1103873"/>
          </a:xfrm>
        </p:spPr>
      </p:pic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9F83F60F-200D-4EA1-858C-42D3F7310C0B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3729510233"/>
              </p:ext>
            </p:extLst>
          </p:nvPr>
        </p:nvGraphicFramePr>
        <p:xfrm>
          <a:off x="666161" y="2638044"/>
          <a:ext cx="10859678" cy="3658680"/>
        </p:xfrm>
        <a:graphic>
          <a:graphicData uri="http://schemas.openxmlformats.org/drawingml/2006/table">
            <a:tbl>
              <a:tblPr firstRow="1" bandRow="1">
                <a:tableStyleId>{775DCB02-9BB8-47FD-8907-85C794F793BA}</a:tableStyleId>
              </a:tblPr>
              <a:tblGrid>
                <a:gridCol w="10859678">
                  <a:extLst>
                    <a:ext uri="{9D8B030D-6E8A-4147-A177-3AD203B41FA5}">
                      <a16:colId xmlns:a16="http://schemas.microsoft.com/office/drawing/2014/main" val="3010535618"/>
                    </a:ext>
                  </a:extLst>
                </a:gridCol>
              </a:tblGrid>
              <a:tr h="3658680">
                <a:tc>
                  <a:txBody>
                    <a:bodyPr/>
                    <a:lstStyle/>
                    <a:p>
                      <a:r>
                        <a:rPr lang="cy-GB" u="sng" noProof="0" dirty="0"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rPr>
                        <a:t>Thema: </a:t>
                      </a:r>
                      <a:r>
                        <a:rPr lang="cy-GB" u="none" noProof="0" dirty="0"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rPr>
                        <a:t>Yr Ardal </a:t>
                      </a:r>
                    </a:p>
                    <a:p>
                      <a:endParaRPr lang="cy-GB" u="none" noProof="0" dirty="0">
                        <a:solidFill>
                          <a:schemeClr val="tx1"/>
                        </a:solidFill>
                        <a:latin typeface="Comic Sans MS" panose="030F0702030302020204" pitchFamily="66" charset="0"/>
                      </a:endParaRPr>
                    </a:p>
                    <a:p>
                      <a:r>
                        <a:rPr lang="cy-GB" u="sng" noProof="0" dirty="0"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rPr>
                        <a:t>Gwybodaeth flaenorol:</a:t>
                      </a:r>
                    </a:p>
                    <a:p>
                      <a:r>
                        <a:rPr lang="cy-GB" b="1" u="none" noProof="0" dirty="0"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rPr>
                        <a:t>Syniadau newydd am bethau newydd yn yr ardal.</a:t>
                      </a:r>
                      <a:endParaRPr lang="cy-GB" u="sng" noProof="0" dirty="0">
                        <a:solidFill>
                          <a:schemeClr val="tx1"/>
                        </a:solidFill>
                        <a:latin typeface="Comic Sans MS" panose="030F0702030302020204" pitchFamily="66" charset="0"/>
                      </a:endParaRPr>
                    </a:p>
                    <a:p>
                      <a:endParaRPr lang="cy-GB" u="none" noProof="0" dirty="0">
                        <a:solidFill>
                          <a:schemeClr val="tx1"/>
                        </a:solidFill>
                        <a:latin typeface="Comic Sans MS" panose="030F0702030302020204" pitchFamily="66" charset="0"/>
                      </a:endParaRPr>
                    </a:p>
                    <a:p>
                      <a:r>
                        <a:rPr lang="cy-GB" u="sng" noProof="0" dirty="0"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rPr>
                        <a:t>Ffocws iaith:</a:t>
                      </a:r>
                    </a:p>
                    <a:p>
                      <a:r>
                        <a:rPr lang="cy-GB" sz="1600" u="none" noProof="0" dirty="0"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rPr>
                        <a:t>Hoffwn i..</a:t>
                      </a:r>
                    </a:p>
                    <a:p>
                      <a:r>
                        <a:rPr lang="cy-GB" sz="1600" u="none" noProof="0" dirty="0"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rPr>
                        <a:t>Hoffwn i fynd..</a:t>
                      </a:r>
                    </a:p>
                    <a:p>
                      <a:r>
                        <a:rPr lang="cy-GB" sz="1600" u="none" noProof="0" dirty="0"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rPr>
                        <a:t>Hoffwn i ddim..</a:t>
                      </a:r>
                    </a:p>
                    <a:p>
                      <a:r>
                        <a:rPr lang="cy-GB" sz="1600" u="none" noProof="0" dirty="0"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rPr>
                        <a:t>Beth hoffet ti weld yn dy ardal di?</a:t>
                      </a:r>
                    </a:p>
                    <a:p>
                      <a:r>
                        <a:rPr lang="cy-GB" sz="1600" u="none" noProof="0" dirty="0"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rPr>
                        <a:t>Beth hoffech chi weld yn eich ardal chi? </a:t>
                      </a:r>
                    </a:p>
                    <a:p>
                      <a:r>
                        <a:rPr lang="cy-GB" sz="1600" u="none" noProof="0" dirty="0"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rPr>
                        <a:t>Hoffwn i weld..</a:t>
                      </a:r>
                    </a:p>
                    <a:p>
                      <a:r>
                        <a:rPr lang="cy-GB" sz="1600" u="none" noProof="0" dirty="0"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rPr>
                        <a:t>Beth hoffet ti ddim gweld yn dy ardal di?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544240834"/>
                  </a:ext>
                </a:extLst>
              </a:tr>
            </a:tbl>
          </a:graphicData>
        </a:graphic>
      </p:graphicFrame>
      <p:pic>
        <p:nvPicPr>
          <p:cNvPr id="8" name="Picture 7">
            <a:extLst>
              <a:ext uri="{FF2B5EF4-FFF2-40B4-BE49-F238E27FC236}">
                <a16:creationId xmlns:a16="http://schemas.microsoft.com/office/drawing/2014/main" id="{6D87A1A0-7E57-4BE4-BD64-2B1B833291BD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489157" y="333101"/>
            <a:ext cx="1188720" cy="1188720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AEA16885-0C41-44AC-A0AF-D352ACE3583F}"/>
              </a:ext>
            </a:extLst>
          </p:cNvPr>
          <p:cNvSpPr txBox="1"/>
          <p:nvPr/>
        </p:nvSpPr>
        <p:spPr>
          <a:xfrm>
            <a:off x="7805394" y="2764572"/>
            <a:ext cx="3487917" cy="387798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y-GB" sz="1600" b="1" u="sng" dirty="0">
                <a:latin typeface="Comic Sans MS" panose="030F0702030302020204" pitchFamily="66" charset="0"/>
              </a:rPr>
              <a:t>Gweithgareddau</a:t>
            </a:r>
          </a:p>
          <a:p>
            <a:pPr algn="ctr"/>
            <a:endParaRPr lang="en-GB" u="sng" dirty="0">
              <a:latin typeface="Comic Sans MS" panose="030F0702030302020204" pitchFamily="66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y-GB" sz="1400" dirty="0">
                <a:latin typeface="Comic Sans MS" panose="030F0702030302020204" pitchFamily="66" charset="0"/>
              </a:rPr>
              <a:t>Ymarfer Hoffwn i/ Hoffwn i ddim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y-GB" sz="1400" dirty="0">
                <a:latin typeface="Comic Sans MS" panose="030F0702030302020204" pitchFamily="66" charset="0"/>
              </a:rPr>
              <a:t>Creu holiaduron ar gyfrifiaduron a Hwb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y-GB" sz="1400" dirty="0">
                <a:latin typeface="Comic Sans MS" panose="030F0702030302020204" pitchFamily="66" charset="0"/>
              </a:rPr>
              <a:t>Ysgrifennu e-bost i ‘rhieni’ i ddweud wrthyn nhw ‘Beth hoffech chi weld yn ‘Yr ardal’ i</a:t>
            </a:r>
            <a:r>
              <a:rPr lang="en-GB" sz="1400" dirty="0">
                <a:latin typeface="Comic Sans MS" panose="030F0702030302020204" pitchFamily="66" charset="0"/>
              </a:rPr>
              <a:t> </a:t>
            </a:r>
            <a:r>
              <a:rPr lang="cy-GB" sz="1400" dirty="0">
                <a:latin typeface="Comic Sans MS" panose="030F0702030302020204" pitchFamily="66" charset="0"/>
              </a:rPr>
              <a:t>blant yn y dyfodol.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y-GB" sz="1400" dirty="0">
                <a:latin typeface="Comic Sans MS" panose="030F0702030302020204" pitchFamily="66" charset="0"/>
              </a:rPr>
              <a:t>Defnyddiwch atebion i greu ‘Yr Ardal’ yn Minecraft. </a:t>
            </a:r>
          </a:p>
          <a:p>
            <a:endParaRPr lang="cy-GB" sz="1400" dirty="0">
              <a:latin typeface="Comic Sans MS" panose="030F0702030302020204" pitchFamily="66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cy-GB" sz="1400" dirty="0">
              <a:latin typeface="Comic Sans MS" panose="030F0702030302020204" pitchFamily="66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cy-GB" sz="1400" dirty="0">
              <a:latin typeface="Comic Sans MS" panose="030F0702030302020204" pitchFamily="66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cy-GB" sz="1400" dirty="0">
              <a:latin typeface="Comic Sans MS" panose="030F0702030302020204" pitchFamily="66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cy-GB" sz="1400" dirty="0">
              <a:latin typeface="Comic Sans MS" panose="030F0702030302020204" pitchFamily="66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cy-GB" sz="1400" dirty="0">
              <a:latin typeface="Comic Sans MS" panose="030F0702030302020204" pitchFamily="66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600" dirty="0">
              <a:latin typeface="Comic Sans MS" panose="030F0702030302020204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290171250"/>
      </p:ext>
    </p:extLst>
  </p:cSld>
  <p:clrMapOvr>
    <a:masterClrMapping/>
  </p:clrMapOvr>
</p:sld>
</file>

<file path=ppt/slides/slide6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0A5A2D3-A145-4C20-8182-141B151B5B6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11764" y="267108"/>
            <a:ext cx="4876673" cy="1188720"/>
          </a:xfrm>
        </p:spPr>
        <p:txBody>
          <a:bodyPr/>
          <a:lstStyle/>
          <a:p>
            <a:r>
              <a:rPr lang="en-GB" dirty="0">
                <a:latin typeface="Comic Sans MS" panose="030F0702030302020204" pitchFamily="66" charset="0"/>
              </a:rPr>
              <a:t>Minecraft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2C6FDA87-1FB6-4021-AA6D-99615B258F8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0202" y="1971689"/>
            <a:ext cx="8251596" cy="4315570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808567F3-262E-44CC-BEAB-A4270F4FCB61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6353667" y="0"/>
            <a:ext cx="4857946" cy="1771297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B18FA70F-5271-4E53-B85C-B82140F8DE06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6"/>
              </a:ext>
            </a:extLst>
          </a:blip>
          <a:stretch>
            <a:fillRect/>
          </a:stretch>
        </p:blipFill>
        <p:spPr>
          <a:xfrm>
            <a:off x="10488302" y="5472541"/>
            <a:ext cx="1446622" cy="8147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1571006"/>
      </p:ext>
    </p:extLst>
  </p:cSld>
  <p:clrMapOvr>
    <a:masterClrMapping/>
  </p:clrMapOvr>
</p:sld>
</file>

<file path=ppt/slides/slide6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048862D-1BB5-4EE8-BFE8-1A907E6272F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31136" y="238828"/>
            <a:ext cx="7729728" cy="1188720"/>
          </a:xfrm>
        </p:spPr>
        <p:txBody>
          <a:bodyPr/>
          <a:lstStyle/>
          <a:p>
            <a:r>
              <a:rPr lang="cy-GB" dirty="0">
                <a:latin typeface="Comic Sans MS" panose="030F0702030302020204" pitchFamily="66" charset="0"/>
              </a:rPr>
              <a:t>Y celfyddydau Mynegiannol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BE2606EE-1371-493C-A11E-87C0DAF4E78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10407192" y="238828"/>
            <a:ext cx="1195765" cy="845736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1BABC182-6A7D-47BC-BC53-733F8071B0A3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433632" y="238828"/>
            <a:ext cx="1474509" cy="1474509"/>
          </a:xfrm>
          <a:prstGeom prst="rect">
            <a:avLst/>
          </a:prstGeom>
        </p:spPr>
      </p:pic>
      <p:graphicFrame>
        <p:nvGraphicFramePr>
          <p:cNvPr id="10" name="Content Placeholder 3">
            <a:extLst>
              <a:ext uri="{FF2B5EF4-FFF2-40B4-BE49-F238E27FC236}">
                <a16:creationId xmlns:a16="http://schemas.microsoft.com/office/drawing/2014/main" id="{AFFEEE35-916C-4B3A-9F6F-6CAAA2D330F1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3197588193"/>
              </p:ext>
            </p:extLst>
          </p:nvPr>
        </p:nvGraphicFramePr>
        <p:xfrm>
          <a:off x="666161" y="2638044"/>
          <a:ext cx="10859678" cy="3658680"/>
        </p:xfrm>
        <a:graphic>
          <a:graphicData uri="http://schemas.openxmlformats.org/drawingml/2006/table">
            <a:tbl>
              <a:tblPr firstRow="1" bandRow="1">
                <a:tableStyleId>{775DCB02-9BB8-47FD-8907-85C794F793BA}</a:tableStyleId>
              </a:tblPr>
              <a:tblGrid>
                <a:gridCol w="10859678">
                  <a:extLst>
                    <a:ext uri="{9D8B030D-6E8A-4147-A177-3AD203B41FA5}">
                      <a16:colId xmlns:a16="http://schemas.microsoft.com/office/drawing/2014/main" val="3010535618"/>
                    </a:ext>
                  </a:extLst>
                </a:gridCol>
              </a:tblGrid>
              <a:tr h="3658680">
                <a:tc>
                  <a:txBody>
                    <a:bodyPr/>
                    <a:lstStyle/>
                    <a:p>
                      <a:r>
                        <a:rPr lang="cy-GB" u="sng" noProof="0" dirty="0"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rPr>
                        <a:t>Thema: </a:t>
                      </a:r>
                      <a:r>
                        <a:rPr lang="cy-GB" u="none" noProof="0" dirty="0"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rPr>
                        <a:t>Yr Ardal/ Y Drenewydd</a:t>
                      </a:r>
                    </a:p>
                    <a:p>
                      <a:endParaRPr lang="cy-GB" u="none" noProof="0" dirty="0">
                        <a:solidFill>
                          <a:schemeClr val="tx1"/>
                        </a:solidFill>
                        <a:latin typeface="Comic Sans MS" panose="030F0702030302020204" pitchFamily="66" charset="0"/>
                      </a:endParaRPr>
                    </a:p>
                    <a:p>
                      <a:r>
                        <a:rPr lang="cy-GB" u="sng" noProof="0" dirty="0"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rPr>
                        <a:t>Gwybodaeth flaenorol:</a:t>
                      </a:r>
                    </a:p>
                    <a:p>
                      <a:r>
                        <a:rPr lang="cy-GB" u="none" noProof="0" dirty="0"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rPr>
                        <a:t>Ansodderiau e.e. Diflas, hapus</a:t>
                      </a:r>
                    </a:p>
                    <a:p>
                      <a:r>
                        <a:rPr lang="cy-GB" u="none" noProof="0" dirty="0"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rPr>
                        <a:t>drist, diddorol, cyffrous, lliwgar</a:t>
                      </a:r>
                    </a:p>
                    <a:p>
                      <a:endParaRPr lang="cy-GB" u="none" noProof="0" dirty="0">
                        <a:solidFill>
                          <a:schemeClr val="tx1"/>
                        </a:solidFill>
                        <a:latin typeface="Comic Sans MS" panose="030F0702030302020204" pitchFamily="66" charset="0"/>
                      </a:endParaRPr>
                    </a:p>
                    <a:p>
                      <a:r>
                        <a:rPr lang="cy-GB" u="sng" noProof="0" dirty="0"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rPr>
                        <a:t>Ffocws iaith:</a:t>
                      </a:r>
                    </a:p>
                    <a:p>
                      <a:r>
                        <a:rPr lang="cy-GB" u="none" noProof="0" dirty="0"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rPr>
                        <a:t>Rydw i’n meddwl bod..</a:t>
                      </a:r>
                    </a:p>
                    <a:p>
                      <a:r>
                        <a:rPr lang="cy-GB" u="none" noProof="0" dirty="0"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rPr>
                        <a:t>Roeddwn i’n credu..</a:t>
                      </a:r>
                    </a:p>
                    <a:p>
                      <a:r>
                        <a:rPr lang="cy-GB" u="none" noProof="0" dirty="0"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rPr>
                        <a:t>Rydw i’n credu bod..</a:t>
                      </a:r>
                    </a:p>
                    <a:p>
                      <a:r>
                        <a:rPr lang="cy-GB" u="none" noProof="0" dirty="0"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rPr>
                        <a:t>Doeddwn i ddim yn credu..</a:t>
                      </a:r>
                    </a:p>
                    <a:p>
                      <a:r>
                        <a:rPr lang="cy-GB" u="none" noProof="0" dirty="0"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rPr>
                        <a:t>Rydw i ddim yn meddwl bod..</a:t>
                      </a:r>
                    </a:p>
                    <a:p>
                      <a:r>
                        <a:rPr lang="cy-GB" u="none" noProof="0" dirty="0">
                          <a:solidFill>
                            <a:srgbClr val="FF0000"/>
                          </a:solidFill>
                          <a:latin typeface="Comic Sans MS" panose="030F0702030302020204" pitchFamily="66" charset="0"/>
                        </a:rPr>
                        <a:t>(y llun, y model, y crefft)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544240834"/>
                  </a:ext>
                </a:extLst>
              </a:tr>
            </a:tbl>
          </a:graphicData>
        </a:graphic>
      </p:graphicFrame>
      <p:sp>
        <p:nvSpPr>
          <p:cNvPr id="11" name="TextBox 10">
            <a:extLst>
              <a:ext uri="{FF2B5EF4-FFF2-40B4-BE49-F238E27FC236}">
                <a16:creationId xmlns:a16="http://schemas.microsoft.com/office/drawing/2014/main" id="{86098E9A-905A-490E-83E4-27713D67F30A}"/>
              </a:ext>
            </a:extLst>
          </p:cNvPr>
          <p:cNvSpPr txBox="1"/>
          <p:nvPr/>
        </p:nvSpPr>
        <p:spPr>
          <a:xfrm>
            <a:off x="7805394" y="2764572"/>
            <a:ext cx="3487917" cy="34470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y-GB" sz="1600" b="1" u="sng" dirty="0">
                <a:latin typeface="Comic Sans MS" panose="030F0702030302020204" pitchFamily="66" charset="0"/>
              </a:rPr>
              <a:t>Gweithgareddau</a:t>
            </a:r>
          </a:p>
          <a:p>
            <a:pPr algn="ctr"/>
            <a:endParaRPr lang="en-GB" u="sng" dirty="0">
              <a:latin typeface="Comic Sans MS" panose="030F0702030302020204" pitchFamily="66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y-GB" sz="1400" dirty="0">
                <a:latin typeface="Comic Sans MS" panose="030F0702030302020204" pitchFamily="66" charset="0"/>
              </a:rPr>
              <a:t>Dril ansodderiau – defnyddio’r bys mawr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y-GB" sz="1400" dirty="0">
                <a:latin typeface="Comic Sans MS" panose="030F0702030302020204" pitchFamily="66" charset="0"/>
              </a:rPr>
              <a:t>Ffocws iaith – creu brawddegau gyda’r patrwm newydd.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y-GB" sz="1400" dirty="0">
                <a:latin typeface="Comic Sans MS" panose="030F0702030302020204" pitchFamily="66" charset="0"/>
              </a:rPr>
              <a:t>Ymweliad arlunydd lleol – Billie Ireland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y-GB" sz="1400" dirty="0">
                <a:latin typeface="Comic Sans MS" panose="030F0702030302020204" pitchFamily="66" charset="0"/>
              </a:rPr>
              <a:t>Creu ‘imovie’ am ei gwaith.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cy-GB" sz="1400" dirty="0">
              <a:latin typeface="Comic Sans MS" panose="030F0702030302020204" pitchFamily="66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cy-GB" sz="1400" dirty="0">
              <a:latin typeface="Comic Sans MS" panose="030F0702030302020204" pitchFamily="66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cy-GB" sz="1400" dirty="0">
              <a:latin typeface="Comic Sans MS" panose="030F0702030302020204" pitchFamily="66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cy-GB" sz="1400" dirty="0">
              <a:latin typeface="Comic Sans MS" panose="030F0702030302020204" pitchFamily="66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cy-GB" sz="1400" dirty="0">
              <a:latin typeface="Comic Sans MS" panose="030F0702030302020204" pitchFamily="66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600" dirty="0">
              <a:latin typeface="Comic Sans MS" panose="030F0702030302020204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600584313"/>
      </p:ext>
    </p:extLst>
  </p:cSld>
  <p:clrMapOvr>
    <a:masterClrMapping/>
  </p:clrMapOvr>
</p:sld>
</file>

<file path=ppt/slides/slide6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FCEFFB0-3CD6-464C-B406-84D2A0B0C86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31136" y="248255"/>
            <a:ext cx="7729728" cy="1188720"/>
          </a:xfrm>
        </p:spPr>
        <p:txBody>
          <a:bodyPr/>
          <a:lstStyle/>
          <a:p>
            <a:r>
              <a:rPr lang="cy-GB" dirty="0">
                <a:latin typeface="Comic Sans MS" panose="030F0702030302020204" pitchFamily="66" charset="0"/>
              </a:rPr>
              <a:t>Iechyd a lles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0FFB366C-48E0-43A5-B57B-8FBF8EE697C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10582885" y="248255"/>
            <a:ext cx="1125206" cy="1125206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C9510F8D-37D7-4D18-B020-60FA8E75EA42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483909" y="248255"/>
            <a:ext cx="1219200" cy="1219200"/>
          </a:xfrm>
          <a:prstGeom prst="rect">
            <a:avLst/>
          </a:prstGeom>
        </p:spPr>
      </p:pic>
      <p:graphicFrame>
        <p:nvGraphicFramePr>
          <p:cNvPr id="9" name="Content Placeholder 3">
            <a:extLst>
              <a:ext uri="{FF2B5EF4-FFF2-40B4-BE49-F238E27FC236}">
                <a16:creationId xmlns:a16="http://schemas.microsoft.com/office/drawing/2014/main" id="{89DC6E06-2223-4BEE-8287-F961186BF396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1600081305"/>
              </p:ext>
            </p:extLst>
          </p:nvPr>
        </p:nvGraphicFramePr>
        <p:xfrm>
          <a:off x="666161" y="2638044"/>
          <a:ext cx="10859678" cy="3658680"/>
        </p:xfrm>
        <a:graphic>
          <a:graphicData uri="http://schemas.openxmlformats.org/drawingml/2006/table">
            <a:tbl>
              <a:tblPr firstRow="1" bandRow="1">
                <a:tableStyleId>{775DCB02-9BB8-47FD-8907-85C794F793BA}</a:tableStyleId>
              </a:tblPr>
              <a:tblGrid>
                <a:gridCol w="10859678">
                  <a:extLst>
                    <a:ext uri="{9D8B030D-6E8A-4147-A177-3AD203B41FA5}">
                      <a16:colId xmlns:a16="http://schemas.microsoft.com/office/drawing/2014/main" val="3010535618"/>
                    </a:ext>
                  </a:extLst>
                </a:gridCol>
              </a:tblGrid>
              <a:tr h="3658680">
                <a:tc>
                  <a:txBody>
                    <a:bodyPr/>
                    <a:lstStyle/>
                    <a:p>
                      <a:r>
                        <a:rPr lang="cy-GB" sz="1600" u="sng" noProof="0" dirty="0"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rPr>
                        <a:t>Thema: </a:t>
                      </a:r>
                      <a:r>
                        <a:rPr lang="cy-GB" sz="1600" u="none" noProof="0" dirty="0"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rPr>
                        <a:t>Yr Ardal/ Y Drenewydd</a:t>
                      </a:r>
                    </a:p>
                    <a:p>
                      <a:endParaRPr lang="cy-GB" sz="1600" u="none" noProof="0" dirty="0">
                        <a:solidFill>
                          <a:schemeClr val="tx1"/>
                        </a:solidFill>
                        <a:latin typeface="Comic Sans MS" panose="030F0702030302020204" pitchFamily="66" charset="0"/>
                      </a:endParaRPr>
                    </a:p>
                    <a:p>
                      <a:r>
                        <a:rPr lang="cy-GB" sz="1600" u="sng" noProof="0" dirty="0"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rPr>
                        <a:t>Gwybodaeth flaenorol:</a:t>
                      </a:r>
                    </a:p>
                    <a:p>
                      <a:r>
                        <a:rPr lang="cy-GB" sz="1600" u="none" noProof="0" dirty="0"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rPr>
                        <a:t>Ble mae’r Tedi Twt? </a:t>
                      </a:r>
                    </a:p>
                    <a:p>
                      <a:r>
                        <a:rPr lang="cy-GB" sz="1600" u="none" noProof="0" dirty="0"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rPr>
                        <a:t>Gwrthrychau – bocs, silff, mainc,</a:t>
                      </a:r>
                    </a:p>
                    <a:p>
                      <a:r>
                        <a:rPr lang="cy-GB" sz="1600" u="none" noProof="0" dirty="0"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rPr>
                        <a:t>tŷ, iard, </a:t>
                      </a:r>
                    </a:p>
                    <a:p>
                      <a:r>
                        <a:rPr lang="cy-GB" sz="1600" u="none" noProof="0" dirty="0"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rPr>
                        <a:t>Arddodiaid – </a:t>
                      </a:r>
                      <a:r>
                        <a:rPr lang="cy-GB" sz="1600" u="none" noProof="0" dirty="0">
                          <a:solidFill>
                            <a:srgbClr val="FF0000"/>
                          </a:solidFill>
                          <a:latin typeface="Comic Sans MS" panose="030F0702030302020204" pitchFamily="66" charset="0"/>
                        </a:rPr>
                        <a:t>ar y, yn y, o dan,</a:t>
                      </a:r>
                    </a:p>
                    <a:p>
                      <a:r>
                        <a:rPr lang="cy-GB" sz="1600" u="none" noProof="0" dirty="0">
                          <a:solidFill>
                            <a:srgbClr val="FF0000"/>
                          </a:solidFill>
                          <a:latin typeface="Comic Sans MS" panose="030F0702030302020204" pitchFamily="66" charset="0"/>
                        </a:rPr>
                        <a:t>yn ymyl, o flaen, tu ôl, gyferbyn â</a:t>
                      </a:r>
                      <a:endParaRPr lang="cy-GB" sz="1600" u="none" noProof="0" dirty="0">
                        <a:solidFill>
                          <a:schemeClr val="tx1"/>
                        </a:solidFill>
                        <a:latin typeface="Comic Sans MS" panose="030F0702030302020204" pitchFamily="66" charset="0"/>
                      </a:endParaRPr>
                    </a:p>
                    <a:p>
                      <a:r>
                        <a:rPr lang="cy-GB" sz="1600" u="sng" noProof="0" dirty="0"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rPr>
                        <a:t>Ffocws iaith:</a:t>
                      </a:r>
                    </a:p>
                    <a:p>
                      <a:r>
                        <a:rPr lang="cy-GB" sz="1600" u="none" noProof="0" dirty="0"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rPr>
                        <a:t>Ble mae’r Tedi Twt? Mae’r Tedi Twt....</a:t>
                      </a:r>
                    </a:p>
                    <a:p>
                      <a:endParaRPr lang="cy-GB" sz="1600" u="none" noProof="0" dirty="0">
                        <a:solidFill>
                          <a:schemeClr val="tx1"/>
                        </a:solidFill>
                        <a:latin typeface="Comic Sans MS" panose="030F0702030302020204" pitchFamily="66" charset="0"/>
                      </a:endParaRPr>
                    </a:p>
                    <a:p>
                      <a:r>
                        <a:rPr lang="cy-GB" sz="1600" u="none" noProof="0" dirty="0"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rPr>
                        <a:t>Ble roedd Tedi Twt? Roedd Tedi Twt ....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544240834"/>
                  </a:ext>
                </a:extLst>
              </a:tr>
            </a:tbl>
          </a:graphicData>
        </a:graphic>
      </p:graphicFrame>
      <p:sp>
        <p:nvSpPr>
          <p:cNvPr id="10" name="TextBox 9">
            <a:extLst>
              <a:ext uri="{FF2B5EF4-FFF2-40B4-BE49-F238E27FC236}">
                <a16:creationId xmlns:a16="http://schemas.microsoft.com/office/drawing/2014/main" id="{D9FB41A2-08EB-4554-8AC3-11E0CD8EA025}"/>
              </a:ext>
            </a:extLst>
          </p:cNvPr>
          <p:cNvSpPr txBox="1"/>
          <p:nvPr/>
        </p:nvSpPr>
        <p:spPr>
          <a:xfrm>
            <a:off x="7805394" y="2764572"/>
            <a:ext cx="3487917" cy="387798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y-GB" sz="1600" b="1" u="sng" dirty="0">
                <a:latin typeface="Comic Sans MS" panose="030F0702030302020204" pitchFamily="66" charset="0"/>
              </a:rPr>
              <a:t>Gweithgareddau</a:t>
            </a:r>
          </a:p>
          <a:p>
            <a:pPr algn="ctr"/>
            <a:endParaRPr lang="en-GB" u="sng" dirty="0">
              <a:latin typeface="Comic Sans MS" panose="030F0702030302020204" pitchFamily="66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y-GB" sz="1400" dirty="0">
                <a:latin typeface="Comic Sans MS" panose="030F0702030302020204" pitchFamily="66" charset="0"/>
              </a:rPr>
              <a:t>Drilio’r ac ymarfer geiriau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y-GB" sz="1400" dirty="0">
                <a:latin typeface="Comic Sans MS" panose="030F0702030302020204" pitchFamily="66" charset="0"/>
              </a:rPr>
              <a:t>Chwarae sblat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y-GB" sz="1400" dirty="0">
                <a:latin typeface="Comic Sans MS" panose="030F0702030302020204" pitchFamily="66" charset="0"/>
              </a:rPr>
              <a:t>Defnyddio’r teganau, bydd y plant yn ymarfer y patrymau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y-GB" sz="1400" dirty="0">
                <a:latin typeface="Comic Sans MS" panose="030F0702030302020204" pitchFamily="66" charset="0"/>
              </a:rPr>
              <a:t>Ffocws iaith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y-GB" sz="1400" dirty="0">
                <a:latin typeface="Comic Sans MS" panose="030F0702030302020204" pitchFamily="66" charset="0"/>
              </a:rPr>
              <a:t>Ewch am dro o gwmpas y pentref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y-GB" sz="1400" dirty="0">
                <a:latin typeface="Comic Sans MS" panose="030F0702030302020204" pitchFamily="66" charset="0"/>
              </a:rPr>
              <a:t>Ble mae’r Tedi Twt?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y-GB" sz="1400" dirty="0">
                <a:latin typeface="Comic Sans MS" panose="030F0702030302020204" pitchFamily="66" charset="0"/>
              </a:rPr>
              <a:t>Bydd y plant yn dweud e.e </a:t>
            </a:r>
          </a:p>
          <a:p>
            <a:r>
              <a:rPr lang="cy-GB" sz="1400" dirty="0">
                <a:solidFill>
                  <a:srgbClr val="FF0000"/>
                </a:solidFill>
                <a:latin typeface="Comic Sans MS" panose="030F0702030302020204" pitchFamily="66" charset="0"/>
              </a:rPr>
              <a:t>-‘Mae’r Tedi Twt gyferbyn â thŷ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y-GB" sz="1400" dirty="0">
                <a:latin typeface="Comic Sans MS" panose="030F0702030302020204" pitchFamily="66" charset="0"/>
              </a:rPr>
              <a:t>Creu mapiau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cy-GB" sz="1400" dirty="0">
              <a:solidFill>
                <a:srgbClr val="FF0000"/>
              </a:solidFill>
              <a:latin typeface="Comic Sans MS" panose="030F0702030302020204" pitchFamily="66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cy-GB" sz="1400" dirty="0">
              <a:latin typeface="Comic Sans MS" panose="030F0702030302020204" pitchFamily="66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cy-GB" sz="1400" dirty="0">
              <a:latin typeface="Comic Sans MS" panose="030F0702030302020204" pitchFamily="66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cy-GB" sz="1400" dirty="0">
              <a:latin typeface="Comic Sans MS" panose="030F0702030302020204" pitchFamily="66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600" dirty="0">
              <a:latin typeface="Comic Sans MS" panose="030F0702030302020204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28148215"/>
      </p:ext>
    </p:extLst>
  </p:cSld>
  <p:clrMapOvr>
    <a:masterClrMapping/>
  </p:clrMapOvr>
</p:sld>
</file>

<file path=ppt/slides/slide6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40647BE-EC32-4E20-BEDD-B55DCB89FE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912945" y="144560"/>
            <a:ext cx="6366109" cy="741560"/>
          </a:xfrm>
        </p:spPr>
        <p:txBody>
          <a:bodyPr>
            <a:normAutofit fontScale="90000"/>
          </a:bodyPr>
          <a:lstStyle/>
          <a:p>
            <a:r>
              <a:rPr lang="cy-GB" dirty="0">
                <a:latin typeface="Comic Sans MS" panose="030F0702030302020204" pitchFamily="66" charset="0"/>
              </a:rPr>
              <a:t>Pecyn – Caitlin mumford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95ECB963-E22A-471A-871A-30E95AC28846}"/>
              </a:ext>
            </a:extLst>
          </p:cNvPr>
          <p:cNvSpPr txBox="1"/>
          <p:nvPr/>
        </p:nvSpPr>
        <p:spPr>
          <a:xfrm>
            <a:off x="386499" y="886120"/>
            <a:ext cx="11679811" cy="66994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y-GB" sz="1600" dirty="0">
                <a:latin typeface="Comic Sans MS" panose="030F0702030302020204" pitchFamily="66" charset="0"/>
              </a:rPr>
              <a:t>Dyma fy mhecyn. Penderfynais i i wneud fy mhecyn ar ‘Yr Ardal – Ceri’ ac ‘Y Drenewydd’. Rydw i wedi gwneud adnoddau am ‘Y Dyniaethau’, ‘Mathemateg a rhifedd’ ac ‘Ieithoedd, llythrennedd a chyfathrebu’. Dw i wedi creu adnoddau fy mod i’n credu bod yn hwyl, cyffrous a diddorol. Rydw i’n credu, bydd y plant yn dysgu pan maen nhw brwdfrydig. Baswn i’n defnyddio’r adnoddau yn fy ysgol. Rydw i wedi gwneud llawer o weithgareddau drilio, achos, rydw i gredu bod yn bwysig iawn yn fy nosbarth. Bydd y plant yn dysgu yn hyder. </a:t>
            </a:r>
          </a:p>
          <a:p>
            <a:pPr>
              <a:lnSpc>
                <a:spcPct val="150000"/>
              </a:lnSpc>
            </a:pPr>
            <a:r>
              <a:rPr lang="cy-GB" sz="1600" dirty="0">
                <a:latin typeface="Comic Sans MS" panose="030F0702030302020204" pitchFamily="66" charset="0"/>
              </a:rPr>
              <a:t>Cyn i fi dod ar y ‘Cwrs Sabothol’, does dim digon o ddrilio yn fy nghynlluniau. Bydda i’n addysgu a pharatoi mwy drilio yn fy nosbarth nawr. Yn fy nosbarth, roeddwn i’n defnyddio cynllun Powys ar Hwb, ond, weithiau, baswn i’n rhuthro. Meddyliais i’r plant yn angen i ysgrifennu popeth yn bob gwers. Nawr, rydw i’n credu bod methodoleg wahanol yn fy nosbarth bydd yn bwysig iawn, fel llawer o gemau siarad â gweithgareddau gwrando. Pan roeddwn i’n addysgu yn fy nosbarth, baswn i’n symud rhy gyflym, cyn roedd y plant yn barod. Dwi’n gallu gweld bod drilio yn bwysig iawn a bydda i’n siarad â staff am ddefnyddio llawer o fethodoleg yn eu hystafelloedd dosbarth. Cyn i fi dod ar y ‘Cwrs Sabothol’, gwnes i ddim rhoi’r amser i blant i ymarfer. Bydda i’n sicrhau’r plant rhoi cyfle i ymarfer mwy yn fy nosbarth. Ar ôl y ‘Cwrs Sabothol’, bydda i’n defnyddio llawer o syniadau bod rydw i wedi dysgedig yn y cwrs ac yn yr Hwb. Rydw i wybod y plant yn fy ysgol angen amser i ymarfer darllen, ymarfer siarad a gwrando, ac ymarfer meddwl cyn ysgrifennu yn Gymraeg. </a:t>
            </a:r>
          </a:p>
          <a:p>
            <a:pPr>
              <a:lnSpc>
                <a:spcPct val="150000"/>
              </a:lnSpc>
            </a:pPr>
            <a:r>
              <a:rPr lang="cy-GB" sz="1600" dirty="0">
                <a:latin typeface="Comic Sans MS" panose="030F0702030302020204" pitchFamily="66" charset="0"/>
              </a:rPr>
              <a:t>Mwynheais i’r sesiwn gyda Claire Seacombe. Dwi’n hoffi ei syniadau. Hoffwn i rannu syniadau newydd gyda staff yn fy ysgol, achos dwi’n meddwl bod gwersi Cymraeg, yn fy marn i, gallu fod yn well yn yr ysgol. </a:t>
            </a:r>
          </a:p>
          <a:p>
            <a:pPr>
              <a:lnSpc>
                <a:spcPct val="150000"/>
              </a:lnSpc>
            </a:pPr>
            <a:endParaRPr lang="cy-GB" sz="1600" dirty="0">
              <a:latin typeface="Comic Sans MS" panose="030F0702030302020204" pitchFamily="66" charset="0"/>
            </a:endParaRPr>
          </a:p>
          <a:p>
            <a:pPr>
              <a:lnSpc>
                <a:spcPct val="150000"/>
              </a:lnSpc>
            </a:pPr>
            <a:endParaRPr lang="cy-GB" sz="1600" dirty="0">
              <a:latin typeface="Comic Sans MS" panose="030F0702030302020204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32291790"/>
      </p:ext>
    </p:extLst>
  </p:cSld>
  <p:clrMapOvr>
    <a:masterClrMapping/>
  </p:clrMapOvr>
</p:sld>
</file>

<file path=ppt/slides/slide6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AC8A06CD-DE1B-4DA5-815E-56D5BF1B4352}"/>
              </a:ext>
            </a:extLst>
          </p:cNvPr>
          <p:cNvSpPr txBox="1"/>
          <p:nvPr/>
        </p:nvSpPr>
        <p:spPr>
          <a:xfrm>
            <a:off x="443060" y="273377"/>
            <a:ext cx="11312165" cy="263681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y-GB" sz="1600" dirty="0">
                <a:latin typeface="Comic Sans MS" panose="030F0702030302020204" pitchFamily="66" charset="0"/>
              </a:rPr>
              <a:t>Rydw i’n teimlo’n hapus a cyffrous i fynd nôl i’r ysgol ac yn fy nosbarth. Rydw i’n teimlo’n fwy hyderus i addysgu Cymraeg yn fy nosbarth a bydda i’n hapus i’r defnyddio’r Gymraeg yn y gwasanaethau hefyd, a gyda ‘Criw Cymraeg’. </a:t>
            </a:r>
          </a:p>
          <a:p>
            <a:pPr>
              <a:lnSpc>
                <a:spcPct val="150000"/>
              </a:lnSpc>
            </a:pPr>
            <a:r>
              <a:rPr lang="cy-GB" sz="1600" dirty="0">
                <a:latin typeface="Comic Sans MS" panose="030F0702030302020204" pitchFamily="66" charset="0"/>
              </a:rPr>
              <a:t>Ar ôl y ‘Cwrs Sabothol’, gobeithio, bydda i’n helpu i godi safonau academaidd yn Gymraeg yn yr ysgol. Gobeithio, bydd y plant yn teimlo’n hyderus a hapus, a mwynhau dysgu Cymraeg yn y dosbarth. Rydw i wedi dysgu llawer o syniadau gan y tiwtoriaid. Diolch yn fawr iawn! </a:t>
            </a:r>
          </a:p>
          <a:p>
            <a:pPr>
              <a:lnSpc>
                <a:spcPct val="150000"/>
              </a:lnSpc>
            </a:pPr>
            <a:r>
              <a:rPr lang="cy-GB" sz="1600" dirty="0">
                <a:latin typeface="Comic Sans MS" panose="030F0702030302020204" pitchFamily="66" charset="0"/>
              </a:rPr>
              <a:t>Gobeithio, fy mhecyn, yn gallu dangos llawer o syniadau i ddefnyddio’r yn y dosbarth, llawer o weithgareddau drilio, gweithgareddau siarad a gwrando ac yn olaf, gweithgareddau bod yn hwyl a bwriadol. </a:t>
            </a:r>
          </a:p>
        </p:txBody>
      </p:sp>
    </p:spTree>
    <p:extLst>
      <p:ext uri="{BB962C8B-B14F-4D97-AF65-F5344CB8AC3E}">
        <p14:creationId xmlns:p14="http://schemas.microsoft.com/office/powerpoint/2010/main" val="4275881521"/>
      </p:ext>
    </p:extLst>
  </p:cSld>
  <p:clrMapOvr>
    <a:masterClrMapping/>
  </p:clrMapOvr>
</p:sld>
</file>

<file path=ppt/theme/theme1.xml><?xml version="1.0" encoding="utf-8"?>
<a:theme xmlns:a="http://schemas.openxmlformats.org/drawingml/2006/main" name="Parcel">
  <a:themeElements>
    <a:clrScheme name="Parcel">
      <a:dk1>
        <a:srgbClr val="000000"/>
      </a:dk1>
      <a:lt1>
        <a:srgbClr val="FFFFFF"/>
      </a:lt1>
      <a:dk2>
        <a:srgbClr val="4A5356"/>
      </a:dk2>
      <a:lt2>
        <a:srgbClr val="E8E3CE"/>
      </a:lt2>
      <a:accent1>
        <a:srgbClr val="F6A21D"/>
      </a:accent1>
      <a:accent2>
        <a:srgbClr val="9BAFB5"/>
      </a:accent2>
      <a:accent3>
        <a:srgbClr val="C96731"/>
      </a:accent3>
      <a:accent4>
        <a:srgbClr val="9CA383"/>
      </a:accent4>
      <a:accent5>
        <a:srgbClr val="87795D"/>
      </a:accent5>
      <a:accent6>
        <a:srgbClr val="A0988C"/>
      </a:accent6>
      <a:hlink>
        <a:srgbClr val="00B0F0"/>
      </a:hlink>
      <a:folHlink>
        <a:srgbClr val="738F97"/>
      </a:folHlink>
    </a:clrScheme>
    <a:fontScheme name="Parcel">
      <a:majorFont>
        <a:latin typeface="Gill Sans MT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Parcel">
      <a: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107000"/>
                <a:lumMod val="103000"/>
              </a:schemeClr>
            </a:gs>
            <a:gs pos="100000">
              <a:schemeClr val="phClr">
                <a:tint val="82000"/>
                <a:satMod val="109000"/>
                <a:lumMod val="103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7000"/>
                <a:satMod val="100000"/>
                <a:lumMod val="102000"/>
              </a:schemeClr>
            </a:gs>
            <a:gs pos="50000">
              <a:schemeClr val="phClr">
                <a:shade val="100000"/>
                <a:satMod val="103000"/>
                <a:lumMod val="100000"/>
              </a:schemeClr>
            </a:gs>
            <a:gs pos="100000">
              <a:schemeClr val="phClr">
                <a:shade val="93000"/>
                <a:satMod val="11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5880" dist="15240" dir="5400000" algn="ctr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rightRoom" dir="tl"/>
          </a:scene3d>
          <a:sp3d prstMaterial="dkEdge">
            <a:bevelT w="0" h="0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7000"/>
                <a:shade val="100000"/>
                <a:satMod val="185000"/>
                <a:lumMod val="120000"/>
              </a:schemeClr>
            </a:gs>
            <a:gs pos="100000">
              <a:schemeClr val="phClr">
                <a:tint val="96000"/>
                <a:shade val="95000"/>
                <a:satMod val="215000"/>
                <a:lumMod val="80000"/>
              </a:schemeClr>
            </a:gs>
          </a:gsLst>
          <a:path path="circle">
            <a:fillToRect l="50000" t="55000" r="125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arcel" id="{8BEC4385-4EB9-4D53-BFB5-0EA123736B6D}" vid="{4DB32801-28C0-48B0-8C1D-A9A58613615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TM10001115[[fn=Parcel]]</Template>
  <TotalTime>33700</TotalTime>
  <Words>3940</Words>
  <Application>Microsoft Office PowerPoint</Application>
  <PresentationFormat>Widescreen</PresentationFormat>
  <Paragraphs>780</Paragraphs>
  <Slides>69</Slides>
  <Notes>0</Notes>
  <HiddenSlides>0</HiddenSlides>
  <MMClips>1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69</vt:i4>
      </vt:variant>
    </vt:vector>
  </HeadingPairs>
  <TitlesOfParts>
    <vt:vector size="73" baseType="lpstr">
      <vt:lpstr>Arial</vt:lpstr>
      <vt:lpstr>Comic Sans MS</vt:lpstr>
      <vt:lpstr>Gill Sans MT</vt:lpstr>
      <vt:lpstr>Parcel</vt:lpstr>
      <vt:lpstr>Pecyn Adnoddau: Fy Ardal</vt:lpstr>
      <vt:lpstr>Y Dyniaethau</vt:lpstr>
      <vt:lpstr>PowerPoint Presentation</vt:lpstr>
      <vt:lpstr>Adolygu</vt:lpstr>
      <vt:lpstr>Dril 1   </vt:lpstr>
      <vt:lpstr>Dril 2</vt:lpstr>
      <vt:lpstr>Dril 3</vt:lpstr>
      <vt:lpstr>Ffocws Iaith Patrymau Newydd</vt:lpstr>
      <vt:lpstr>PowerPoint Presentation</vt:lpstr>
      <vt:lpstr>Gêm Dyfalu Pwy?</vt:lpstr>
      <vt:lpstr>Syr Pryce Jones</vt:lpstr>
      <vt:lpstr>Syr Pryce Jones</vt:lpstr>
      <vt:lpstr>SYR Pryce Jones  Gair ar goll</vt:lpstr>
      <vt:lpstr>Ysgrifennu mosaig</vt:lpstr>
      <vt:lpstr>Mathemateg a rhifedd</vt:lpstr>
      <vt:lpstr>PowerPoint Presentation</vt:lpstr>
      <vt:lpstr>Drilio’r geiriau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Amser Sblat!</vt:lpstr>
      <vt:lpstr>Dril 2 – gÊm boeth neu oer </vt:lpstr>
      <vt:lpstr>Ffocws iaith ansoddeiriau cymharu dau beth</vt:lpstr>
      <vt:lpstr>Gêm – dim nadroedd dim ysgolion</vt:lpstr>
      <vt:lpstr>Gêm – dim nadroedd dim ysgolion Atebion</vt:lpstr>
      <vt:lpstr>Cerddwch i’r dref ac ymweld â ‘caffi glitz’ a chymharu pris y bwyd.  </vt:lpstr>
      <vt:lpstr>Bwydlen</vt:lpstr>
      <vt:lpstr>Darllenwch y fwydlen </vt:lpstr>
      <vt:lpstr>PowerPoint Presentation</vt:lpstr>
      <vt:lpstr>Sgwrs</vt:lpstr>
      <vt:lpstr>Sgwrs</vt:lpstr>
      <vt:lpstr>PowerPoint Presentation</vt:lpstr>
      <vt:lpstr>Ieithoedd, llythrennedd a chyfathrebu</vt:lpstr>
      <vt:lpstr>PowerPoint Presentation</vt:lpstr>
      <vt:lpstr>Ymarfer ac Adolygu</vt:lpstr>
      <vt:lpstr>Adolygu ansoddeiriau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 Beth sydd ymlaen i’r plant yn Y Drenewydd / Yr Ardal ?  </vt:lpstr>
      <vt:lpstr>Clwb Hafan Yr afon ‘parcrun’</vt:lpstr>
      <vt:lpstr>Clwb PÊl-Droed</vt:lpstr>
      <vt:lpstr>Clwb nofio</vt:lpstr>
      <vt:lpstr>Clwb rygbi</vt:lpstr>
      <vt:lpstr>Clwb gymnasteg </vt:lpstr>
      <vt:lpstr>Clwb codwyr hwyl </vt:lpstr>
      <vt:lpstr>gÊm bingo</vt:lpstr>
      <vt:lpstr>gÊm bingo</vt:lpstr>
      <vt:lpstr>gÊm bingo</vt:lpstr>
      <vt:lpstr>Chwarae llongau rhyfel  </vt:lpstr>
      <vt:lpstr>Ffocws iaith</vt:lpstr>
      <vt:lpstr>PowerPoint Presentation</vt:lpstr>
      <vt:lpstr>GÊm trap-ddor</vt:lpstr>
      <vt:lpstr>Darllen Meddyliau</vt:lpstr>
      <vt:lpstr>Gweithgaredd siarad  pyramid cyfieithu</vt:lpstr>
      <vt:lpstr>Gweithgaredd siarad  pyramid cyfieithu - Atebion</vt:lpstr>
      <vt:lpstr>Gweithgaredd siarad  pyramid cyfieithu</vt:lpstr>
      <vt:lpstr>Gweithgaredd siarad  pyramid cyfieithu - Atebion</vt:lpstr>
      <vt:lpstr>Gwyddoniaeth a Thechnoleg</vt:lpstr>
      <vt:lpstr>Minecraft</vt:lpstr>
      <vt:lpstr>Y celfyddydau Mynegiannol</vt:lpstr>
      <vt:lpstr>Iechyd a lles</vt:lpstr>
      <vt:lpstr>Pecyn – Caitlin mumford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Pecyn Adnoddau: Fy Ardal</dc:title>
  <dc:creator>Caitlin Welch</dc:creator>
  <cp:lastModifiedBy>Caitlin Welch</cp:lastModifiedBy>
  <cp:revision>415</cp:revision>
  <dcterms:created xsi:type="dcterms:W3CDTF">2025-02-11T10:14:57Z</dcterms:created>
  <dcterms:modified xsi:type="dcterms:W3CDTF">2025-03-06T20:01:47Z</dcterms:modified>
</cp:coreProperties>
</file>