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14" r:id="rId2"/>
    <p:sldId id="349" r:id="rId3"/>
    <p:sldId id="297" r:id="rId4"/>
    <p:sldId id="345" r:id="rId5"/>
    <p:sldId id="285" r:id="rId6"/>
    <p:sldId id="300" r:id="rId7"/>
    <p:sldId id="306" r:id="rId8"/>
    <p:sldId id="360" r:id="rId9"/>
    <p:sldId id="338" r:id="rId10"/>
    <p:sldId id="355" r:id="rId11"/>
    <p:sldId id="301" r:id="rId12"/>
    <p:sldId id="357" r:id="rId13"/>
    <p:sldId id="337" r:id="rId14"/>
    <p:sldId id="331" r:id="rId15"/>
    <p:sldId id="356" r:id="rId16"/>
    <p:sldId id="333" r:id="rId17"/>
    <p:sldId id="336" r:id="rId18"/>
    <p:sldId id="358" r:id="rId19"/>
    <p:sldId id="268" r:id="rId20"/>
    <p:sldId id="266" r:id="rId21"/>
    <p:sldId id="359" r:id="rId22"/>
    <p:sldId id="269" r:id="rId23"/>
    <p:sldId id="263" r:id="rId24"/>
    <p:sldId id="307" r:id="rId25"/>
    <p:sldId id="270" r:id="rId26"/>
    <p:sldId id="271" r:id="rId27"/>
    <p:sldId id="315" r:id="rId28"/>
    <p:sldId id="316" r:id="rId29"/>
    <p:sldId id="308" r:id="rId30"/>
    <p:sldId id="273" r:id="rId31"/>
    <p:sldId id="274" r:id="rId32"/>
    <p:sldId id="323" r:id="rId33"/>
    <p:sldId id="319" r:id="rId34"/>
    <p:sldId id="318" r:id="rId35"/>
    <p:sldId id="310" r:id="rId36"/>
    <p:sldId id="311" r:id="rId37"/>
    <p:sldId id="322" r:id="rId38"/>
    <p:sldId id="278" r:id="rId39"/>
    <p:sldId id="279" r:id="rId40"/>
    <p:sldId id="321" r:id="rId41"/>
    <p:sldId id="344" r:id="rId42"/>
    <p:sldId id="350" r:id="rId43"/>
    <p:sldId id="351" r:id="rId44"/>
    <p:sldId id="313" r:id="rId45"/>
    <p:sldId id="305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67"/>
    <p:restoredTop sz="96327"/>
  </p:normalViewPr>
  <p:slideViewPr>
    <p:cSldViewPr snapToGrid="0" snapToObjects="1">
      <p:cViewPr varScale="1">
        <p:scale>
          <a:sx n="42" d="100"/>
          <a:sy n="42" d="100"/>
        </p:scale>
        <p:origin x="37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B17290-2EBF-4627-81D8-E4BAB546557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BD3185-8B83-4774-9F54-1693FCE3774E}">
      <dgm:prSet/>
      <dgm:spPr/>
      <dgm:t>
        <a:bodyPr/>
        <a:lstStyle/>
        <a:p>
          <a:pPr algn="just"/>
          <a:r>
            <a:rPr lang="en-GB" u="none" dirty="0">
              <a:latin typeface="Avenir Next" panose="020B0503020202020204" pitchFamily="34" charset="0"/>
            </a:rPr>
            <a:t>One of the foremost reasons for linking sustainability with HRM pertains </a:t>
          </a:r>
          <a:r>
            <a:rPr lang="en-GB" u="sng" dirty="0">
              <a:latin typeface="Avenir Next" panose="020B0503020202020204" pitchFamily="34" charset="0"/>
            </a:rPr>
            <a:t>to attracting talent and being recognized as an employer of choice</a:t>
          </a:r>
          <a:r>
            <a:rPr lang="en-GB" u="none" dirty="0">
              <a:latin typeface="Avenir Next" panose="020B0503020202020204" pitchFamily="34" charset="0"/>
            </a:rPr>
            <a:t> (Ehnert, 2009b, p. 214). </a:t>
          </a:r>
          <a:endParaRPr lang="en-US" u="none" dirty="0">
            <a:latin typeface="Avenir Next" panose="020B0503020202020204" pitchFamily="34" charset="0"/>
          </a:endParaRPr>
        </a:p>
      </dgm:t>
    </dgm:pt>
    <dgm:pt modelId="{CD4D6F7F-5479-4D95-8E41-5662EB351E07}" type="parTrans" cxnId="{F5E74DE4-476B-4D5A-A789-059045BCEB46}">
      <dgm:prSet/>
      <dgm:spPr/>
      <dgm:t>
        <a:bodyPr/>
        <a:lstStyle/>
        <a:p>
          <a:endParaRPr lang="en-US"/>
        </a:p>
      </dgm:t>
    </dgm:pt>
    <dgm:pt modelId="{0296932C-DB4A-461F-BD86-C09F1D2D47F9}" type="sibTrans" cxnId="{F5E74DE4-476B-4D5A-A789-059045BCEB46}">
      <dgm:prSet/>
      <dgm:spPr/>
      <dgm:t>
        <a:bodyPr/>
        <a:lstStyle/>
        <a:p>
          <a:endParaRPr lang="en-US"/>
        </a:p>
      </dgm:t>
    </dgm:pt>
    <dgm:pt modelId="{F4D9EAD4-AC3E-4D75-B34C-BF2E9DAAA745}">
      <dgm:prSet/>
      <dgm:spPr/>
      <dgm:t>
        <a:bodyPr/>
        <a:lstStyle/>
        <a:p>
          <a:pPr algn="just"/>
          <a:r>
            <a:rPr lang="en-GB" dirty="0">
              <a:latin typeface="Avenir Next" panose="020B0503020202020204" pitchFamily="34" charset="0"/>
            </a:rPr>
            <a:t>Upholding sustainability as one of the core values helps a company to attract the best talent. </a:t>
          </a:r>
          <a:endParaRPr lang="en-US" dirty="0">
            <a:latin typeface="Avenir Next" panose="020B0503020202020204" pitchFamily="34" charset="0"/>
          </a:endParaRPr>
        </a:p>
      </dgm:t>
    </dgm:pt>
    <dgm:pt modelId="{36F54822-433B-4469-ADAB-6F6116805AD4}" type="parTrans" cxnId="{542291E1-2B7D-4D52-9EAE-DADBE28DEFFE}">
      <dgm:prSet/>
      <dgm:spPr/>
      <dgm:t>
        <a:bodyPr/>
        <a:lstStyle/>
        <a:p>
          <a:endParaRPr lang="en-US"/>
        </a:p>
      </dgm:t>
    </dgm:pt>
    <dgm:pt modelId="{4476FD90-80CC-46A9-A987-E90A7AA39CF3}" type="sibTrans" cxnId="{542291E1-2B7D-4D52-9EAE-DADBE28DEFFE}">
      <dgm:prSet/>
      <dgm:spPr/>
      <dgm:t>
        <a:bodyPr/>
        <a:lstStyle/>
        <a:p>
          <a:endParaRPr lang="en-US"/>
        </a:p>
      </dgm:t>
    </dgm:pt>
    <dgm:pt modelId="{7A02AF5C-438E-4D0F-8A66-1DE285012B4A}">
      <dgm:prSet/>
      <dgm:spPr/>
      <dgm:t>
        <a:bodyPr/>
        <a:lstStyle/>
        <a:p>
          <a:pPr algn="just"/>
          <a:r>
            <a:rPr lang="en-GB" dirty="0">
              <a:latin typeface="Avenir Next" panose="020B0503020202020204" pitchFamily="34" charset="0"/>
            </a:rPr>
            <a:t>Bright and talented employees are often interested in working for organizations that prioritize ethics over profits and work towards creating a better world. </a:t>
          </a:r>
          <a:endParaRPr lang="en-US" dirty="0">
            <a:latin typeface="Avenir Next" panose="020B0503020202020204" pitchFamily="34" charset="0"/>
          </a:endParaRPr>
        </a:p>
      </dgm:t>
    </dgm:pt>
    <dgm:pt modelId="{3EB7187B-E6C6-4C27-BE9F-46D89D0B9A0C}" type="parTrans" cxnId="{C02EAB33-4615-4316-BE0C-6136CD83C2FB}">
      <dgm:prSet/>
      <dgm:spPr/>
      <dgm:t>
        <a:bodyPr/>
        <a:lstStyle/>
        <a:p>
          <a:endParaRPr lang="en-US"/>
        </a:p>
      </dgm:t>
    </dgm:pt>
    <dgm:pt modelId="{EBA09A64-3DA4-455C-9DC0-C3BBB140125E}" type="sibTrans" cxnId="{C02EAB33-4615-4316-BE0C-6136CD83C2FB}">
      <dgm:prSet/>
      <dgm:spPr/>
      <dgm:t>
        <a:bodyPr/>
        <a:lstStyle/>
        <a:p>
          <a:endParaRPr lang="en-US"/>
        </a:p>
      </dgm:t>
    </dgm:pt>
    <dgm:pt modelId="{FD2C0BB4-4F26-4891-B297-DEF25E30384C}">
      <dgm:prSet/>
      <dgm:spPr/>
      <dgm:t>
        <a:bodyPr/>
        <a:lstStyle/>
        <a:p>
          <a:pPr algn="just"/>
          <a:r>
            <a:rPr lang="en-GB" dirty="0">
              <a:latin typeface="Avenir Next" panose="020B0503020202020204" pitchFamily="34" charset="0"/>
            </a:rPr>
            <a:t>Consequently, this helps in raising recruitment standards and build better teams.  </a:t>
          </a:r>
          <a:endParaRPr lang="en-US" dirty="0">
            <a:latin typeface="Avenir Next" panose="020B0503020202020204" pitchFamily="34" charset="0"/>
          </a:endParaRPr>
        </a:p>
      </dgm:t>
    </dgm:pt>
    <dgm:pt modelId="{08BBA2B5-5BF4-4F53-83C5-980A5BCECA2B}" type="parTrans" cxnId="{E0905C3C-140E-429F-884D-ED73B74E584B}">
      <dgm:prSet/>
      <dgm:spPr/>
      <dgm:t>
        <a:bodyPr/>
        <a:lstStyle/>
        <a:p>
          <a:endParaRPr lang="en-US"/>
        </a:p>
      </dgm:t>
    </dgm:pt>
    <dgm:pt modelId="{8296696B-554E-4B80-BCAB-8413DBE1683F}" type="sibTrans" cxnId="{E0905C3C-140E-429F-884D-ED73B74E584B}">
      <dgm:prSet/>
      <dgm:spPr/>
      <dgm:t>
        <a:bodyPr/>
        <a:lstStyle/>
        <a:p>
          <a:endParaRPr lang="en-US"/>
        </a:p>
      </dgm:t>
    </dgm:pt>
    <dgm:pt modelId="{D1A79334-3DCE-4B74-AEF5-4745CDF1EC47}" type="pres">
      <dgm:prSet presAssocID="{43B17290-2EBF-4627-81D8-E4BAB5465576}" presName="root" presStyleCnt="0">
        <dgm:presLayoutVars>
          <dgm:dir/>
          <dgm:resizeHandles val="exact"/>
        </dgm:presLayoutVars>
      </dgm:prSet>
      <dgm:spPr/>
    </dgm:pt>
    <dgm:pt modelId="{6DA2AFFA-585F-4B11-8E11-F753C8BC171F}" type="pres">
      <dgm:prSet presAssocID="{43B17290-2EBF-4627-81D8-E4BAB5465576}" presName="container" presStyleCnt="0">
        <dgm:presLayoutVars>
          <dgm:dir/>
          <dgm:resizeHandles val="exact"/>
        </dgm:presLayoutVars>
      </dgm:prSet>
      <dgm:spPr/>
    </dgm:pt>
    <dgm:pt modelId="{A009B394-1DB4-4C2A-ABEA-6DDA8F6DBDEC}" type="pres">
      <dgm:prSet presAssocID="{07BD3185-8B83-4774-9F54-1693FCE3774E}" presName="compNode" presStyleCnt="0"/>
      <dgm:spPr/>
    </dgm:pt>
    <dgm:pt modelId="{3E9D20E0-0C6A-45F0-B5C7-029970ED0FED}" type="pres">
      <dgm:prSet presAssocID="{07BD3185-8B83-4774-9F54-1693FCE3774E}" presName="iconBgRect" presStyleLbl="bgShp" presStyleIdx="0" presStyleCnt="4"/>
      <dgm:spPr/>
    </dgm:pt>
    <dgm:pt modelId="{6C001227-DDD1-4949-8FF6-B781D7FF89D9}" type="pres">
      <dgm:prSet presAssocID="{07BD3185-8B83-4774-9F54-1693FCE377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0B94D0D2-B620-4B3D-ABB9-D693AFE8CA72}" type="pres">
      <dgm:prSet presAssocID="{07BD3185-8B83-4774-9F54-1693FCE3774E}" presName="spaceRect" presStyleCnt="0"/>
      <dgm:spPr/>
    </dgm:pt>
    <dgm:pt modelId="{EF1C80FB-5A98-425C-8A47-77FB9C00B9DF}" type="pres">
      <dgm:prSet presAssocID="{07BD3185-8B83-4774-9F54-1693FCE3774E}" presName="textRect" presStyleLbl="revTx" presStyleIdx="0" presStyleCnt="4">
        <dgm:presLayoutVars>
          <dgm:chMax val="1"/>
          <dgm:chPref val="1"/>
        </dgm:presLayoutVars>
      </dgm:prSet>
      <dgm:spPr/>
    </dgm:pt>
    <dgm:pt modelId="{BD3474EF-5AED-4A49-948F-9C4F667F10A2}" type="pres">
      <dgm:prSet presAssocID="{0296932C-DB4A-461F-BD86-C09F1D2D47F9}" presName="sibTrans" presStyleLbl="sibTrans2D1" presStyleIdx="0" presStyleCnt="0"/>
      <dgm:spPr/>
    </dgm:pt>
    <dgm:pt modelId="{F0DF7147-BEDA-4DAC-9383-ED35F3852B12}" type="pres">
      <dgm:prSet presAssocID="{F4D9EAD4-AC3E-4D75-B34C-BF2E9DAAA745}" presName="compNode" presStyleCnt="0"/>
      <dgm:spPr/>
    </dgm:pt>
    <dgm:pt modelId="{15F1A5D6-04D3-480E-9BC0-3060CA71BFB4}" type="pres">
      <dgm:prSet presAssocID="{F4D9EAD4-AC3E-4D75-B34C-BF2E9DAAA745}" presName="iconBgRect" presStyleLbl="bgShp" presStyleIdx="1" presStyleCnt="4"/>
      <dgm:spPr/>
    </dgm:pt>
    <dgm:pt modelId="{3BE82754-CB5A-4277-A662-672EE7BD7FDC}" type="pres">
      <dgm:prSet presAssocID="{F4D9EAD4-AC3E-4D75-B34C-BF2E9DAAA74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A20EF8B4-954E-4771-8F8D-0C32B8FD93AC}" type="pres">
      <dgm:prSet presAssocID="{F4D9EAD4-AC3E-4D75-B34C-BF2E9DAAA745}" presName="spaceRect" presStyleCnt="0"/>
      <dgm:spPr/>
    </dgm:pt>
    <dgm:pt modelId="{1186D291-0512-41FF-97BD-3EE83A921C9D}" type="pres">
      <dgm:prSet presAssocID="{F4D9EAD4-AC3E-4D75-B34C-BF2E9DAAA745}" presName="textRect" presStyleLbl="revTx" presStyleIdx="1" presStyleCnt="4">
        <dgm:presLayoutVars>
          <dgm:chMax val="1"/>
          <dgm:chPref val="1"/>
        </dgm:presLayoutVars>
      </dgm:prSet>
      <dgm:spPr/>
    </dgm:pt>
    <dgm:pt modelId="{889D8B76-6CBE-4C28-9855-C392DB162D82}" type="pres">
      <dgm:prSet presAssocID="{4476FD90-80CC-46A9-A987-E90A7AA39CF3}" presName="sibTrans" presStyleLbl="sibTrans2D1" presStyleIdx="0" presStyleCnt="0"/>
      <dgm:spPr/>
    </dgm:pt>
    <dgm:pt modelId="{5D3BCB00-6816-4518-9B67-E6D70B9E1E15}" type="pres">
      <dgm:prSet presAssocID="{7A02AF5C-438E-4D0F-8A66-1DE285012B4A}" presName="compNode" presStyleCnt="0"/>
      <dgm:spPr/>
    </dgm:pt>
    <dgm:pt modelId="{B28349E6-19B4-4F25-A01E-9C39F8F2F357}" type="pres">
      <dgm:prSet presAssocID="{7A02AF5C-438E-4D0F-8A66-1DE285012B4A}" presName="iconBgRect" presStyleLbl="bgShp" presStyleIdx="2" presStyleCnt="4"/>
      <dgm:spPr/>
    </dgm:pt>
    <dgm:pt modelId="{A2323A5B-CAB7-4C5E-9AB7-F6F0BFC3CACA}" type="pres">
      <dgm:prSet presAssocID="{7A02AF5C-438E-4D0F-8A66-1DE285012B4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7415946-3F82-4181-B715-7C226EC81FC5}" type="pres">
      <dgm:prSet presAssocID="{7A02AF5C-438E-4D0F-8A66-1DE285012B4A}" presName="spaceRect" presStyleCnt="0"/>
      <dgm:spPr/>
    </dgm:pt>
    <dgm:pt modelId="{441826D6-0071-445B-B821-4691777A2EDF}" type="pres">
      <dgm:prSet presAssocID="{7A02AF5C-438E-4D0F-8A66-1DE285012B4A}" presName="textRect" presStyleLbl="revTx" presStyleIdx="2" presStyleCnt="4">
        <dgm:presLayoutVars>
          <dgm:chMax val="1"/>
          <dgm:chPref val="1"/>
        </dgm:presLayoutVars>
      </dgm:prSet>
      <dgm:spPr/>
    </dgm:pt>
    <dgm:pt modelId="{66A50E62-5AEC-41DB-9890-075A5A556211}" type="pres">
      <dgm:prSet presAssocID="{EBA09A64-3DA4-455C-9DC0-C3BBB140125E}" presName="sibTrans" presStyleLbl="sibTrans2D1" presStyleIdx="0" presStyleCnt="0"/>
      <dgm:spPr/>
    </dgm:pt>
    <dgm:pt modelId="{CC4E34AC-D8FF-48E5-A3FF-034ACF7D1278}" type="pres">
      <dgm:prSet presAssocID="{FD2C0BB4-4F26-4891-B297-DEF25E30384C}" presName="compNode" presStyleCnt="0"/>
      <dgm:spPr/>
    </dgm:pt>
    <dgm:pt modelId="{F3587148-38B8-4012-A0E7-43968378EA05}" type="pres">
      <dgm:prSet presAssocID="{FD2C0BB4-4F26-4891-B297-DEF25E30384C}" presName="iconBgRect" presStyleLbl="bgShp" presStyleIdx="3" presStyleCnt="4"/>
      <dgm:spPr/>
    </dgm:pt>
    <dgm:pt modelId="{ECF8993A-2F20-4D50-9336-8AC545394530}" type="pres">
      <dgm:prSet presAssocID="{FD2C0BB4-4F26-4891-B297-DEF25E3038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40A5A1-364D-4416-9630-39E7C8DAD430}" type="pres">
      <dgm:prSet presAssocID="{FD2C0BB4-4F26-4891-B297-DEF25E30384C}" presName="spaceRect" presStyleCnt="0"/>
      <dgm:spPr/>
    </dgm:pt>
    <dgm:pt modelId="{DEAFC251-59AB-408A-8FC0-FE5294FDEF9C}" type="pres">
      <dgm:prSet presAssocID="{FD2C0BB4-4F26-4891-B297-DEF25E30384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41FEC0C-E31A-4D9B-853B-0346F5DF55B4}" type="presOf" srcId="{43B17290-2EBF-4627-81D8-E4BAB5465576}" destId="{D1A79334-3DCE-4B74-AEF5-4745CDF1EC47}" srcOrd="0" destOrd="0" presId="urn:microsoft.com/office/officeart/2018/2/layout/IconCircleList"/>
    <dgm:cxn modelId="{F72C0715-E6D0-4835-A90C-2E5395F2F983}" type="presOf" srcId="{F4D9EAD4-AC3E-4D75-B34C-BF2E9DAAA745}" destId="{1186D291-0512-41FF-97BD-3EE83A921C9D}" srcOrd="0" destOrd="0" presId="urn:microsoft.com/office/officeart/2018/2/layout/IconCircleList"/>
    <dgm:cxn modelId="{C02EAB33-4615-4316-BE0C-6136CD83C2FB}" srcId="{43B17290-2EBF-4627-81D8-E4BAB5465576}" destId="{7A02AF5C-438E-4D0F-8A66-1DE285012B4A}" srcOrd="2" destOrd="0" parTransId="{3EB7187B-E6C6-4C27-BE9F-46D89D0B9A0C}" sibTransId="{EBA09A64-3DA4-455C-9DC0-C3BBB140125E}"/>
    <dgm:cxn modelId="{E0905C3C-140E-429F-884D-ED73B74E584B}" srcId="{43B17290-2EBF-4627-81D8-E4BAB5465576}" destId="{FD2C0BB4-4F26-4891-B297-DEF25E30384C}" srcOrd="3" destOrd="0" parTransId="{08BBA2B5-5BF4-4F53-83C5-980A5BCECA2B}" sibTransId="{8296696B-554E-4B80-BCAB-8413DBE1683F}"/>
    <dgm:cxn modelId="{0F88AC4C-2D03-4228-B08B-C38E520E6695}" type="presOf" srcId="{4476FD90-80CC-46A9-A987-E90A7AA39CF3}" destId="{889D8B76-6CBE-4C28-9855-C392DB162D82}" srcOrd="0" destOrd="0" presId="urn:microsoft.com/office/officeart/2018/2/layout/IconCircleList"/>
    <dgm:cxn modelId="{C1B0735A-CE1D-4638-89A8-324D563CD3E7}" type="presOf" srcId="{EBA09A64-3DA4-455C-9DC0-C3BBB140125E}" destId="{66A50E62-5AEC-41DB-9890-075A5A556211}" srcOrd="0" destOrd="0" presId="urn:microsoft.com/office/officeart/2018/2/layout/IconCircleList"/>
    <dgm:cxn modelId="{FA58F07E-C410-4C7D-A88F-46A54A76F938}" type="presOf" srcId="{FD2C0BB4-4F26-4891-B297-DEF25E30384C}" destId="{DEAFC251-59AB-408A-8FC0-FE5294FDEF9C}" srcOrd="0" destOrd="0" presId="urn:microsoft.com/office/officeart/2018/2/layout/IconCircleList"/>
    <dgm:cxn modelId="{B4F4F8A9-D29A-4215-B84F-A0E7D791D82F}" type="presOf" srcId="{07BD3185-8B83-4774-9F54-1693FCE3774E}" destId="{EF1C80FB-5A98-425C-8A47-77FB9C00B9DF}" srcOrd="0" destOrd="0" presId="urn:microsoft.com/office/officeart/2018/2/layout/IconCircleList"/>
    <dgm:cxn modelId="{9A465DCF-2792-4AC2-A5A7-D57AA8C74F28}" type="presOf" srcId="{7A02AF5C-438E-4D0F-8A66-1DE285012B4A}" destId="{441826D6-0071-445B-B821-4691777A2EDF}" srcOrd="0" destOrd="0" presId="urn:microsoft.com/office/officeart/2018/2/layout/IconCircleList"/>
    <dgm:cxn modelId="{542291E1-2B7D-4D52-9EAE-DADBE28DEFFE}" srcId="{43B17290-2EBF-4627-81D8-E4BAB5465576}" destId="{F4D9EAD4-AC3E-4D75-B34C-BF2E9DAAA745}" srcOrd="1" destOrd="0" parTransId="{36F54822-433B-4469-ADAB-6F6116805AD4}" sibTransId="{4476FD90-80CC-46A9-A987-E90A7AA39CF3}"/>
    <dgm:cxn modelId="{F5E74DE4-476B-4D5A-A789-059045BCEB46}" srcId="{43B17290-2EBF-4627-81D8-E4BAB5465576}" destId="{07BD3185-8B83-4774-9F54-1693FCE3774E}" srcOrd="0" destOrd="0" parTransId="{CD4D6F7F-5479-4D95-8E41-5662EB351E07}" sibTransId="{0296932C-DB4A-461F-BD86-C09F1D2D47F9}"/>
    <dgm:cxn modelId="{F412FBFC-8180-48E7-BAF6-480EAF815EC1}" type="presOf" srcId="{0296932C-DB4A-461F-BD86-C09F1D2D47F9}" destId="{BD3474EF-5AED-4A49-948F-9C4F667F10A2}" srcOrd="0" destOrd="0" presId="urn:microsoft.com/office/officeart/2018/2/layout/IconCircleList"/>
    <dgm:cxn modelId="{7BDEDE9F-FCB1-44FF-85CB-7EAF51AE05B4}" type="presParOf" srcId="{D1A79334-3DCE-4B74-AEF5-4745CDF1EC47}" destId="{6DA2AFFA-585F-4B11-8E11-F753C8BC171F}" srcOrd="0" destOrd="0" presId="urn:microsoft.com/office/officeart/2018/2/layout/IconCircleList"/>
    <dgm:cxn modelId="{4A50AF8D-7BFE-4D31-81E6-E9BDCD34CAD8}" type="presParOf" srcId="{6DA2AFFA-585F-4B11-8E11-F753C8BC171F}" destId="{A009B394-1DB4-4C2A-ABEA-6DDA8F6DBDEC}" srcOrd="0" destOrd="0" presId="urn:microsoft.com/office/officeart/2018/2/layout/IconCircleList"/>
    <dgm:cxn modelId="{2626FCCE-DB62-4A4A-82EE-9CACD8C3A6D5}" type="presParOf" srcId="{A009B394-1DB4-4C2A-ABEA-6DDA8F6DBDEC}" destId="{3E9D20E0-0C6A-45F0-B5C7-029970ED0FED}" srcOrd="0" destOrd="0" presId="urn:microsoft.com/office/officeart/2018/2/layout/IconCircleList"/>
    <dgm:cxn modelId="{DC48509D-8BF9-43E9-AB4B-C5B2C3DC689B}" type="presParOf" srcId="{A009B394-1DB4-4C2A-ABEA-6DDA8F6DBDEC}" destId="{6C001227-DDD1-4949-8FF6-B781D7FF89D9}" srcOrd="1" destOrd="0" presId="urn:microsoft.com/office/officeart/2018/2/layout/IconCircleList"/>
    <dgm:cxn modelId="{EF7BB8FF-4385-4809-B4BB-2C4F946A3942}" type="presParOf" srcId="{A009B394-1DB4-4C2A-ABEA-6DDA8F6DBDEC}" destId="{0B94D0D2-B620-4B3D-ABB9-D693AFE8CA72}" srcOrd="2" destOrd="0" presId="urn:microsoft.com/office/officeart/2018/2/layout/IconCircleList"/>
    <dgm:cxn modelId="{6A8BB00C-C3E8-44D6-B451-CF169646CF88}" type="presParOf" srcId="{A009B394-1DB4-4C2A-ABEA-6DDA8F6DBDEC}" destId="{EF1C80FB-5A98-425C-8A47-77FB9C00B9DF}" srcOrd="3" destOrd="0" presId="urn:microsoft.com/office/officeart/2018/2/layout/IconCircleList"/>
    <dgm:cxn modelId="{0BCE1B39-2E73-4615-AF0D-1EB0DF83977C}" type="presParOf" srcId="{6DA2AFFA-585F-4B11-8E11-F753C8BC171F}" destId="{BD3474EF-5AED-4A49-948F-9C4F667F10A2}" srcOrd="1" destOrd="0" presId="urn:microsoft.com/office/officeart/2018/2/layout/IconCircleList"/>
    <dgm:cxn modelId="{3E4C6C27-1C25-4DEE-B8DF-3C86D065425F}" type="presParOf" srcId="{6DA2AFFA-585F-4B11-8E11-F753C8BC171F}" destId="{F0DF7147-BEDA-4DAC-9383-ED35F3852B12}" srcOrd="2" destOrd="0" presId="urn:microsoft.com/office/officeart/2018/2/layout/IconCircleList"/>
    <dgm:cxn modelId="{AEB36CFF-AEB8-4DD0-A45E-CF55D5EB1F28}" type="presParOf" srcId="{F0DF7147-BEDA-4DAC-9383-ED35F3852B12}" destId="{15F1A5D6-04D3-480E-9BC0-3060CA71BFB4}" srcOrd="0" destOrd="0" presId="urn:microsoft.com/office/officeart/2018/2/layout/IconCircleList"/>
    <dgm:cxn modelId="{3FBC25F1-4240-4409-AA41-EFC2700CCF02}" type="presParOf" srcId="{F0DF7147-BEDA-4DAC-9383-ED35F3852B12}" destId="{3BE82754-CB5A-4277-A662-672EE7BD7FDC}" srcOrd="1" destOrd="0" presId="urn:microsoft.com/office/officeart/2018/2/layout/IconCircleList"/>
    <dgm:cxn modelId="{00D36D3B-6EC0-49B5-8297-D9C41A2C0B78}" type="presParOf" srcId="{F0DF7147-BEDA-4DAC-9383-ED35F3852B12}" destId="{A20EF8B4-954E-4771-8F8D-0C32B8FD93AC}" srcOrd="2" destOrd="0" presId="urn:microsoft.com/office/officeart/2018/2/layout/IconCircleList"/>
    <dgm:cxn modelId="{157EBEAD-74F2-49E4-99F1-4888B1F375D7}" type="presParOf" srcId="{F0DF7147-BEDA-4DAC-9383-ED35F3852B12}" destId="{1186D291-0512-41FF-97BD-3EE83A921C9D}" srcOrd="3" destOrd="0" presId="urn:microsoft.com/office/officeart/2018/2/layout/IconCircleList"/>
    <dgm:cxn modelId="{978A4F34-C880-468C-BFE5-6098DCDEC413}" type="presParOf" srcId="{6DA2AFFA-585F-4B11-8E11-F753C8BC171F}" destId="{889D8B76-6CBE-4C28-9855-C392DB162D82}" srcOrd="3" destOrd="0" presId="urn:microsoft.com/office/officeart/2018/2/layout/IconCircleList"/>
    <dgm:cxn modelId="{1917BAEE-4DE8-4F03-9F49-DA6DCEDA0903}" type="presParOf" srcId="{6DA2AFFA-585F-4B11-8E11-F753C8BC171F}" destId="{5D3BCB00-6816-4518-9B67-E6D70B9E1E15}" srcOrd="4" destOrd="0" presId="urn:microsoft.com/office/officeart/2018/2/layout/IconCircleList"/>
    <dgm:cxn modelId="{9C2B8BFB-5D5D-4DC1-9AAB-B2F1B72868ED}" type="presParOf" srcId="{5D3BCB00-6816-4518-9B67-E6D70B9E1E15}" destId="{B28349E6-19B4-4F25-A01E-9C39F8F2F357}" srcOrd="0" destOrd="0" presId="urn:microsoft.com/office/officeart/2018/2/layout/IconCircleList"/>
    <dgm:cxn modelId="{89498A3F-C115-4489-941D-97B38F420B2E}" type="presParOf" srcId="{5D3BCB00-6816-4518-9B67-E6D70B9E1E15}" destId="{A2323A5B-CAB7-4C5E-9AB7-F6F0BFC3CACA}" srcOrd="1" destOrd="0" presId="urn:microsoft.com/office/officeart/2018/2/layout/IconCircleList"/>
    <dgm:cxn modelId="{4F6A4C0A-97CD-43A6-9AEE-608DC2C5B5B6}" type="presParOf" srcId="{5D3BCB00-6816-4518-9B67-E6D70B9E1E15}" destId="{B7415946-3F82-4181-B715-7C226EC81FC5}" srcOrd="2" destOrd="0" presId="urn:microsoft.com/office/officeart/2018/2/layout/IconCircleList"/>
    <dgm:cxn modelId="{19A6406B-580C-446F-B755-6A9DEBE05C76}" type="presParOf" srcId="{5D3BCB00-6816-4518-9B67-E6D70B9E1E15}" destId="{441826D6-0071-445B-B821-4691777A2EDF}" srcOrd="3" destOrd="0" presId="urn:microsoft.com/office/officeart/2018/2/layout/IconCircleList"/>
    <dgm:cxn modelId="{7B022136-9D09-4E60-B7DA-EBCC1F3A9042}" type="presParOf" srcId="{6DA2AFFA-585F-4B11-8E11-F753C8BC171F}" destId="{66A50E62-5AEC-41DB-9890-075A5A556211}" srcOrd="5" destOrd="0" presId="urn:microsoft.com/office/officeart/2018/2/layout/IconCircleList"/>
    <dgm:cxn modelId="{84A00047-B8F5-43CC-8A43-7EA50D5C1871}" type="presParOf" srcId="{6DA2AFFA-585F-4B11-8E11-F753C8BC171F}" destId="{CC4E34AC-D8FF-48E5-A3FF-034ACF7D1278}" srcOrd="6" destOrd="0" presId="urn:microsoft.com/office/officeart/2018/2/layout/IconCircleList"/>
    <dgm:cxn modelId="{2C7226AE-0FC6-438A-B09E-D32DC87F4619}" type="presParOf" srcId="{CC4E34AC-D8FF-48E5-A3FF-034ACF7D1278}" destId="{F3587148-38B8-4012-A0E7-43968378EA05}" srcOrd="0" destOrd="0" presId="urn:microsoft.com/office/officeart/2018/2/layout/IconCircleList"/>
    <dgm:cxn modelId="{0EFBB251-AA66-4194-AA71-816B31C8A342}" type="presParOf" srcId="{CC4E34AC-D8FF-48E5-A3FF-034ACF7D1278}" destId="{ECF8993A-2F20-4D50-9336-8AC545394530}" srcOrd="1" destOrd="0" presId="urn:microsoft.com/office/officeart/2018/2/layout/IconCircleList"/>
    <dgm:cxn modelId="{AFFDEA16-F622-4E92-B4AE-3938783CF600}" type="presParOf" srcId="{CC4E34AC-D8FF-48E5-A3FF-034ACF7D1278}" destId="{1040A5A1-364D-4416-9630-39E7C8DAD430}" srcOrd="2" destOrd="0" presId="urn:microsoft.com/office/officeart/2018/2/layout/IconCircleList"/>
    <dgm:cxn modelId="{6EE77C83-3A47-4C49-ABD6-1AA1247DDAEF}" type="presParOf" srcId="{CC4E34AC-D8FF-48E5-A3FF-034ACF7D1278}" destId="{DEAFC251-59AB-408A-8FC0-FE5294FDEF9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D20E0-0C6A-45F0-B5C7-029970ED0FED}">
      <dsp:nvSpPr>
        <dsp:cNvPr id="0" name=""/>
        <dsp:cNvSpPr/>
      </dsp:nvSpPr>
      <dsp:spPr>
        <a:xfrm>
          <a:off x="148668" y="796776"/>
          <a:ext cx="1558854" cy="15588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01227-DDD1-4949-8FF6-B781D7FF89D9}">
      <dsp:nvSpPr>
        <dsp:cNvPr id="0" name=""/>
        <dsp:cNvSpPr/>
      </dsp:nvSpPr>
      <dsp:spPr>
        <a:xfrm>
          <a:off x="476027" y="1124136"/>
          <a:ext cx="904135" cy="9041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1C80FB-5A98-425C-8A47-77FB9C00B9DF}">
      <dsp:nvSpPr>
        <dsp:cNvPr id="0" name=""/>
        <dsp:cNvSpPr/>
      </dsp:nvSpPr>
      <dsp:spPr>
        <a:xfrm>
          <a:off x="2041562" y="796776"/>
          <a:ext cx="3674443" cy="1558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u="none" kern="1200" dirty="0">
              <a:latin typeface="Avenir Next" panose="020B0503020202020204" pitchFamily="34" charset="0"/>
            </a:rPr>
            <a:t>One of the foremost reasons for linking sustainability with HRM pertains </a:t>
          </a:r>
          <a:r>
            <a:rPr lang="en-GB" sz="2100" u="sng" kern="1200" dirty="0">
              <a:latin typeface="Avenir Next" panose="020B0503020202020204" pitchFamily="34" charset="0"/>
            </a:rPr>
            <a:t>to attracting talent and being recognized as an employer of choice</a:t>
          </a:r>
          <a:r>
            <a:rPr lang="en-GB" sz="2100" u="none" kern="1200" dirty="0">
              <a:latin typeface="Avenir Next" panose="020B0503020202020204" pitchFamily="34" charset="0"/>
            </a:rPr>
            <a:t> (Ehnert, 2009b, p. 214). </a:t>
          </a:r>
          <a:endParaRPr lang="en-US" sz="2100" u="none" kern="1200" dirty="0">
            <a:latin typeface="Avenir Next" panose="020B0503020202020204" pitchFamily="34" charset="0"/>
          </a:endParaRPr>
        </a:p>
      </dsp:txBody>
      <dsp:txXfrm>
        <a:off x="2041562" y="796776"/>
        <a:ext cx="3674443" cy="1558854"/>
      </dsp:txXfrm>
    </dsp:sp>
    <dsp:sp modelId="{15F1A5D6-04D3-480E-9BC0-3060CA71BFB4}">
      <dsp:nvSpPr>
        <dsp:cNvPr id="0" name=""/>
        <dsp:cNvSpPr/>
      </dsp:nvSpPr>
      <dsp:spPr>
        <a:xfrm>
          <a:off x="6356249" y="796776"/>
          <a:ext cx="1558854" cy="15588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E82754-CB5A-4277-A662-672EE7BD7FDC}">
      <dsp:nvSpPr>
        <dsp:cNvPr id="0" name=""/>
        <dsp:cNvSpPr/>
      </dsp:nvSpPr>
      <dsp:spPr>
        <a:xfrm>
          <a:off x="6683609" y="1124136"/>
          <a:ext cx="904135" cy="9041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D291-0512-41FF-97BD-3EE83A921C9D}">
      <dsp:nvSpPr>
        <dsp:cNvPr id="0" name=""/>
        <dsp:cNvSpPr/>
      </dsp:nvSpPr>
      <dsp:spPr>
        <a:xfrm>
          <a:off x="8249144" y="796776"/>
          <a:ext cx="3674443" cy="1558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venir Next" panose="020B0503020202020204" pitchFamily="34" charset="0"/>
            </a:rPr>
            <a:t>Upholding sustainability as one of the core values helps a company to attract the best talent. </a:t>
          </a:r>
          <a:endParaRPr lang="en-US" sz="2100" kern="1200" dirty="0">
            <a:latin typeface="Avenir Next" panose="020B0503020202020204" pitchFamily="34" charset="0"/>
          </a:endParaRPr>
        </a:p>
      </dsp:txBody>
      <dsp:txXfrm>
        <a:off x="8249144" y="796776"/>
        <a:ext cx="3674443" cy="1558854"/>
      </dsp:txXfrm>
    </dsp:sp>
    <dsp:sp modelId="{B28349E6-19B4-4F25-A01E-9C39F8F2F357}">
      <dsp:nvSpPr>
        <dsp:cNvPr id="0" name=""/>
        <dsp:cNvSpPr/>
      </dsp:nvSpPr>
      <dsp:spPr>
        <a:xfrm>
          <a:off x="148668" y="3320588"/>
          <a:ext cx="1558854" cy="15588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23A5B-CAB7-4C5E-9AB7-F6F0BFC3CACA}">
      <dsp:nvSpPr>
        <dsp:cNvPr id="0" name=""/>
        <dsp:cNvSpPr/>
      </dsp:nvSpPr>
      <dsp:spPr>
        <a:xfrm>
          <a:off x="476027" y="3647948"/>
          <a:ext cx="904135" cy="9041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826D6-0071-445B-B821-4691777A2EDF}">
      <dsp:nvSpPr>
        <dsp:cNvPr id="0" name=""/>
        <dsp:cNvSpPr/>
      </dsp:nvSpPr>
      <dsp:spPr>
        <a:xfrm>
          <a:off x="2041562" y="3320588"/>
          <a:ext cx="3674443" cy="1558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venir Next" panose="020B0503020202020204" pitchFamily="34" charset="0"/>
            </a:rPr>
            <a:t>Bright and talented employees are often interested in working for organizations that prioritize ethics over profits and work towards creating a better world. </a:t>
          </a:r>
          <a:endParaRPr lang="en-US" sz="2100" kern="1200" dirty="0">
            <a:latin typeface="Avenir Next" panose="020B0503020202020204" pitchFamily="34" charset="0"/>
          </a:endParaRPr>
        </a:p>
      </dsp:txBody>
      <dsp:txXfrm>
        <a:off x="2041562" y="3320588"/>
        <a:ext cx="3674443" cy="1558854"/>
      </dsp:txXfrm>
    </dsp:sp>
    <dsp:sp modelId="{F3587148-38B8-4012-A0E7-43968378EA05}">
      <dsp:nvSpPr>
        <dsp:cNvPr id="0" name=""/>
        <dsp:cNvSpPr/>
      </dsp:nvSpPr>
      <dsp:spPr>
        <a:xfrm>
          <a:off x="6356249" y="3320588"/>
          <a:ext cx="1558854" cy="15588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F8993A-2F20-4D50-9336-8AC545394530}">
      <dsp:nvSpPr>
        <dsp:cNvPr id="0" name=""/>
        <dsp:cNvSpPr/>
      </dsp:nvSpPr>
      <dsp:spPr>
        <a:xfrm>
          <a:off x="6683609" y="3647948"/>
          <a:ext cx="904135" cy="9041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FC251-59AB-408A-8FC0-FE5294FDEF9C}">
      <dsp:nvSpPr>
        <dsp:cNvPr id="0" name=""/>
        <dsp:cNvSpPr/>
      </dsp:nvSpPr>
      <dsp:spPr>
        <a:xfrm>
          <a:off x="8249144" y="3320588"/>
          <a:ext cx="3674443" cy="1558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venir Next" panose="020B0503020202020204" pitchFamily="34" charset="0"/>
            </a:rPr>
            <a:t>Consequently, this helps in raising recruitment standards and build better teams.  </a:t>
          </a:r>
          <a:endParaRPr lang="en-US" sz="2100" kern="1200" dirty="0">
            <a:latin typeface="Avenir Next" panose="020B0503020202020204" pitchFamily="34" charset="0"/>
          </a:endParaRPr>
        </a:p>
      </dsp:txBody>
      <dsp:txXfrm>
        <a:off x="8249144" y="3320588"/>
        <a:ext cx="3674443" cy="15588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14990-A969-8140-93E0-FF2DFE6697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E1A864-CEF8-3849-B5D0-6BBC006624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4C67AA-FA1E-414D-A5E5-5125F2B63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DC60E-BAE3-9A4B-AD2E-B42384F59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51883-FAF5-EB4B-8CAC-CB3DFDBE8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63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08FA6-49B5-EF46-9E48-3DED30DEB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A53B3-1835-D24B-B1FE-982A815B7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FBB4F-C1E8-1B4D-AFBB-870F0169E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A33502-5591-3A4E-B8B9-6029BAA96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64565-97A6-2D41-8AC6-70B944114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392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C534F-B325-D545-8061-D0B94423D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9D36BA-C5E5-324C-B10C-B363D4B3D6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9DCDA-F329-BA42-8137-CDA9CAD29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8B2F1-5005-1147-8C6E-13AEDD0E8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FA8B-900E-694A-B276-10FB85F4A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8492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7122-0368-614D-AD57-CE2E99E74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9E06D-0E9B-6747-B808-AD64BE228A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8F591-C3AB-544E-B5EC-4AB0494557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2B4EA-C4C4-2943-AB99-B34D3CF440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4113E-77DF-C446-B7A5-E1C7C6272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2B02F-E079-434D-83D1-07A2A8700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105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AA485-066D-5D43-B963-1DCBD1BD7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A9786-95D3-0946-8E2A-5B5F3C172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2D0860-37BE-1D41-ACD4-D5B53AA9D2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EC5395-0D53-6148-B926-DA3050848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417F88-5E76-F247-B334-65733C73B2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FAD2F1-9A0D-7D48-8312-6F2D7F69A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E0BBB3-E9E6-C847-828C-F078BB4F9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102A9-F54E-564E-B1DA-4AE784983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901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94C18-3C5A-2A44-BEB5-F2DDDB213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18B85-386F-E649-8EDF-468DCC7AB8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FDF056-BD9C-6941-93FF-E20866060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5BE5DF-4335-CA4D-B0FD-C2B0F42E4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386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8A9F82-89CA-DC4F-98A1-AB17C9819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E48D68-B10C-984C-A80B-EF02019C9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4BBBD5-EBEC-F044-A0B1-6370B9A58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269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05A3B-4520-6847-9343-7F8C40042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5D30B-68D9-514B-A21B-6EE4E9462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01D8BB-F850-BF4D-947E-95DBBFA3D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1812B0-16F1-FE44-AD4B-0DD06214B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D71E11-0C0D-CB42-A27B-826FC2D64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4BA3D-BBE6-6E48-9D02-E22768843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044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D82C3-D11F-F848-86F8-AB514FA7A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F5BA85-7982-EB47-8CB0-41693B8BB8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5E01CD-3B9A-1346-B22D-3A2B0B2CA2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6D88E6-F293-1D43-A9A5-FFB1CE257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F3D62-B11B-9A41-BF10-DC19DDB8E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D8B03F-56A3-A94A-A952-F2E71B049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581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7C7EC-F40E-BA46-85E0-C7298AFF8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02BE57-6B82-BE42-A19B-87318A75CB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90679-C9D2-C344-982C-83D68BC9B7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C37B2-FB56-1546-BAC2-326696B67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E9A25-1998-CF45-986D-9314AA9AC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849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1B244B-DA0B-2342-8D5D-6FA47D8E7E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00A780-774F-E343-A4ED-CAAD0B24A7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C3DE1-AE40-0446-BF3C-EDE4C7D3C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0251E9-CC0F-4B4B-97CA-729C0E5D5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90311-E52F-2843-B370-4BDD27CFB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39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628E65-6F54-084C-9831-A3305A0AB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99CE25-837D-C74A-A319-E663A82754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72AA1B-08C1-5443-89A4-80202D5A57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D0E57-FDD4-3943-ADF6-7135FA81DA70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B42CC-3BBA-9F41-98CD-475CC9E07A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74958-CE78-B94F-8265-BBBA9AF1FE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E08D0-5494-4F46-AC36-44E636B7EF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53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bob.com/blog/how-to-grow-company-culture-and-increase-retention-with-bob/" TargetMode="External"/><Relationship Id="rId2" Type="http://schemas.openxmlformats.org/officeDocument/2006/relationships/hyperlink" Target="https://www.workhuman.com/resources/papers/the-state-of-humanity-at-work?utm_source=influencers&amp;utm_medium=email&amp;utm_campaign=research_promotion&amp;utm_content=state_of_humanit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wc.blogs.com/files/future-of-work-report-1.pdf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va-portal.org/smash/get/diva2:1328474/FULLTEXT01.pdf" TargetMode="External"/><Relationship Id="rId2" Type="http://schemas.openxmlformats.org/officeDocument/2006/relationships/hyperlink" Target="https://www.cipd.co.uk/news-views/changing-work-views/future-work/thought-pieces/sustainable-hr#gre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4" descr="Plant growing in a concrete crack">
            <a:extLst>
              <a:ext uri="{FF2B5EF4-FFF2-40B4-BE49-F238E27FC236}">
                <a16:creationId xmlns:a16="http://schemas.microsoft.com/office/drawing/2014/main" id="{45C32478-9943-4BE8-8E33-1EDF56318D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-1487606" y="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104A3-779D-5C4A-9229-683D09365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7408" y="3910336"/>
            <a:ext cx="5214592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SUSTAINABLE HRM..</a:t>
            </a:r>
          </a:p>
        </p:txBody>
      </p:sp>
      <p:pic>
        <p:nvPicPr>
          <p:cNvPr id="18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D96B7777-AD2F-FD4B-803D-C380719392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8729" y="5292080"/>
            <a:ext cx="1659290" cy="156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480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BE19D-C314-B448-B50B-CC8EC8FFC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-473645"/>
            <a:ext cx="12091416" cy="6054383"/>
          </a:xfrm>
        </p:spPr>
        <p:txBody>
          <a:bodyPr anchor="t">
            <a:noAutofit/>
          </a:bodyPr>
          <a:lstStyle/>
          <a:p>
            <a:pPr algn="just"/>
            <a:endParaRPr lang="en-GB" sz="1900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endParaRPr lang="en-GB" sz="1600" dirty="0">
              <a:solidFill>
                <a:srgbClr val="0070C0"/>
              </a:solidFill>
              <a:latin typeface="Avenir Next" panose="020B0503020202020204" pitchFamily="34" charset="0"/>
            </a:endParaRPr>
          </a:p>
          <a:p>
            <a:pPr algn="just">
              <a:buFont typeface="Wingdings" pitchFamily="2" charset="2"/>
              <a:buChar char="§"/>
            </a:pPr>
            <a:r>
              <a:rPr lang="en-GB" sz="1600" b="1" dirty="0">
                <a:solidFill>
                  <a:srgbClr val="0070C0"/>
                </a:solidFill>
                <a:latin typeface="Avenir Next" panose="020B0503020202020204" pitchFamily="34" charset="0"/>
              </a:rPr>
              <a:t>HRM is a field of continuous development…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600" dirty="0">
                <a:latin typeface="Avenir Next" panose="020B0503020202020204" pitchFamily="34" charset="0"/>
              </a:rPr>
              <a:t>The landscape of human resource management (HRM) </a:t>
            </a:r>
            <a:r>
              <a:rPr lang="en-GB" sz="1600" u="sng" dirty="0">
                <a:latin typeface="Avenir Next" panose="020B0503020202020204" pitchFamily="34" charset="0"/>
              </a:rPr>
              <a:t>has passed through several stages of evolution</a:t>
            </a:r>
            <a:r>
              <a:rPr lang="en-GB" sz="1600" dirty="0">
                <a:latin typeface="Avenir Next" panose="020B0503020202020204" pitchFamily="34" charset="0"/>
              </a:rPr>
              <a:t> mainly due to industrial revolutions, world wars, globalization, and exponential growth of technologies  (</a:t>
            </a:r>
            <a:r>
              <a:rPr lang="en-GB" sz="1600" dirty="0" err="1">
                <a:latin typeface="Avenir Next" panose="020B0503020202020204" pitchFamily="34" charset="0"/>
              </a:rPr>
              <a:t>Itika</a:t>
            </a:r>
            <a:r>
              <a:rPr lang="en-GB" sz="1600" dirty="0">
                <a:latin typeface="Avenir Next" panose="020B0503020202020204" pitchFamily="34" charset="0"/>
              </a:rPr>
              <a:t>, 2011; Noe et al., 2016).</a:t>
            </a:r>
          </a:p>
          <a:p>
            <a:pPr algn="just">
              <a:buFont typeface="Wingdings" pitchFamily="2" charset="2"/>
              <a:buChar char="§"/>
            </a:pPr>
            <a:r>
              <a:rPr lang="en-GB" sz="1600" dirty="0">
                <a:latin typeface="Avenir Next" panose="020B0503020202020204" pitchFamily="34" charset="0"/>
              </a:rPr>
              <a:t>“Human resource management is an area in </a:t>
            </a:r>
            <a:r>
              <a:rPr lang="en-GB" sz="1600" u="sng" dirty="0">
                <a:latin typeface="Avenir Next" panose="020B0503020202020204" pitchFamily="34" charset="0"/>
              </a:rPr>
              <a:t>constant evolution and change</a:t>
            </a:r>
            <a:r>
              <a:rPr lang="en-GB" sz="1600" dirty="0">
                <a:latin typeface="Avenir Next" panose="020B0503020202020204" pitchFamily="34" charset="0"/>
              </a:rPr>
              <a:t>” (Freitas, 2011, p. 226). </a:t>
            </a:r>
          </a:p>
          <a:p>
            <a:pPr algn="just">
              <a:lnSpc>
                <a:spcPct val="150000"/>
              </a:lnSpc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/>
            <a:endParaRPr lang="en-GB" sz="1900" dirty="0">
              <a:latin typeface="Avenir Next" panose="020B0503020202020204" pitchFamily="34" charset="0"/>
            </a:endParaRPr>
          </a:p>
          <a:p>
            <a:pPr algn="just"/>
            <a:endParaRPr lang="en-GB" sz="1900" dirty="0">
              <a:latin typeface="Avenir Next" panose="020B0503020202020204" pitchFamily="34" charset="0"/>
            </a:endParaRPr>
          </a:p>
          <a:p>
            <a:pPr algn="just"/>
            <a:endParaRPr lang="en-US" sz="1900" dirty="0">
              <a:latin typeface="Avenir Next" panose="020B0503020202020204" pitchFamily="34" charset="0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436" name="Picture 4" descr="Evolution of HR PowerPoint Template | SketchBubble">
            <a:extLst>
              <a:ext uri="{FF2B5EF4-FFF2-40B4-BE49-F238E27FC236}">
                <a16:creationId xmlns:a16="http://schemas.microsoft.com/office/drawing/2014/main" id="{DD202A4A-3D2C-2B4D-9E74-3AEF85CBBF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84" y="1965047"/>
            <a:ext cx="6757416" cy="498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2303158-94B2-DE42-AE22-FE78F65FD86B}"/>
              </a:ext>
            </a:extLst>
          </p:cNvPr>
          <p:cNvSpPr/>
          <p:nvPr/>
        </p:nvSpPr>
        <p:spPr>
          <a:xfrm>
            <a:off x="6666647" y="2308617"/>
            <a:ext cx="1376825" cy="489858"/>
          </a:xfrm>
          <a:prstGeom prst="round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Sustainable HRM</a:t>
            </a:r>
          </a:p>
        </p:txBody>
      </p:sp>
    </p:spTree>
    <p:extLst>
      <p:ext uri="{BB962C8B-B14F-4D97-AF65-F5344CB8AC3E}">
        <p14:creationId xmlns:p14="http://schemas.microsoft.com/office/powerpoint/2010/main" val="3702418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EEB8ED6-9142-4A11-B029-18DDE98C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Evolution of Human Resources Management - Quick Leonard Kieffer">
            <a:extLst>
              <a:ext uri="{FF2B5EF4-FFF2-40B4-BE49-F238E27FC236}">
                <a16:creationId xmlns:a16="http://schemas.microsoft.com/office/drawing/2014/main" id="{0D658E88-3219-AC4F-B68F-8E20625C3E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1" r="17994" b="3"/>
          <a:stretch/>
        </p:blipFill>
        <p:spPr bwMode="auto">
          <a:xfrm>
            <a:off x="838200" y="1825625"/>
            <a:ext cx="6151651" cy="4303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BE19D-C314-B448-B50B-CC8EC8FFC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2088" y="1587881"/>
            <a:ext cx="4471416" cy="4303464"/>
          </a:xfrm>
        </p:spPr>
        <p:txBody>
          <a:bodyPr>
            <a:normAutofit fontScale="85000" lnSpcReduction="20000"/>
          </a:bodyPr>
          <a:lstStyle/>
          <a:p>
            <a:endParaRPr lang="en-GB" sz="2000" dirty="0">
              <a:latin typeface="Avenir Next" panose="020B0503020202020204" pitchFamily="34" charset="0"/>
            </a:endParaRPr>
          </a:p>
          <a:p>
            <a:endParaRPr lang="en-GB" sz="2000" dirty="0">
              <a:latin typeface="Avenir Next" panose="020B0503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venir Next" panose="020B0503020202020204" pitchFamily="34" charset="0"/>
              </a:rPr>
              <a:t>Freitas (2011, p. 232) has systemized this evolution into </a:t>
            </a:r>
            <a:r>
              <a:rPr lang="en-GB" sz="2000" b="1" u="sng" dirty="0">
                <a:solidFill>
                  <a:srgbClr val="7030A0"/>
                </a:solidFill>
                <a:latin typeface="Avenir Next" panose="020B0503020202020204" pitchFamily="34" charset="0"/>
              </a:rPr>
              <a:t>Four Stages: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Conception;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Personnel/People Department;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Strategic Human Resource Management;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Sustainable Human Resource Management.</a:t>
            </a:r>
            <a:endParaRPr lang="en-US" sz="2000" dirty="0">
              <a:latin typeface="Avenir Next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7654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DE135-A82E-3A4A-8C51-BB828F8DE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78" y="429982"/>
            <a:ext cx="11946043" cy="5998036"/>
          </a:xfrm>
        </p:spPr>
        <p:txBody>
          <a:bodyPr anchor="t"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3300" b="1" dirty="0">
                <a:solidFill>
                  <a:srgbClr val="C00000"/>
                </a:solidFill>
                <a:latin typeface="Avenir Next" panose="020B0503020202020204" pitchFamily="34" charset="0"/>
              </a:rPr>
              <a:t>What is humanity in the workplace? </a:t>
            </a:r>
            <a:r>
              <a:rPr lang="en-GB" dirty="0">
                <a:latin typeface="Avenir Next" panose="020B0503020202020204" pitchFamily="34" charset="0"/>
              </a:rPr>
              <a:t>Humanity in the workplace is incumbent upon </a:t>
            </a:r>
            <a:r>
              <a:rPr lang="en-GB" u="sng" dirty="0">
                <a:latin typeface="Avenir Next" panose="020B0503020202020204" pitchFamily="34" charset="0"/>
              </a:rPr>
              <a:t>how comfortable employees feel expressing their ideas, doubts, fears, and questions to colleagues and superiors. </a:t>
            </a:r>
            <a:endParaRPr lang="en-GB" sz="3300" b="1" u="sng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</a:rPr>
              <a:t>Humanity is dynamic, and encompasses the natural, human, need for:</a:t>
            </a: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Purpose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Growth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Acceptance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Recognition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Fairness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Safety</a:t>
            </a:r>
            <a:endParaRPr lang="en-GB" sz="3300" dirty="0">
              <a:latin typeface="Avenir Next" panose="020B0503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3300" dirty="0">
                <a:latin typeface="Avenir Next" panose="020B0503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Work-life balance</a:t>
            </a:r>
            <a:endParaRPr lang="en-GB" sz="3300" dirty="0">
              <a:latin typeface="Avenir Next" panose="020B0503020202020204" pitchFamily="34" charset="0"/>
            </a:endParaRPr>
          </a:p>
          <a:p>
            <a:endParaRPr lang="en-US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7D0AAB6-B439-7143-9B19-1C542A3145C0}"/>
              </a:ext>
            </a:extLst>
          </p:cNvPr>
          <p:cNvSpPr txBox="1"/>
          <p:nvPr/>
        </p:nvSpPr>
        <p:spPr>
          <a:xfrm>
            <a:off x="5721858" y="2954565"/>
            <a:ext cx="5301451" cy="1719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</a:rPr>
              <a:t>Humanity in the workplace is fundamental to: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</a:rPr>
              <a:t>Engagement</a:t>
            </a: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Retention</a:t>
            </a:r>
            <a:endParaRPr lang="en-GB" b="1" dirty="0">
              <a:solidFill>
                <a:srgbClr val="C00000"/>
              </a:solidFill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</a:rPr>
              <a:t>Productivity</a:t>
            </a:r>
          </a:p>
        </p:txBody>
      </p:sp>
      <p:pic>
        <p:nvPicPr>
          <p:cNvPr id="63492" name="Picture 4">
            <a:extLst>
              <a:ext uri="{FF2B5EF4-FFF2-40B4-BE49-F238E27FC236}">
                <a16:creationId xmlns:a16="http://schemas.microsoft.com/office/drawing/2014/main" id="{986FC093-7426-AA43-839D-381AB8EA1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583" y="3814416"/>
            <a:ext cx="2137410" cy="213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764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0934B-0594-4B43-B1AE-A681204DB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37968"/>
            <a:ext cx="11966713" cy="5291999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D) Development of……..Sustainable HRM!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(Evolution of HR: Stage Four).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During the last decade, a new approach to HRM has evolved.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This approach has been labelled Sustainable Human Resource Management (Sustainable HRM). </a:t>
            </a:r>
          </a:p>
          <a:p>
            <a:pPr algn="just">
              <a:lnSpc>
                <a:spcPct val="150000"/>
              </a:lnSpc>
            </a:pPr>
            <a:r>
              <a:rPr lang="en-GB" sz="1800" b="1" dirty="0">
                <a:latin typeface="Avenir Next" panose="020B0503020202020204" pitchFamily="34" charset="0"/>
              </a:rPr>
              <a:t>It is an approach that seeks to Link HRM and Sustainability. 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It represents an attempt to grapple with the relationship between HRM practices and </a:t>
            </a:r>
            <a:r>
              <a:rPr lang="en-GB" sz="1800" u="sng" dirty="0">
                <a:latin typeface="Avenir Next" panose="020B0503020202020204" pitchFamily="34" charset="0"/>
              </a:rPr>
              <a:t>OTHER Outcomes</a:t>
            </a:r>
            <a:r>
              <a:rPr lang="en-GB" sz="1800" dirty="0">
                <a:latin typeface="Avenir Next" panose="020B0503020202020204" pitchFamily="34" charset="0"/>
              </a:rPr>
              <a:t> beyond predominantly financial outcomes.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BF1C1007-1F2B-F946-93DF-A861178FAC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7791" y="4647546"/>
            <a:ext cx="1782749" cy="1682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128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8C7F8-D330-CB41-862C-384A45AE7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880" y="1094379"/>
            <a:ext cx="7661579" cy="52269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venir Next" panose="020B0503020202020204" pitchFamily="34" charset="0"/>
              </a:rPr>
              <a:t>Defining Sustainable HRM 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venir Next" panose="020B0503020202020204" pitchFamily="34" charset="0"/>
              </a:rPr>
              <a:t>In accordance with Ehnert et </a:t>
            </a:r>
            <a:r>
              <a:rPr lang="en-GB" sz="2000" b="1" dirty="0" err="1">
                <a:latin typeface="Avenir Next" panose="020B0503020202020204" pitchFamily="34" charset="0"/>
              </a:rPr>
              <a:t>al’s</a:t>
            </a:r>
            <a:r>
              <a:rPr lang="en-GB" sz="2000" b="1" dirty="0">
                <a:latin typeface="Avenir Next" panose="020B0503020202020204" pitchFamily="34" charset="0"/>
              </a:rPr>
              <a:t> (2016, p. 90):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“The adoption of HRM strategies and practices that enable the achievement of financial, social and ecological goals, with an impact inside and outside of the organization and over a long-term horizon while controlling for unintended side effects and negative feedback.”</a:t>
            </a:r>
            <a:endParaRPr lang="en-US" sz="2000" dirty="0">
              <a:latin typeface="Avenir Next" panose="020B0503020202020204" pitchFamily="34" charset="0"/>
            </a:endParaRP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6974E51-0BD3-4661-B71A-738C3BBDDE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37" r="31336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984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0934B-0594-4B43-B1AE-A681204DB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95" y="1089274"/>
            <a:ext cx="11873232" cy="5131362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Sustainable Human Resource Management: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u="sng" dirty="0">
                <a:latin typeface="Avenir Next" panose="020B0503020202020204" pitchFamily="34" charset="0"/>
              </a:rPr>
              <a:t>As alternative approach to people management</a:t>
            </a:r>
            <a:r>
              <a:rPr lang="en-GB" sz="1800" dirty="0">
                <a:latin typeface="Avenir Next" panose="020B0503020202020204" pitchFamily="34" charset="0"/>
              </a:rPr>
              <a:t> (</a:t>
            </a:r>
            <a:r>
              <a:rPr lang="en-GB" sz="1800" dirty="0" err="1">
                <a:latin typeface="Avenir Next" panose="020B0503020202020204" pitchFamily="34" charset="0"/>
              </a:rPr>
              <a:t>Kramar</a:t>
            </a:r>
            <a:r>
              <a:rPr lang="en-GB" sz="1800" dirty="0">
                <a:latin typeface="Avenir Next" panose="020B0503020202020204" pitchFamily="34" charset="0"/>
              </a:rPr>
              <a:t>, 2014, p. 1084)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And as a complement to the shortcomings of Strategic HRM</a:t>
            </a:r>
            <a:r>
              <a:rPr lang="en-GB" sz="1800" u="sng" dirty="0">
                <a:latin typeface="Avenir Next" panose="020B0503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And serves as an extension of Strategic HRM by encompassing a broader and more holistic approach to HRM.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By an additional alignment of </a:t>
            </a:r>
            <a:r>
              <a:rPr lang="en-GB" sz="1800" u="sng" dirty="0">
                <a:latin typeface="Avenir Next" panose="020B0503020202020204" pitchFamily="34" charset="0"/>
              </a:rPr>
              <a:t>human, social and environmental outcomes</a:t>
            </a:r>
            <a:r>
              <a:rPr lang="en-GB" sz="1800" dirty="0">
                <a:latin typeface="Avenir Next" panose="020B0503020202020204" pitchFamily="34" charset="0"/>
              </a:rPr>
              <a:t>, as opposed to previous sole focus on financial outcomes (Ehnert, 2009b; Ehnert and Harry, 2012; </a:t>
            </a:r>
            <a:r>
              <a:rPr lang="en-GB" sz="1800" dirty="0" err="1">
                <a:latin typeface="Avenir Next" panose="020B0503020202020204" pitchFamily="34" charset="0"/>
              </a:rPr>
              <a:t>Kramar</a:t>
            </a:r>
            <a:r>
              <a:rPr lang="en-GB" sz="1800" dirty="0">
                <a:latin typeface="Avenir Next" panose="020B0503020202020204" pitchFamily="34" charset="0"/>
              </a:rPr>
              <a:t>, 2014).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D97B5FCB-EAC1-F748-9773-AA9E3EF2B3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5552" y="4328276"/>
            <a:ext cx="1850688" cy="174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983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AE295-B9D7-E04D-AB02-20EB3F004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350" y="752108"/>
            <a:ext cx="11860876" cy="5353783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Companies must ask themselves: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What role do we play in the community? **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How are we managing our impact on the environment?**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Are we working to create a diverse workforce?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Are we adapting to technological change?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Are we providing the retraining and opportunities that our employees and our business will need to adjust to an increasingly automated world? **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dirty="0">
                <a:latin typeface="Avenir Next" panose="020B0503020202020204" pitchFamily="34" charset="0"/>
              </a:rPr>
              <a:t>Are we using behavioural finance and other tools to prepare workers for retirement, so that they invest in a way that will help them achieve their goals?'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000" b="1" dirty="0">
                <a:latin typeface="Avenir Next" panose="020B0503020202020204" pitchFamily="34" charset="0"/>
              </a:rPr>
              <a:t>Larry Fink, Chairman and CEO BlackRock, in his 2018 letter to CEOs.</a:t>
            </a:r>
          </a:p>
          <a:p>
            <a:endParaRPr lang="en-US" sz="1700" dirty="0"/>
          </a:p>
        </p:txBody>
      </p:sp>
      <p:pic>
        <p:nvPicPr>
          <p:cNvPr id="25604" name="Picture 4" descr="Corporate Sustainability: We Are Still In | Belkin">
            <a:extLst>
              <a:ext uri="{FF2B5EF4-FFF2-40B4-BE49-F238E27FC236}">
                <a16:creationId xmlns:a16="http://schemas.microsoft.com/office/drawing/2014/main" id="{C4D06119-F3BA-6343-8975-90E3853A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944" y="518557"/>
            <a:ext cx="4603282" cy="257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386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0934B-0594-4B43-B1AE-A681204DB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70" y="288876"/>
            <a:ext cx="11845059" cy="6001180"/>
          </a:xfrm>
        </p:spPr>
        <p:txBody>
          <a:bodyPr anchor="t">
            <a:normAutofit fontScale="70000" lnSpcReduction="2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3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A number of terms have been used to link sustainability and HRM activities.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3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These include: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300" b="1" dirty="0">
              <a:solidFill>
                <a:srgbClr val="C00000"/>
              </a:solidFill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Sustainable work systems (SWSs; Docherty, </a:t>
            </a:r>
            <a:r>
              <a:rPr lang="en-GB" sz="2600" dirty="0" err="1">
                <a:latin typeface="Avenir Next" panose="020B0503020202020204" pitchFamily="34" charset="0"/>
              </a:rPr>
              <a:t>Forslin</a:t>
            </a:r>
            <a:r>
              <a:rPr lang="en-GB" sz="2600" dirty="0">
                <a:latin typeface="Avenir Next" panose="020B0503020202020204" pitchFamily="34" charset="0"/>
              </a:rPr>
              <a:t>, Shani and Kira 2002),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HR sustainability (Gollan 2000; </a:t>
            </a:r>
            <a:r>
              <a:rPr lang="en-GB" sz="2600" dirty="0" err="1">
                <a:latin typeface="Avenir Next" panose="020B0503020202020204" pitchFamily="34" charset="0"/>
              </a:rPr>
              <a:t>Wirtenberg</a:t>
            </a:r>
            <a:r>
              <a:rPr lang="en-GB" sz="2600" dirty="0">
                <a:latin typeface="Avenir Next" panose="020B0503020202020204" pitchFamily="34" charset="0"/>
              </a:rPr>
              <a:t>, Harmon, Russell and Fairfield 2007),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Sustainable management of HRs (Ehnert 2006, 2009, 2011),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Sustainable leadership (Avery 2005; Avery and </a:t>
            </a:r>
            <a:r>
              <a:rPr lang="en-GB" sz="2600" dirty="0" err="1">
                <a:latin typeface="Avenir Next" panose="020B0503020202020204" pitchFamily="34" charset="0"/>
              </a:rPr>
              <a:t>Bergsteiner</a:t>
            </a:r>
            <a:r>
              <a:rPr lang="en-GB" sz="2600" dirty="0">
                <a:latin typeface="Avenir Next" panose="020B0503020202020204" pitchFamily="34" charset="0"/>
              </a:rPr>
              <a:t> 2010),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Sustainable HRM (</a:t>
            </a:r>
            <a:r>
              <a:rPr lang="en-GB" sz="2600" dirty="0" err="1">
                <a:latin typeface="Avenir Next" panose="020B0503020202020204" pitchFamily="34" charset="0"/>
              </a:rPr>
              <a:t>Marriappanadar</a:t>
            </a:r>
            <a:r>
              <a:rPr lang="en-GB" sz="2600" dirty="0">
                <a:latin typeface="Avenir Next" panose="020B0503020202020204" pitchFamily="34" charset="0"/>
              </a:rPr>
              <a:t> 2003; 2012),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2600" dirty="0">
                <a:latin typeface="Avenir Next" panose="020B0503020202020204" pitchFamily="34" charset="0"/>
              </a:rPr>
              <a:t>In addition, the term Sustainable organisation (Dunphy et al. 2007) has been used. 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venir Next" panose="020B0503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300" dirty="0">
                <a:latin typeface="Avenir Next" panose="020B0503020202020204" pitchFamily="34" charset="0"/>
              </a:rPr>
              <a:t>Unlike SHRM, which proposes HRM practices should be designed to further organisational strategy and economic outcomes, a common feature of the writings on sustainable HRM </a:t>
            </a:r>
            <a:r>
              <a:rPr lang="en-GB" sz="2300" b="1" u="sng" dirty="0">
                <a:latin typeface="Avenir Next" panose="020B0503020202020204" pitchFamily="34" charset="0"/>
              </a:rPr>
              <a:t>is that HRM practices contribute to the development of human and social capital within the organisation + Societal/Environmental Outcomes</a:t>
            </a:r>
            <a:endParaRPr lang="en-US" sz="2300" b="1" u="sng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FE1B2924-0C4E-FE44-A6A5-5E31A74DC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186" y="1097280"/>
            <a:ext cx="2851438" cy="269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759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B1213-7DE2-E548-8F59-809EEC8E1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1200108"/>
            <a:ext cx="12090400" cy="4148041"/>
          </a:xfrm>
        </p:spPr>
        <p:txBody>
          <a:bodyPr anchor="ctr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venir Next" panose="020B0503020202020204" pitchFamily="34" charset="0"/>
              </a:rPr>
              <a:t>Wikhamn argues that: “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Sustainable HRM evolves around </a:t>
            </a:r>
            <a:r>
              <a:rPr lang="en-GB" sz="1800" b="1" u="sng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soft issues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 such as……….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Demonstrating sincerity towards the employees,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Including providing a decent work environment and conditions, providing development opportunities </a:t>
            </a:r>
          </a:p>
          <a:p>
            <a:pPr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And being attentive to employees’ physical and psychosocial well-being at work” (p. 103)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pic>
        <p:nvPicPr>
          <p:cNvPr id="9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B4B1A8B2-4D9B-A64C-9BF9-C953C2DAB4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8461" y="1083388"/>
            <a:ext cx="2236955" cy="211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159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0E8B-759F-2146-A4B2-33CE088B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9869" y="514537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sz="22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What is Sustainability….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14C0F-EDDD-624D-9C4F-C25CE791F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71" y="1976556"/>
            <a:ext cx="7556409" cy="378541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term sustainability is used in different aspects to refer to “adequately meeting the needs of the people today without compromising the future generations from obtaining their own needs.”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Sustainability is synonymously used to refer to durable, long-term, systematic, or sound.</a:t>
            </a:r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E2AF61B3-B4A9-4696-BFF1-4B5B73A973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23" r="36757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544941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AE295-B9D7-E04D-AB02-20EB3F004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62" y="1280984"/>
            <a:ext cx="11860876" cy="53537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venir Next" panose="020B0503020202020204" pitchFamily="34" charset="0"/>
              </a:rPr>
              <a:t>The Key Drivers of investment in sustainability are:</a:t>
            </a:r>
          </a:p>
          <a:p>
            <a:pPr marL="0" indent="0">
              <a:buNone/>
            </a:pPr>
            <a:endParaRPr lang="en-GB" sz="2400" b="1" dirty="0">
              <a:latin typeface="Avenir Next" panose="020B0503020202020204" pitchFamily="34" charset="0"/>
            </a:endParaRPr>
          </a:p>
          <a:p>
            <a:r>
              <a:rPr lang="en-GB" sz="2400" dirty="0">
                <a:latin typeface="Avenir Next" panose="020B0503020202020204" pitchFamily="34" charset="0"/>
              </a:rPr>
              <a:t>Contribution to society.</a:t>
            </a:r>
          </a:p>
          <a:p>
            <a:r>
              <a:rPr lang="en-GB" sz="2400" dirty="0">
                <a:latin typeface="Avenir Next" panose="020B0503020202020204" pitchFamily="34" charset="0"/>
              </a:rPr>
              <a:t>Competitive financial advantage.</a:t>
            </a:r>
          </a:p>
          <a:p>
            <a:r>
              <a:rPr lang="en-GB" sz="2400" dirty="0">
                <a:latin typeface="Avenir Next" panose="020B0503020202020204" pitchFamily="34" charset="0"/>
              </a:rPr>
              <a:t>Environmental considerations.</a:t>
            </a:r>
          </a:p>
          <a:p>
            <a:r>
              <a:rPr lang="en-GB" sz="2400" dirty="0">
                <a:latin typeface="Avenir Next" panose="020B0503020202020204" pitchFamily="34" charset="0"/>
              </a:rPr>
              <a:t>Saving money on operational costs.</a:t>
            </a:r>
          </a:p>
          <a:p>
            <a:r>
              <a:rPr lang="en-GB" sz="2400" dirty="0">
                <a:latin typeface="Avenir Next" panose="020B0503020202020204" pitchFamily="34" charset="0"/>
              </a:rPr>
              <a:t>Health and safety considerations.</a:t>
            </a:r>
          </a:p>
          <a:p>
            <a:endParaRPr lang="en-US" sz="1700" dirty="0"/>
          </a:p>
        </p:txBody>
      </p:sp>
      <p:pic>
        <p:nvPicPr>
          <p:cNvPr id="25604" name="Picture 4" descr="Corporate Sustainability: We Are Still In | Belkin">
            <a:extLst>
              <a:ext uri="{FF2B5EF4-FFF2-40B4-BE49-F238E27FC236}">
                <a16:creationId xmlns:a16="http://schemas.microsoft.com/office/drawing/2014/main" id="{C4D06119-F3BA-6343-8975-90E3853A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866" y="3030241"/>
            <a:ext cx="5713159" cy="3196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751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E2AF61B3-B4A9-4696-BFF1-4B5B73A973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ED0E8B-759F-2146-A4B2-33CE088B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1714" cy="1899912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Avenir Next" panose="020B0503020202020204" pitchFamily="34" charset="0"/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14C0F-EDDD-624D-9C4F-C25CE791F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venir Next" panose="020B0503020202020204" pitchFamily="34" charset="0"/>
              </a:rPr>
              <a:t>There are are several reasons why human resources must embrace sustainability.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Avenir Next" panose="020B0503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latin typeface="Avenir Next" panose="020B0503020202020204" pitchFamily="34" charset="0"/>
              </a:rPr>
              <a:t>The following are some of these reasons……</a:t>
            </a:r>
          </a:p>
        </p:txBody>
      </p:sp>
    </p:spTree>
    <p:extLst>
      <p:ext uri="{BB962C8B-B14F-4D97-AF65-F5344CB8AC3E}">
        <p14:creationId xmlns:p14="http://schemas.microsoft.com/office/powerpoint/2010/main" val="3751576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2CB9370-1881-42F4-90E1-E2EF2A64E9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0583880"/>
              </p:ext>
            </p:extLst>
          </p:nvPr>
        </p:nvGraphicFramePr>
        <p:xfrm>
          <a:off x="-130627" y="590890"/>
          <a:ext cx="12072256" cy="5676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5062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E2AF61B3-B4A9-4696-BFF1-4B5B73A973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997" r="9091" b="8394"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14C0F-EDDD-624D-9C4F-C25CE791F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302036"/>
            <a:ext cx="12105860" cy="555596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Studies suggest </a:t>
            </a:r>
            <a:r>
              <a:rPr lang="en-GB" sz="1800" b="1" dirty="0">
                <a:latin typeface="Avenir Next" panose="020B0503020202020204" pitchFamily="34" charset="0"/>
              </a:rPr>
              <a:t>job seekers gradually drawn </a:t>
            </a:r>
            <a:r>
              <a:rPr lang="en-GB" sz="1800" dirty="0">
                <a:latin typeface="Avenir Next" panose="020B0503020202020204" pitchFamily="34" charset="0"/>
              </a:rPr>
              <a:t>to green companies daring to talk about the environment. 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A report from PwC found that 65% of people across India, China, Germany, the US and the UK apply to organizations that promote a steady social conscience.</a:t>
            </a:r>
            <a:endParaRPr lang="en-GB" sz="1800" b="1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b="1" dirty="0">
                <a:latin typeface="Avenir Next" panose="020B0503020202020204" pitchFamily="34" charset="0"/>
                <a:hlinkClick r:id="rId3"/>
              </a:rPr>
              <a:t>https://pwc.blogs.com/files/future-of-work-report-1.pdf</a:t>
            </a:r>
            <a:endParaRPr lang="en-GB" sz="1800" b="1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More than 63% of human resources professionals are developing their hiring approaches around their organizational environmental and social stigma, the same report founds.  </a:t>
            </a:r>
            <a:endParaRPr lang="en-GB" sz="1800" b="1" dirty="0">
              <a:latin typeface="Avenir Next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866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0934B-0594-4B43-B1AE-A681204DB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918" y="1366094"/>
            <a:ext cx="11626298" cy="5386246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Human resource can help to build momentum in adopting the culture of sustainability</a:t>
            </a:r>
            <a:endParaRPr lang="en-GB" sz="2000" dirty="0">
              <a:solidFill>
                <a:schemeClr val="accent6">
                  <a:lumMod val="75000"/>
                </a:schemeClr>
              </a:solidFill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Since human resource involves recruitment, onboarding, and training, human resource professionals can ensure that </a:t>
            </a:r>
            <a:r>
              <a:rPr lang="en-GB" sz="2000" u="sng" dirty="0">
                <a:latin typeface="Avenir Next" panose="020B0503020202020204" pitchFamily="34" charset="0"/>
              </a:rPr>
              <a:t>sustainability is instilled in new employees’ culture</a:t>
            </a:r>
            <a:r>
              <a:rPr lang="en-GB" sz="20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Therefore, such practices can help </a:t>
            </a:r>
            <a:r>
              <a:rPr lang="en-GB" sz="2000" u="sng" dirty="0">
                <a:latin typeface="Avenir Next" panose="020B0503020202020204" pitchFamily="34" charset="0"/>
              </a:rPr>
              <a:t>reduce wastes during</a:t>
            </a:r>
            <a:r>
              <a:rPr lang="en-GB" sz="2000" dirty="0">
                <a:latin typeface="Avenir Next" panose="020B0503020202020204" pitchFamily="34" charset="0"/>
              </a:rPr>
              <a:t> the process of onboarding and training hence set the foundation for more sustainable practices.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>
              <a:latin typeface="Avenir Next" panose="020B0503020202020204" pitchFamily="34" charset="0"/>
            </a:endParaRPr>
          </a:p>
        </p:txBody>
      </p:sp>
      <p:pic>
        <p:nvPicPr>
          <p:cNvPr id="21506" name="Picture 2" descr="Download Join Us Later In 2017 To Debate Deforestation, Factory - Human  Sustainability - Full Size PNG Image - PNGkit">
            <a:extLst>
              <a:ext uri="{FF2B5EF4-FFF2-40B4-BE49-F238E27FC236}">
                <a16:creationId xmlns:a16="http://schemas.microsoft.com/office/drawing/2014/main" id="{AB57594B-AA6F-7841-AB24-D5C791E7E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704" y="5486399"/>
            <a:ext cx="2926296" cy="126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2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0934B-0594-4B43-B1AE-A681204DB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36" y="1412944"/>
            <a:ext cx="11873232" cy="5131362"/>
          </a:xfrm>
        </p:spPr>
        <p:txBody>
          <a:bodyPr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As HR managers, we are in the fortunate position to </a:t>
            </a:r>
            <a:r>
              <a:rPr lang="en-GB" sz="1800" u="sng" dirty="0">
                <a:latin typeface="Avenir Next" panose="020B0503020202020204" pitchFamily="34" charset="0"/>
              </a:rPr>
              <a:t>encourage and motivate</a:t>
            </a:r>
            <a:r>
              <a:rPr lang="en-GB" sz="1800" dirty="0">
                <a:latin typeface="Avenir Next" panose="020B0503020202020204" pitchFamily="34" charset="0"/>
              </a:rPr>
              <a:t> team members to follow a sustainable programme, as well as to </a:t>
            </a:r>
            <a:r>
              <a:rPr lang="en-GB" sz="1800" u="sng" dirty="0">
                <a:latin typeface="Avenir Next" panose="020B0503020202020204" pitchFamily="34" charset="0"/>
              </a:rPr>
              <a:t>increase employee understanding</a:t>
            </a:r>
            <a:r>
              <a:rPr lang="en-GB" sz="1800" dirty="0">
                <a:latin typeface="Avenir Next" panose="020B0503020202020204" pitchFamily="34" charset="0"/>
              </a:rPr>
              <a:t> of its importance to the company.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We are able to play a role in developing business objectives as well as organising employee-centred activities. As a result, </a:t>
            </a:r>
            <a:r>
              <a:rPr lang="en-GB" sz="1800" u="sng" dirty="0">
                <a:latin typeface="Avenir Next" panose="020B0503020202020204" pitchFamily="34" charset="0"/>
              </a:rPr>
              <a:t>HR is central </a:t>
            </a:r>
            <a:r>
              <a:rPr lang="en-GB" sz="1800" dirty="0">
                <a:latin typeface="Avenir Next" panose="020B0503020202020204" pitchFamily="34" charset="0"/>
              </a:rPr>
              <a:t>to implementing an effective sustainability programme that all employees embrace.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HRM can </a:t>
            </a:r>
            <a:r>
              <a:rPr lang="en-GB" sz="1800" u="sng" dirty="0">
                <a:latin typeface="Avenir Next" panose="020B0503020202020204" pitchFamily="34" charset="0"/>
              </a:rPr>
              <a:t>facilitate the dialogue</a:t>
            </a:r>
            <a:r>
              <a:rPr lang="en-GB" sz="1800" dirty="0">
                <a:latin typeface="Avenir Next" panose="020B0503020202020204" pitchFamily="34" charset="0"/>
              </a:rPr>
              <a:t> between managers and employees as well as </a:t>
            </a:r>
            <a:r>
              <a:rPr lang="en-GB" sz="1800" u="sng" dirty="0">
                <a:latin typeface="Avenir Next" panose="020B0503020202020204" pitchFamily="34" charset="0"/>
              </a:rPr>
              <a:t>contribute</a:t>
            </a:r>
            <a:r>
              <a:rPr lang="en-GB" sz="1800" dirty="0">
                <a:latin typeface="Avenir Next" panose="020B0503020202020204" pitchFamily="34" charset="0"/>
              </a:rPr>
              <a:t> to the organisational culture change…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Download Join Us Later In 2017 To Debate Deforestation, Factory - Human  Sustainability - Full Size PNG Image - PNGkit">
            <a:extLst>
              <a:ext uri="{FF2B5EF4-FFF2-40B4-BE49-F238E27FC236}">
                <a16:creationId xmlns:a16="http://schemas.microsoft.com/office/drawing/2014/main" id="{CF4D660D-18E4-8448-9A9C-79AAE5407D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570" y="4815219"/>
            <a:ext cx="3137227" cy="13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2833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AE295-B9D7-E04D-AB02-20EB3F004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62" y="1171657"/>
            <a:ext cx="11860876" cy="53537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venir Next" panose="020B0503020202020204" pitchFamily="34" charset="0"/>
              </a:rPr>
              <a:t>Some barriers to implementing sustainable strategies or practices, include:</a:t>
            </a:r>
          </a:p>
          <a:p>
            <a:pPr marL="0" indent="0">
              <a:buNone/>
            </a:pPr>
            <a:endParaRPr lang="en-GB" sz="1800" b="1" dirty="0">
              <a:latin typeface="Avenir Next" panose="020B0503020202020204" pitchFamily="34" charset="0"/>
            </a:endParaRPr>
          </a:p>
          <a:p>
            <a:r>
              <a:rPr lang="en-GB" sz="1800" dirty="0">
                <a:latin typeface="Avenir Next" panose="020B0503020202020204" pitchFamily="34" charset="0"/>
              </a:rPr>
              <a:t>The cost of launching them, 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the difficulty of measuring return on investment, 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lack of support from leaders, 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the costs of maintaining sustainable practices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and a lack of internal capacity or knowledge.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604" name="Picture 4" descr="Corporate Sustainability: We Are Still In | Belkin">
            <a:extLst>
              <a:ext uri="{FF2B5EF4-FFF2-40B4-BE49-F238E27FC236}">
                <a16:creationId xmlns:a16="http://schemas.microsoft.com/office/drawing/2014/main" id="{C4D06119-F3BA-6343-8975-90E3853A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3164" y="2775857"/>
            <a:ext cx="4382195" cy="245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6844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0DC2B-CFCB-EA43-9CC7-87D6C99B9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8" y="2072640"/>
            <a:ext cx="11877261" cy="408131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C00000"/>
                </a:solidFill>
                <a:latin typeface="Avenir Next" panose="020B0503020202020204" pitchFamily="34" charset="0"/>
              </a:rPr>
              <a:t>Why revise HRM?</a:t>
            </a:r>
          </a:p>
          <a:p>
            <a:pPr marL="0" indent="0">
              <a:buNone/>
            </a:pPr>
            <a:endParaRPr lang="en-GB" sz="2000" b="1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Dealing with the </a:t>
            </a:r>
            <a:r>
              <a:rPr lang="en-GB" sz="2000" u="sng" dirty="0">
                <a:latin typeface="Avenir Next" panose="020B0503020202020204" pitchFamily="34" charset="0"/>
              </a:rPr>
              <a:t>external pressure of society</a:t>
            </a:r>
            <a:r>
              <a:rPr lang="en-GB" sz="2000" dirty="0">
                <a:latin typeface="Avenir Next" panose="020B0503020202020204" pitchFamily="34" charset="0"/>
              </a:rPr>
              <a:t> and issues in the </a:t>
            </a:r>
            <a:r>
              <a:rPr lang="en-GB" sz="2000" u="sng" dirty="0">
                <a:latin typeface="Avenir Next" panose="020B0503020202020204" pitchFamily="34" charset="0"/>
              </a:rPr>
              <a:t>labour market</a:t>
            </a:r>
            <a:r>
              <a:rPr lang="en-GB" sz="2000" dirty="0">
                <a:latin typeface="Avenir Next" panose="020B0503020202020204" pitchFamily="34" charset="0"/>
              </a:rPr>
              <a:t> as well as tackling </a:t>
            </a:r>
            <a:r>
              <a:rPr lang="en-GB" sz="2000" u="sng" dirty="0">
                <a:latin typeface="Avenir Next" panose="020B0503020202020204" pitchFamily="34" charset="0"/>
              </a:rPr>
              <a:t>internal issues</a:t>
            </a:r>
            <a:r>
              <a:rPr lang="en-GB" sz="2000" dirty="0">
                <a:latin typeface="Avenir Next" panose="020B0503020202020204" pitchFamily="34" charset="0"/>
              </a:rPr>
              <a:t> in employment relations, businesses need to rethink their responsibility and business models.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Aging society, </a:t>
            </a:r>
            <a:r>
              <a:rPr lang="en-GB" sz="2000" b="1" dirty="0">
                <a:latin typeface="Avenir Next" panose="020B0503020202020204" pitchFamily="34" charset="0"/>
              </a:rPr>
              <a:t>shortage of skilled labour force, and employee health issues </a:t>
            </a:r>
            <a:r>
              <a:rPr lang="en-GB" sz="2000" dirty="0">
                <a:latin typeface="Avenir Next" panose="020B0503020202020204" pitchFamily="34" charset="0"/>
              </a:rPr>
              <a:t>are convincing examples impelling the organizations to revise HRM. </a:t>
            </a:r>
          </a:p>
        </p:txBody>
      </p:sp>
      <p:pic>
        <p:nvPicPr>
          <p:cNvPr id="23554" name="Picture 2" descr="940 Hrm Stock Photos, Hrm Images | Depositphotos®">
            <a:extLst>
              <a:ext uri="{FF2B5EF4-FFF2-40B4-BE49-F238E27FC236}">
                <a16:creationId xmlns:a16="http://schemas.microsoft.com/office/drawing/2014/main" id="{4F5EE3AB-4A06-CC40-9FDF-14DC48BD3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380" y="5596350"/>
            <a:ext cx="1916429" cy="1261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90327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27BCF-C62B-6A4F-B631-D841A03D2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916140"/>
            <a:ext cx="12191998" cy="5025720"/>
          </a:xfrm>
        </p:spPr>
        <p:txBody>
          <a:bodyPr anchor="t">
            <a:noAutofit/>
          </a:bodyPr>
          <a:lstStyle/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…(Thamas Banyai, 2019)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(The need for sustainable HRM Practices!!!)</a:t>
            </a:r>
            <a:endParaRPr lang="en-GB" sz="18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According to the sixth European Working Conditions Survey (EWCS), 21% of workers are too </a:t>
            </a:r>
            <a:r>
              <a:rPr lang="en-GB" sz="1800" u="sng" dirty="0">
                <a:latin typeface="Avenir Next" panose="020B0503020202020204" pitchFamily="34" charset="0"/>
              </a:rPr>
              <a:t>exhausted</a:t>
            </a:r>
            <a:r>
              <a:rPr lang="en-GB" sz="1800" dirty="0">
                <a:latin typeface="Avenir Next" panose="020B0503020202020204" pitchFamily="34" charset="0"/>
              </a:rPr>
              <a:t> after work to carry out the necessary home tasks, whereas 12% of workers think that their job prevents them from giving the desired </a:t>
            </a:r>
            <a:r>
              <a:rPr lang="en-GB" sz="1800" u="sng" dirty="0">
                <a:latin typeface="Avenir Next" panose="020B0503020202020204" pitchFamily="34" charset="0"/>
              </a:rPr>
              <a:t>amount of time to their family</a:t>
            </a:r>
            <a:r>
              <a:rPr lang="en-GB" sz="18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Moreover, about 15% of workers in EU28 </a:t>
            </a:r>
            <a:r>
              <a:rPr lang="en-GB" sz="1800" u="sng" dirty="0">
                <a:latin typeface="Avenir Next" panose="020B0503020202020204" pitchFamily="34" charset="0"/>
              </a:rPr>
              <a:t>usually work long hours</a:t>
            </a:r>
            <a:r>
              <a:rPr lang="en-GB" sz="1800" dirty="0">
                <a:latin typeface="Avenir Next" panose="020B0503020202020204" pitchFamily="34" charset="0"/>
              </a:rPr>
              <a:t> and 26% agree that their </a:t>
            </a:r>
            <a:r>
              <a:rPr lang="en-GB" sz="1800" u="sng" dirty="0">
                <a:latin typeface="Avenir Next" panose="020B0503020202020204" pitchFamily="34" charset="0"/>
              </a:rPr>
              <a:t>health</a:t>
            </a:r>
            <a:r>
              <a:rPr lang="en-GB" sz="1800" dirty="0">
                <a:latin typeface="Avenir Next" panose="020B0503020202020204" pitchFamily="34" charset="0"/>
              </a:rPr>
              <a:t> is negatively affected by the work in Reference.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Thus, nowadays, </a:t>
            </a:r>
            <a:r>
              <a:rPr lang="en-GB" sz="1800" b="1" dirty="0">
                <a:latin typeface="Avenir Next" panose="020B0503020202020204" pitchFamily="34" charset="0"/>
              </a:rPr>
              <a:t>employee burnout, stress at work, health problems, or difficulties in balancing work duties and private life are extremely relevant challenges.</a:t>
            </a:r>
            <a:r>
              <a:rPr lang="en-GB" sz="1800" dirty="0">
                <a:latin typeface="Avenir Next" panose="020B0503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dirty="0">
                <a:latin typeface="Avenir Next" panose="020B0503020202020204" pitchFamily="34" charset="0"/>
              </a:rPr>
              <a:t>Such situations leads to rethinking HRM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§"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Sustainable HRM could serve as a possible solution bringing humanity back into HRM </a:t>
            </a:r>
          </a:p>
        </p:txBody>
      </p:sp>
      <p:pic>
        <p:nvPicPr>
          <p:cNvPr id="7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2A3865EA-842E-4C48-8F53-14275AD379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9685" y="5076780"/>
            <a:ext cx="1689565" cy="1594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5008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AE295-B9D7-E04D-AB02-20EB3F0046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562" y="1500338"/>
            <a:ext cx="11860876" cy="535378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venir Next" panose="020B0503020202020204" pitchFamily="34" charset="0"/>
              </a:rPr>
              <a:t>The most frequently cited positive outcomes from sustainability initiatives are:</a:t>
            </a:r>
          </a:p>
          <a:p>
            <a:pPr marL="0" indent="0">
              <a:buNone/>
            </a:pPr>
            <a:endParaRPr lang="en-GB" sz="1800" b="1" dirty="0">
              <a:latin typeface="Avenir Next" panose="020B0503020202020204" pitchFamily="34" charset="0"/>
            </a:endParaRPr>
          </a:p>
          <a:p>
            <a:r>
              <a:rPr lang="en-GB" sz="1800" dirty="0">
                <a:latin typeface="Avenir Next" panose="020B0503020202020204" pitchFamily="34" charset="0"/>
              </a:rPr>
              <a:t>Improved employee morale.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More efficient business processes.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Stronger public image.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Increased employee loyalty.</a:t>
            </a:r>
          </a:p>
          <a:p>
            <a:r>
              <a:rPr lang="en-GB" sz="1800" dirty="0">
                <a:latin typeface="Avenir Next" panose="020B0503020202020204" pitchFamily="34" charset="0"/>
              </a:rPr>
              <a:t>Increased brand recognition.</a:t>
            </a:r>
          </a:p>
        </p:txBody>
      </p:sp>
      <p:pic>
        <p:nvPicPr>
          <p:cNvPr id="25604" name="Picture 4" descr="Corporate Sustainability: We Are Still In | Belkin">
            <a:extLst>
              <a:ext uri="{FF2B5EF4-FFF2-40B4-BE49-F238E27FC236}">
                <a16:creationId xmlns:a16="http://schemas.microsoft.com/office/drawing/2014/main" id="{C4D06119-F3BA-6343-8975-90E3853A2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026" y="2159000"/>
            <a:ext cx="6096087" cy="341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4437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7D033-A9C2-3340-BAC4-D3A7EBEA8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26" y="1057956"/>
            <a:ext cx="12032972" cy="5415567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b="1" u="sng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Characteristics of Sustainable HRM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 </a:t>
            </a:r>
            <a:r>
              <a:rPr lang="en-GB" sz="2000" b="1" dirty="0">
                <a:solidFill>
                  <a:srgbClr val="C00000"/>
                </a:solidFill>
                <a:latin typeface="Avenir Next" panose="020B0503020202020204" pitchFamily="34" charset="0"/>
              </a:rPr>
              <a:t>(ONLINE)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The characteristics of sustainable HRM explain how sustainability can be used for HRM. </a:t>
            </a:r>
          </a:p>
          <a:p>
            <a:pPr>
              <a:lnSpc>
                <a:spcPct val="150000"/>
              </a:lnSpc>
            </a:pPr>
            <a:r>
              <a:rPr lang="en-GB" sz="2000" b="1" u="sng" dirty="0">
                <a:latin typeface="Avenir Next" panose="020B0503020202020204" pitchFamily="34" charset="0"/>
              </a:rPr>
              <a:t>The characteristics describe what HRM should look like in order to ‘deserve the attribute’ ‘sustainable’.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Cohen, et al. argue that </a:t>
            </a:r>
            <a:r>
              <a:rPr lang="en-GB" sz="2000" b="1" dirty="0">
                <a:latin typeface="Avenir Next" panose="020B0503020202020204" pitchFamily="34" charset="0"/>
              </a:rPr>
              <a:t>in designing sustainable HRM</a:t>
            </a:r>
            <a:r>
              <a:rPr lang="en-GB" sz="2000" dirty="0">
                <a:latin typeface="Avenir Next" panose="020B0503020202020204" pitchFamily="34" charset="0"/>
              </a:rPr>
              <a:t>, </a:t>
            </a:r>
            <a:r>
              <a:rPr lang="en-GB" sz="2000" b="1" dirty="0">
                <a:latin typeface="Avenir Next" panose="020B0503020202020204" pitchFamily="34" charset="0"/>
              </a:rPr>
              <a:t>three dimensions, </a:t>
            </a:r>
            <a:r>
              <a:rPr lang="en-GB" sz="2000" dirty="0">
                <a:latin typeface="Avenir Next" panose="020B0503020202020204" pitchFamily="34" charset="0"/>
              </a:rPr>
              <a:t>namely: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Equity, Well-Being, and Employee Development should be included..</a:t>
            </a:r>
            <a:endParaRPr lang="en-US" sz="20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890" name="Picture 2" descr="Environment and sustainability | Charterhouse Muller">
            <a:extLst>
              <a:ext uri="{FF2B5EF4-FFF2-40B4-BE49-F238E27FC236}">
                <a16:creationId xmlns:a16="http://schemas.microsoft.com/office/drawing/2014/main" id="{42CBAD62-DBB5-3B47-BA35-1107C1097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133" y="3303055"/>
            <a:ext cx="3336909" cy="332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246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89912-9034-844F-AE77-854F5AF4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432" y="320832"/>
            <a:ext cx="11677135" cy="5918887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Characteristics of Sustainable Human Resource Management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Long-term orientation - Identification of the availability of human resources in the future;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Identification of the needs of the future employees;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Elimination of the “hire and fire” approach care of employees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Health and safety management;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Work-life balance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Care of environment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Evaluating the employee performance according to environment-related criteria;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Employee rewarding according to environment-related criteria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Profitability Share programmes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Employee participation and social dialogue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Environment and sustainability | Charterhouse Muller">
            <a:extLst>
              <a:ext uri="{FF2B5EF4-FFF2-40B4-BE49-F238E27FC236}">
                <a16:creationId xmlns:a16="http://schemas.microsoft.com/office/drawing/2014/main" id="{B3809191-D9E3-2144-AD78-7881422355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8320" y="1729147"/>
            <a:ext cx="2170707" cy="216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20415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89912-9034-844F-AE77-854F5AF4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" y="270058"/>
            <a:ext cx="12191998" cy="5272855"/>
          </a:xfrm>
        </p:spPr>
        <p:txBody>
          <a:bodyPr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Characteristics of Sustainable Human Resource Management </a:t>
            </a:r>
            <a:endParaRPr lang="en-GB" sz="1800" dirty="0">
              <a:solidFill>
                <a:schemeClr val="accent6">
                  <a:lumMod val="75000"/>
                </a:schemeClr>
              </a:solidFill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Focus on future skills and employability;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External partnership - cooperation with education system;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Partnership with all external stakeholders;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Flexible working arrangements;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Job rotation;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Financial and non-financial support;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Employee cooperation;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Teamwork; good relationships of managers and employees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Fairness and equality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Fostering diversity; respectful relationships; fairness as regards as remuneration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Environment and sustainability | Charterhouse Muller">
            <a:extLst>
              <a:ext uri="{FF2B5EF4-FFF2-40B4-BE49-F238E27FC236}">
                <a16:creationId xmlns:a16="http://schemas.microsoft.com/office/drawing/2014/main" id="{75F2C3C2-2891-8744-B0E0-CD126A345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824" y="1944002"/>
            <a:ext cx="2979620" cy="2969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0877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8E94-2ACE-9446-AB29-CD31A707D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86" y="823464"/>
            <a:ext cx="11864874" cy="5211071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Long-term orientation….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In recruitment: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Long-term orientation should be included by </a:t>
            </a:r>
            <a:r>
              <a:rPr lang="en-GB" sz="1800" u="sng" dirty="0">
                <a:latin typeface="Avenir Next" panose="020B0503020202020204" pitchFamily="34" charset="0"/>
              </a:rPr>
              <a:t>attracting employees who are committed</a:t>
            </a:r>
            <a:r>
              <a:rPr lang="en-GB" sz="1800" dirty="0">
                <a:latin typeface="Avenir Next" panose="020B0503020202020204" pitchFamily="34" charset="0"/>
              </a:rPr>
              <a:t> to a sustainability culture and share the same sustainability values. </a:t>
            </a:r>
          </a:p>
          <a:p>
            <a:pPr algn="just">
              <a:lnSpc>
                <a:spcPct val="150000"/>
              </a:lnSpc>
            </a:pPr>
            <a:r>
              <a:rPr lang="en-GB" sz="1800" u="sng" dirty="0">
                <a:latin typeface="Avenir Next" panose="020B0503020202020204" pitchFamily="34" charset="0"/>
              </a:rPr>
              <a:t>Anticipation of preferences of future employees</a:t>
            </a:r>
            <a:r>
              <a:rPr lang="en-GB" sz="1800" dirty="0">
                <a:latin typeface="Avenir Next" panose="020B0503020202020204" pitchFamily="34" charset="0"/>
              </a:rPr>
              <a:t> is of equal importance.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Studies carried out in the UK and USA revealed that graduates and other individuals searching for a job that pays are mindful of the environmental sustainability dimension of an organization and use this information when making the decisions concerning employment.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5FE5F2BE-7276-8140-B095-687C105F22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6446" y="4825285"/>
            <a:ext cx="1669014" cy="1575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0846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8CF74-4CAD-1248-96D2-243AEE78E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2" y="592864"/>
            <a:ext cx="12068475" cy="5396422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Care of Employees……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venir Next" panose="020B0503020202020204" pitchFamily="34" charset="0"/>
              </a:rPr>
              <a:t>Is perceived in terms of health and safety, work-life balance, remuneration, and workload.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Huge achievements in the field of employee health are demonstrated by well-known company </a:t>
            </a:r>
            <a:r>
              <a:rPr lang="en-GB" sz="2000" u="sng" dirty="0">
                <a:latin typeface="Avenir Next" panose="020B0503020202020204" pitchFamily="34" charset="0"/>
              </a:rPr>
              <a:t>Nissan </a:t>
            </a:r>
            <a:r>
              <a:rPr lang="en-GB" sz="2000" dirty="0">
                <a:latin typeface="Avenir Next" panose="020B0503020202020204" pitchFamily="34" charset="0"/>
              </a:rPr>
              <a:t>Motor Corporation, as employee health is a top priority for that company. 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For instance, </a:t>
            </a:r>
            <a:r>
              <a:rPr lang="en-GB" sz="2000" u="sng" dirty="0">
                <a:latin typeface="Avenir Next" panose="020B0503020202020204" pitchFamily="34" charset="0"/>
              </a:rPr>
              <a:t>workplaces are designed</a:t>
            </a:r>
            <a:r>
              <a:rPr lang="en-GB" sz="2000" dirty="0">
                <a:latin typeface="Avenir Next" panose="020B0503020202020204" pitchFamily="34" charset="0"/>
              </a:rPr>
              <a:t> with employee safety and health in mind; the company has put together a specialized team led by a </a:t>
            </a:r>
            <a:r>
              <a:rPr lang="en-GB" sz="2000" u="sng" dirty="0">
                <a:latin typeface="Avenir Next" panose="020B0503020202020204" pitchFamily="34" charset="0"/>
              </a:rPr>
              <a:t>mental health professional</a:t>
            </a:r>
            <a:r>
              <a:rPr lang="en-GB" sz="2000" dirty="0">
                <a:latin typeface="Avenir Next" panose="020B0503020202020204" pitchFamily="34" charset="0"/>
              </a:rPr>
              <a:t> to care for the mental well-being of employees. 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Work-life balance represents another example of care of employees, as dual-career families, high work demands and long working hours have become the norm…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venir Next" panose="020B0503020202020204" pitchFamily="34" charset="0"/>
              </a:rPr>
              <a:t>WLB should be an objective of SHRM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F1757DAB-EA68-7646-933D-C1AE86216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9096" y="5497830"/>
            <a:ext cx="956363" cy="902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46442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8CF74-4CAD-1248-96D2-243AEE78E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80" y="368176"/>
            <a:ext cx="11988964" cy="5585363"/>
          </a:xfrm>
        </p:spPr>
        <p:txBody>
          <a:bodyPr anchor="t"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Care of Employees….</a:t>
            </a:r>
          </a:p>
          <a:p>
            <a:pPr algn="just">
              <a:lnSpc>
                <a:spcPct val="170000"/>
              </a:lnSpc>
            </a:pPr>
            <a:r>
              <a:rPr lang="en-GB" sz="2000" dirty="0">
                <a:latin typeface="Avenir Next" panose="020B0503020202020204" pitchFamily="34" charset="0"/>
              </a:rPr>
              <a:t>Time-related, informational, financial, and direct </a:t>
            </a:r>
            <a:r>
              <a:rPr lang="en-GB" sz="2000" u="sng" dirty="0">
                <a:latin typeface="Avenir Next" panose="020B0503020202020204" pitchFamily="34" charset="0"/>
              </a:rPr>
              <a:t>support</a:t>
            </a:r>
            <a:r>
              <a:rPr lang="en-GB" sz="2000" dirty="0">
                <a:latin typeface="Avenir Next" panose="020B0503020202020204" pitchFamily="34" charset="0"/>
              </a:rPr>
              <a:t> for employees enable people to </a:t>
            </a:r>
            <a:r>
              <a:rPr lang="en-GB" sz="2000" u="sng" dirty="0">
                <a:latin typeface="Avenir Next" panose="020B0503020202020204" pitchFamily="34" charset="0"/>
              </a:rPr>
              <a:t>achieve work-life balance</a:t>
            </a:r>
            <a:r>
              <a:rPr lang="en-GB" sz="20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70000"/>
              </a:lnSpc>
            </a:pPr>
            <a:r>
              <a:rPr lang="en-GB" sz="2000" dirty="0">
                <a:latin typeface="Avenir Next" panose="020B0503020202020204" pitchFamily="34" charset="0"/>
              </a:rPr>
              <a:t>The key is that these </a:t>
            </a:r>
            <a:r>
              <a:rPr lang="en-GB" sz="2000" u="sng" dirty="0">
                <a:latin typeface="Avenir Next" panose="020B0503020202020204" pitchFamily="34" charset="0"/>
              </a:rPr>
              <a:t>family-friendly practices</a:t>
            </a:r>
            <a:r>
              <a:rPr lang="en-GB" sz="2000" dirty="0">
                <a:latin typeface="Avenir Next" panose="020B0503020202020204" pitchFamily="34" charset="0"/>
              </a:rPr>
              <a:t> should meet the needs of staff while meeting the needs of organizations. </a:t>
            </a:r>
          </a:p>
          <a:p>
            <a:pPr algn="just">
              <a:lnSpc>
                <a:spcPct val="170000"/>
              </a:lnSpc>
            </a:pPr>
            <a:endParaRPr lang="en-GB" sz="20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latin typeface="Avenir Next" panose="020B0503020202020204" pitchFamily="34" charset="0"/>
              </a:rPr>
              <a:t>Care of employees is also related to </a:t>
            </a:r>
            <a:r>
              <a:rPr lang="en-GB" sz="2000" u="sng" dirty="0">
                <a:latin typeface="Avenir Next" panose="020B0503020202020204" pitchFamily="34" charset="0"/>
              </a:rPr>
              <a:t>workload</a:t>
            </a:r>
            <a:r>
              <a:rPr lang="en-GB" sz="2000" dirty="0">
                <a:latin typeface="Avenir Next" panose="020B0503020202020204" pitchFamily="34" charset="0"/>
              </a:rPr>
              <a:t>, which should be taken into account if healthy and productive workforce is to be had. </a:t>
            </a:r>
          </a:p>
          <a:p>
            <a:pPr marL="0" indent="0" algn="just">
              <a:lnSpc>
                <a:spcPct val="170000"/>
              </a:lnSpc>
              <a:buNone/>
            </a:pPr>
            <a:endParaRPr lang="en-GB" sz="20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2000" dirty="0">
                <a:latin typeface="Avenir Next" panose="020B0503020202020204" pitchFamily="34" charset="0"/>
              </a:rPr>
              <a:t>Not less important is </a:t>
            </a:r>
            <a:r>
              <a:rPr lang="en-GB" sz="2000" u="sng" dirty="0">
                <a:latin typeface="Avenir Next" panose="020B0503020202020204" pitchFamily="34" charset="0"/>
              </a:rPr>
              <a:t>fair pay</a:t>
            </a:r>
            <a:r>
              <a:rPr lang="en-GB" sz="2000" dirty="0">
                <a:latin typeface="Avenir Next" panose="020B0503020202020204" pitchFamily="34" charset="0"/>
              </a:rPr>
              <a:t> as an outcome of care of employees, arguing that justification for the minimum wage should be clear. Work activities are supposed to ensure a certain </a:t>
            </a:r>
            <a:r>
              <a:rPr lang="en-GB" sz="2000" u="sng" dirty="0">
                <a:latin typeface="Avenir Next" panose="020B0503020202020204" pitchFamily="34" charset="0"/>
              </a:rPr>
              <a:t>minimum standard of living</a:t>
            </a:r>
            <a:r>
              <a:rPr lang="en-GB" sz="2000" dirty="0">
                <a:latin typeface="Avenir Next" panose="020B0503020202020204" pitchFamily="34" charset="0"/>
              </a:rPr>
              <a:t> and to protect employees from “stress”, arising when considering the possibilities for “survival”.</a:t>
            </a:r>
            <a:endParaRPr lang="en-US" sz="20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84C082F9-873E-8E41-8BAA-426740613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634869" y="5094188"/>
            <a:ext cx="1384075" cy="130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6290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8CF74-4CAD-1248-96D2-243AEE78ED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05" y="372901"/>
            <a:ext cx="12004589" cy="5476741"/>
          </a:xfrm>
        </p:spPr>
        <p:txBody>
          <a:bodyPr anchor="t">
            <a:norm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Care of Environment </a:t>
            </a:r>
            <a:r>
              <a:rPr lang="en-GB" sz="1800" dirty="0">
                <a:latin typeface="Avenir Next" panose="020B0503020202020204" pitchFamily="34" charset="0"/>
              </a:rPr>
              <a:t>is strongly reflected in employee </a:t>
            </a:r>
            <a:r>
              <a:rPr lang="en-GB" sz="1800" u="sng" dirty="0">
                <a:latin typeface="Avenir Next" panose="020B0503020202020204" pitchFamily="34" charset="0"/>
              </a:rPr>
              <a:t>recruitment and selection</a:t>
            </a:r>
            <a:r>
              <a:rPr lang="en-GB" sz="1800" dirty="0">
                <a:latin typeface="Avenir Next" panose="020B0503020202020204" pitchFamily="34" charset="0"/>
              </a:rPr>
              <a:t>, particularly targeting an increasingly environmentally aware younger generation or highly skilled employees </a:t>
            </a: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There is a wide range of other actions to care of environment in terms of recruiting and selecting people, namely, </a:t>
            </a:r>
            <a:r>
              <a:rPr lang="en-GB" sz="1800" u="sng" dirty="0">
                <a:latin typeface="Avenir Next" panose="020B0503020202020204" pitchFamily="34" charset="0"/>
              </a:rPr>
              <a:t>use of technology</a:t>
            </a:r>
            <a:r>
              <a:rPr lang="en-GB" sz="1800" dirty="0">
                <a:latin typeface="Avenir Next" panose="020B0503020202020204" pitchFamily="34" charset="0"/>
              </a:rPr>
              <a:t>, including sustainability, environmental criteria in the </a:t>
            </a:r>
            <a:r>
              <a:rPr lang="en-GB" sz="1800" u="sng" dirty="0">
                <a:latin typeface="Avenir Next" panose="020B0503020202020204" pitchFamily="34" charset="0"/>
              </a:rPr>
              <a:t>recruitment messages</a:t>
            </a:r>
            <a:r>
              <a:rPr lang="en-GB" sz="1800" dirty="0">
                <a:latin typeface="Avenir Next" panose="020B0503020202020204" pitchFamily="34" charset="0"/>
              </a:rPr>
              <a:t>, and selecting applicants who are sufficiently aware of environmental issues to fill the job vacancies </a:t>
            </a:r>
          </a:p>
          <a:p>
            <a:pPr algn="just">
              <a:lnSpc>
                <a:spcPct val="170000"/>
              </a:lnSpc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Care of environment could be embodied in </a:t>
            </a:r>
            <a:r>
              <a:rPr lang="en-GB" sz="1800" u="sng" dirty="0">
                <a:latin typeface="Avenir Next" panose="020B0503020202020204" pitchFamily="34" charset="0"/>
              </a:rPr>
              <a:t>employee training and development</a:t>
            </a:r>
            <a:r>
              <a:rPr lang="en-GB" sz="18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This is mostly related to the increase of the level of “eco-literacy”,  </a:t>
            </a: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Impart the </a:t>
            </a:r>
            <a:r>
              <a:rPr lang="en-GB" sz="1800" u="sng" dirty="0">
                <a:latin typeface="Avenir Next" panose="020B0503020202020204" pitchFamily="34" charset="0"/>
              </a:rPr>
              <a:t>right knowledge and skills about environmental issues</a:t>
            </a:r>
            <a:r>
              <a:rPr lang="en-GB" sz="1800" dirty="0">
                <a:latin typeface="Avenir Next" panose="020B0503020202020204" pitchFamily="34" charset="0"/>
              </a:rPr>
              <a:t> to each employee, and from another side, to analyse the training needs to identify the real training needs of employees. 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Mother Pelican ~ A Journal of Sustainable Human Development">
            <a:extLst>
              <a:ext uri="{FF2B5EF4-FFF2-40B4-BE49-F238E27FC236}">
                <a16:creationId xmlns:a16="http://schemas.microsoft.com/office/drawing/2014/main" id="{8A301822-C839-3D41-9D61-637B88937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9678" y="2904331"/>
            <a:ext cx="1921325" cy="183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448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CE5E6-E741-394F-97B9-B06C43FC8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18052"/>
            <a:ext cx="12192000" cy="5551279"/>
          </a:xfrm>
        </p:spPr>
        <p:txBody>
          <a:bodyPr anchor="t"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Care of environment…..</a:t>
            </a:r>
            <a:r>
              <a:rPr lang="en-GB" sz="2000" dirty="0">
                <a:latin typeface="Avenir Next" panose="020B0503020202020204" pitchFamily="34" charset="0"/>
              </a:rPr>
              <a:t>is expressed in employee </a:t>
            </a:r>
            <a:r>
              <a:rPr lang="en-GB" sz="2000" b="1" dirty="0">
                <a:latin typeface="Avenir Next" panose="020B0503020202020204" pitchFamily="34" charset="0"/>
              </a:rPr>
              <a:t>performance management </a:t>
            </a:r>
            <a:r>
              <a:rPr lang="en-GB" sz="2000" dirty="0">
                <a:latin typeface="Avenir Next" panose="020B0503020202020204" pitchFamily="34" charset="0"/>
              </a:rPr>
              <a:t>and appraisal by evaluating the </a:t>
            </a:r>
            <a:r>
              <a:rPr lang="en-GB" sz="2000" u="sng" dirty="0">
                <a:latin typeface="Avenir Next" panose="020B0503020202020204" pitchFamily="34" charset="0"/>
              </a:rPr>
              <a:t>employee job performance according to environment-related criteria</a:t>
            </a:r>
            <a:r>
              <a:rPr lang="en-GB" sz="2000" dirty="0">
                <a:latin typeface="Avenir Next" panose="020B0503020202020204" pitchFamily="34" charset="0"/>
              </a:rPr>
              <a:t> and providing a feedback on progress.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000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For instance, in a study, hotel workers were “repeatedly reminded” in cases where they did not fully implement the “hotel’s environmental practices”. 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Rewarding can also include care of environment applying </a:t>
            </a:r>
            <a:r>
              <a:rPr lang="en-GB" sz="2000" u="sng" dirty="0">
                <a:latin typeface="Avenir Next" panose="020B0503020202020204" pitchFamily="34" charset="0"/>
              </a:rPr>
              <a:t>financial and non-financial measures</a:t>
            </a:r>
            <a:r>
              <a:rPr lang="en-GB" sz="2000" dirty="0">
                <a:latin typeface="Avenir Next" panose="020B0503020202020204" pitchFamily="34" charset="0"/>
              </a:rPr>
              <a:t> for environmentally correct behaviour. 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venir Next" panose="020B0503020202020204" pitchFamily="34" charset="0"/>
              </a:rPr>
              <a:t>More generally, sustainable care for the environment in </a:t>
            </a:r>
            <a:r>
              <a:rPr lang="en-GB" sz="2000" u="sng" dirty="0">
                <a:latin typeface="Avenir Next" panose="020B0503020202020204" pitchFamily="34" charset="0"/>
              </a:rPr>
              <a:t>everyday activities</a:t>
            </a:r>
            <a:r>
              <a:rPr lang="en-GB" sz="2000" dirty="0">
                <a:latin typeface="Avenir Next" panose="020B0503020202020204" pitchFamily="34" charset="0"/>
              </a:rPr>
              <a:t> could manifest in justified consumption of electricity; reasonable printing of documents; moving of paper processes to the electronic space; and sorting of waste and options for arriving to work</a:t>
            </a:r>
            <a:endParaRPr lang="en-US" sz="20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Mother Pelican ~ A Journal of Sustainable Human Development">
            <a:extLst>
              <a:ext uri="{FF2B5EF4-FFF2-40B4-BE49-F238E27FC236}">
                <a16:creationId xmlns:a16="http://schemas.microsoft.com/office/drawing/2014/main" id="{8B55F4E1-1D70-474F-8EC1-E64620775A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4687" y="5114117"/>
            <a:ext cx="1339904" cy="127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588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2C72E-0EC9-8F4B-B488-CAE8DD06B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91380"/>
            <a:ext cx="12192000" cy="6321286"/>
          </a:xfrm>
        </p:spPr>
        <p:txBody>
          <a:bodyPr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Profitability…..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It could be stated that striving for economic effectiveness is a natural goal of every business organisation</a:t>
            </a:r>
          </a:p>
          <a:p>
            <a:pPr algn="just">
              <a:lnSpc>
                <a:spcPct val="150000"/>
              </a:lnSpc>
            </a:pPr>
            <a:r>
              <a:rPr lang="en-GB" sz="1800" b="1" dirty="0">
                <a:latin typeface="Avenir Next" panose="020B0503020202020204" pitchFamily="34" charset="0"/>
              </a:rPr>
              <a:t>From sustainability perspective, share programmes are worth mentioning</a:t>
            </a:r>
            <a:r>
              <a:rPr lang="en-GB" sz="1800" dirty="0">
                <a:latin typeface="Avenir Next" panose="020B0503020202020204" pitchFamily="34" charset="0"/>
              </a:rPr>
              <a:t>. Since 2001, well-known company Henkel has offered an employee share programme assuming that it is important for employees to </a:t>
            </a:r>
            <a:r>
              <a:rPr lang="en-GB" sz="1800" u="sng" dirty="0">
                <a:latin typeface="Avenir Next" panose="020B0503020202020204" pitchFamily="34" charset="0"/>
              </a:rPr>
              <a:t>share in the financial success of business</a:t>
            </a:r>
            <a:r>
              <a:rPr lang="en-GB" sz="18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For each euro invested in 2017 by an employee (limited to 4 percent of salary up to a maximum of 4992 euros per year), Henkel added 33 eurocents.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added value of such programme lies in </a:t>
            </a:r>
            <a:r>
              <a:rPr lang="en-GB" sz="1800" u="sng" dirty="0">
                <a:latin typeface="Avenir Next" panose="020B0503020202020204" pitchFamily="34" charset="0"/>
              </a:rPr>
              <a:t>improved employee motivation</a:t>
            </a:r>
            <a:r>
              <a:rPr lang="en-GB" sz="1800" dirty="0">
                <a:latin typeface="Avenir Next" panose="020B0503020202020204" pitchFamily="34" charset="0"/>
              </a:rPr>
              <a:t> and identification with the organization.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28000"/>
                </a:srgbClr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2" descr="Mother Pelican ~ A Journal of Sustainable Human Development">
            <a:extLst>
              <a:ext uri="{FF2B5EF4-FFF2-40B4-BE49-F238E27FC236}">
                <a16:creationId xmlns:a16="http://schemas.microsoft.com/office/drawing/2014/main" id="{DAABBF10-CF0D-1145-99A4-6638EA358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1" y="4577117"/>
            <a:ext cx="1769576" cy="168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7271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39D8C-DBB4-F145-B5D4-4109CC407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797661"/>
            <a:ext cx="12191998" cy="5595732"/>
          </a:xfrm>
        </p:spPr>
        <p:txBody>
          <a:bodyPr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participation and social dialogue.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added </a:t>
            </a:r>
            <a:r>
              <a:rPr lang="en-GB" sz="1800" u="sng" dirty="0">
                <a:latin typeface="Avenir Next" panose="020B0503020202020204" pitchFamily="34" charset="0"/>
              </a:rPr>
              <a:t>value of employee participation</a:t>
            </a:r>
            <a:r>
              <a:rPr lang="en-GB" sz="1800" dirty="0">
                <a:latin typeface="Avenir Next" panose="020B0503020202020204" pitchFamily="34" charset="0"/>
              </a:rPr>
              <a:t> in terms of </a:t>
            </a:r>
            <a:r>
              <a:rPr lang="en-GB" sz="1800" b="1" dirty="0">
                <a:latin typeface="Avenir Next" panose="020B0503020202020204" pitchFamily="34" charset="0"/>
              </a:rPr>
              <a:t>win-win for both sides</a:t>
            </a:r>
            <a:r>
              <a:rPr lang="en-GB" sz="1800" dirty="0">
                <a:latin typeface="Avenir Next" panose="020B0503020202020204" pitchFamily="34" charset="0"/>
              </a:rPr>
              <a:t>, employer and employee, is well established in literature.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management approach views participation as an instrument to enhance the </a:t>
            </a:r>
            <a:r>
              <a:rPr lang="en-GB" sz="1800" u="sng" dirty="0">
                <a:latin typeface="Avenir Next" panose="020B0503020202020204" pitchFamily="34" charset="0"/>
              </a:rPr>
              <a:t>employees’ attachment and loyalty</a:t>
            </a:r>
            <a:r>
              <a:rPr lang="en-GB" sz="1800" dirty="0">
                <a:latin typeface="Avenir Next" panose="020B0503020202020204" pitchFamily="34" charset="0"/>
              </a:rPr>
              <a:t> to a particular organization, meanwhile the humanistic approach treats participation as beneficial to </a:t>
            </a:r>
            <a:r>
              <a:rPr lang="en-GB" sz="1800" u="sng" dirty="0">
                <a:latin typeface="Avenir Next" panose="020B0503020202020204" pitchFamily="34" charset="0"/>
              </a:rPr>
              <a:t>human growth and satisfaction</a:t>
            </a:r>
            <a:r>
              <a:rPr lang="en-GB" sz="1800" dirty="0">
                <a:latin typeface="Avenir Next" panose="020B0503020202020204" pitchFamily="34" charset="0"/>
              </a:rPr>
              <a:t> of social needs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Employee participation creates the conditions for a </a:t>
            </a:r>
            <a:r>
              <a:rPr lang="en-GB" sz="1800" u="sng" dirty="0">
                <a:latin typeface="Avenir Next" panose="020B0503020202020204" pitchFamily="34" charset="0"/>
              </a:rPr>
              <a:t>fruitful social dialogue</a:t>
            </a:r>
            <a:r>
              <a:rPr lang="en-GB" sz="1800" dirty="0">
                <a:latin typeface="Avenir Next" panose="020B0503020202020204" pitchFamily="34" charset="0"/>
              </a:rPr>
              <a:t> between employer, employees, and trade unions or other collective bodies.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2" descr="Mother Pelican ~ A Journal of Sustainable Human Development">
            <a:extLst>
              <a:ext uri="{FF2B5EF4-FFF2-40B4-BE49-F238E27FC236}">
                <a16:creationId xmlns:a16="http://schemas.microsoft.com/office/drawing/2014/main" id="{04DB7A25-99D2-6B42-8551-DDBA88568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9734" y="4211922"/>
            <a:ext cx="2284858" cy="218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9888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39D8C-DBB4-F145-B5D4-4109CC407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883483"/>
            <a:ext cx="12191998" cy="5595732"/>
          </a:xfrm>
        </p:spPr>
        <p:txBody>
          <a:bodyPr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participation and social dialogue.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Research revealed that open, </a:t>
            </a:r>
            <a:r>
              <a:rPr lang="en-GB" sz="1800" u="sng" dirty="0">
                <a:latin typeface="Avenir Next" panose="020B0503020202020204" pitchFamily="34" charset="0"/>
              </a:rPr>
              <a:t>two-way communication</a:t>
            </a:r>
            <a:r>
              <a:rPr lang="en-GB" sz="1800" dirty="0">
                <a:latin typeface="Avenir Next" panose="020B0503020202020204" pitchFamily="34" charset="0"/>
              </a:rPr>
              <a:t> is seen as an integral part of </a:t>
            </a:r>
            <a:r>
              <a:rPr lang="en-GB" sz="1800" u="sng" dirty="0">
                <a:latin typeface="Avenir Next" panose="020B0503020202020204" pitchFamily="34" charset="0"/>
              </a:rPr>
              <a:t>sustainable HRM</a:t>
            </a:r>
            <a:r>
              <a:rPr lang="en-GB" sz="1800" dirty="0">
                <a:latin typeface="Avenir Next" panose="020B0503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Moreover, </a:t>
            </a:r>
            <a:r>
              <a:rPr lang="en-GB" sz="1800" u="sng" dirty="0">
                <a:latin typeface="Avenir Next" panose="020B0503020202020204" pitchFamily="34" charset="0"/>
              </a:rPr>
              <a:t>employee participation</a:t>
            </a:r>
            <a:r>
              <a:rPr lang="en-GB" sz="1800" dirty="0">
                <a:latin typeface="Avenir Next" panose="020B0503020202020204" pitchFamily="34" charset="0"/>
              </a:rPr>
              <a:t> in work-related decision-making is another element </a:t>
            </a:r>
            <a:r>
              <a:rPr lang="en-GB" sz="1800" u="sng" dirty="0">
                <a:latin typeface="Avenir Next" panose="020B0503020202020204" pitchFamily="34" charset="0"/>
              </a:rPr>
              <a:t>fostering sustainability..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Enabling the employees to participate is a prerequisite in an organization that alone is nonetheless not sufficient; it is essential that the participation of employees in human resource management be </a:t>
            </a:r>
            <a:r>
              <a:rPr lang="en-GB" sz="1800" u="sng" dirty="0">
                <a:latin typeface="Avenir Next" panose="020B0503020202020204" pitchFamily="34" charset="0"/>
              </a:rPr>
              <a:t>intense</a:t>
            </a:r>
            <a:r>
              <a:rPr lang="en-GB" sz="1800" dirty="0">
                <a:latin typeface="Avenir Next" panose="020B0503020202020204" pitchFamily="34" charset="0"/>
              </a:rPr>
              <a:t>… </a:t>
            </a:r>
            <a:endParaRPr lang="en-US" sz="1800" dirty="0">
              <a:latin typeface="Avenir Next" panose="020B0503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CEC061EC-638F-FF49-AF3E-90D4E8046E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3581958"/>
            <a:ext cx="2724912" cy="257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7708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39D8C-DBB4-F145-B5D4-4109CC407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17232"/>
            <a:ext cx="12191998" cy="5595732"/>
          </a:xfrm>
        </p:spPr>
        <p:txBody>
          <a:bodyPr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development…. </a:t>
            </a:r>
            <a:r>
              <a:rPr lang="en-GB" sz="1800" dirty="0">
                <a:latin typeface="Avenir Next" panose="020B0503020202020204" pitchFamily="34" charset="0"/>
              </a:rPr>
              <a:t>Development should be placed not only on the development of any current skills and capacities, but rather on </a:t>
            </a:r>
            <a:r>
              <a:rPr lang="en-GB" sz="1800" u="sng" dirty="0">
                <a:latin typeface="Avenir Next" panose="020B0503020202020204" pitchFamily="34" charset="0"/>
              </a:rPr>
              <a:t>skill-sets and capacities</a:t>
            </a:r>
            <a:r>
              <a:rPr lang="en-GB" sz="1800" dirty="0">
                <a:latin typeface="Avenir Next" panose="020B0503020202020204" pitchFamily="34" charset="0"/>
              </a:rPr>
              <a:t> the employees will need </a:t>
            </a:r>
            <a:r>
              <a:rPr lang="en-GB" sz="1800" u="sng" dirty="0">
                <a:latin typeface="Avenir Next" panose="020B0503020202020204" pitchFamily="34" charset="0"/>
              </a:rPr>
              <a:t>in the future</a:t>
            </a:r>
            <a:r>
              <a:rPr lang="en-GB" sz="1800" dirty="0">
                <a:latin typeface="Avenir Next" panose="020B0503020202020204" pitchFamily="34" charset="0"/>
              </a:rPr>
              <a:t>…..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Thus, development of employees is related to </a:t>
            </a:r>
            <a:r>
              <a:rPr lang="en-GB" sz="1800" u="sng" dirty="0">
                <a:latin typeface="Avenir Next" panose="020B0503020202020204" pitchFamily="34" charset="0"/>
              </a:rPr>
              <a:t>long-term orientation</a:t>
            </a:r>
            <a:r>
              <a:rPr lang="en-GB" sz="1800" dirty="0">
                <a:latin typeface="Avenir Next" panose="020B0503020202020204" pitchFamily="34" charset="0"/>
              </a:rPr>
              <a:t>…..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Considering employees as </a:t>
            </a:r>
            <a:r>
              <a:rPr lang="en-GB" sz="1800" b="1" dirty="0">
                <a:latin typeface="Avenir Next" panose="020B0503020202020204" pitchFamily="34" charset="0"/>
              </a:rPr>
              <a:t>Assets and Agents of Change.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Moreover, investment in future skills adds a challenge to the overall corporate sustainability debate as business environment is constantly changing….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However, in general, development of employee skills is </a:t>
            </a:r>
            <a:r>
              <a:rPr lang="en-GB" sz="1800" u="sng" dirty="0">
                <a:latin typeface="Avenir Next" panose="020B0503020202020204" pitchFamily="34" charset="0"/>
              </a:rPr>
              <a:t>beneficial for employees</a:t>
            </a:r>
            <a:r>
              <a:rPr lang="en-GB" sz="1800" dirty="0">
                <a:latin typeface="Avenir Next" panose="020B0503020202020204" pitchFamily="34" charset="0"/>
              </a:rPr>
              <a:t> (future employability and career opportunities) </a:t>
            </a:r>
            <a:r>
              <a:rPr lang="en-GB" sz="1800" u="sng" dirty="0">
                <a:latin typeface="Avenir Next" panose="020B0503020202020204" pitchFamily="34" charset="0"/>
              </a:rPr>
              <a:t>or employer</a:t>
            </a:r>
            <a:r>
              <a:rPr lang="en-GB" sz="1800" dirty="0">
                <a:latin typeface="Avenir Next" panose="020B0503020202020204" pitchFamily="34" charset="0"/>
              </a:rPr>
              <a:t> (profitability and success) creating </a:t>
            </a:r>
            <a:r>
              <a:rPr lang="en-GB" sz="1800" b="1" dirty="0">
                <a:latin typeface="Avenir Next" panose="020B0503020202020204" pitchFamily="34" charset="0"/>
              </a:rPr>
              <a:t>a win-win effect.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Accordingly, the experience of business indicates that </a:t>
            </a:r>
            <a:r>
              <a:rPr lang="en-GB" sz="1800" u="sng" dirty="0">
                <a:latin typeface="Avenir Next" panose="020B0503020202020204" pitchFamily="34" charset="0"/>
              </a:rPr>
              <a:t>cutting</a:t>
            </a:r>
            <a:r>
              <a:rPr lang="en-GB" sz="1800" dirty="0">
                <a:latin typeface="Avenir Next" panose="020B0503020202020204" pitchFamily="34" charset="0"/>
              </a:rPr>
              <a:t> on training and development even during economic crises creates </a:t>
            </a:r>
            <a:r>
              <a:rPr lang="en-GB" sz="1800" u="sng" dirty="0">
                <a:latin typeface="Avenir Next" panose="020B0503020202020204" pitchFamily="34" charset="0"/>
              </a:rPr>
              <a:t>longer-term problems </a:t>
            </a:r>
            <a:r>
              <a:rPr lang="en-GB" sz="1800" dirty="0">
                <a:latin typeface="Avenir Next" panose="020B0503020202020204" pitchFamily="34" charset="0"/>
              </a:rPr>
              <a:t>for both parties..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FB48C867-3946-F444-820D-5B10F1AE6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783" y="4943682"/>
            <a:ext cx="1555877" cy="146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5311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D7FA0-1243-4E40-9934-C58F4299E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338589"/>
            <a:ext cx="12191998" cy="6052930"/>
          </a:xfrm>
        </p:spPr>
        <p:txBody>
          <a:bodyPr anchor="t">
            <a:normAutofit/>
          </a:bodyPr>
          <a:lstStyle/>
          <a:p>
            <a:pPr algn="just"/>
            <a:endParaRPr lang="en-GB" sz="1800" dirty="0">
              <a:latin typeface="Avenir Next" panose="020B0503020202020204" pitchFamily="34" charset="0"/>
            </a:endParaRPr>
          </a:p>
          <a:p>
            <a:pPr marL="0" indent="0" algn="just">
              <a:lnSpc>
                <a:spcPct val="16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Mainly two options are available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—</a:t>
            </a:r>
            <a:r>
              <a:rPr lang="en-GB" sz="1800" u="sng" dirty="0">
                <a:latin typeface="Avenir Next" panose="020B0503020202020204" pitchFamily="34" charset="0"/>
              </a:rPr>
              <a:t>either</a:t>
            </a:r>
            <a:r>
              <a:rPr lang="en-GB" sz="1800" dirty="0">
                <a:latin typeface="Avenir Next" panose="020B0503020202020204" pitchFamily="34" charset="0"/>
              </a:rPr>
              <a:t> to buy talents on the market or to create flexibility through postponement. Buying seems attractive because organizations can target specific skills they currently need. </a:t>
            </a:r>
          </a:p>
          <a:p>
            <a:pPr marL="0" indent="0" algn="just">
              <a:lnSpc>
                <a:spcPct val="160000"/>
              </a:lnSpc>
              <a:buNone/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However, buying has been criticized for being </a:t>
            </a:r>
            <a:r>
              <a:rPr lang="en-GB" sz="1800" u="sng" dirty="0">
                <a:latin typeface="Avenir Next" panose="020B0503020202020204" pitchFamily="34" charset="0"/>
              </a:rPr>
              <a:t>expensive</a:t>
            </a:r>
            <a:r>
              <a:rPr lang="en-GB" sz="1800" dirty="0">
                <a:latin typeface="Avenir Next" panose="020B0503020202020204" pitchFamily="34" charset="0"/>
              </a:rPr>
              <a:t> not affordable for many organisations.</a:t>
            </a:r>
          </a:p>
          <a:p>
            <a:pPr algn="just"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Moreover, employees taken from the outside might give rise to </a:t>
            </a:r>
            <a:r>
              <a:rPr lang="en-GB" sz="1800" u="sng" dirty="0">
                <a:latin typeface="Avenir Next" panose="020B0503020202020204" pitchFamily="34" charset="0"/>
              </a:rPr>
              <a:t>disappointment</a:t>
            </a:r>
            <a:r>
              <a:rPr lang="en-GB" sz="1800" dirty="0">
                <a:latin typeface="Avenir Next" panose="020B0503020202020204" pitchFamily="34" charset="0"/>
              </a:rPr>
              <a:t> in internal career mechanism and contribute to frustration of the existing employees. </a:t>
            </a:r>
          </a:p>
          <a:p>
            <a:pPr algn="just"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Flexibility through postponement relies on the idea that employees are given the chance to develop their full potential over the long term and </a:t>
            </a:r>
            <a:r>
              <a:rPr lang="en-GB" sz="1800" u="sng" dirty="0">
                <a:latin typeface="Avenir Next" panose="020B0503020202020204" pitchFamily="34" charset="0"/>
              </a:rPr>
              <a:t>across different positions</a:t>
            </a:r>
            <a:r>
              <a:rPr lang="en-GB" sz="1800" dirty="0">
                <a:latin typeface="Avenir Next" panose="020B0503020202020204" pitchFamily="34" charset="0"/>
              </a:rPr>
              <a:t>, for instance in the form of </a:t>
            </a:r>
            <a:r>
              <a:rPr lang="en-GB" sz="1800" u="sng" dirty="0">
                <a:latin typeface="Avenir Next" panose="020B0503020202020204" pitchFamily="34" charset="0"/>
              </a:rPr>
              <a:t>job rotation</a:t>
            </a:r>
            <a:r>
              <a:rPr lang="en-GB" sz="1800" dirty="0">
                <a:latin typeface="Avenir Next" panose="020B0503020202020204" pitchFamily="34" charset="0"/>
              </a:rPr>
              <a:t>… </a:t>
            </a:r>
          </a:p>
          <a:p>
            <a:pPr algn="just"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On-the-job training represents a cost-saving approach within the organization, </a:t>
            </a:r>
            <a:endParaRPr lang="en-US" sz="11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The Importance of Sustainable HRM | conversations in culchr">
            <a:extLst>
              <a:ext uri="{FF2B5EF4-FFF2-40B4-BE49-F238E27FC236}">
                <a16:creationId xmlns:a16="http://schemas.microsoft.com/office/drawing/2014/main" id="{41BE640A-1E92-D94C-94CE-7475C99126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5891" y="5098773"/>
            <a:ext cx="1375101" cy="1297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531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F530F-0BFB-4C48-BE20-5704FBE96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39" y="691083"/>
            <a:ext cx="12105861" cy="5288693"/>
          </a:xfrm>
        </p:spPr>
        <p:txBody>
          <a:bodyPr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development……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venir Next" panose="020B0503020202020204" pitchFamily="34" charset="0"/>
              </a:rPr>
              <a:t>Honda</a:t>
            </a:r>
            <a:r>
              <a:rPr lang="en-GB" sz="1800" dirty="0">
                <a:latin typeface="Avenir Next" panose="020B0503020202020204" pitchFamily="34" charset="0"/>
              </a:rPr>
              <a:t> can serve as a perfect one. Honda’s approach to personnel education is built around </a:t>
            </a:r>
            <a:r>
              <a:rPr lang="en-GB" sz="1800" u="sng" dirty="0">
                <a:latin typeface="Avenir Next" panose="020B0503020202020204" pitchFamily="34" charset="0"/>
              </a:rPr>
              <a:t>on-the-job training</a:t>
            </a:r>
            <a:r>
              <a:rPr lang="en-GB" sz="1800" dirty="0">
                <a:latin typeface="Avenir Next" panose="020B0503020202020204" pitchFamily="34" charset="0"/>
              </a:rPr>
              <a:t> </a:t>
            </a:r>
            <a:r>
              <a:rPr lang="en-GB" sz="1800" u="sng" dirty="0">
                <a:latin typeface="Avenir Next" panose="020B0503020202020204" pitchFamily="34" charset="0"/>
              </a:rPr>
              <a:t>as the company aims at building specialized skills and professional capabilities through direct experience</a:t>
            </a:r>
            <a:r>
              <a:rPr lang="en-GB" sz="1800" dirty="0">
                <a:latin typeface="Avenir Next" panose="020B0503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……the idea of life-long learning - central factor in further employee development.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idea is implemented through learning as part of everyday work and through handling a </a:t>
            </a:r>
            <a:r>
              <a:rPr lang="en-GB" sz="1800" u="sng" dirty="0">
                <a:latin typeface="Avenir Next" panose="020B0503020202020204" pitchFamily="34" charset="0"/>
              </a:rPr>
              <a:t>varied</a:t>
            </a:r>
            <a:r>
              <a:rPr lang="en-GB" sz="1800" dirty="0">
                <a:latin typeface="Avenir Next" panose="020B0503020202020204" pitchFamily="34" charset="0"/>
              </a:rPr>
              <a:t> range of tasks.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Some companies encourage this by taking advantage of new roles both locally and in other countries.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The fear of employee turnover might result in the organization’s minimization of employee training and development. 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6987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8BF530F-0BFB-4C48-BE20-5704FBE96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35" y="653150"/>
            <a:ext cx="12072730" cy="6490252"/>
          </a:xfrm>
        </p:spPr>
        <p:txBody>
          <a:bodyPr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development……..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Some of the organisations have </a:t>
            </a:r>
            <a:r>
              <a:rPr lang="en-GB" sz="1800" b="1" dirty="0">
                <a:latin typeface="Avenir Next" panose="020B0503020202020204" pitchFamily="34" charset="0"/>
              </a:rPr>
              <a:t>replaced direct contact training by online training.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However, employees are deprived of the interaction with experienced colleagues.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Sustainability comes to the fore when </a:t>
            </a:r>
            <a:r>
              <a:rPr lang="en-GB" sz="1800" u="sng" dirty="0">
                <a:latin typeface="Avenir Next" panose="020B0503020202020204" pitchFamily="34" charset="0"/>
              </a:rPr>
              <a:t>an aligned approach is applied</a:t>
            </a:r>
            <a:r>
              <a:rPr lang="en-GB" sz="1800" dirty="0">
                <a:latin typeface="Avenir Next" panose="020B0503020202020204" pitchFamily="34" charset="0"/>
              </a:rPr>
              <a:t>, encompassing both online and direct interaction sessions.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Knowledge transfer is encouraged by face-to-face learning from supervisors, team members, and other colleagues.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When examining the transfer of experience in an organisation, mentoring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And creation of the conditions for enabling it are to be emphasised.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an Being Environmentally Sustainable Benefit Your Business? — Whitehorn  Capital Inc.">
            <a:extLst>
              <a:ext uri="{FF2B5EF4-FFF2-40B4-BE49-F238E27FC236}">
                <a16:creationId xmlns:a16="http://schemas.microsoft.com/office/drawing/2014/main" id="{F205B918-53CB-174B-BD46-DEC616F953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4723" y="4809067"/>
            <a:ext cx="1237696" cy="148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6608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8BF530F-0BFB-4C48-BE20-5704FBE96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74" y="526774"/>
            <a:ext cx="12062790" cy="6698974"/>
          </a:xfrm>
        </p:spPr>
        <p:txBody>
          <a:bodyPr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development….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Moreover, it is expedient to </a:t>
            </a:r>
            <a:r>
              <a:rPr lang="en-GB" sz="1800" u="sng" dirty="0">
                <a:latin typeface="Avenir Next" panose="020B0503020202020204" pitchFamily="34" charset="0"/>
              </a:rPr>
              <a:t>reward the employees for their efforts</a:t>
            </a:r>
            <a:r>
              <a:rPr lang="en-GB" sz="1800" dirty="0">
                <a:latin typeface="Avenir Next" panose="020B0503020202020204" pitchFamily="34" charset="0"/>
              </a:rPr>
              <a:t> to transfer the experience and it is, therefore, likely that they will be more open about sharing the specialist knowledge with the new employees 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It is important not to forget the </a:t>
            </a:r>
            <a:r>
              <a:rPr lang="en-GB" sz="1800" u="sng" dirty="0">
                <a:latin typeface="Avenir Next" panose="020B0503020202020204" pitchFamily="34" charset="0"/>
              </a:rPr>
              <a:t>indirect value of employee development</a:t>
            </a:r>
            <a:r>
              <a:rPr lang="en-GB" sz="1800" dirty="0">
                <a:latin typeface="Avenir Next" panose="020B0503020202020204" pitchFamily="34" charset="0"/>
              </a:rPr>
              <a:t>, seeing as it is the key element in </a:t>
            </a:r>
            <a:r>
              <a:rPr lang="en-GB" sz="1800" u="sng" dirty="0">
                <a:latin typeface="Avenir Next" panose="020B0503020202020204" pitchFamily="34" charset="0"/>
              </a:rPr>
              <a:t>attracting new employees </a:t>
            </a:r>
            <a:r>
              <a:rPr lang="en-GB" sz="1800" dirty="0">
                <a:latin typeface="Avenir Next" panose="020B0503020202020204" pitchFamily="34" charset="0"/>
              </a:rPr>
              <a:t>and also offers more opportunities for the employees who wish to terminate the employment to search for jobs successfully.  </a:t>
            </a:r>
          </a:p>
          <a:p>
            <a:pPr>
              <a:lnSpc>
                <a:spcPct val="150000"/>
              </a:lnSpc>
            </a:pPr>
            <a:r>
              <a:rPr lang="en-GB" sz="1800" u="sng" dirty="0">
                <a:latin typeface="Avenir Next" panose="020B0503020202020204" pitchFamily="34" charset="0"/>
              </a:rPr>
              <a:t>Employability</a:t>
            </a:r>
            <a:r>
              <a:rPr lang="en-GB" sz="1800" dirty="0">
                <a:latin typeface="Avenir Next" panose="020B0503020202020204" pitchFamily="34" charset="0"/>
              </a:rPr>
              <a:t> of the people is enhanced;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Trainings and development send to the employees a message that the organisation is interested in retaining them in the long term.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Business has the right to hire globally or to use the local labor force, however, if skills of candidates are on the same level, </a:t>
            </a:r>
            <a:r>
              <a:rPr lang="en-GB" sz="1800" u="sng" dirty="0">
                <a:latin typeface="Avenir Next" panose="020B0503020202020204" pitchFamily="34" charset="0"/>
              </a:rPr>
              <a:t>sustainability always stands for local employees</a:t>
            </a:r>
            <a:r>
              <a:rPr lang="en-GB" sz="1800" dirty="0">
                <a:latin typeface="Avenir Next" panose="020B0503020202020204" pitchFamily="34" charset="0"/>
              </a:rPr>
              <a:t> - </a:t>
            </a:r>
            <a:r>
              <a:rPr lang="en-GB" sz="1800" b="1" dirty="0">
                <a:latin typeface="Avenir Next" panose="020B0503020202020204" pitchFamily="34" charset="0"/>
              </a:rPr>
              <a:t>Foster Local Communities.. </a:t>
            </a:r>
          </a:p>
          <a:p>
            <a:pPr>
              <a:lnSpc>
                <a:spcPct val="150000"/>
              </a:lnSpc>
            </a:pPr>
            <a:endParaRPr lang="en-GB" sz="1800" dirty="0">
              <a:latin typeface="Avenir Next" panose="020B0503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2" descr="Can Being Environmentally Sustainable Benefit Your Business? — Whitehorn  Capital Inc.">
            <a:extLst>
              <a:ext uri="{FF2B5EF4-FFF2-40B4-BE49-F238E27FC236}">
                <a16:creationId xmlns:a16="http://schemas.microsoft.com/office/drawing/2014/main" id="{88989227-83D7-5A42-AE6E-0539BEEA29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2090" y="0"/>
            <a:ext cx="967378" cy="116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790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8C580-2EEC-6447-9C34-51B71CB1A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452" y="1255229"/>
            <a:ext cx="12191999" cy="5226724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Employee cooperation……</a:t>
            </a:r>
            <a:endParaRPr lang="en-GB" sz="18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Cooperation fosters improved quality and productivity, reduces absenteeism, lowers the risk of labor disputes, and increases overall job satisfaction. </a:t>
            </a:r>
          </a:p>
          <a:p>
            <a:pPr>
              <a:lnSpc>
                <a:spcPct val="150000"/>
              </a:lnSpc>
            </a:pPr>
            <a:r>
              <a:rPr lang="en-GB" sz="1800" u="sng" dirty="0">
                <a:latin typeface="Avenir Next" panose="020B0503020202020204" pitchFamily="34" charset="0"/>
              </a:rPr>
              <a:t>Information sharing</a:t>
            </a:r>
            <a:r>
              <a:rPr lang="en-GB" sz="1800" dirty="0">
                <a:latin typeface="Avenir Next" panose="020B0503020202020204" pitchFamily="34" charset="0"/>
              </a:rPr>
              <a:t>, trust and respect within an organization or </a:t>
            </a:r>
            <a:r>
              <a:rPr lang="en-GB" sz="1800" u="sng" dirty="0">
                <a:latin typeface="Avenir Next" panose="020B0503020202020204" pitchFamily="34" charset="0"/>
              </a:rPr>
              <a:t>open and proactive communication</a:t>
            </a:r>
            <a:r>
              <a:rPr lang="en-GB" sz="1800" dirty="0">
                <a:latin typeface="Avenir Next" panose="020B0503020202020204" pitchFamily="34" charset="0"/>
              </a:rPr>
              <a:t> can be applied for creating and enhancing employee cooperation.</a:t>
            </a:r>
            <a:endParaRPr lang="en-US" sz="1800" dirty="0">
              <a:latin typeface="Avenir Next" panose="020B0503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Environment and sustainability | Charterhouse Muller">
            <a:extLst>
              <a:ext uri="{FF2B5EF4-FFF2-40B4-BE49-F238E27FC236}">
                <a16:creationId xmlns:a16="http://schemas.microsoft.com/office/drawing/2014/main" id="{D93A581C-4BA7-0A46-9C68-3F4461E642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1092" y="3567518"/>
            <a:ext cx="2923880" cy="291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2611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1ACED-9165-B246-BF54-B963316F5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321" y="1068559"/>
            <a:ext cx="11817626" cy="597818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Fairness and equality……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latin typeface="Avenir Next" panose="020B0503020202020204" pitchFamily="34" charset="0"/>
              </a:rPr>
              <a:t>Järlström</a:t>
            </a:r>
            <a:r>
              <a:rPr lang="en-GB" sz="1800" dirty="0">
                <a:latin typeface="Avenir Next" panose="020B0503020202020204" pitchFamily="34" charset="0"/>
              </a:rPr>
              <a:t> et al. underline that fair treatment of employees means that “rules, responsibilities, and rights are intended to be the same for everyone throughout an organization” (2003, p. 7).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venir Next" panose="020B0503020202020204" pitchFamily="34" charset="0"/>
              </a:rPr>
              <a:t>Sustainable HRM requires not only </a:t>
            </a:r>
            <a:r>
              <a:rPr lang="en-GB" sz="1800" u="sng" dirty="0">
                <a:latin typeface="Avenir Next" panose="020B0503020202020204" pitchFamily="34" charset="0"/>
              </a:rPr>
              <a:t>ensuring non-discrimination</a:t>
            </a:r>
            <a:r>
              <a:rPr lang="en-GB" sz="1800" dirty="0">
                <a:latin typeface="Avenir Next" panose="020B0503020202020204" pitchFamily="34" charset="0"/>
              </a:rPr>
              <a:t>, but also going one step forward and </a:t>
            </a:r>
            <a:r>
              <a:rPr lang="en-GB" sz="1800" u="sng" dirty="0">
                <a:latin typeface="Avenir Next" panose="020B0503020202020204" pitchFamily="34" charset="0"/>
              </a:rPr>
              <a:t>encouraging diversity</a:t>
            </a:r>
            <a:r>
              <a:rPr lang="en-GB" sz="1800" dirty="0">
                <a:latin typeface="Avenir Next" panose="020B0503020202020204" pitchFamily="34" charset="0"/>
              </a:rPr>
              <a:t> within workforce. 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venir Next" panose="020B0503020202020204" pitchFamily="34" charset="0"/>
              </a:rPr>
              <a:t>In general, fairness and equality could be reflected throughout the entire HRM addressing selection, performance evaluation, rewarding, etc. </a:t>
            </a:r>
          </a:p>
        </p:txBody>
      </p:sp>
      <p:pic>
        <p:nvPicPr>
          <p:cNvPr id="4" name="Picture 2" descr="Environment and sustainability | Charterhouse Muller">
            <a:extLst>
              <a:ext uri="{FF2B5EF4-FFF2-40B4-BE49-F238E27FC236}">
                <a16:creationId xmlns:a16="http://schemas.microsoft.com/office/drawing/2014/main" id="{364DB0E8-6172-C14C-9875-083FA9CB33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886" y="4057649"/>
            <a:ext cx="2591336" cy="258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02535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223F0-DC12-B94F-B08E-625517D6E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5516"/>
            <a:ext cx="12192000" cy="5580615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Turning to business practice, </a:t>
            </a:r>
            <a:r>
              <a:rPr lang="en-GB" sz="1800" b="1" u="sng" dirty="0">
                <a:solidFill>
                  <a:schemeClr val="accent6">
                    <a:lumMod val="75000"/>
                  </a:schemeClr>
                </a:solidFill>
                <a:latin typeface="Avenir Next" panose="020B0503020202020204" pitchFamily="34" charset="0"/>
              </a:rPr>
              <a:t>Starbucks</a:t>
            </a:r>
            <a:r>
              <a:rPr lang="en-GB" sz="1800" dirty="0">
                <a:latin typeface="Avenir Next" panose="020B0503020202020204" pitchFamily="34" charset="0"/>
              </a:rPr>
              <a:t>  can serve as an excellent example……</a:t>
            </a:r>
          </a:p>
          <a:p>
            <a:pPr>
              <a:lnSpc>
                <a:spcPct val="160000"/>
              </a:lnSpc>
            </a:pPr>
            <a:r>
              <a:rPr lang="en-GB" sz="1800" b="1" dirty="0">
                <a:latin typeface="Avenir Next" panose="020B0503020202020204" pitchFamily="34" charset="0"/>
              </a:rPr>
              <a:t>On its website, Starbucks declares it strives to create a culture that values and respects diversity and inclusion and this not a mere declaration. 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When the police were called to arrest two black men waiting for a colleague at a Philadelphia Starbucks in April, 2018, Starbucks’ CEO Kenneth Johnson responded swiftly to the event, and among other measures, a day of anti-bias training for employees in over 8000 Starbucks stores was scheduled. 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latin typeface="Avenir Next" panose="020B0503020202020204" pitchFamily="34" charset="0"/>
              </a:rPr>
              <a:t>Starbucks stores and corporate offices were closed for trainings of 175,000 employees, this being just a part of a longer, comprehensive effort to make Starbucks even more diverse and equitable…</a:t>
            </a:r>
            <a:endParaRPr lang="en-US" sz="1800" dirty="0">
              <a:latin typeface="Avenir Next" panose="020B0503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2" descr="Environment and sustainability | Charterhouse Muller">
            <a:extLst>
              <a:ext uri="{FF2B5EF4-FFF2-40B4-BE49-F238E27FC236}">
                <a16:creationId xmlns:a16="http://schemas.microsoft.com/office/drawing/2014/main" id="{B8906F28-2266-C54E-A7B5-FA2957A68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5002" y="4114799"/>
            <a:ext cx="2614270" cy="260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29143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B1213-7DE2-E548-8F59-809EEC8E1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7" y="745939"/>
            <a:ext cx="12073126" cy="5891055"/>
          </a:xfrm>
        </p:spPr>
        <p:txBody>
          <a:bodyPr anchor="t">
            <a:normAutofit fontScale="6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dirty="0">
                <a:latin typeface="Avenir Next" panose="020B0503020202020204" pitchFamily="34" charset="0"/>
              </a:rPr>
              <a:t>Companies such as </a:t>
            </a:r>
            <a:r>
              <a:rPr lang="en-GB" b="1" dirty="0">
                <a:latin typeface="Avenir Next" panose="020B0503020202020204" pitchFamily="34" charset="0"/>
              </a:rPr>
              <a:t>Fuji Xerox Australia, Interface and Ikea </a:t>
            </a:r>
            <a:r>
              <a:rPr lang="en-GB" dirty="0">
                <a:latin typeface="Avenir Next" panose="020B0503020202020204" pitchFamily="34" charset="0"/>
              </a:rPr>
              <a:t>apply HRM practices to enhance positive social and ecological outcomes. </a:t>
            </a:r>
          </a:p>
          <a:p>
            <a:pPr algn="just">
              <a:lnSpc>
                <a:spcPct val="170000"/>
              </a:lnSpc>
            </a:pPr>
            <a:r>
              <a:rPr lang="en-GB" dirty="0">
                <a:latin typeface="Avenir Next" panose="020B0503020202020204" pitchFamily="34" charset="0"/>
              </a:rPr>
              <a:t>Fuji Xerox is committed to minimising its manufacturing processes on the environment by remanufacturing and it has used HPWS as a means of building a social system in the workplace, which supports this outcome. </a:t>
            </a:r>
          </a:p>
          <a:p>
            <a:pPr algn="just">
              <a:lnSpc>
                <a:spcPct val="170000"/>
              </a:lnSpc>
            </a:pPr>
            <a:r>
              <a:rPr lang="en-GB" dirty="0">
                <a:latin typeface="Avenir Next" panose="020B0503020202020204" pitchFamily="34" charset="0"/>
              </a:rPr>
              <a:t>Interface sought to completely eliminate any negative impact the company has on the environment by 2020 through actions developed within a framework, known as ‘fronts of sustainability’. </a:t>
            </a:r>
          </a:p>
          <a:p>
            <a:pPr algn="just">
              <a:lnSpc>
                <a:spcPct val="170000"/>
              </a:lnSpc>
            </a:pPr>
            <a:r>
              <a:rPr lang="en-GB" b="1" dirty="0">
                <a:latin typeface="Avenir Next" panose="020B0503020202020204" pitchFamily="34" charset="0"/>
              </a:rPr>
              <a:t>Ikea also seeks to integrate ecological and social sustainability into all its operations. </a:t>
            </a:r>
          </a:p>
          <a:p>
            <a:pPr algn="just">
              <a:lnSpc>
                <a:spcPct val="170000"/>
              </a:lnSpc>
            </a:pPr>
            <a:r>
              <a:rPr lang="en-GB" b="1" dirty="0">
                <a:latin typeface="Avenir Next" panose="020B0503020202020204" pitchFamily="34" charset="0"/>
              </a:rPr>
              <a:t>Ikea aims to develop a sustainable workforce with appropriate attitudes. </a:t>
            </a:r>
          </a:p>
          <a:p>
            <a:pPr algn="just">
              <a:lnSpc>
                <a:spcPct val="170000"/>
              </a:lnSpc>
            </a:pPr>
            <a:r>
              <a:rPr lang="en-GB" b="1" dirty="0">
                <a:latin typeface="Avenir Next" panose="020B0503020202020204" pitchFamily="34" charset="0"/>
              </a:rPr>
              <a:t>These are developed using a focused recruitment strategy, improving working conditions, providing paid maternity/paternity leave, strengthening health and safety practices, </a:t>
            </a:r>
            <a:r>
              <a:rPr lang="en-GB" b="1" u="sng" dirty="0">
                <a:latin typeface="Avenir Next" panose="020B0503020202020204" pitchFamily="34" charset="0"/>
              </a:rPr>
              <a:t>undertaking sustainability training</a:t>
            </a:r>
            <a:r>
              <a:rPr lang="en-GB" b="1" dirty="0">
                <a:latin typeface="Avenir Next" panose="020B0503020202020204" pitchFamily="34" charset="0"/>
              </a:rPr>
              <a:t> and improving communications (Benn, Dunphy and Perrott 2011).</a:t>
            </a:r>
          </a:p>
          <a:p>
            <a:endParaRPr lang="en-GB" b="1" dirty="0"/>
          </a:p>
        </p:txBody>
      </p:sp>
      <p:pic>
        <p:nvPicPr>
          <p:cNvPr id="6" name="Picture 2" descr="Can Being Environmentally Sustainable Benefit Your Business? — Whitehorn  Capital Inc.">
            <a:extLst>
              <a:ext uri="{FF2B5EF4-FFF2-40B4-BE49-F238E27FC236}">
                <a16:creationId xmlns:a16="http://schemas.microsoft.com/office/drawing/2014/main" id="{137924FA-C6AF-2747-A087-44599F8D5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91460" y="5657048"/>
            <a:ext cx="758355" cy="910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2407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B1213-7DE2-E548-8F59-809EEC8E1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76276"/>
            <a:ext cx="12037059" cy="5891055"/>
          </a:xfrm>
        </p:spPr>
        <p:txBody>
          <a:bodyPr anchor="t">
            <a:normAutofit/>
          </a:bodyPr>
          <a:lstStyle/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“…..Employees can develop their understanding of, and </a:t>
            </a:r>
            <a:r>
              <a:rPr lang="en-GB" sz="1800" u="sng" dirty="0">
                <a:latin typeface="Avenir Next" panose="020B0503020202020204" pitchFamily="34" charset="0"/>
              </a:rPr>
              <a:t>commitment to, an organization’s sustainability</a:t>
            </a:r>
            <a:r>
              <a:rPr lang="en-GB" sz="1800" dirty="0">
                <a:latin typeface="Avenir Next" panose="020B0503020202020204" pitchFamily="34" charset="0"/>
              </a:rPr>
              <a:t> values and goals </a:t>
            </a:r>
            <a:r>
              <a:rPr lang="en-GB" sz="1800" u="sng" dirty="0">
                <a:latin typeface="Avenir Next" panose="020B0503020202020204" pitchFamily="34" charset="0"/>
              </a:rPr>
              <a:t>through training and development</a:t>
            </a:r>
            <a:r>
              <a:rPr lang="en-GB" sz="1800" dirty="0">
                <a:latin typeface="Avenir Next" panose="020B0503020202020204" pitchFamily="34" charset="0"/>
              </a:rPr>
              <a:t>. At Mohawk Industries, for example, employees are tested to make sure they learn the </a:t>
            </a:r>
            <a:r>
              <a:rPr lang="en-GB" sz="1800" u="sng" dirty="0">
                <a:latin typeface="Avenir Next" panose="020B0503020202020204" pitchFamily="34" charset="0"/>
              </a:rPr>
              <a:t>waste-reduction techniques</a:t>
            </a:r>
            <a:r>
              <a:rPr lang="en-GB" sz="1800" dirty="0">
                <a:latin typeface="Avenir Next" panose="020B0503020202020204" pitchFamily="34" charset="0"/>
              </a:rPr>
              <a:t> that have been taught….”</a:t>
            </a:r>
          </a:p>
          <a:p>
            <a:pPr algn="just">
              <a:lnSpc>
                <a:spcPct val="170000"/>
              </a:lnSpc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“….</a:t>
            </a:r>
            <a:r>
              <a:rPr lang="en-GB" sz="1800" u="sng" dirty="0">
                <a:latin typeface="Avenir Next" panose="020B0503020202020204" pitchFamily="34" charset="0"/>
              </a:rPr>
              <a:t>Ongoing developmen</a:t>
            </a:r>
            <a:r>
              <a:rPr lang="en-GB" sz="1800" dirty="0">
                <a:latin typeface="Avenir Next" panose="020B0503020202020204" pitchFamily="34" charset="0"/>
              </a:rPr>
              <a:t>t is also imperative. </a:t>
            </a:r>
            <a:r>
              <a:rPr lang="en-GB" sz="1800" dirty="0" err="1">
                <a:latin typeface="Avenir Next" panose="020B0503020202020204" pitchFamily="34" charset="0"/>
              </a:rPr>
              <a:t>Pricewaterhouse</a:t>
            </a:r>
            <a:r>
              <a:rPr lang="en-GB" sz="1800" dirty="0">
                <a:latin typeface="Avenir Next" panose="020B0503020202020204" pitchFamily="34" charset="0"/>
              </a:rPr>
              <a:t> Coopers (PwC), for instance, sends teams of </a:t>
            </a:r>
            <a:r>
              <a:rPr lang="en-GB" sz="1800" u="sng" dirty="0">
                <a:latin typeface="Avenir Next" panose="020B0503020202020204" pitchFamily="34" charset="0"/>
              </a:rPr>
              <a:t>high-potential managers to developing countries for several months at a time</a:t>
            </a:r>
            <a:r>
              <a:rPr lang="en-GB" sz="1800" dirty="0">
                <a:latin typeface="Avenir Next" panose="020B0503020202020204" pitchFamily="34" charset="0"/>
              </a:rPr>
              <a:t>. The managers work with a local partner on a sustainability issue, such as strengthening coordination in the battle against HIV/AIDS infections in Uganda in order to build deeper understanding of </a:t>
            </a:r>
            <a:r>
              <a:rPr lang="en-GB" sz="1800" u="sng" dirty="0">
                <a:latin typeface="Avenir Next" panose="020B0503020202020204" pitchFamily="34" charset="0"/>
              </a:rPr>
              <a:t>global sustainable development challenges and the role of business in solving them”</a:t>
            </a:r>
            <a:endParaRPr lang="en-GB" sz="1800" b="1" u="sng" dirty="0">
              <a:latin typeface="Avenir Next" panose="020B0503020202020204" pitchFamily="34" charset="0"/>
            </a:endParaRPr>
          </a:p>
        </p:txBody>
      </p:sp>
      <p:pic>
        <p:nvPicPr>
          <p:cNvPr id="6" name="Picture 2" descr="Can Being Environmentally Sustainable Benefit Your Business? — Whitehorn  Capital Inc.">
            <a:extLst>
              <a:ext uri="{FF2B5EF4-FFF2-40B4-BE49-F238E27FC236}">
                <a16:creationId xmlns:a16="http://schemas.microsoft.com/office/drawing/2014/main" id="{137924FA-C6AF-2747-A087-44599F8D5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0555" y="5002196"/>
            <a:ext cx="1546504" cy="185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2408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B1213-7DE2-E548-8F59-809EEC8E1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8874" y="483472"/>
            <a:ext cx="12192000" cy="5891055"/>
          </a:xfrm>
        </p:spPr>
        <p:txBody>
          <a:bodyPr anchor="t">
            <a:normAutofit lnSpcReduction="10000"/>
          </a:bodyPr>
          <a:lstStyle/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“….Training and development should be supported by </a:t>
            </a:r>
            <a:r>
              <a:rPr lang="en-GB" sz="1800" u="sng" dirty="0">
                <a:latin typeface="Avenir Next" panose="020B0503020202020204" pitchFamily="34" charset="0"/>
              </a:rPr>
              <a:t>evaluation and compensation systems that incorporate the organization’s sustainability goals.</a:t>
            </a:r>
            <a:r>
              <a:rPr lang="en-GB" sz="1800" dirty="0">
                <a:latin typeface="Avenir Next" panose="020B0503020202020204" pitchFamily="34" charset="0"/>
              </a:rPr>
              <a:t> For example, at Westpac, an Australian bank group, executive team members have a </a:t>
            </a:r>
            <a:r>
              <a:rPr lang="en-GB" sz="1800" u="sng" dirty="0">
                <a:latin typeface="Avenir Next" panose="020B0503020202020204" pitchFamily="34" charset="0"/>
              </a:rPr>
              <a:t>specific emissions-reduction target on their yearly performance scorecard</a:t>
            </a:r>
            <a:r>
              <a:rPr lang="en-GB" sz="1800" dirty="0">
                <a:latin typeface="Avenir Next" panose="020B0503020202020204" pitchFamily="34" charset="0"/>
              </a:rPr>
              <a:t>.….”</a:t>
            </a:r>
          </a:p>
          <a:p>
            <a:pPr algn="just">
              <a:lnSpc>
                <a:spcPct val="170000"/>
              </a:lnSpc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“…. Incorporating environmental accountability into CEO compensation is also significant and can lead to greater monitoring and a lessening of environmental impact in some industries. Organizations such as </a:t>
            </a:r>
            <a:r>
              <a:rPr lang="en-GB" sz="1800" u="sng" dirty="0">
                <a:latin typeface="Avenir Next" panose="020B0503020202020204" pitchFamily="34" charset="0"/>
              </a:rPr>
              <a:t>3M</a:t>
            </a:r>
            <a:r>
              <a:rPr lang="en-GB" sz="1800" dirty="0">
                <a:latin typeface="Avenir Next" panose="020B0503020202020204" pitchFamily="34" charset="0"/>
              </a:rPr>
              <a:t> have used </a:t>
            </a:r>
            <a:r>
              <a:rPr lang="en-GB" sz="1800" u="sng" dirty="0">
                <a:latin typeface="Avenir Next" panose="020B0503020202020204" pitchFamily="34" charset="0"/>
              </a:rPr>
              <a:t>non monetary rewards for meeting environmental objectives</a:t>
            </a:r>
            <a:r>
              <a:rPr lang="en-GB" sz="1800" dirty="0">
                <a:latin typeface="Avenir Next" panose="020B0503020202020204" pitchFamily="34" charset="0"/>
              </a:rPr>
              <a:t>….”</a:t>
            </a:r>
          </a:p>
          <a:p>
            <a:pPr algn="just">
              <a:lnSpc>
                <a:spcPct val="170000"/>
              </a:lnSpc>
            </a:pPr>
            <a:endParaRPr lang="en-GB" sz="1800" dirty="0">
              <a:latin typeface="Avenir Next" panose="020B0503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1800" dirty="0">
                <a:latin typeface="Avenir Next" panose="020B0503020202020204" pitchFamily="34" charset="0"/>
              </a:rPr>
              <a:t>“….</a:t>
            </a:r>
            <a:r>
              <a:rPr lang="en-GB" sz="1800" u="sng" dirty="0">
                <a:latin typeface="Avenir Next" panose="020B0503020202020204" pitchFamily="34" charset="0"/>
              </a:rPr>
              <a:t>Intel implemented a compensation program tying not just top executive compensation but all employees’ year-end bonuses to progress on sustainability goals</a:t>
            </a:r>
            <a:r>
              <a:rPr lang="en-GB" sz="1800" dirty="0">
                <a:latin typeface="Avenir Next" panose="020B0503020202020204" pitchFamily="34" charset="0"/>
              </a:rPr>
              <a:t>. Most of these goals are related to environmental sustainability and target such results as reducing their carbon footprint, increasing the energy efficiency of their products and purchasing more green energy….”</a:t>
            </a:r>
          </a:p>
          <a:p>
            <a:pPr algn="just">
              <a:lnSpc>
                <a:spcPct val="170000"/>
              </a:lnSpc>
            </a:pPr>
            <a:endParaRPr lang="en-GB" sz="1800" b="1" i="1" dirty="0">
              <a:latin typeface="Avenir Next" panose="020B0503020202020204" pitchFamily="34" charset="0"/>
            </a:endParaRPr>
          </a:p>
        </p:txBody>
      </p:sp>
      <p:pic>
        <p:nvPicPr>
          <p:cNvPr id="6" name="Picture 2" descr="Can Being Environmentally Sustainable Benefit Your Business? — Whitehorn  Capital Inc.">
            <a:extLst>
              <a:ext uri="{FF2B5EF4-FFF2-40B4-BE49-F238E27FC236}">
                <a16:creationId xmlns:a16="http://schemas.microsoft.com/office/drawing/2014/main" id="{137924FA-C6AF-2747-A087-44599F8D5F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0912" y="5907344"/>
            <a:ext cx="792213" cy="950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36425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8C7F8-D330-CB41-862C-384A45AE7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840" y="815545"/>
            <a:ext cx="7723981" cy="522690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</a:rPr>
              <a:t>Sustainable HRM: </a:t>
            </a:r>
            <a:r>
              <a:rPr lang="en-GB" b="1" u="sng" dirty="0">
                <a:solidFill>
                  <a:srgbClr val="C00000"/>
                </a:solidFill>
                <a:latin typeface="Avenir Next" panose="020B0503020202020204" pitchFamily="34" charset="0"/>
              </a:rPr>
              <a:t>Key Questions</a:t>
            </a:r>
            <a:r>
              <a:rPr lang="en-GB" b="1" dirty="0">
                <a:solidFill>
                  <a:srgbClr val="C00000"/>
                </a:solidFill>
                <a:latin typeface="Avenir Next" panose="020B0503020202020204" pitchFamily="34" charset="0"/>
              </a:rPr>
              <a:t> in this Emergent Area: </a:t>
            </a:r>
          </a:p>
          <a:p>
            <a:pPr marL="0" indent="0">
              <a:lnSpc>
                <a:spcPct val="160000"/>
              </a:lnSpc>
              <a:buNone/>
            </a:pPr>
            <a:endParaRPr lang="en-GB" dirty="0">
              <a:latin typeface="Avenir Next" panose="020B0503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i="1" dirty="0">
                <a:latin typeface="Avenir Next" panose="020B0503020202020204" pitchFamily="34" charset="0"/>
              </a:rPr>
              <a:t>“If and how HR functions can transition from a shareholder/owner orientation towards serving multiple stakeholders, how HR functions manage multiple workforce risks and opportunities related to creating shared value, and ultimately the extent to which a sustainable HRM orientation enables the profession to meet the strategic objectives of organisations”. </a:t>
            </a:r>
            <a:r>
              <a:rPr lang="en-GB" sz="2000" dirty="0">
                <a:latin typeface="Avenir Next" panose="020B0503020202020204" pitchFamily="34" charset="0"/>
              </a:rPr>
              <a:t>(CIPD, 2021)</a:t>
            </a:r>
            <a:endParaRPr lang="en-US" sz="2000" dirty="0">
              <a:latin typeface="Avenir Next" panose="020B0503020202020204" pitchFamily="34" charset="0"/>
            </a:endParaRP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B6974E51-0BD3-4661-B71A-738C3BBDDE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37" r="31336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72484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E662B-843E-2641-BAC6-88A74FFF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435" y="967533"/>
            <a:ext cx="8017565" cy="5546047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b="1" dirty="0">
                <a:latin typeface="Avenir Next" panose="020B0503020202020204" pitchFamily="34" charset="0"/>
              </a:rPr>
              <a:t>Reading: </a:t>
            </a:r>
          </a:p>
          <a:p>
            <a:pPr>
              <a:lnSpc>
                <a:spcPct val="150000"/>
              </a:lnSpc>
            </a:pPr>
            <a:endParaRPr lang="en-US" sz="21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100" dirty="0">
                <a:latin typeface="Avenir Next" panose="020B0503020202020204" pitchFamily="34" charset="0"/>
              </a:rPr>
              <a:t>Sustainable HR: a 'green' fad, or a realistic model for change?</a:t>
            </a:r>
            <a:r>
              <a:rPr lang="en-US" sz="2100" dirty="0">
                <a:latin typeface="Avenir Next" panose="020B0503020202020204" pitchFamily="34" charset="0"/>
              </a:rPr>
              <a:t>: </a:t>
            </a:r>
            <a:r>
              <a:rPr lang="en-US" sz="2100" dirty="0">
                <a:latin typeface="Avenir Next" panose="020B0503020202020204" pitchFamily="34" charset="0"/>
                <a:hlinkClick r:id="rId2"/>
              </a:rPr>
              <a:t>https://www.cipd.co.uk/news-views/changing-work-views/future-work/thought-pieces/sustainable-hr#gref</a:t>
            </a:r>
            <a:endParaRPr lang="en-US" sz="21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100" dirty="0">
                <a:latin typeface="Avenir Next" panose="020B0503020202020204" pitchFamily="34" charset="0"/>
              </a:rPr>
              <a:t>A Sustainable place to work: An exploratory study of Sustainable HRM’s contribution to Employer Attractiveness Hanna </a:t>
            </a:r>
            <a:r>
              <a:rPr lang="en-GB" sz="2100" dirty="0" err="1">
                <a:latin typeface="Avenir Next" panose="020B0503020202020204" pitchFamily="34" charset="0"/>
              </a:rPr>
              <a:t>Hjalmarsson</a:t>
            </a:r>
            <a:r>
              <a:rPr lang="en-GB" sz="2100" dirty="0">
                <a:latin typeface="Avenir Next" panose="020B0503020202020204" pitchFamily="34" charset="0"/>
              </a:rPr>
              <a:t>, Melina </a:t>
            </a:r>
            <a:r>
              <a:rPr lang="en-GB" sz="2100" dirty="0" err="1">
                <a:latin typeface="Avenir Next" panose="020B0503020202020204" pitchFamily="34" charset="0"/>
              </a:rPr>
              <a:t>Åhlenius</a:t>
            </a:r>
            <a:r>
              <a:rPr lang="en-US" sz="2100" dirty="0">
                <a:latin typeface="Avenir Next" panose="020B0503020202020204" pitchFamily="34" charset="0"/>
              </a:rPr>
              <a:t>: </a:t>
            </a:r>
            <a:r>
              <a:rPr lang="en-US" sz="2100" dirty="0">
                <a:latin typeface="Avenir Next" panose="020B0503020202020204" pitchFamily="34" charset="0"/>
                <a:hlinkClick r:id="rId3"/>
              </a:rPr>
              <a:t>https://www.diva-portal.org/smash/get/diva2:1328474/FULLTEXT01.pdf</a:t>
            </a:r>
            <a:endParaRPr lang="en-US" sz="21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Avenir Next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100" dirty="0">
                <a:latin typeface="Avenir Next" panose="020B0503020202020204" pitchFamily="34" charset="0"/>
              </a:rPr>
              <a:t>Article Designing Sustainable HRM: The Core Characteristics of Emerging </a:t>
            </a:r>
            <a:r>
              <a:rPr lang="en-GB" sz="2100" dirty="0" err="1">
                <a:latin typeface="Avenir Next" panose="020B0503020202020204" pitchFamily="34" charset="0"/>
              </a:rPr>
              <a:t>Field:https</a:t>
            </a:r>
            <a:r>
              <a:rPr lang="en-GB" sz="2100" dirty="0">
                <a:latin typeface="Avenir Next" panose="020B0503020202020204" pitchFamily="34" charset="0"/>
              </a:rPr>
              <a:t>://</a:t>
            </a:r>
            <a:r>
              <a:rPr lang="en-GB" sz="2100" dirty="0" err="1">
                <a:latin typeface="Avenir Next" panose="020B0503020202020204" pitchFamily="34" charset="0"/>
              </a:rPr>
              <a:t>www.mdpi.com</a:t>
            </a:r>
            <a:r>
              <a:rPr lang="en-GB" sz="2100" dirty="0">
                <a:latin typeface="Avenir Next" panose="020B0503020202020204" pitchFamily="34" charset="0"/>
              </a:rPr>
              <a:t>/2071-1050/10/12/4798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Avenir Next" panose="020B0503020202020204" pitchFamily="34" charset="0"/>
            </a:endParaRPr>
          </a:p>
          <a:p>
            <a:endParaRPr lang="en-US" sz="2000" dirty="0">
              <a:latin typeface="Avenir Next" panose="020B05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7268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52156</TotalTime>
  <Words>3888</Words>
  <Application>Microsoft Office PowerPoint</Application>
  <PresentationFormat>Widescreen</PresentationFormat>
  <Paragraphs>260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1" baseType="lpstr">
      <vt:lpstr>Arial</vt:lpstr>
      <vt:lpstr>Avenir Next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Sustainability….</vt:lpstr>
      <vt:lpstr>PowerPoint Presentation</vt:lpstr>
      <vt:lpstr>Sustainability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Elizabeth Babafemi</dc:creator>
  <cp:lastModifiedBy>Dennis Pepple</cp:lastModifiedBy>
  <cp:revision>87</cp:revision>
  <dcterms:created xsi:type="dcterms:W3CDTF">2021-10-07T08:55:32Z</dcterms:created>
  <dcterms:modified xsi:type="dcterms:W3CDTF">2022-12-02T18:49:31Z</dcterms:modified>
</cp:coreProperties>
</file>