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3" r:id="rId3"/>
    <p:sldId id="257" r:id="rId4"/>
    <p:sldId id="258" r:id="rId5"/>
    <p:sldId id="261" r:id="rId6"/>
    <p:sldId id="259" r:id="rId7"/>
    <p:sldId id="260" r:id="rId8"/>
    <p:sldId id="264" r:id="rId9"/>
    <p:sldId id="283" r:id="rId10"/>
    <p:sldId id="284" r:id="rId11"/>
    <p:sldId id="285" r:id="rId12"/>
    <p:sldId id="286" r:id="rId13"/>
    <p:sldId id="276" r:id="rId14"/>
    <p:sldId id="266" r:id="rId15"/>
    <p:sldId id="277" r:id="rId16"/>
    <p:sldId id="287" r:id="rId17"/>
    <p:sldId id="267" r:id="rId18"/>
    <p:sldId id="268" r:id="rId19"/>
    <p:sldId id="269" r:id="rId20"/>
    <p:sldId id="278" r:id="rId21"/>
    <p:sldId id="270" r:id="rId22"/>
    <p:sldId id="271" r:id="rId23"/>
    <p:sldId id="272" r:id="rId24"/>
    <p:sldId id="274" r:id="rId25"/>
    <p:sldId id="288" r:id="rId26"/>
    <p:sldId id="282" r:id="rId27"/>
    <p:sldId id="289" r:id="rId28"/>
    <p:sldId id="29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19125045" initials="1" lastIdx="1" clrIdx="0">
    <p:extLst>
      <p:ext uri="{19B8F6BF-5375-455C-9EA6-DF929625EA0E}">
        <p15:presenceInfo xmlns="" xmlns:p15="http://schemas.microsoft.com/office/powerpoint/2012/main" userId="S::19125045@nuv.ac.in::ac8b410d-0d89-4eb5-99ec-f7cf6daefb3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0" autoAdjust="0"/>
    <p:restoredTop sz="94660"/>
  </p:normalViewPr>
  <p:slideViewPr>
    <p:cSldViewPr snapToGrid="0">
      <p:cViewPr>
        <p:scale>
          <a:sx n="96" d="100"/>
          <a:sy n="96" d="100"/>
        </p:scale>
        <p:origin x="-134"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3AF2108-CBBD-46E1-67B0-2EE462B61E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 xmlns:a16="http://schemas.microsoft.com/office/drawing/2014/main" id="{4115C3A3-7F6B-0802-F359-EDB7E965D0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 xmlns:a16="http://schemas.microsoft.com/office/drawing/2014/main" id="{99129E87-ED96-1BAB-5046-C49FEAC96C0E}"/>
              </a:ext>
            </a:extLst>
          </p:cNvPr>
          <p:cNvSpPr>
            <a:spLocks noGrp="1"/>
          </p:cNvSpPr>
          <p:nvPr>
            <p:ph type="dt" sz="half" idx="10"/>
          </p:nvPr>
        </p:nvSpPr>
        <p:spPr/>
        <p:txBody>
          <a:bodyPr/>
          <a:lstStyle/>
          <a:p>
            <a:fld id="{14372750-EB04-464E-AD4C-535BC400A2DF}" type="datetimeFigureOut">
              <a:rPr lang="en-IN" smtClean="0"/>
              <a:pPr/>
              <a:t>19-10-2023</a:t>
            </a:fld>
            <a:endParaRPr lang="en-IN"/>
          </a:p>
        </p:txBody>
      </p:sp>
      <p:sp>
        <p:nvSpPr>
          <p:cNvPr id="5" name="Footer Placeholder 4">
            <a:extLst>
              <a:ext uri="{FF2B5EF4-FFF2-40B4-BE49-F238E27FC236}">
                <a16:creationId xmlns="" xmlns:a16="http://schemas.microsoft.com/office/drawing/2014/main" id="{49BA2320-412B-8CF8-E29D-0706A9ED49D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 xmlns:a16="http://schemas.microsoft.com/office/drawing/2014/main" id="{B1CF4D4E-150A-400F-25E2-B6D92C70EF4E}"/>
              </a:ext>
            </a:extLst>
          </p:cNvPr>
          <p:cNvSpPr>
            <a:spLocks noGrp="1"/>
          </p:cNvSpPr>
          <p:nvPr>
            <p:ph type="sldNum" sz="quarter" idx="12"/>
          </p:nvPr>
        </p:nvSpPr>
        <p:spPr/>
        <p:txBody>
          <a:bodyPr/>
          <a:lstStyle/>
          <a:p>
            <a:fld id="{DB94D1A6-6362-4876-A9F9-6C047F614882}" type="slidenum">
              <a:rPr lang="en-IN" smtClean="0"/>
              <a:pPr/>
              <a:t>‹#›</a:t>
            </a:fld>
            <a:endParaRPr lang="en-IN"/>
          </a:p>
        </p:txBody>
      </p:sp>
    </p:spTree>
    <p:extLst>
      <p:ext uri="{BB962C8B-B14F-4D97-AF65-F5344CB8AC3E}">
        <p14:creationId xmlns:p14="http://schemas.microsoft.com/office/powerpoint/2010/main" val="47433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3B84F8D-7E75-2480-0263-A9AF4F11F67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 xmlns:a16="http://schemas.microsoft.com/office/drawing/2014/main" id="{2D2A583B-111B-677C-C31D-17804BF19A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949734C2-4814-CC70-E094-0CF15A747938}"/>
              </a:ext>
            </a:extLst>
          </p:cNvPr>
          <p:cNvSpPr>
            <a:spLocks noGrp="1"/>
          </p:cNvSpPr>
          <p:nvPr>
            <p:ph type="dt" sz="half" idx="10"/>
          </p:nvPr>
        </p:nvSpPr>
        <p:spPr/>
        <p:txBody>
          <a:bodyPr/>
          <a:lstStyle/>
          <a:p>
            <a:fld id="{14372750-EB04-464E-AD4C-535BC400A2DF}" type="datetimeFigureOut">
              <a:rPr lang="en-IN" smtClean="0"/>
              <a:pPr/>
              <a:t>19-10-2023</a:t>
            </a:fld>
            <a:endParaRPr lang="en-IN"/>
          </a:p>
        </p:txBody>
      </p:sp>
      <p:sp>
        <p:nvSpPr>
          <p:cNvPr id="5" name="Footer Placeholder 4">
            <a:extLst>
              <a:ext uri="{FF2B5EF4-FFF2-40B4-BE49-F238E27FC236}">
                <a16:creationId xmlns="" xmlns:a16="http://schemas.microsoft.com/office/drawing/2014/main" id="{9394A974-8542-F60A-750C-413B6FDB506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 xmlns:a16="http://schemas.microsoft.com/office/drawing/2014/main" id="{A8DDD098-79F9-6377-EBF3-874C004A668C}"/>
              </a:ext>
            </a:extLst>
          </p:cNvPr>
          <p:cNvSpPr>
            <a:spLocks noGrp="1"/>
          </p:cNvSpPr>
          <p:nvPr>
            <p:ph type="sldNum" sz="quarter" idx="12"/>
          </p:nvPr>
        </p:nvSpPr>
        <p:spPr/>
        <p:txBody>
          <a:bodyPr/>
          <a:lstStyle/>
          <a:p>
            <a:fld id="{DB94D1A6-6362-4876-A9F9-6C047F614882}" type="slidenum">
              <a:rPr lang="en-IN" smtClean="0"/>
              <a:pPr/>
              <a:t>‹#›</a:t>
            </a:fld>
            <a:endParaRPr lang="en-IN"/>
          </a:p>
        </p:txBody>
      </p:sp>
    </p:spTree>
    <p:extLst>
      <p:ext uri="{BB962C8B-B14F-4D97-AF65-F5344CB8AC3E}">
        <p14:creationId xmlns:p14="http://schemas.microsoft.com/office/powerpoint/2010/main" val="779741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F00723-0959-64FB-8330-C106CC2894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 xmlns:a16="http://schemas.microsoft.com/office/drawing/2014/main" id="{DF2F4BB0-DFB5-D2D2-3B96-9179BFF3B5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4A833C07-5319-D090-2869-01ECC33E00E1}"/>
              </a:ext>
            </a:extLst>
          </p:cNvPr>
          <p:cNvSpPr>
            <a:spLocks noGrp="1"/>
          </p:cNvSpPr>
          <p:nvPr>
            <p:ph type="dt" sz="half" idx="10"/>
          </p:nvPr>
        </p:nvSpPr>
        <p:spPr/>
        <p:txBody>
          <a:bodyPr/>
          <a:lstStyle/>
          <a:p>
            <a:fld id="{14372750-EB04-464E-AD4C-535BC400A2DF}" type="datetimeFigureOut">
              <a:rPr lang="en-IN" smtClean="0"/>
              <a:pPr/>
              <a:t>19-10-2023</a:t>
            </a:fld>
            <a:endParaRPr lang="en-IN"/>
          </a:p>
        </p:txBody>
      </p:sp>
      <p:sp>
        <p:nvSpPr>
          <p:cNvPr id="5" name="Footer Placeholder 4">
            <a:extLst>
              <a:ext uri="{FF2B5EF4-FFF2-40B4-BE49-F238E27FC236}">
                <a16:creationId xmlns="" xmlns:a16="http://schemas.microsoft.com/office/drawing/2014/main" id="{5C1470CF-6633-C6AB-5540-0CD48CFEC43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 xmlns:a16="http://schemas.microsoft.com/office/drawing/2014/main" id="{0DF61CD2-C6E4-897D-3FFE-5028FC2280C8}"/>
              </a:ext>
            </a:extLst>
          </p:cNvPr>
          <p:cNvSpPr>
            <a:spLocks noGrp="1"/>
          </p:cNvSpPr>
          <p:nvPr>
            <p:ph type="sldNum" sz="quarter" idx="12"/>
          </p:nvPr>
        </p:nvSpPr>
        <p:spPr/>
        <p:txBody>
          <a:bodyPr/>
          <a:lstStyle/>
          <a:p>
            <a:fld id="{DB94D1A6-6362-4876-A9F9-6C047F614882}" type="slidenum">
              <a:rPr lang="en-IN" smtClean="0"/>
              <a:pPr/>
              <a:t>‹#›</a:t>
            </a:fld>
            <a:endParaRPr lang="en-IN"/>
          </a:p>
        </p:txBody>
      </p:sp>
    </p:spTree>
    <p:extLst>
      <p:ext uri="{BB962C8B-B14F-4D97-AF65-F5344CB8AC3E}">
        <p14:creationId xmlns:p14="http://schemas.microsoft.com/office/powerpoint/2010/main" val="359691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3F5E56A-F4C5-541D-B487-A2363C086F8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 xmlns:a16="http://schemas.microsoft.com/office/drawing/2014/main" id="{21AABAEE-D1FE-B1D7-CA0D-3138BAEA1F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 xmlns:a16="http://schemas.microsoft.com/office/drawing/2014/main" id="{EA910F39-1466-4F2E-342D-E595440FB8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 xmlns:a16="http://schemas.microsoft.com/office/drawing/2014/main" id="{33CF9A0B-93B1-AEAD-E150-390ACD7ECD16}"/>
              </a:ext>
            </a:extLst>
          </p:cNvPr>
          <p:cNvSpPr>
            <a:spLocks noGrp="1"/>
          </p:cNvSpPr>
          <p:nvPr>
            <p:ph type="dt" sz="half" idx="10"/>
          </p:nvPr>
        </p:nvSpPr>
        <p:spPr/>
        <p:txBody>
          <a:bodyPr/>
          <a:lstStyle/>
          <a:p>
            <a:fld id="{14372750-EB04-464E-AD4C-535BC400A2DF}" type="datetimeFigureOut">
              <a:rPr lang="en-IN" smtClean="0"/>
              <a:pPr/>
              <a:t>19-10-2023</a:t>
            </a:fld>
            <a:endParaRPr lang="en-IN"/>
          </a:p>
        </p:txBody>
      </p:sp>
      <p:sp>
        <p:nvSpPr>
          <p:cNvPr id="6" name="Footer Placeholder 5">
            <a:extLst>
              <a:ext uri="{FF2B5EF4-FFF2-40B4-BE49-F238E27FC236}">
                <a16:creationId xmlns="" xmlns:a16="http://schemas.microsoft.com/office/drawing/2014/main" id="{4F3CA6B6-D7A3-10C3-DD7E-CE82897A24D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 xmlns:a16="http://schemas.microsoft.com/office/drawing/2014/main" id="{8A12C26E-A7AA-5662-BCDC-F20351252E29}"/>
              </a:ext>
            </a:extLst>
          </p:cNvPr>
          <p:cNvSpPr>
            <a:spLocks noGrp="1"/>
          </p:cNvSpPr>
          <p:nvPr>
            <p:ph type="sldNum" sz="quarter" idx="12"/>
          </p:nvPr>
        </p:nvSpPr>
        <p:spPr/>
        <p:txBody>
          <a:bodyPr/>
          <a:lstStyle/>
          <a:p>
            <a:fld id="{DB94D1A6-6362-4876-A9F9-6C047F614882}" type="slidenum">
              <a:rPr lang="en-IN" smtClean="0"/>
              <a:pPr/>
              <a:t>‹#›</a:t>
            </a:fld>
            <a:endParaRPr lang="en-IN"/>
          </a:p>
        </p:txBody>
      </p:sp>
    </p:spTree>
    <p:extLst>
      <p:ext uri="{BB962C8B-B14F-4D97-AF65-F5344CB8AC3E}">
        <p14:creationId xmlns:p14="http://schemas.microsoft.com/office/powerpoint/2010/main" val="4287527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08D64E4-6938-E66E-5074-0D562C0E21DF}"/>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 xmlns:a16="http://schemas.microsoft.com/office/drawing/2014/main" id="{ECB1F648-8C74-5DD5-C0D8-078D8F1F83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3FBED14B-A4B0-0757-D490-CF40C3CB369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 xmlns:a16="http://schemas.microsoft.com/office/drawing/2014/main" id="{3B743ACE-7D17-CCF4-A786-883109D584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3C9B643E-588A-4319-F703-8428713843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 xmlns:a16="http://schemas.microsoft.com/office/drawing/2014/main" id="{6EAD2D39-1FD5-67EF-C33B-EA92BC9BE749}"/>
              </a:ext>
            </a:extLst>
          </p:cNvPr>
          <p:cNvSpPr>
            <a:spLocks noGrp="1"/>
          </p:cNvSpPr>
          <p:nvPr>
            <p:ph type="dt" sz="half" idx="10"/>
          </p:nvPr>
        </p:nvSpPr>
        <p:spPr/>
        <p:txBody>
          <a:bodyPr/>
          <a:lstStyle/>
          <a:p>
            <a:fld id="{14372750-EB04-464E-AD4C-535BC400A2DF}" type="datetimeFigureOut">
              <a:rPr lang="en-IN" smtClean="0"/>
              <a:pPr/>
              <a:t>19-10-2023</a:t>
            </a:fld>
            <a:endParaRPr lang="en-IN"/>
          </a:p>
        </p:txBody>
      </p:sp>
      <p:sp>
        <p:nvSpPr>
          <p:cNvPr id="8" name="Footer Placeholder 7">
            <a:extLst>
              <a:ext uri="{FF2B5EF4-FFF2-40B4-BE49-F238E27FC236}">
                <a16:creationId xmlns="" xmlns:a16="http://schemas.microsoft.com/office/drawing/2014/main" id="{6A87E9F3-87C4-242B-87CC-D26CAC7FE49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 xmlns:a16="http://schemas.microsoft.com/office/drawing/2014/main" id="{0DF1CE1E-17EA-478C-94F7-E6CC752B0BDF}"/>
              </a:ext>
            </a:extLst>
          </p:cNvPr>
          <p:cNvSpPr>
            <a:spLocks noGrp="1"/>
          </p:cNvSpPr>
          <p:nvPr>
            <p:ph type="sldNum" sz="quarter" idx="12"/>
          </p:nvPr>
        </p:nvSpPr>
        <p:spPr/>
        <p:txBody>
          <a:bodyPr/>
          <a:lstStyle/>
          <a:p>
            <a:fld id="{DB94D1A6-6362-4876-A9F9-6C047F614882}" type="slidenum">
              <a:rPr lang="en-IN" smtClean="0"/>
              <a:pPr/>
              <a:t>‹#›</a:t>
            </a:fld>
            <a:endParaRPr lang="en-IN"/>
          </a:p>
        </p:txBody>
      </p:sp>
    </p:spTree>
    <p:extLst>
      <p:ext uri="{BB962C8B-B14F-4D97-AF65-F5344CB8AC3E}">
        <p14:creationId xmlns:p14="http://schemas.microsoft.com/office/powerpoint/2010/main" val="3867885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A08DF78-9A34-9A71-F190-76A64A60F77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 xmlns:a16="http://schemas.microsoft.com/office/drawing/2014/main" id="{CDB3C4FF-E863-C2BD-72A9-04BF2EB612AD}"/>
              </a:ext>
            </a:extLst>
          </p:cNvPr>
          <p:cNvSpPr>
            <a:spLocks noGrp="1"/>
          </p:cNvSpPr>
          <p:nvPr>
            <p:ph type="dt" sz="half" idx="10"/>
          </p:nvPr>
        </p:nvSpPr>
        <p:spPr/>
        <p:txBody>
          <a:bodyPr/>
          <a:lstStyle/>
          <a:p>
            <a:fld id="{14372750-EB04-464E-AD4C-535BC400A2DF}" type="datetimeFigureOut">
              <a:rPr lang="en-IN" smtClean="0"/>
              <a:pPr/>
              <a:t>19-10-2023</a:t>
            </a:fld>
            <a:endParaRPr lang="en-IN"/>
          </a:p>
        </p:txBody>
      </p:sp>
      <p:sp>
        <p:nvSpPr>
          <p:cNvPr id="4" name="Footer Placeholder 3">
            <a:extLst>
              <a:ext uri="{FF2B5EF4-FFF2-40B4-BE49-F238E27FC236}">
                <a16:creationId xmlns="" xmlns:a16="http://schemas.microsoft.com/office/drawing/2014/main" id="{01CD0D6B-0E4A-6F1D-B962-7D91FB545E5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 xmlns:a16="http://schemas.microsoft.com/office/drawing/2014/main" id="{FE6218F2-0FB8-9B7C-1B71-6DD0130D5BC5}"/>
              </a:ext>
            </a:extLst>
          </p:cNvPr>
          <p:cNvSpPr>
            <a:spLocks noGrp="1"/>
          </p:cNvSpPr>
          <p:nvPr>
            <p:ph type="sldNum" sz="quarter" idx="12"/>
          </p:nvPr>
        </p:nvSpPr>
        <p:spPr/>
        <p:txBody>
          <a:bodyPr/>
          <a:lstStyle/>
          <a:p>
            <a:fld id="{DB94D1A6-6362-4876-A9F9-6C047F614882}" type="slidenum">
              <a:rPr lang="en-IN" smtClean="0"/>
              <a:pPr/>
              <a:t>‹#›</a:t>
            </a:fld>
            <a:endParaRPr lang="en-IN"/>
          </a:p>
        </p:txBody>
      </p:sp>
    </p:spTree>
    <p:extLst>
      <p:ext uri="{BB962C8B-B14F-4D97-AF65-F5344CB8AC3E}">
        <p14:creationId xmlns:p14="http://schemas.microsoft.com/office/powerpoint/2010/main" val="3010973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74C53966-71B6-9D7A-9782-7678500E0C6B}"/>
              </a:ext>
            </a:extLst>
          </p:cNvPr>
          <p:cNvSpPr>
            <a:spLocks noGrp="1"/>
          </p:cNvSpPr>
          <p:nvPr>
            <p:ph type="dt" sz="half" idx="10"/>
          </p:nvPr>
        </p:nvSpPr>
        <p:spPr/>
        <p:txBody>
          <a:bodyPr/>
          <a:lstStyle/>
          <a:p>
            <a:fld id="{14372750-EB04-464E-AD4C-535BC400A2DF}" type="datetimeFigureOut">
              <a:rPr lang="en-IN" smtClean="0"/>
              <a:pPr/>
              <a:t>19-10-2023</a:t>
            </a:fld>
            <a:endParaRPr lang="en-IN"/>
          </a:p>
        </p:txBody>
      </p:sp>
      <p:sp>
        <p:nvSpPr>
          <p:cNvPr id="3" name="Footer Placeholder 2">
            <a:extLst>
              <a:ext uri="{FF2B5EF4-FFF2-40B4-BE49-F238E27FC236}">
                <a16:creationId xmlns="" xmlns:a16="http://schemas.microsoft.com/office/drawing/2014/main" id="{E264C8DD-293C-BE8F-25D7-89384E61E4EF}"/>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 xmlns:a16="http://schemas.microsoft.com/office/drawing/2014/main" id="{5505DCFD-12EB-DEE8-384C-5EDD227C41C2}"/>
              </a:ext>
            </a:extLst>
          </p:cNvPr>
          <p:cNvSpPr>
            <a:spLocks noGrp="1"/>
          </p:cNvSpPr>
          <p:nvPr>
            <p:ph type="sldNum" sz="quarter" idx="12"/>
          </p:nvPr>
        </p:nvSpPr>
        <p:spPr/>
        <p:txBody>
          <a:bodyPr/>
          <a:lstStyle/>
          <a:p>
            <a:fld id="{DB94D1A6-6362-4876-A9F9-6C047F614882}" type="slidenum">
              <a:rPr lang="en-IN" smtClean="0"/>
              <a:pPr/>
              <a:t>‹#›</a:t>
            </a:fld>
            <a:endParaRPr lang="en-IN"/>
          </a:p>
        </p:txBody>
      </p:sp>
    </p:spTree>
    <p:extLst>
      <p:ext uri="{BB962C8B-B14F-4D97-AF65-F5344CB8AC3E}">
        <p14:creationId xmlns:p14="http://schemas.microsoft.com/office/powerpoint/2010/main" val="3184182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6EFD55-69D5-5FBB-2BDB-EDF3342B26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 xmlns:a16="http://schemas.microsoft.com/office/drawing/2014/main" id="{E2783B45-ED69-22EE-2031-6B1BB18AEA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 xmlns:a16="http://schemas.microsoft.com/office/drawing/2014/main" id="{B1E2943A-CC10-0FFB-F1FA-10AA1447E3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C8FB9589-D285-285B-3805-3C93855B060B}"/>
              </a:ext>
            </a:extLst>
          </p:cNvPr>
          <p:cNvSpPr>
            <a:spLocks noGrp="1"/>
          </p:cNvSpPr>
          <p:nvPr>
            <p:ph type="dt" sz="half" idx="10"/>
          </p:nvPr>
        </p:nvSpPr>
        <p:spPr/>
        <p:txBody>
          <a:bodyPr/>
          <a:lstStyle/>
          <a:p>
            <a:fld id="{14372750-EB04-464E-AD4C-535BC400A2DF}" type="datetimeFigureOut">
              <a:rPr lang="en-IN" smtClean="0"/>
              <a:pPr/>
              <a:t>19-10-2023</a:t>
            </a:fld>
            <a:endParaRPr lang="en-IN"/>
          </a:p>
        </p:txBody>
      </p:sp>
      <p:sp>
        <p:nvSpPr>
          <p:cNvPr id="6" name="Footer Placeholder 5">
            <a:extLst>
              <a:ext uri="{FF2B5EF4-FFF2-40B4-BE49-F238E27FC236}">
                <a16:creationId xmlns="" xmlns:a16="http://schemas.microsoft.com/office/drawing/2014/main" id="{1A165750-2087-75F4-5D37-96520672412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 xmlns:a16="http://schemas.microsoft.com/office/drawing/2014/main" id="{52885D64-21D3-DF2E-4987-E5CFF08D9E2C}"/>
              </a:ext>
            </a:extLst>
          </p:cNvPr>
          <p:cNvSpPr>
            <a:spLocks noGrp="1"/>
          </p:cNvSpPr>
          <p:nvPr>
            <p:ph type="sldNum" sz="quarter" idx="12"/>
          </p:nvPr>
        </p:nvSpPr>
        <p:spPr/>
        <p:txBody>
          <a:bodyPr/>
          <a:lstStyle/>
          <a:p>
            <a:fld id="{DB94D1A6-6362-4876-A9F9-6C047F614882}" type="slidenum">
              <a:rPr lang="en-IN" smtClean="0"/>
              <a:pPr/>
              <a:t>‹#›</a:t>
            </a:fld>
            <a:endParaRPr lang="en-IN"/>
          </a:p>
        </p:txBody>
      </p:sp>
    </p:spTree>
    <p:extLst>
      <p:ext uri="{BB962C8B-B14F-4D97-AF65-F5344CB8AC3E}">
        <p14:creationId xmlns:p14="http://schemas.microsoft.com/office/powerpoint/2010/main" val="3789320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811CECC-9567-2DA0-4AB3-B3CC739FE8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 xmlns:a16="http://schemas.microsoft.com/office/drawing/2014/main" id="{CFBB5E12-9F39-1A01-8372-22E7717158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 xmlns:a16="http://schemas.microsoft.com/office/drawing/2014/main" id="{15F69A74-9B86-53A2-3230-0A631B8E48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F583FA38-1930-31B0-FE59-675C9B8FA72D}"/>
              </a:ext>
            </a:extLst>
          </p:cNvPr>
          <p:cNvSpPr>
            <a:spLocks noGrp="1"/>
          </p:cNvSpPr>
          <p:nvPr>
            <p:ph type="dt" sz="half" idx="10"/>
          </p:nvPr>
        </p:nvSpPr>
        <p:spPr/>
        <p:txBody>
          <a:bodyPr/>
          <a:lstStyle/>
          <a:p>
            <a:fld id="{14372750-EB04-464E-AD4C-535BC400A2DF}" type="datetimeFigureOut">
              <a:rPr lang="en-IN" smtClean="0"/>
              <a:pPr/>
              <a:t>19-10-2023</a:t>
            </a:fld>
            <a:endParaRPr lang="en-IN"/>
          </a:p>
        </p:txBody>
      </p:sp>
      <p:sp>
        <p:nvSpPr>
          <p:cNvPr id="6" name="Footer Placeholder 5">
            <a:extLst>
              <a:ext uri="{FF2B5EF4-FFF2-40B4-BE49-F238E27FC236}">
                <a16:creationId xmlns="" xmlns:a16="http://schemas.microsoft.com/office/drawing/2014/main" id="{B5B73BF6-282D-E6F7-456A-93F0433A1BD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 xmlns:a16="http://schemas.microsoft.com/office/drawing/2014/main" id="{7C8F35A9-6F09-0FE4-0AB9-8094B1433F12}"/>
              </a:ext>
            </a:extLst>
          </p:cNvPr>
          <p:cNvSpPr>
            <a:spLocks noGrp="1"/>
          </p:cNvSpPr>
          <p:nvPr>
            <p:ph type="sldNum" sz="quarter" idx="12"/>
          </p:nvPr>
        </p:nvSpPr>
        <p:spPr/>
        <p:txBody>
          <a:bodyPr/>
          <a:lstStyle/>
          <a:p>
            <a:fld id="{DB94D1A6-6362-4876-A9F9-6C047F614882}" type="slidenum">
              <a:rPr lang="en-IN" smtClean="0"/>
              <a:pPr/>
              <a:t>‹#›</a:t>
            </a:fld>
            <a:endParaRPr lang="en-IN"/>
          </a:p>
        </p:txBody>
      </p:sp>
    </p:spTree>
    <p:extLst>
      <p:ext uri="{BB962C8B-B14F-4D97-AF65-F5344CB8AC3E}">
        <p14:creationId xmlns:p14="http://schemas.microsoft.com/office/powerpoint/2010/main" val="1099704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1BCB802-2825-A376-9542-5313EAF21DD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 xmlns:a16="http://schemas.microsoft.com/office/drawing/2014/main" id="{4192BA05-2E99-1923-BD2F-AED0EA8D3E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A3D27814-3D28-E8D2-81A5-F91084A1E181}"/>
              </a:ext>
            </a:extLst>
          </p:cNvPr>
          <p:cNvSpPr>
            <a:spLocks noGrp="1"/>
          </p:cNvSpPr>
          <p:nvPr>
            <p:ph type="dt" sz="half" idx="10"/>
          </p:nvPr>
        </p:nvSpPr>
        <p:spPr/>
        <p:txBody>
          <a:bodyPr/>
          <a:lstStyle/>
          <a:p>
            <a:fld id="{14372750-EB04-464E-AD4C-535BC400A2DF}" type="datetimeFigureOut">
              <a:rPr lang="en-IN" smtClean="0"/>
              <a:pPr/>
              <a:t>19-10-2023</a:t>
            </a:fld>
            <a:endParaRPr lang="en-IN"/>
          </a:p>
        </p:txBody>
      </p:sp>
      <p:sp>
        <p:nvSpPr>
          <p:cNvPr id="5" name="Footer Placeholder 4">
            <a:extLst>
              <a:ext uri="{FF2B5EF4-FFF2-40B4-BE49-F238E27FC236}">
                <a16:creationId xmlns="" xmlns:a16="http://schemas.microsoft.com/office/drawing/2014/main" id="{D1849158-673E-675E-F6BE-2B2028E1F7B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 xmlns:a16="http://schemas.microsoft.com/office/drawing/2014/main" id="{7BD47D85-7687-5A9F-7CBB-CEF3243F09D1}"/>
              </a:ext>
            </a:extLst>
          </p:cNvPr>
          <p:cNvSpPr>
            <a:spLocks noGrp="1"/>
          </p:cNvSpPr>
          <p:nvPr>
            <p:ph type="sldNum" sz="quarter" idx="12"/>
          </p:nvPr>
        </p:nvSpPr>
        <p:spPr/>
        <p:txBody>
          <a:bodyPr/>
          <a:lstStyle/>
          <a:p>
            <a:fld id="{DB94D1A6-6362-4876-A9F9-6C047F614882}" type="slidenum">
              <a:rPr lang="en-IN" smtClean="0"/>
              <a:pPr/>
              <a:t>‹#›</a:t>
            </a:fld>
            <a:endParaRPr lang="en-IN"/>
          </a:p>
        </p:txBody>
      </p:sp>
    </p:spTree>
    <p:extLst>
      <p:ext uri="{BB962C8B-B14F-4D97-AF65-F5344CB8AC3E}">
        <p14:creationId xmlns:p14="http://schemas.microsoft.com/office/powerpoint/2010/main" val="344336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C5017A7D-6BE9-943F-EF74-3C133E43F6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 xmlns:a16="http://schemas.microsoft.com/office/drawing/2014/main" id="{1CB71976-BAC5-39E9-36C2-59BA642151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5A9AAFE3-4954-AA43-1222-AFD689A2B6C0}"/>
              </a:ext>
            </a:extLst>
          </p:cNvPr>
          <p:cNvSpPr>
            <a:spLocks noGrp="1"/>
          </p:cNvSpPr>
          <p:nvPr>
            <p:ph type="dt" sz="half" idx="10"/>
          </p:nvPr>
        </p:nvSpPr>
        <p:spPr/>
        <p:txBody>
          <a:bodyPr/>
          <a:lstStyle/>
          <a:p>
            <a:fld id="{14372750-EB04-464E-AD4C-535BC400A2DF}" type="datetimeFigureOut">
              <a:rPr lang="en-IN" smtClean="0"/>
              <a:pPr/>
              <a:t>19-10-2023</a:t>
            </a:fld>
            <a:endParaRPr lang="en-IN"/>
          </a:p>
        </p:txBody>
      </p:sp>
      <p:sp>
        <p:nvSpPr>
          <p:cNvPr id="5" name="Footer Placeholder 4">
            <a:extLst>
              <a:ext uri="{FF2B5EF4-FFF2-40B4-BE49-F238E27FC236}">
                <a16:creationId xmlns="" xmlns:a16="http://schemas.microsoft.com/office/drawing/2014/main" id="{E8E65100-5E0B-B5A8-9B6F-7BF06B7A044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 xmlns:a16="http://schemas.microsoft.com/office/drawing/2014/main" id="{28DDF665-220C-C395-8D39-E5A5CDF08F5E}"/>
              </a:ext>
            </a:extLst>
          </p:cNvPr>
          <p:cNvSpPr>
            <a:spLocks noGrp="1"/>
          </p:cNvSpPr>
          <p:nvPr>
            <p:ph type="sldNum" sz="quarter" idx="12"/>
          </p:nvPr>
        </p:nvSpPr>
        <p:spPr/>
        <p:txBody>
          <a:bodyPr/>
          <a:lstStyle/>
          <a:p>
            <a:fld id="{DB94D1A6-6362-4876-A9F9-6C047F614882}" type="slidenum">
              <a:rPr lang="en-IN" smtClean="0"/>
              <a:pPr/>
              <a:t>‹#›</a:t>
            </a:fld>
            <a:endParaRPr lang="en-IN"/>
          </a:p>
        </p:txBody>
      </p:sp>
    </p:spTree>
    <p:extLst>
      <p:ext uri="{BB962C8B-B14F-4D97-AF65-F5344CB8AC3E}">
        <p14:creationId xmlns:p14="http://schemas.microsoft.com/office/powerpoint/2010/main" val="2133527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D1CF2D7D-592B-EF13-994F-A04B04A363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 xmlns:a16="http://schemas.microsoft.com/office/drawing/2014/main" id="{396F2DD9-ED52-5645-0A41-798C10B194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 xmlns:a16="http://schemas.microsoft.com/office/drawing/2014/main" id="{B5D04707-E9C2-9E61-4EB7-85FB55D42E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372750-EB04-464E-AD4C-535BC400A2DF}" type="datetimeFigureOut">
              <a:rPr lang="en-IN" smtClean="0"/>
              <a:pPr/>
              <a:t>19-10-2023</a:t>
            </a:fld>
            <a:endParaRPr lang="en-IN"/>
          </a:p>
        </p:txBody>
      </p:sp>
      <p:sp>
        <p:nvSpPr>
          <p:cNvPr id="5" name="Footer Placeholder 4">
            <a:extLst>
              <a:ext uri="{FF2B5EF4-FFF2-40B4-BE49-F238E27FC236}">
                <a16:creationId xmlns="" xmlns:a16="http://schemas.microsoft.com/office/drawing/2014/main" id="{D1380CF1-0260-C04B-595F-AC149B8245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 xmlns:a16="http://schemas.microsoft.com/office/drawing/2014/main" id="{0C5D526D-07FD-1284-2673-005438236D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94D1A6-6362-4876-A9F9-6C047F614882}" type="slidenum">
              <a:rPr lang="en-IN" smtClean="0"/>
              <a:pPr/>
              <a:t>‹#›</a:t>
            </a:fld>
            <a:endParaRPr lang="en-IN"/>
          </a:p>
        </p:txBody>
      </p:sp>
    </p:spTree>
    <p:extLst>
      <p:ext uri="{BB962C8B-B14F-4D97-AF65-F5344CB8AC3E}">
        <p14:creationId xmlns:p14="http://schemas.microsoft.com/office/powerpoint/2010/main" val="9391862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A3BE1AC-B600-B76E-E736-563AC1EE01AF}"/>
              </a:ext>
            </a:extLst>
          </p:cNvPr>
          <p:cNvSpPr>
            <a:spLocks noGrp="1"/>
          </p:cNvSpPr>
          <p:nvPr>
            <p:ph type="ctrTitle"/>
          </p:nvPr>
        </p:nvSpPr>
        <p:spPr>
          <a:xfrm>
            <a:off x="1223319" y="2513611"/>
            <a:ext cx="10058400" cy="1143000"/>
          </a:xfrm>
        </p:spPr>
        <p:txBody>
          <a:bodyPr>
            <a:normAutofit/>
          </a:bodyPr>
          <a:lstStyle/>
          <a:p>
            <a:pPr algn="ctr"/>
            <a:r>
              <a:rPr lang="en-US" sz="3200" b="1" u="sng" dirty="0">
                <a:latin typeface="Arial" panose="020B0604020202020204" pitchFamily="34" charset="0"/>
                <a:cs typeface="Arial" panose="020B0604020202020204" pitchFamily="34" charset="0"/>
              </a:rPr>
              <a:t>Topic : Prevalence of public physical activity among students in a university</a:t>
            </a:r>
            <a:endParaRPr lang="en-IN" sz="3200" b="1" u="sng"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 xmlns:a16="http://schemas.microsoft.com/office/drawing/2014/main" id="{7D8D6B0E-18CE-EF08-600A-0EC27609BA4D}"/>
              </a:ext>
            </a:extLst>
          </p:cNvPr>
          <p:cNvSpPr>
            <a:spLocks noGrp="1"/>
          </p:cNvSpPr>
          <p:nvPr>
            <p:ph type="subTitle" idx="1"/>
          </p:nvPr>
        </p:nvSpPr>
        <p:spPr>
          <a:xfrm>
            <a:off x="667910" y="4166483"/>
            <a:ext cx="10457290" cy="2313830"/>
          </a:xfrm>
        </p:spPr>
        <p:txBody>
          <a:bodyPr>
            <a:normAutofit lnSpcReduction="10000"/>
          </a:bodyPr>
          <a:lstStyle/>
          <a:p>
            <a:pPr algn="l"/>
            <a:r>
              <a:rPr lang="en-US" sz="2000" b="1" dirty="0">
                <a:latin typeface="Arial" pitchFamily="34" charset="0"/>
                <a:cs typeface="Arial" pitchFamily="34" charset="0"/>
              </a:rPr>
              <a:t>Lecturer </a:t>
            </a:r>
            <a:r>
              <a:rPr lang="en-US" sz="2000" b="1" dirty="0" smtClean="0">
                <a:latin typeface="Arial" pitchFamily="34" charset="0"/>
                <a:cs typeface="Arial" pitchFamily="34" charset="0"/>
              </a:rPr>
              <a:t>Name : </a:t>
            </a:r>
            <a:r>
              <a:rPr lang="en-US" sz="2000" dirty="0">
                <a:latin typeface="Arial" pitchFamily="34" charset="0"/>
                <a:cs typeface="Arial" pitchFamily="34" charset="0"/>
              </a:rPr>
              <a:t>Dr. </a:t>
            </a:r>
            <a:r>
              <a:rPr lang="en-US" sz="2000" dirty="0" err="1">
                <a:latin typeface="Arial" pitchFamily="34" charset="0"/>
                <a:cs typeface="Arial" pitchFamily="34" charset="0"/>
              </a:rPr>
              <a:t>Aishat</a:t>
            </a:r>
            <a:r>
              <a:rPr lang="en-US" sz="2000" dirty="0">
                <a:latin typeface="Arial" pitchFamily="34" charset="0"/>
                <a:cs typeface="Arial" pitchFamily="34" charset="0"/>
              </a:rPr>
              <a:t> </a:t>
            </a:r>
            <a:r>
              <a:rPr lang="en-US" sz="2000" dirty="0" err="1">
                <a:latin typeface="Arial" pitchFamily="34" charset="0"/>
                <a:cs typeface="Arial" pitchFamily="34" charset="0"/>
              </a:rPr>
              <a:t>Bakre</a:t>
            </a:r>
            <a:endParaRPr lang="en-US" sz="2000" dirty="0">
              <a:latin typeface="Arial" pitchFamily="34" charset="0"/>
              <a:cs typeface="Arial" pitchFamily="34" charset="0"/>
            </a:endParaRPr>
          </a:p>
          <a:p>
            <a:pPr algn="l"/>
            <a:r>
              <a:rPr lang="en-US" sz="2000" b="1" dirty="0">
                <a:latin typeface="Arial" pitchFamily="34" charset="0"/>
                <a:cs typeface="Arial" pitchFamily="34" charset="0"/>
              </a:rPr>
              <a:t>Student </a:t>
            </a:r>
            <a:r>
              <a:rPr lang="en-US" sz="2000" b="1" dirty="0" smtClean="0">
                <a:latin typeface="Arial" pitchFamily="34" charset="0"/>
                <a:cs typeface="Arial" pitchFamily="34" charset="0"/>
              </a:rPr>
              <a:t>Name  : </a:t>
            </a:r>
            <a:r>
              <a:rPr lang="en-US" sz="2000" dirty="0" err="1">
                <a:latin typeface="Arial" pitchFamily="34" charset="0"/>
                <a:cs typeface="Arial" pitchFamily="34" charset="0"/>
              </a:rPr>
              <a:t>Brijal</a:t>
            </a:r>
            <a:r>
              <a:rPr lang="en-US" sz="2000" dirty="0">
                <a:latin typeface="Arial" pitchFamily="34" charset="0"/>
                <a:cs typeface="Arial" pitchFamily="34" charset="0"/>
              </a:rPr>
              <a:t> </a:t>
            </a:r>
            <a:r>
              <a:rPr lang="en-US" sz="2000" dirty="0" err="1">
                <a:latin typeface="Arial" pitchFamily="34" charset="0"/>
                <a:cs typeface="Arial" pitchFamily="34" charset="0"/>
              </a:rPr>
              <a:t>Abhimanyu</a:t>
            </a:r>
            <a:r>
              <a:rPr lang="en-US" sz="2000" dirty="0">
                <a:latin typeface="Arial" pitchFamily="34" charset="0"/>
                <a:cs typeface="Arial" pitchFamily="34" charset="0"/>
              </a:rPr>
              <a:t> </a:t>
            </a:r>
            <a:r>
              <a:rPr lang="en-US" sz="2000" dirty="0" err="1">
                <a:latin typeface="Arial" pitchFamily="34" charset="0"/>
                <a:cs typeface="Arial" pitchFamily="34" charset="0"/>
              </a:rPr>
              <a:t>Patil</a:t>
            </a:r>
            <a:endParaRPr lang="en-US" sz="2000" dirty="0">
              <a:latin typeface="Arial" pitchFamily="34" charset="0"/>
              <a:cs typeface="Arial" pitchFamily="34" charset="0"/>
            </a:endParaRPr>
          </a:p>
          <a:p>
            <a:pPr algn="l"/>
            <a:r>
              <a:rPr lang="en-US" sz="2000" b="1" dirty="0">
                <a:latin typeface="Arial" pitchFamily="34" charset="0"/>
                <a:cs typeface="Arial" pitchFamily="34" charset="0"/>
              </a:rPr>
              <a:t>Student </a:t>
            </a:r>
            <a:r>
              <a:rPr lang="en-US" sz="2000" b="1" dirty="0" smtClean="0">
                <a:latin typeface="Arial" pitchFamily="34" charset="0"/>
                <a:cs typeface="Arial" pitchFamily="34" charset="0"/>
              </a:rPr>
              <a:t>ID        : </a:t>
            </a:r>
            <a:r>
              <a:rPr lang="en-US" sz="2000" dirty="0">
                <a:latin typeface="Arial" pitchFamily="34" charset="0"/>
                <a:cs typeface="Arial" pitchFamily="34" charset="0"/>
              </a:rPr>
              <a:t>2240173</a:t>
            </a:r>
          </a:p>
          <a:p>
            <a:pPr algn="l"/>
            <a:r>
              <a:rPr lang="en-IN" sz="2000" b="1" dirty="0" smtClean="0">
                <a:latin typeface="Arial" pitchFamily="34" charset="0"/>
                <a:cs typeface="Arial" pitchFamily="34" charset="0"/>
              </a:rPr>
              <a:t>Module Name  : </a:t>
            </a:r>
            <a:r>
              <a:rPr lang="en-IN" sz="2000" dirty="0">
                <a:latin typeface="Arial" pitchFamily="34" charset="0"/>
                <a:cs typeface="Arial" pitchFamily="34" charset="0"/>
              </a:rPr>
              <a:t>Practical Based Research</a:t>
            </a:r>
          </a:p>
          <a:p>
            <a:pPr algn="l"/>
            <a:r>
              <a:rPr lang="en-IN" sz="2000" b="1" dirty="0" smtClean="0">
                <a:latin typeface="Arial" pitchFamily="34" charset="0"/>
                <a:cs typeface="Arial" pitchFamily="34" charset="0"/>
              </a:rPr>
              <a:t>Module ID        : </a:t>
            </a:r>
            <a:r>
              <a:rPr lang="en-IN" sz="2000" dirty="0" smtClean="0">
                <a:latin typeface="Arial" pitchFamily="34" charset="0"/>
                <a:cs typeface="Arial" pitchFamily="34" charset="0"/>
              </a:rPr>
              <a:t>LCHS7001</a:t>
            </a:r>
          </a:p>
          <a:p>
            <a:pPr algn="l"/>
            <a:r>
              <a:rPr lang="en-IN" sz="2000" b="1" dirty="0">
                <a:latin typeface="Arial" pitchFamily="34" charset="0"/>
                <a:cs typeface="Arial" pitchFamily="34" charset="0"/>
              </a:rPr>
              <a:t>Course Name  : </a:t>
            </a:r>
            <a:r>
              <a:rPr lang="en-IN" sz="2000" dirty="0" smtClean="0">
                <a:latin typeface="Arial" pitchFamily="34" charset="0"/>
                <a:cs typeface="Arial" pitchFamily="34" charset="0"/>
              </a:rPr>
              <a:t>M.Sc. Public Health and Social Care in Practice</a:t>
            </a:r>
          </a:p>
          <a:p>
            <a:pPr algn="l"/>
            <a:endParaRPr lang="en-IN" sz="2000" dirty="0" smtClean="0">
              <a:latin typeface="Arial" pitchFamily="34" charset="0"/>
              <a:cs typeface="Arial" pitchFamily="34" charset="0"/>
            </a:endParaRPr>
          </a:p>
          <a:p>
            <a:pPr algn="l"/>
            <a:endParaRPr lang="en-IN" sz="2000" dirty="0" smtClean="0">
              <a:latin typeface="Arial" pitchFamily="34" charset="0"/>
              <a:cs typeface="Arial" pitchFamily="34" charset="0"/>
            </a:endParaRPr>
          </a:p>
          <a:p>
            <a:pPr algn="l"/>
            <a:endParaRPr lang="en-IN" sz="2200" dirty="0">
              <a:latin typeface="Arial" pitchFamily="34" charset="0"/>
              <a:cs typeface="Arial" pitchFamily="34" charset="0"/>
            </a:endParaRPr>
          </a:p>
          <a:p>
            <a:pPr algn="l"/>
            <a:endParaRPr lang="en-IN" sz="1200" b="1" dirty="0">
              <a:latin typeface="Arial" pitchFamily="34" charset="0"/>
              <a:cs typeface="Arial" pitchFamily="34" charset="0"/>
            </a:endParaRPr>
          </a:p>
        </p:txBody>
      </p:sp>
      <p:pic>
        <p:nvPicPr>
          <p:cNvPr id="4" name="Picture 3" descr="University of the week - University of Wales Trinity Saint David">
            <a:extLst>
              <a:ext uri="{FF2B5EF4-FFF2-40B4-BE49-F238E27FC236}">
                <a16:creationId xmlns="" xmlns:a16="http://schemas.microsoft.com/office/drawing/2014/main" id="{45C983F5-F8A6-694D-6557-A5BDCA83F63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12909" y="225145"/>
            <a:ext cx="2867025" cy="15906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387677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A9384F-4A0A-A5DE-582B-FE3A2A77E9A1}"/>
              </a:ext>
            </a:extLst>
          </p:cNvPr>
          <p:cNvSpPr>
            <a:spLocks noGrp="1"/>
          </p:cNvSpPr>
          <p:nvPr>
            <p:ph type="title"/>
          </p:nvPr>
        </p:nvSpPr>
        <p:spPr>
          <a:xfrm>
            <a:off x="747584" y="17205"/>
            <a:ext cx="10515600" cy="1325563"/>
          </a:xfrm>
        </p:spPr>
        <p:txBody>
          <a:bodyPr>
            <a:normAutofit/>
          </a:bodyPr>
          <a:lstStyle/>
          <a:p>
            <a:pPr algn="ctr"/>
            <a:r>
              <a:rPr lang="en-US" sz="3200" b="1" u="sng" dirty="0">
                <a:latin typeface="Arial" panose="020B0604020202020204" pitchFamily="34" charset="0"/>
                <a:cs typeface="Arial" panose="020B0604020202020204" pitchFamily="34" charset="0"/>
              </a:rPr>
              <a:t>INDEX</a:t>
            </a:r>
            <a:endParaRPr lang="en-IN" sz="32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 xmlns:a16="http://schemas.microsoft.com/office/drawing/2014/main" id="{C2D43FE1-984E-12CA-ACB4-1A166D8B2127}"/>
              </a:ext>
            </a:extLst>
          </p:cNvPr>
          <p:cNvSpPr>
            <a:spLocks noGrp="1"/>
          </p:cNvSpPr>
          <p:nvPr>
            <p:ph idx="1"/>
          </p:nvPr>
        </p:nvSpPr>
        <p:spPr>
          <a:xfrm>
            <a:off x="197708" y="1342768"/>
            <a:ext cx="11911914" cy="5412259"/>
          </a:xfrm>
        </p:spPr>
        <p:txBody>
          <a:bodyPr>
            <a:normAutofit/>
          </a:bodyPr>
          <a:lstStyle/>
          <a:p>
            <a:pPr marL="342900" indent="-342900" algn="just">
              <a:lnSpc>
                <a:spcPct val="110000"/>
              </a:lnSpc>
              <a:buFont typeface="+mj-lt"/>
              <a:buAutoNum type="arabicPeriod"/>
            </a:pPr>
            <a:r>
              <a:rPr lang="en-US" sz="2000" b="1" dirty="0">
                <a:latin typeface="Arial" panose="020B0604020202020204" pitchFamily="34" charset="0"/>
                <a:cs typeface="Arial" panose="020B0604020202020204" pitchFamily="34" charset="0"/>
              </a:rPr>
              <a:t>Introduction </a:t>
            </a:r>
          </a:p>
          <a:p>
            <a:pPr marL="342900" indent="-342900" algn="just">
              <a:lnSpc>
                <a:spcPct val="110000"/>
              </a:lnSpc>
              <a:buFont typeface="+mj-lt"/>
              <a:buAutoNum type="arabicPeriod"/>
            </a:pPr>
            <a:r>
              <a:rPr lang="en-US" sz="2000" b="1" dirty="0">
                <a:latin typeface="Arial" panose="020B0604020202020204" pitchFamily="34" charset="0"/>
                <a:cs typeface="Arial" panose="020B0604020202020204" pitchFamily="34" charset="0"/>
              </a:rPr>
              <a:t>Literature review</a:t>
            </a:r>
          </a:p>
          <a:p>
            <a:pPr marL="342900" indent="-342900" algn="just">
              <a:lnSpc>
                <a:spcPct val="110000"/>
              </a:lnSpc>
              <a:buFont typeface="+mj-lt"/>
              <a:buAutoNum type="arabicPeriod"/>
            </a:pPr>
            <a:r>
              <a:rPr lang="en-US" sz="2000" b="1" dirty="0">
                <a:latin typeface="Arial" panose="020B0604020202020204" pitchFamily="34" charset="0"/>
                <a:cs typeface="Arial" panose="020B0604020202020204" pitchFamily="34" charset="0"/>
              </a:rPr>
              <a:t>Rationale of the study</a:t>
            </a:r>
          </a:p>
          <a:p>
            <a:pPr marL="342900" indent="-342900" algn="just">
              <a:lnSpc>
                <a:spcPct val="110000"/>
              </a:lnSpc>
              <a:buFont typeface="+mj-lt"/>
              <a:buAutoNum type="arabicPeriod"/>
            </a:pPr>
            <a:r>
              <a:rPr lang="en-US" sz="2000" b="1" dirty="0">
                <a:latin typeface="Arial" panose="020B0604020202020204" pitchFamily="34" charset="0"/>
                <a:cs typeface="Arial" panose="020B0604020202020204" pitchFamily="34" charset="0"/>
              </a:rPr>
              <a:t>Proposed research question/aim/objective</a:t>
            </a:r>
          </a:p>
          <a:p>
            <a:pPr marL="342900" indent="-342900" algn="just">
              <a:lnSpc>
                <a:spcPct val="110000"/>
              </a:lnSpc>
              <a:buFont typeface="+mj-lt"/>
              <a:buAutoNum type="arabicPeriod"/>
            </a:pPr>
            <a:r>
              <a:rPr lang="en-US" sz="2000" b="1" dirty="0">
                <a:latin typeface="Arial" panose="020B0604020202020204" pitchFamily="34" charset="0"/>
                <a:cs typeface="Arial" panose="020B0604020202020204" pitchFamily="34" charset="0"/>
              </a:rPr>
              <a:t>Research method</a:t>
            </a:r>
          </a:p>
          <a:p>
            <a:pPr marL="342900" indent="-342900" algn="just">
              <a:lnSpc>
                <a:spcPct val="110000"/>
              </a:lnSpc>
              <a:buFont typeface="+mj-lt"/>
              <a:buAutoNum type="arabicPeriod"/>
            </a:pPr>
            <a:r>
              <a:rPr lang="en-US" sz="2000" b="1" dirty="0">
                <a:latin typeface="Arial" panose="020B0604020202020204" pitchFamily="34" charset="0"/>
                <a:cs typeface="Arial" panose="020B0604020202020204" pitchFamily="34" charset="0"/>
              </a:rPr>
              <a:t>Research design </a:t>
            </a:r>
          </a:p>
          <a:p>
            <a:pPr marL="342900" indent="-342900" algn="just">
              <a:lnSpc>
                <a:spcPct val="110000"/>
              </a:lnSpc>
              <a:buFont typeface="+mj-lt"/>
              <a:buAutoNum type="arabicPeriod"/>
            </a:pPr>
            <a:r>
              <a:rPr lang="en-GB" sz="2000" b="1" dirty="0">
                <a:latin typeface="Arial" panose="020B0604020202020204" pitchFamily="34" charset="0"/>
                <a:cs typeface="Arial" panose="020B0604020202020204" pitchFamily="34" charset="0"/>
              </a:rPr>
              <a:t>Recruitment, Sampling &amp; Study Participants</a:t>
            </a:r>
          </a:p>
          <a:p>
            <a:pPr marL="342900" indent="-342900" algn="just">
              <a:lnSpc>
                <a:spcPct val="110000"/>
              </a:lnSpc>
              <a:buFont typeface="+mj-lt"/>
              <a:buAutoNum type="arabicPeriod"/>
            </a:pPr>
            <a:r>
              <a:rPr lang="en-GB" sz="2000" b="1" dirty="0">
                <a:latin typeface="Arial" panose="020B0604020202020204" pitchFamily="34" charset="0"/>
                <a:cs typeface="Arial" panose="020B0604020202020204" pitchFamily="34" charset="0"/>
              </a:rPr>
              <a:t>Data Collection Method(s)/procedure/tool</a:t>
            </a:r>
          </a:p>
          <a:p>
            <a:pPr marL="342900" indent="-342900" algn="just">
              <a:lnSpc>
                <a:spcPct val="110000"/>
              </a:lnSpc>
              <a:buFont typeface="+mj-lt"/>
              <a:buAutoNum type="arabicPeriod"/>
            </a:pPr>
            <a:r>
              <a:rPr lang="en-GB" sz="2000" b="1" dirty="0">
                <a:latin typeface="Arial" panose="020B0604020202020204" pitchFamily="34" charset="0"/>
                <a:cs typeface="Arial" panose="020B0604020202020204" pitchFamily="34" charset="0"/>
              </a:rPr>
              <a:t>Proposed data analysis technique</a:t>
            </a:r>
          </a:p>
          <a:p>
            <a:pPr marL="342900" indent="-342900" algn="just">
              <a:lnSpc>
                <a:spcPct val="110000"/>
              </a:lnSpc>
              <a:buFont typeface="+mj-lt"/>
              <a:buAutoNum type="arabicPeriod"/>
            </a:pPr>
            <a:r>
              <a:rPr lang="en-GB" sz="2000" b="1" dirty="0">
                <a:latin typeface="Arial" panose="020B0604020202020204" pitchFamily="34" charset="0"/>
                <a:cs typeface="Arial" panose="020B0604020202020204" pitchFamily="34" charset="0"/>
              </a:rPr>
              <a:t>Ethical considerations</a:t>
            </a:r>
          </a:p>
          <a:p>
            <a:pPr marL="342900" indent="-342900" algn="just">
              <a:lnSpc>
                <a:spcPct val="110000"/>
              </a:lnSpc>
              <a:buFont typeface="+mj-lt"/>
              <a:buAutoNum type="arabicPeriod"/>
            </a:pPr>
            <a:r>
              <a:rPr lang="en-GB" sz="2000" b="1" dirty="0">
                <a:latin typeface="Arial" panose="020B0604020202020204" pitchFamily="34" charset="0"/>
                <a:cs typeface="Arial" panose="020B0604020202020204" pitchFamily="34" charset="0"/>
              </a:rPr>
              <a:t>Implication of research</a:t>
            </a:r>
            <a:endParaRPr lang="en-IN"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89144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D040007-5C4F-C23F-FBBA-024DB2B54D9D}"/>
              </a:ext>
            </a:extLst>
          </p:cNvPr>
          <p:cNvSpPr>
            <a:spLocks noGrp="1"/>
          </p:cNvSpPr>
          <p:nvPr>
            <p:ph type="title"/>
          </p:nvPr>
        </p:nvSpPr>
        <p:spPr>
          <a:xfrm>
            <a:off x="3901934" y="37968"/>
            <a:ext cx="7212227" cy="600662"/>
          </a:xfrm>
        </p:spPr>
        <p:txBody>
          <a:bodyPr>
            <a:normAutofit/>
          </a:bodyPr>
          <a:lstStyle/>
          <a:p>
            <a:pPr algn="ctr"/>
            <a:r>
              <a:rPr lang="en-US" sz="3200" b="1" u="sng" dirty="0">
                <a:latin typeface="Arial" pitchFamily="34" charset="0"/>
                <a:ea typeface="Segoe UI Black" pitchFamily="34" charset="0"/>
                <a:cs typeface="Arial" pitchFamily="34" charset="0"/>
              </a:rPr>
              <a:t>Introduction</a:t>
            </a:r>
            <a:r>
              <a:rPr lang="en-US" sz="3200" b="1" dirty="0">
                <a:latin typeface="Arial" pitchFamily="34" charset="0"/>
                <a:ea typeface="Segoe UI Black" pitchFamily="34" charset="0"/>
                <a:cs typeface="Arial" pitchFamily="34" charset="0"/>
              </a:rPr>
              <a:t> </a:t>
            </a:r>
            <a:endParaRPr lang="en-IN" sz="3200" b="1" dirty="0">
              <a:latin typeface="Arial" pitchFamily="34" charset="0"/>
              <a:ea typeface="Segoe UI Black" pitchFamily="34" charset="0"/>
              <a:cs typeface="Arial" pitchFamily="34" charset="0"/>
            </a:endParaRPr>
          </a:p>
        </p:txBody>
      </p:sp>
      <p:pic>
        <p:nvPicPr>
          <p:cNvPr id="5" name="Picture 4">
            <a:extLst>
              <a:ext uri="{FF2B5EF4-FFF2-40B4-BE49-F238E27FC236}">
                <a16:creationId xmlns="" xmlns:a16="http://schemas.microsoft.com/office/drawing/2014/main" id="{75812624-3DDE-01B0-F821-BD6A031627F8}"/>
              </a:ext>
            </a:extLst>
          </p:cNvPr>
          <p:cNvPicPr>
            <a:picLocks noChangeAspect="1"/>
          </p:cNvPicPr>
          <p:nvPr/>
        </p:nvPicPr>
        <p:blipFill>
          <a:blip r:embed="rId2" cstate="print"/>
          <a:stretch>
            <a:fillRect/>
          </a:stretch>
        </p:blipFill>
        <p:spPr>
          <a:xfrm>
            <a:off x="280404" y="2246873"/>
            <a:ext cx="2762965" cy="27021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 xmlns:a16="http://schemas.microsoft.com/office/drawing/2014/main" id="{21FD86C9-A5B5-C8AE-8014-87745049843D}"/>
              </a:ext>
            </a:extLst>
          </p:cNvPr>
          <p:cNvSpPr txBox="1"/>
          <p:nvPr/>
        </p:nvSpPr>
        <p:spPr>
          <a:xfrm>
            <a:off x="156514" y="5108428"/>
            <a:ext cx="3310466" cy="230832"/>
          </a:xfrm>
          <a:prstGeom prst="rect">
            <a:avLst/>
          </a:prstGeom>
          <a:noFill/>
        </p:spPr>
        <p:txBody>
          <a:bodyPr wrap="square" rtlCol="0">
            <a:spAutoFit/>
          </a:bodyPr>
          <a:lstStyle/>
          <a:p>
            <a:r>
              <a:rPr lang="en-US" sz="900" b="1" dirty="0">
                <a:latin typeface="Times New Roman" panose="02020603050405020304" pitchFamily="18" charset="0"/>
                <a:cs typeface="Times New Roman" panose="02020603050405020304" pitchFamily="18" charset="0"/>
              </a:rPr>
              <a:t>Figure 1 : The effect of exercise on phycological wellbeing </a:t>
            </a:r>
            <a:endParaRPr lang="en-IN" sz="9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 xmlns:a16="http://schemas.microsoft.com/office/drawing/2014/main" id="{9BFD2150-63D7-BF61-8BCF-0F1A9B7AABD6}"/>
              </a:ext>
            </a:extLst>
          </p:cNvPr>
          <p:cNvSpPr txBox="1"/>
          <p:nvPr/>
        </p:nvSpPr>
        <p:spPr>
          <a:xfrm>
            <a:off x="8889954" y="6479066"/>
            <a:ext cx="3533896" cy="677108"/>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       </a:t>
            </a:r>
            <a:r>
              <a:rPr lang="en-IN" sz="2000" dirty="0" smtClean="0">
                <a:solidFill>
                  <a:schemeClr val="tx1"/>
                </a:solidFill>
                <a:latin typeface="Arial" panose="020B0604020202020204" pitchFamily="34" charset="0"/>
                <a:cs typeface="Arial" panose="020B0604020202020204" pitchFamily="34" charset="0"/>
              </a:rPr>
              <a:t>(</a:t>
            </a:r>
            <a:r>
              <a:rPr lang="en-IN" sz="2000" dirty="0" err="1" smtClean="0">
                <a:solidFill>
                  <a:schemeClr val="tx1"/>
                </a:solidFill>
                <a:latin typeface="Arial" panose="020B0604020202020204" pitchFamily="34" charset="0"/>
                <a:cs typeface="Arial" panose="020B0604020202020204" pitchFamily="34" charset="0"/>
              </a:rPr>
              <a:t>Shen</a:t>
            </a:r>
            <a:r>
              <a:rPr lang="en-IN" sz="2000" dirty="0" smtClean="0">
                <a:solidFill>
                  <a:schemeClr val="tx1"/>
                </a:solidFill>
                <a:latin typeface="Arial" panose="020B0604020202020204" pitchFamily="34" charset="0"/>
                <a:cs typeface="Arial" panose="020B0604020202020204" pitchFamily="34" charset="0"/>
              </a:rPr>
              <a:t> </a:t>
            </a:r>
            <a:r>
              <a:rPr lang="en-IN" sz="2000" dirty="0">
                <a:solidFill>
                  <a:schemeClr val="tx1"/>
                </a:solidFill>
                <a:latin typeface="Arial" panose="020B0604020202020204" pitchFamily="34" charset="0"/>
                <a:cs typeface="Arial" panose="020B0604020202020204" pitchFamily="34" charset="0"/>
              </a:rPr>
              <a:t>et al., 2020)</a:t>
            </a:r>
            <a:endParaRPr lang="en-IN" sz="2000" dirty="0">
              <a:latin typeface="Arial" panose="020B0604020202020204" pitchFamily="34" charset="0"/>
              <a:cs typeface="Arial" panose="020B0604020202020204" pitchFamily="34" charset="0"/>
            </a:endParaRPr>
          </a:p>
          <a:p>
            <a:r>
              <a:rPr lang="en-US" dirty="0"/>
              <a:t> </a:t>
            </a:r>
            <a:endParaRPr lang="en-IN" dirty="0"/>
          </a:p>
        </p:txBody>
      </p:sp>
      <p:sp>
        <p:nvSpPr>
          <p:cNvPr id="9" name="Content Placeholder 8">
            <a:extLst>
              <a:ext uri="{FF2B5EF4-FFF2-40B4-BE49-F238E27FC236}">
                <a16:creationId xmlns="" xmlns:a16="http://schemas.microsoft.com/office/drawing/2014/main" id="{099E7BE0-F661-A5E2-C76F-81E775C3DE1B}"/>
              </a:ext>
            </a:extLst>
          </p:cNvPr>
          <p:cNvSpPr>
            <a:spLocks noGrp="1"/>
          </p:cNvSpPr>
          <p:nvPr>
            <p:ph idx="1"/>
          </p:nvPr>
        </p:nvSpPr>
        <p:spPr>
          <a:xfrm>
            <a:off x="3236181" y="638630"/>
            <a:ext cx="8675415" cy="5976855"/>
          </a:xfrm>
        </p:spPr>
        <p:txBody>
          <a:bodyPr>
            <a:normAutofit fontScale="25000" lnSpcReduction="20000"/>
          </a:bodyPr>
          <a:lstStyle/>
          <a:p>
            <a:pPr algn="just">
              <a:lnSpc>
                <a:spcPct val="170000"/>
              </a:lnSpc>
            </a:pPr>
            <a:r>
              <a:rPr lang="en-US" sz="8000" dirty="0" smtClean="0">
                <a:solidFill>
                  <a:schemeClr val="tx1"/>
                </a:solidFill>
                <a:latin typeface="Arial" panose="020B0604020202020204" pitchFamily="34" charset="0"/>
                <a:cs typeface="Arial" panose="020B0604020202020204" pitchFamily="34" charset="0"/>
              </a:rPr>
              <a:t>Physical activity among students at public institutions is a significant issue for individual health and campus well-being. </a:t>
            </a:r>
          </a:p>
          <a:p>
            <a:pPr algn="just">
              <a:lnSpc>
                <a:spcPct val="170000"/>
              </a:lnSpc>
            </a:pPr>
            <a:r>
              <a:rPr lang="en-US" sz="8000" dirty="0" smtClean="0">
                <a:solidFill>
                  <a:schemeClr val="tx1"/>
                </a:solidFill>
                <a:latin typeface="Arial" panose="020B0604020202020204" pitchFamily="34" charset="0"/>
                <a:cs typeface="Arial" panose="020B0604020202020204" pitchFamily="34" charset="0"/>
              </a:rPr>
              <a:t>This study measures how many minutes college students exercise at a public research university daily. </a:t>
            </a:r>
          </a:p>
          <a:p>
            <a:pPr algn="just">
              <a:lnSpc>
                <a:spcPct val="170000"/>
              </a:lnSpc>
            </a:pPr>
            <a:r>
              <a:rPr lang="en-US" sz="8000" dirty="0" smtClean="0">
                <a:solidFill>
                  <a:schemeClr val="tx1"/>
                </a:solidFill>
                <a:latin typeface="Arial" panose="020B0604020202020204" pitchFamily="34" charset="0"/>
                <a:cs typeface="Arial" panose="020B0604020202020204" pitchFamily="34" charset="0"/>
              </a:rPr>
              <a:t>Regular exercise helps prevent and manage chronic diseases, improve mental health, and maintain a healthy lifestyle. </a:t>
            </a:r>
          </a:p>
          <a:p>
            <a:pPr algn="just">
              <a:lnSpc>
                <a:spcPct val="170000"/>
              </a:lnSpc>
            </a:pPr>
            <a:r>
              <a:rPr lang="en-US" sz="8000" dirty="0" smtClean="0">
                <a:solidFill>
                  <a:schemeClr val="tx1"/>
                </a:solidFill>
                <a:latin typeface="Arial" panose="020B0604020202020204" pitchFamily="34" charset="0"/>
                <a:cs typeface="Arial" panose="020B0604020202020204" pitchFamily="34" charset="0"/>
              </a:rPr>
              <a:t>Knowing the prevalence of physical activity in this group helps educational institutions and public health initiatives provide targeted interventions and </a:t>
            </a:r>
            <a:r>
              <a:rPr lang="en-US" sz="8000" dirty="0" err="1" smtClean="0">
                <a:solidFill>
                  <a:schemeClr val="tx1"/>
                </a:solidFill>
                <a:latin typeface="Arial" panose="020B0604020202020204" pitchFamily="34" charset="0"/>
                <a:cs typeface="Arial" panose="020B0604020202020204" pitchFamily="34" charset="0"/>
              </a:rPr>
              <a:t>programmes</a:t>
            </a:r>
            <a:r>
              <a:rPr lang="en-US" sz="8000" dirty="0" smtClean="0">
                <a:solidFill>
                  <a:schemeClr val="tx1"/>
                </a:solidFill>
                <a:latin typeface="Arial" panose="020B0604020202020204" pitchFamily="34" charset="0"/>
                <a:cs typeface="Arial" panose="020B0604020202020204" pitchFamily="34" charset="0"/>
              </a:rPr>
              <a:t> that make students more active and healthier. </a:t>
            </a:r>
          </a:p>
          <a:p>
            <a:pPr algn="just">
              <a:lnSpc>
                <a:spcPct val="170000"/>
              </a:lnSpc>
            </a:pPr>
            <a:r>
              <a:rPr lang="en-US" sz="8000" dirty="0" smtClean="0">
                <a:solidFill>
                  <a:schemeClr val="tx1"/>
                </a:solidFill>
                <a:latin typeface="Arial" panose="020B0604020202020204" pitchFamily="34" charset="0"/>
                <a:cs typeface="Arial" panose="020B0604020202020204" pitchFamily="34" charset="0"/>
              </a:rPr>
              <a:t>This research is crucial for fostering intellectual and physical success in youth.</a:t>
            </a:r>
            <a:endParaRPr lang="en-IN" sz="8000" dirty="0" smtClean="0">
              <a:solidFill>
                <a:schemeClr val="tx1"/>
              </a:solidFill>
              <a:latin typeface="Arial" panose="020B0604020202020204" pitchFamily="34" charset="0"/>
              <a:cs typeface="Arial" panose="020B0604020202020204" pitchFamily="34" charset="0"/>
            </a:endParaRPr>
          </a:p>
          <a:p>
            <a:pPr>
              <a:lnSpc>
                <a:spcPct val="170000"/>
              </a:lnSpc>
            </a:pPr>
            <a:endParaRPr lang="en-IN" sz="2000" dirty="0"/>
          </a:p>
        </p:txBody>
      </p:sp>
    </p:spTree>
    <p:extLst>
      <p:ext uri="{BB962C8B-B14F-4D97-AF65-F5344CB8AC3E}">
        <p14:creationId xmlns:p14="http://schemas.microsoft.com/office/powerpoint/2010/main" val="27621731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58072-5656-0B0B-E040-D51D9A836982}"/>
              </a:ext>
            </a:extLst>
          </p:cNvPr>
          <p:cNvSpPr>
            <a:spLocks noGrp="1"/>
          </p:cNvSpPr>
          <p:nvPr>
            <p:ph type="title"/>
          </p:nvPr>
        </p:nvSpPr>
        <p:spPr>
          <a:xfrm>
            <a:off x="770467" y="0"/>
            <a:ext cx="10515600" cy="1325563"/>
          </a:xfrm>
        </p:spPr>
        <p:txBody>
          <a:bodyPr>
            <a:normAutofit/>
          </a:bodyPr>
          <a:lstStyle/>
          <a:p>
            <a:pPr algn="ctr"/>
            <a:r>
              <a:rPr lang="en-US" sz="3200" b="1" u="sng" dirty="0">
                <a:latin typeface="Arial" pitchFamily="34" charset="0"/>
                <a:cs typeface="Arial" pitchFamily="34" charset="0"/>
              </a:rPr>
              <a:t>Literature Review</a:t>
            </a:r>
            <a:endParaRPr lang="en-IN" sz="3200" b="1" u="sng" dirty="0">
              <a:latin typeface="Arial" pitchFamily="34" charset="0"/>
              <a:cs typeface="Arial" pitchFamily="34" charset="0"/>
            </a:endParaRPr>
          </a:p>
        </p:txBody>
      </p:sp>
      <p:sp>
        <p:nvSpPr>
          <p:cNvPr id="3" name="TextBox 2">
            <a:extLst>
              <a:ext uri="{FF2B5EF4-FFF2-40B4-BE49-F238E27FC236}">
                <a16:creationId xmlns="" xmlns:a16="http://schemas.microsoft.com/office/drawing/2014/main" id="{DC090367-9F74-0675-925C-A022C478F658}"/>
              </a:ext>
            </a:extLst>
          </p:cNvPr>
          <p:cNvSpPr txBox="1"/>
          <p:nvPr/>
        </p:nvSpPr>
        <p:spPr>
          <a:xfrm>
            <a:off x="8287657" y="5907314"/>
            <a:ext cx="3809608" cy="677108"/>
          </a:xfrm>
          <a:prstGeom prst="rect">
            <a:avLst/>
          </a:prstGeom>
          <a:noFill/>
        </p:spPr>
        <p:txBody>
          <a:bodyPr wrap="square" rtlCol="0">
            <a:spAutoFit/>
          </a:bodyPr>
          <a:lstStyle/>
          <a:p>
            <a:r>
              <a:rPr lang="en-IN" sz="2000" dirty="0">
                <a:latin typeface="Arial" panose="020B0604020202020204" pitchFamily="34" charset="0"/>
                <a:cs typeface="Arial" panose="020B0604020202020204" pitchFamily="34" charset="0"/>
              </a:rPr>
              <a:t> </a:t>
            </a:r>
            <a:r>
              <a:rPr lang="en-IN" sz="2000" dirty="0" smtClean="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(Calderon et al., 2019)</a:t>
            </a:r>
          </a:p>
          <a:p>
            <a:endParaRPr lang="en-IN" dirty="0"/>
          </a:p>
        </p:txBody>
      </p:sp>
      <p:sp>
        <p:nvSpPr>
          <p:cNvPr id="6" name="Content Placeholder 5">
            <a:extLst>
              <a:ext uri="{FF2B5EF4-FFF2-40B4-BE49-F238E27FC236}">
                <a16:creationId xmlns="" xmlns:a16="http://schemas.microsoft.com/office/drawing/2014/main" id="{9F33A025-0F7B-F397-09DC-2067EFF0DD82}"/>
              </a:ext>
            </a:extLst>
          </p:cNvPr>
          <p:cNvSpPr>
            <a:spLocks noGrp="1"/>
          </p:cNvSpPr>
          <p:nvPr>
            <p:ph idx="1"/>
          </p:nvPr>
        </p:nvSpPr>
        <p:spPr>
          <a:xfrm>
            <a:off x="770467" y="1440769"/>
            <a:ext cx="10515600" cy="4351338"/>
          </a:xfrm>
        </p:spPr>
        <p:txBody>
          <a:bodyPr/>
          <a:lstStyle/>
          <a:p>
            <a:pPr algn="just">
              <a:lnSpc>
                <a:spcPct val="150000"/>
              </a:lnSpc>
            </a:pPr>
            <a:r>
              <a:rPr lang="en-US" sz="2000" dirty="0">
                <a:latin typeface="Arial" panose="020B0604020202020204" pitchFamily="34" charset="0"/>
                <a:cs typeface="Arial" panose="020B0604020202020204" pitchFamily="34" charset="0"/>
              </a:rPr>
              <a:t>Many reviews have stressed the significance of determining the frequency with which college students engage in physical exercise for their health and well-being. </a:t>
            </a:r>
          </a:p>
          <a:p>
            <a:pPr algn="just">
              <a:lnSpc>
                <a:spcPct val="150000"/>
              </a:lnSpc>
            </a:pPr>
            <a:r>
              <a:rPr lang="en-US" sz="2000" dirty="0">
                <a:latin typeface="Arial" panose="020B0604020202020204" pitchFamily="34" charset="0"/>
                <a:cs typeface="Arial" panose="020B0604020202020204" pitchFamily="34" charset="0"/>
              </a:rPr>
              <a:t>The World Health Organization (WHO) reports that sedentary lifestyles cause an estimated 3.2 million deaths yearly worldwide.</a:t>
            </a:r>
          </a:p>
          <a:p>
            <a:pPr algn="just">
              <a:lnSpc>
                <a:spcPct val="150000"/>
              </a:lnSpc>
            </a:pP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Hallal</a:t>
            </a:r>
            <a:r>
              <a:rPr lang="en-US" sz="2000" dirty="0">
                <a:latin typeface="Arial" panose="020B0604020202020204" pitchFamily="34" charset="0"/>
                <a:cs typeface="Arial" panose="020B0604020202020204" pitchFamily="34" charset="0"/>
              </a:rPr>
              <a:t> et al. (2012) said that only 20% of young people (those between 18 and 24) fulfilled the physical activity requirements. </a:t>
            </a:r>
          </a:p>
          <a:p>
            <a:pPr algn="just">
              <a:lnSpc>
                <a:spcPct val="150000"/>
              </a:lnSpc>
            </a:pPr>
            <a:r>
              <a:rPr lang="en-US" sz="2000" dirty="0">
                <a:latin typeface="Arial" panose="020B0604020202020204" pitchFamily="34" charset="0"/>
                <a:cs typeface="Arial" panose="020B0604020202020204" pitchFamily="34" charset="0"/>
              </a:rPr>
              <a:t>This is a worrying trend among college students since this is an essential time in their lives to begin building healthy routines that will serve them well for the rest of their lives.</a:t>
            </a:r>
            <a:endParaRPr lang="en-IN" sz="2000" dirty="0">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9964376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5021FC64-B5DC-AD39-E23A-589FAD867C8D}"/>
              </a:ext>
            </a:extLst>
          </p:cNvPr>
          <p:cNvSpPr txBox="1"/>
          <p:nvPr/>
        </p:nvSpPr>
        <p:spPr>
          <a:xfrm>
            <a:off x="8490857" y="6285754"/>
            <a:ext cx="4209143" cy="707886"/>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          </a:t>
            </a:r>
            <a:r>
              <a:rPr lang="en-IN" sz="2000" dirty="0" smtClean="0">
                <a:latin typeface="Arial" panose="020B0604020202020204" pitchFamily="34" charset="0"/>
                <a:cs typeface="Arial" panose="020B0604020202020204" pitchFamily="34" charset="0"/>
              </a:rPr>
              <a:t>(Yang-</a:t>
            </a:r>
            <a:r>
              <a:rPr lang="en-IN" sz="2000" dirty="0" err="1" smtClean="0">
                <a:latin typeface="Arial" panose="020B0604020202020204" pitchFamily="34" charset="0"/>
                <a:cs typeface="Arial" panose="020B0604020202020204" pitchFamily="34" charset="0"/>
              </a:rPr>
              <a:t>feng</a:t>
            </a:r>
            <a:r>
              <a:rPr lang="en-IN" sz="2000" dirty="0" smtClean="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Guo, 2023)</a:t>
            </a:r>
          </a:p>
          <a:p>
            <a:r>
              <a:rPr lang="en-US"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 xmlns:a16="http://schemas.microsoft.com/office/drawing/2014/main" id="{606F349E-89E6-B0FA-2942-17F63A04E0E3}"/>
              </a:ext>
            </a:extLst>
          </p:cNvPr>
          <p:cNvSpPr>
            <a:spLocks noGrp="1"/>
          </p:cNvSpPr>
          <p:nvPr>
            <p:ph idx="1"/>
          </p:nvPr>
        </p:nvSpPr>
        <p:spPr>
          <a:xfrm>
            <a:off x="707571" y="1070881"/>
            <a:ext cx="6476999" cy="5097689"/>
          </a:xfrm>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Factors in health and lifestyle are shown graphically in the graph. </a:t>
            </a:r>
          </a:p>
          <a:p>
            <a:pPr algn="just">
              <a:lnSpc>
                <a:spcPct val="150000"/>
              </a:lnSpc>
            </a:pPr>
            <a:r>
              <a:rPr lang="en-US" sz="2000" dirty="0">
                <a:latin typeface="Arial" panose="020B0604020202020204" pitchFamily="34" charset="0"/>
                <a:cs typeface="Arial" panose="020B0604020202020204" pitchFamily="34" charset="0"/>
              </a:rPr>
              <a:t>Factors like screen time, exercise, and sleep duration are all accounted for. </a:t>
            </a:r>
          </a:p>
          <a:p>
            <a:pPr algn="just">
              <a:lnSpc>
                <a:spcPct val="150000"/>
              </a:lnSpc>
            </a:pPr>
            <a:r>
              <a:rPr lang="en-US" sz="2000" dirty="0">
                <a:latin typeface="Arial" panose="020B0604020202020204" pitchFamily="34" charset="0"/>
                <a:cs typeface="Arial" panose="020B0604020202020204" pitchFamily="34" charset="0"/>
              </a:rPr>
              <a:t>The chart shows shifts or variances in these elements over time or across categories, yet the context or meaning of these data is not specified.</a:t>
            </a:r>
            <a:endParaRPr lang="en-IN" sz="2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 xmlns:a16="http://schemas.microsoft.com/office/drawing/2014/main" id="{0111C87F-F471-1A0C-7EAF-081335DA3476}"/>
              </a:ext>
            </a:extLst>
          </p:cNvPr>
          <p:cNvPicPr>
            <a:picLocks noChangeAspect="1"/>
          </p:cNvPicPr>
          <p:nvPr/>
        </p:nvPicPr>
        <p:blipFill>
          <a:blip r:embed="rId2" cstate="print"/>
          <a:stretch>
            <a:fillRect/>
          </a:stretch>
        </p:blipFill>
        <p:spPr>
          <a:xfrm>
            <a:off x="7857335" y="1070882"/>
            <a:ext cx="3757722" cy="3675289"/>
          </a:xfrm>
          <a:prstGeom prst="rect">
            <a:avLst/>
          </a:prstGeom>
        </p:spPr>
      </p:pic>
      <p:sp>
        <p:nvSpPr>
          <p:cNvPr id="7" name="TextBox 6"/>
          <p:cNvSpPr txBox="1"/>
          <p:nvPr/>
        </p:nvSpPr>
        <p:spPr>
          <a:xfrm>
            <a:off x="4222143" y="363974"/>
            <a:ext cx="3600666" cy="584775"/>
          </a:xfrm>
          <a:prstGeom prst="rect">
            <a:avLst/>
          </a:prstGeom>
          <a:noFill/>
        </p:spPr>
        <p:txBody>
          <a:bodyPr wrap="none" rtlCol="0">
            <a:spAutoFit/>
          </a:bodyPr>
          <a:lstStyle/>
          <a:p>
            <a:r>
              <a:rPr lang="en-US" sz="3200" b="1" u="sng" dirty="0" smtClean="0">
                <a:latin typeface="Arial" pitchFamily="34" charset="0"/>
                <a:cs typeface="Arial" pitchFamily="34" charset="0"/>
              </a:rPr>
              <a:t>Literature Review</a:t>
            </a:r>
            <a:endParaRPr lang="en-US" sz="3200" b="1" u="sng" dirty="0">
              <a:latin typeface="Arial" pitchFamily="34" charset="0"/>
              <a:cs typeface="Arial" pitchFamily="34" charset="0"/>
            </a:endParaRPr>
          </a:p>
        </p:txBody>
      </p:sp>
    </p:spTree>
    <p:extLst>
      <p:ext uri="{BB962C8B-B14F-4D97-AF65-F5344CB8AC3E}">
        <p14:creationId xmlns:p14="http://schemas.microsoft.com/office/powerpoint/2010/main" val="7895811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E2C95CA-5827-ABEC-B576-E20557078A24}"/>
              </a:ext>
            </a:extLst>
          </p:cNvPr>
          <p:cNvSpPr>
            <a:spLocks noGrp="1"/>
          </p:cNvSpPr>
          <p:nvPr>
            <p:ph type="title"/>
          </p:nvPr>
        </p:nvSpPr>
        <p:spPr>
          <a:xfrm>
            <a:off x="312056" y="114456"/>
            <a:ext cx="11727543" cy="449943"/>
          </a:xfrm>
        </p:spPr>
        <p:txBody>
          <a:bodyPr>
            <a:noAutofit/>
          </a:bodyPr>
          <a:lstStyle/>
          <a:p>
            <a:pPr algn="ctr"/>
            <a:r>
              <a:rPr lang="en-US" sz="3200" b="1" u="sng" dirty="0">
                <a:latin typeface="Arial" pitchFamily="34" charset="0"/>
                <a:cs typeface="Arial" pitchFamily="34" charset="0"/>
              </a:rPr>
              <a:t>Rationale of the Study </a:t>
            </a:r>
            <a:endParaRPr lang="en-IN" sz="3200" b="1" u="sng" dirty="0">
              <a:latin typeface="Arial" pitchFamily="34" charset="0"/>
              <a:cs typeface="Arial" pitchFamily="34" charset="0"/>
            </a:endParaRPr>
          </a:p>
        </p:txBody>
      </p:sp>
      <p:sp>
        <p:nvSpPr>
          <p:cNvPr id="4" name="TextBox 3">
            <a:extLst>
              <a:ext uri="{FF2B5EF4-FFF2-40B4-BE49-F238E27FC236}">
                <a16:creationId xmlns="" xmlns:a16="http://schemas.microsoft.com/office/drawing/2014/main" id="{976FD142-5912-88AD-1DAD-1BD48B52D0F8}"/>
              </a:ext>
            </a:extLst>
          </p:cNvPr>
          <p:cNvSpPr txBox="1"/>
          <p:nvPr/>
        </p:nvSpPr>
        <p:spPr>
          <a:xfrm>
            <a:off x="6894287" y="6257314"/>
            <a:ext cx="7997371" cy="707886"/>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            </a:t>
            </a:r>
            <a:r>
              <a:rPr lang="en-IN" sz="2000" dirty="0" smtClean="0">
                <a:solidFill>
                  <a:schemeClr val="tx1"/>
                </a:solidFill>
                <a:latin typeface="Arial" panose="020B0604020202020204" pitchFamily="34" charset="0"/>
                <a:cs typeface="Arial" panose="020B0604020202020204" pitchFamily="34" charset="0"/>
              </a:rPr>
              <a:t>(</a:t>
            </a:r>
            <a:r>
              <a:rPr lang="en-IN" sz="2000" dirty="0" err="1" smtClean="0">
                <a:solidFill>
                  <a:schemeClr val="tx1"/>
                </a:solidFill>
                <a:latin typeface="Arial" panose="020B0604020202020204" pitchFamily="34" charset="0"/>
                <a:cs typeface="Arial" panose="020B0604020202020204" pitchFamily="34" charset="0"/>
              </a:rPr>
              <a:t>Lavy</a:t>
            </a:r>
            <a:r>
              <a:rPr lang="en-IN" sz="2000" dirty="0" smtClean="0">
                <a:solidFill>
                  <a:schemeClr val="tx1"/>
                </a:solidFill>
                <a:latin typeface="Arial" panose="020B0604020202020204" pitchFamily="34" charset="0"/>
                <a:cs typeface="Arial" panose="020B0604020202020204" pitchFamily="34" charset="0"/>
              </a:rPr>
              <a:t> </a:t>
            </a:r>
            <a:r>
              <a:rPr lang="en-IN" sz="2000" dirty="0">
                <a:solidFill>
                  <a:schemeClr val="tx1"/>
                </a:solidFill>
                <a:latin typeface="Arial" panose="020B0604020202020204" pitchFamily="34" charset="0"/>
                <a:cs typeface="Arial" panose="020B0604020202020204" pitchFamily="34" charset="0"/>
              </a:rPr>
              <a:t>and </a:t>
            </a:r>
            <a:r>
              <a:rPr lang="en-IN" sz="2000" dirty="0" err="1">
                <a:solidFill>
                  <a:schemeClr val="tx1"/>
                </a:solidFill>
                <a:latin typeface="Arial" panose="020B0604020202020204" pitchFamily="34" charset="0"/>
                <a:cs typeface="Arial" panose="020B0604020202020204" pitchFamily="34" charset="0"/>
              </a:rPr>
              <a:t>Naama-Ghanayim</a:t>
            </a:r>
            <a:r>
              <a:rPr lang="en-IN" sz="2000" dirty="0">
                <a:solidFill>
                  <a:schemeClr val="tx1"/>
                </a:solidFill>
                <a:latin typeface="Arial" panose="020B0604020202020204" pitchFamily="34" charset="0"/>
                <a:cs typeface="Arial" panose="020B0604020202020204" pitchFamily="34" charset="0"/>
              </a:rPr>
              <a:t>, 2020)</a:t>
            </a:r>
            <a:endParaRPr lang="en-IN"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 xmlns:a16="http://schemas.microsoft.com/office/drawing/2014/main" id="{027D6AF2-8769-E00F-FBD4-182541DE18A0}"/>
              </a:ext>
            </a:extLst>
          </p:cNvPr>
          <p:cNvSpPr>
            <a:spLocks noGrp="1"/>
          </p:cNvSpPr>
          <p:nvPr>
            <p:ph idx="1"/>
          </p:nvPr>
        </p:nvSpPr>
        <p:spPr>
          <a:xfrm>
            <a:off x="0" y="564399"/>
            <a:ext cx="12192000" cy="6264572"/>
          </a:xfrm>
        </p:spPr>
        <p:txBody>
          <a:bodyPr>
            <a:noAutofit/>
          </a:bodyPr>
          <a:lstStyle/>
          <a:p>
            <a:pPr algn="just">
              <a:lnSpc>
                <a:spcPct val="150000"/>
              </a:lnSpc>
            </a:pPr>
            <a:r>
              <a:rPr lang="en-US" sz="2000" dirty="0">
                <a:latin typeface="Arial" panose="020B0604020202020204" pitchFamily="34" charset="0"/>
                <a:cs typeface="Arial" panose="020B0604020202020204" pitchFamily="34" charset="0"/>
              </a:rPr>
              <a:t>Physical inactivity is a significant issue in college, and these studies shed light on the extent of the problem. They present a thorough examination of the factors that influence students' participation in physical activity on college campuses, such as demographic demographics and students' perceptions of health-related course material.</a:t>
            </a:r>
          </a:p>
          <a:p>
            <a:pPr algn="just">
              <a:lnSpc>
                <a:spcPct val="150000"/>
              </a:lnSpc>
            </a:pPr>
            <a:r>
              <a:rPr lang="en-US" sz="2000" dirty="0">
                <a:latin typeface="Arial" panose="020B0604020202020204" pitchFamily="34" charset="0"/>
                <a:cs typeface="Arial" panose="020B0604020202020204" pitchFamily="34" charset="0"/>
              </a:rPr>
              <a:t>The findings can be used to create more effective interventions and health promotion initiatives explicitly geared towards college students to minimize sedentary behavior and enhance physical activity.</a:t>
            </a:r>
          </a:p>
          <a:p>
            <a:pPr algn="just">
              <a:lnSpc>
                <a:spcPct val="150000"/>
              </a:lnSpc>
            </a:pPr>
            <a:r>
              <a:rPr lang="en-US" sz="2000" dirty="0">
                <a:latin typeface="Arial" panose="020B0604020202020204" pitchFamily="34" charset="0"/>
                <a:cs typeface="Arial" panose="020B0604020202020204" pitchFamily="34" charset="0"/>
              </a:rPr>
              <a:t>Universities can better plan for and respond to concerns during the transition from high school to college if they better grasp the variables connected to physical inactivity in high school.</a:t>
            </a:r>
          </a:p>
          <a:p>
            <a:pPr algn="just">
              <a:lnSpc>
                <a:spcPct val="150000"/>
              </a:lnSpc>
            </a:pPr>
            <a:r>
              <a:rPr lang="en-US" sz="2000" dirty="0">
                <a:latin typeface="Arial" panose="020B0604020202020204" pitchFamily="34" charset="0"/>
                <a:cs typeface="Arial" panose="020B0604020202020204" pitchFamily="34" charset="0"/>
              </a:rPr>
              <a:t>By focusing on high school and college students, these studies assist in filling in the image of students' inactive lifestyles across the educational spectrum. These insights can assist policymakers and institutions in developing policies, activities, and curricula that prioritize and encourage students to engage in physical exercise on </a:t>
            </a:r>
            <a:r>
              <a:rPr lang="en-US" sz="2000" dirty="0" smtClean="0">
                <a:latin typeface="Arial" panose="020B0604020202020204" pitchFamily="34" charset="0"/>
                <a:cs typeface="Arial" panose="020B0604020202020204" pitchFamily="34" charset="0"/>
              </a:rPr>
              <a:t>campus.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4438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E33C58D-BAE6-77B8-2E99-2A1B67F190A3}"/>
              </a:ext>
            </a:extLst>
          </p:cNvPr>
          <p:cNvSpPr>
            <a:spLocks noGrp="1"/>
          </p:cNvSpPr>
          <p:nvPr>
            <p:ph type="title"/>
          </p:nvPr>
        </p:nvSpPr>
        <p:spPr>
          <a:xfrm>
            <a:off x="862913" y="0"/>
            <a:ext cx="10515600" cy="1325563"/>
          </a:xfrm>
        </p:spPr>
        <p:txBody>
          <a:bodyPr>
            <a:normAutofit/>
          </a:bodyPr>
          <a:lstStyle/>
          <a:p>
            <a:pPr algn="ctr"/>
            <a:r>
              <a:rPr lang="en-US" sz="3200" b="1" u="sng" dirty="0">
                <a:latin typeface="Arial" panose="020B0604020202020204" pitchFamily="34" charset="0"/>
                <a:cs typeface="Arial" panose="020B0604020202020204" pitchFamily="34" charset="0"/>
              </a:rPr>
              <a:t>Proposed Research Aim/Objectives </a:t>
            </a:r>
            <a:endParaRPr lang="en-IN" sz="3200" b="1" u="sng"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 xmlns:a16="http://schemas.microsoft.com/office/drawing/2014/main" id="{B04B894F-FE0B-75EF-40D5-236A26ADED67}"/>
              </a:ext>
            </a:extLst>
          </p:cNvPr>
          <p:cNvSpPr>
            <a:spLocks noGrp="1"/>
          </p:cNvSpPr>
          <p:nvPr>
            <p:ph idx="1"/>
          </p:nvPr>
        </p:nvSpPr>
        <p:spPr>
          <a:xfrm>
            <a:off x="420913" y="1325563"/>
            <a:ext cx="11524343" cy="5307466"/>
          </a:xfrm>
        </p:spPr>
        <p:txBody>
          <a:bodyPr>
            <a:normAutofit/>
          </a:bodyPr>
          <a:lstStyle/>
          <a:p>
            <a:pPr lvl="0">
              <a:lnSpc>
                <a:spcPct val="150000"/>
              </a:lnSpc>
            </a:pPr>
            <a:r>
              <a:rPr lang="en-US" sz="2000" b="1" dirty="0">
                <a:solidFill>
                  <a:schemeClr val="tx1"/>
                </a:solidFill>
                <a:latin typeface="Arial" panose="020B0604020202020204" pitchFamily="34" charset="0"/>
                <a:cs typeface="Arial" panose="020B0604020202020204" pitchFamily="34" charset="0"/>
              </a:rPr>
              <a:t>Aim: </a:t>
            </a:r>
            <a:r>
              <a:rPr lang="en-US" sz="2000" dirty="0">
                <a:solidFill>
                  <a:schemeClr val="tx1"/>
                </a:solidFill>
                <a:latin typeface="Arial" panose="020B0604020202020204" pitchFamily="34" charset="0"/>
                <a:cs typeface="Arial" panose="020B0604020202020204" pitchFamily="34" charset="0"/>
              </a:rPr>
              <a:t>The aim of the research is to analyze prevalence of physical activity among students in a public university.</a:t>
            </a:r>
            <a:endParaRPr lang="en-IN" sz="2000" dirty="0">
              <a:solidFill>
                <a:schemeClr val="tx1"/>
              </a:solidFill>
              <a:latin typeface="Arial" panose="020B0604020202020204" pitchFamily="34" charset="0"/>
              <a:cs typeface="Arial" panose="020B0604020202020204" pitchFamily="34" charset="0"/>
            </a:endParaRPr>
          </a:p>
          <a:p>
            <a:pPr lvl="0">
              <a:lnSpc>
                <a:spcPct val="150000"/>
              </a:lnSpc>
            </a:pPr>
            <a:r>
              <a:rPr lang="en-US" sz="2000" b="1" dirty="0">
                <a:solidFill>
                  <a:schemeClr val="tx1"/>
                </a:solidFill>
                <a:latin typeface="Arial" panose="020B0604020202020204" pitchFamily="34" charset="0"/>
                <a:cs typeface="Arial" panose="020B0604020202020204" pitchFamily="34" charset="0"/>
              </a:rPr>
              <a:t>Objectives:</a:t>
            </a:r>
          </a:p>
          <a:p>
            <a:pPr lvl="0">
              <a:lnSpc>
                <a:spcPct val="150000"/>
              </a:lnSpc>
            </a:pPr>
            <a:r>
              <a:rPr lang="en-US" sz="2000" b="1" dirty="0">
                <a:solidFill>
                  <a:schemeClr val="tx1"/>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To investigate the demographic factors (e.g., age, gender, socioeconomic status) that may influence the level of physical activity among university students.</a:t>
            </a:r>
            <a:endParaRPr lang="en-IN" sz="2000" dirty="0">
              <a:solidFill>
                <a:schemeClr val="tx1"/>
              </a:solidFill>
              <a:latin typeface="Arial" panose="020B0604020202020204" pitchFamily="34" charset="0"/>
              <a:cs typeface="Arial" panose="020B0604020202020204" pitchFamily="34" charset="0"/>
            </a:endParaRPr>
          </a:p>
          <a:p>
            <a:pPr lvl="0">
              <a:lnSpc>
                <a:spcPct val="150000"/>
              </a:lnSpc>
            </a:pPr>
            <a:r>
              <a:rPr lang="en-US" sz="2000" dirty="0">
                <a:solidFill>
                  <a:schemeClr val="tx1"/>
                </a:solidFill>
                <a:latin typeface="Arial" panose="020B0604020202020204" pitchFamily="34" charset="0"/>
                <a:cs typeface="Arial" panose="020B0604020202020204" pitchFamily="34" charset="0"/>
              </a:rPr>
              <a:t>To identify the barriers and motivators that influence students' decisions to participate in physical activity, </a:t>
            </a:r>
            <a:r>
              <a:rPr lang="en-US" sz="2000" dirty="0" smtClean="0">
                <a:solidFill>
                  <a:schemeClr val="tx1"/>
                </a:solidFill>
                <a:latin typeface="Arial" panose="020B0604020202020204" pitchFamily="34" charset="0"/>
                <a:cs typeface="Arial" panose="020B0604020202020204" pitchFamily="34" charset="0"/>
              </a:rPr>
              <a:t>including time </a:t>
            </a:r>
            <a:r>
              <a:rPr lang="en-US" sz="2000" dirty="0">
                <a:solidFill>
                  <a:schemeClr val="tx1"/>
                </a:solidFill>
                <a:latin typeface="Arial" panose="020B0604020202020204" pitchFamily="34" charset="0"/>
                <a:cs typeface="Arial" panose="020B0604020202020204" pitchFamily="34" charset="0"/>
              </a:rPr>
              <a:t>constraints, social support, and personal preferences.</a:t>
            </a:r>
            <a:endParaRPr lang="en-IN" sz="2000" dirty="0">
              <a:solidFill>
                <a:schemeClr val="tx1"/>
              </a:solidFill>
              <a:latin typeface="Arial" panose="020B0604020202020204" pitchFamily="34" charset="0"/>
              <a:cs typeface="Arial" panose="020B0604020202020204" pitchFamily="34" charset="0"/>
            </a:endParaRPr>
          </a:p>
          <a:p>
            <a:pPr lvl="0">
              <a:lnSpc>
                <a:spcPct val="150000"/>
              </a:lnSpc>
            </a:pPr>
            <a:r>
              <a:rPr lang="en-US" sz="2000" dirty="0">
                <a:solidFill>
                  <a:schemeClr val="tx1"/>
                </a:solidFill>
                <a:latin typeface="Arial" panose="020B0604020202020204" pitchFamily="34" charset="0"/>
                <a:cs typeface="Arial" panose="020B0604020202020204" pitchFamily="34" charset="0"/>
              </a:rPr>
              <a:t>To explore the relationship between physical activity levels and students' overall health and well-being, including their mental health and academic performance.</a:t>
            </a:r>
            <a:endParaRPr lang="en-IN" sz="2000" dirty="0">
              <a:solidFill>
                <a:schemeClr val="tx1"/>
              </a:solidFill>
              <a:latin typeface="Arial" panose="020B0604020202020204" pitchFamily="34" charset="0"/>
              <a:cs typeface="Arial" panose="020B0604020202020204" pitchFamily="34" charset="0"/>
            </a:endParaRPr>
          </a:p>
          <a:p>
            <a:pPr marL="0" indent="0">
              <a:buNone/>
            </a:pPr>
            <a:endParaRPr lang="en-IN" dirty="0"/>
          </a:p>
        </p:txBody>
      </p:sp>
    </p:spTree>
    <p:extLst>
      <p:ext uri="{BB962C8B-B14F-4D97-AF65-F5344CB8AC3E}">
        <p14:creationId xmlns:p14="http://schemas.microsoft.com/office/powerpoint/2010/main" val="5882954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00BFB05-AFCF-4D81-CBDD-3FE76C9D242A}"/>
              </a:ext>
            </a:extLst>
          </p:cNvPr>
          <p:cNvSpPr>
            <a:spLocks noGrp="1"/>
          </p:cNvSpPr>
          <p:nvPr>
            <p:ph type="title"/>
          </p:nvPr>
        </p:nvSpPr>
        <p:spPr>
          <a:xfrm>
            <a:off x="838200" y="0"/>
            <a:ext cx="10515600" cy="1325563"/>
          </a:xfrm>
        </p:spPr>
        <p:txBody>
          <a:bodyPr>
            <a:normAutofit/>
          </a:bodyPr>
          <a:lstStyle/>
          <a:p>
            <a:pPr algn="ctr"/>
            <a:r>
              <a:rPr lang="en-US" sz="3200" b="1" u="sng" dirty="0">
                <a:latin typeface="Arial" panose="020B0604020202020204" pitchFamily="34" charset="0"/>
                <a:cs typeface="Arial" panose="020B0604020202020204" pitchFamily="34" charset="0"/>
              </a:rPr>
              <a:t>Research Questions </a:t>
            </a:r>
            <a:endParaRPr lang="en-IN" sz="3200" b="1" u="sng"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 xmlns:a16="http://schemas.microsoft.com/office/drawing/2014/main" id="{AA0873D2-6F6A-BAD5-07B3-FA9D4391C6DA}"/>
              </a:ext>
            </a:extLst>
          </p:cNvPr>
          <p:cNvSpPr>
            <a:spLocks noGrp="1"/>
          </p:cNvSpPr>
          <p:nvPr>
            <p:ph idx="1"/>
          </p:nvPr>
        </p:nvSpPr>
        <p:spPr>
          <a:xfrm>
            <a:off x="232229" y="1325563"/>
            <a:ext cx="11785600" cy="5307466"/>
          </a:xfrm>
        </p:spPr>
        <p:txBody>
          <a:bodyPr>
            <a:normAutofit/>
          </a:bodyPr>
          <a:lstStyle/>
          <a:p>
            <a:pPr lvl="0" algn="just">
              <a:lnSpc>
                <a:spcPct val="150000"/>
              </a:lnSpc>
            </a:pPr>
            <a:r>
              <a:rPr lang="en-US" sz="2000" dirty="0" smtClean="0">
                <a:solidFill>
                  <a:schemeClr val="tx1"/>
                </a:solidFill>
                <a:latin typeface="Arial" panose="020B0604020202020204" pitchFamily="34" charset="0"/>
                <a:cs typeface="Arial" panose="020B0604020202020204" pitchFamily="34" charset="0"/>
              </a:rPr>
              <a:t>How </a:t>
            </a:r>
            <a:r>
              <a:rPr lang="en-US" sz="2000" dirty="0">
                <a:solidFill>
                  <a:schemeClr val="tx1"/>
                </a:solidFill>
                <a:latin typeface="Arial" panose="020B0604020202020204" pitchFamily="34" charset="0"/>
                <a:cs typeface="Arial" panose="020B0604020202020204" pitchFamily="34" charset="0"/>
              </a:rPr>
              <a:t>do demographic factors such as age, gender, and socioeconomic status influence the level of physical activity among university students?   </a:t>
            </a:r>
            <a:endParaRPr lang="en-IN" sz="2000" dirty="0">
              <a:solidFill>
                <a:schemeClr val="tx1"/>
              </a:solidFill>
              <a:latin typeface="Arial" panose="020B0604020202020204" pitchFamily="34" charset="0"/>
              <a:cs typeface="Arial" panose="020B0604020202020204" pitchFamily="34" charset="0"/>
            </a:endParaRPr>
          </a:p>
          <a:p>
            <a:pPr lvl="0" algn="just">
              <a:lnSpc>
                <a:spcPct val="150000"/>
              </a:lnSpc>
            </a:pPr>
            <a:r>
              <a:rPr lang="en-US" sz="2000" dirty="0" smtClean="0">
                <a:solidFill>
                  <a:schemeClr val="tx1"/>
                </a:solidFill>
                <a:latin typeface="Arial" panose="020B0604020202020204" pitchFamily="34" charset="0"/>
                <a:cs typeface="Arial" panose="020B0604020202020204" pitchFamily="34" charset="0"/>
              </a:rPr>
              <a:t>What </a:t>
            </a:r>
            <a:r>
              <a:rPr lang="en-US" sz="2000" dirty="0">
                <a:solidFill>
                  <a:schemeClr val="tx1"/>
                </a:solidFill>
                <a:latin typeface="Arial" panose="020B0604020202020204" pitchFamily="34" charset="0"/>
                <a:cs typeface="Arial" panose="020B0604020202020204" pitchFamily="34" charset="0"/>
              </a:rPr>
              <a:t>are the primary barriers and motivators that influence university students' decisions to participate in physical activity, including factors like time constraints, social support, and personal preferences?  </a:t>
            </a:r>
            <a:endParaRPr lang="en-IN" sz="2000" dirty="0">
              <a:solidFill>
                <a:schemeClr val="tx1"/>
              </a:solidFill>
              <a:latin typeface="Arial" panose="020B0604020202020204" pitchFamily="34" charset="0"/>
              <a:cs typeface="Arial" panose="020B0604020202020204" pitchFamily="34" charset="0"/>
            </a:endParaRPr>
          </a:p>
          <a:p>
            <a:pPr lvl="0" algn="just">
              <a:lnSpc>
                <a:spcPct val="150000"/>
              </a:lnSpc>
            </a:pPr>
            <a:r>
              <a:rPr lang="en-US" sz="2000" dirty="0" smtClean="0">
                <a:solidFill>
                  <a:schemeClr val="tx1"/>
                </a:solidFill>
                <a:latin typeface="Arial" panose="020B0604020202020204" pitchFamily="34" charset="0"/>
                <a:cs typeface="Arial" panose="020B0604020202020204" pitchFamily="34" charset="0"/>
              </a:rPr>
              <a:t>What </a:t>
            </a:r>
            <a:r>
              <a:rPr lang="en-US" sz="2000" dirty="0">
                <a:solidFill>
                  <a:schemeClr val="tx1"/>
                </a:solidFill>
                <a:latin typeface="Arial" panose="020B0604020202020204" pitchFamily="34" charset="0"/>
                <a:cs typeface="Arial" panose="020B0604020202020204" pitchFamily="34" charset="0"/>
              </a:rPr>
              <a:t>is the nature of the relationship between physical activity levels among university students and their overall health and well-being, including aspects of mental health and academic </a:t>
            </a:r>
            <a:r>
              <a:rPr lang="en-US" sz="2000" dirty="0" smtClean="0">
                <a:solidFill>
                  <a:schemeClr val="tx1"/>
                </a:solidFill>
                <a:latin typeface="Arial" panose="020B0604020202020204" pitchFamily="34" charset="0"/>
                <a:cs typeface="Arial" panose="020B0604020202020204" pitchFamily="34" charset="0"/>
              </a:rPr>
              <a:t>performance?</a:t>
            </a:r>
            <a:endParaRPr lang="en-IN" sz="2000" dirty="0">
              <a:solidFill>
                <a:schemeClr val="tx1"/>
              </a:solidFill>
              <a:latin typeface="Arial" panose="020B0604020202020204" pitchFamily="34" charset="0"/>
              <a:cs typeface="Arial" panose="020B0604020202020204" pitchFamily="34" charset="0"/>
            </a:endParaRPr>
          </a:p>
          <a:p>
            <a:endParaRPr lang="en-IN" sz="2000" dirty="0"/>
          </a:p>
        </p:txBody>
      </p:sp>
    </p:spTree>
    <p:extLst>
      <p:ext uri="{BB962C8B-B14F-4D97-AF65-F5344CB8AC3E}">
        <p14:creationId xmlns:p14="http://schemas.microsoft.com/office/powerpoint/2010/main" val="35662764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888096E-CF23-9C4B-885C-226DC0CB10D7}"/>
              </a:ext>
            </a:extLst>
          </p:cNvPr>
          <p:cNvSpPr>
            <a:spLocks noGrp="1"/>
          </p:cNvSpPr>
          <p:nvPr>
            <p:ph type="title"/>
          </p:nvPr>
        </p:nvSpPr>
        <p:spPr>
          <a:xfrm>
            <a:off x="838200" y="365125"/>
            <a:ext cx="10515600" cy="721553"/>
          </a:xfrm>
        </p:spPr>
        <p:txBody>
          <a:bodyPr>
            <a:normAutofit/>
          </a:bodyPr>
          <a:lstStyle/>
          <a:p>
            <a:pPr algn="ctr"/>
            <a:r>
              <a:rPr lang="en-GB" sz="3200" b="1" u="sng" dirty="0">
                <a:latin typeface="Arial" panose="020B0604020202020204" pitchFamily="34" charset="0"/>
                <a:cs typeface="Arial" panose="020B0604020202020204" pitchFamily="34" charset="0"/>
              </a:rPr>
              <a:t>RESEARCH METHODOLOGY</a:t>
            </a:r>
            <a:endParaRPr lang="en-US" sz="3200" dirty="0"/>
          </a:p>
        </p:txBody>
      </p:sp>
      <p:sp>
        <p:nvSpPr>
          <p:cNvPr id="3" name="Content Placeholder 2">
            <a:extLst>
              <a:ext uri="{FF2B5EF4-FFF2-40B4-BE49-F238E27FC236}">
                <a16:creationId xmlns="" xmlns:a16="http://schemas.microsoft.com/office/drawing/2014/main" id="{DEC4724C-4CDC-D24D-A22C-65F0F0B0BA2C}"/>
              </a:ext>
            </a:extLst>
          </p:cNvPr>
          <p:cNvSpPr>
            <a:spLocks noGrp="1"/>
          </p:cNvSpPr>
          <p:nvPr>
            <p:ph idx="1"/>
          </p:nvPr>
        </p:nvSpPr>
        <p:spPr>
          <a:xfrm>
            <a:off x="349856" y="1431235"/>
            <a:ext cx="11630107" cy="4699221"/>
          </a:xfrm>
        </p:spPr>
        <p:txBody>
          <a:bodyPr>
            <a:normAutofit fontScale="25000" lnSpcReduction="20000"/>
          </a:bodyPr>
          <a:lstStyle/>
          <a:p>
            <a:pPr marL="0" lvl="0" indent="0">
              <a:lnSpc>
                <a:spcPct val="150000"/>
              </a:lnSpc>
              <a:buNone/>
            </a:pPr>
            <a:r>
              <a:rPr lang="en-US" sz="8000" b="1" dirty="0" smtClean="0">
                <a:latin typeface="Arial" panose="020B0604020202020204" pitchFamily="34" charset="0"/>
                <a:cs typeface="Arial" panose="020B0604020202020204" pitchFamily="34" charset="0"/>
              </a:rPr>
              <a:t>Research </a:t>
            </a:r>
            <a:r>
              <a:rPr lang="en-US" sz="8000" b="1" dirty="0">
                <a:latin typeface="Arial" panose="020B0604020202020204" pitchFamily="34" charset="0"/>
                <a:cs typeface="Arial" panose="020B0604020202020204" pitchFamily="34" charset="0"/>
              </a:rPr>
              <a:t>Methodology </a:t>
            </a:r>
            <a:r>
              <a:rPr lang="en-US" sz="8000" b="1" dirty="0" smtClean="0">
                <a:latin typeface="Arial" panose="020B0604020202020204" pitchFamily="34" charset="0"/>
                <a:cs typeface="Arial" panose="020B0604020202020204" pitchFamily="34" charset="0"/>
              </a:rPr>
              <a:t>– Quantitative:</a:t>
            </a:r>
          </a:p>
          <a:p>
            <a:pPr>
              <a:lnSpc>
                <a:spcPct val="150000"/>
              </a:lnSpc>
            </a:pPr>
            <a:r>
              <a:rPr lang="en-US" sz="8000" dirty="0" smtClean="0">
                <a:latin typeface="Arial" panose="020B0604020202020204" pitchFamily="34" charset="0"/>
                <a:cs typeface="Arial" panose="020B0604020202020204" pitchFamily="34" charset="0"/>
              </a:rPr>
              <a:t>A </a:t>
            </a:r>
            <a:r>
              <a:rPr lang="en-US" sz="8000" dirty="0">
                <a:latin typeface="Arial" panose="020B0604020202020204" pitchFamily="34" charset="0"/>
                <a:cs typeface="Arial" panose="020B0604020202020204" pitchFamily="34" charset="0"/>
              </a:rPr>
              <a:t>quantitative technique is used in the study methodology to investigate the prevalence of public physical activity among university students. </a:t>
            </a:r>
            <a:r>
              <a:rPr lang="en-IN" sz="8000" dirty="0">
                <a:latin typeface="Arial" panose="020B0604020202020204" pitchFamily="34" charset="0"/>
                <a:cs typeface="Arial" panose="020B0604020202020204" pitchFamily="34" charset="0"/>
              </a:rPr>
              <a:t>(</a:t>
            </a:r>
            <a:r>
              <a:rPr lang="en-IN" sz="8000" dirty="0" err="1">
                <a:latin typeface="Arial" panose="020B0604020202020204" pitchFamily="34" charset="0"/>
                <a:cs typeface="Arial" panose="020B0604020202020204" pitchFamily="34" charset="0"/>
              </a:rPr>
              <a:t>Schoonenboom</a:t>
            </a:r>
            <a:r>
              <a:rPr lang="en-IN" sz="8000" dirty="0">
                <a:latin typeface="Arial" panose="020B0604020202020204" pitchFamily="34" charset="0"/>
                <a:cs typeface="Arial" panose="020B0604020202020204" pitchFamily="34" charset="0"/>
              </a:rPr>
              <a:t>, 2023</a:t>
            </a:r>
            <a:r>
              <a:rPr lang="en-IN" sz="8000" dirty="0" smtClean="0">
                <a:latin typeface="Arial" panose="020B0604020202020204" pitchFamily="34" charset="0"/>
                <a:cs typeface="Arial" panose="020B0604020202020204" pitchFamily="34" charset="0"/>
              </a:rPr>
              <a:t>)</a:t>
            </a:r>
            <a:endParaRPr lang="en-US" sz="8000" dirty="0" smtClean="0">
              <a:latin typeface="Arial" panose="020B0604020202020204" pitchFamily="34" charset="0"/>
              <a:cs typeface="Arial" panose="020B0604020202020204" pitchFamily="34" charset="0"/>
            </a:endParaRPr>
          </a:p>
          <a:p>
            <a:pPr>
              <a:lnSpc>
                <a:spcPct val="150000"/>
              </a:lnSpc>
            </a:pPr>
            <a:r>
              <a:rPr lang="en-US" sz="8000" dirty="0">
                <a:latin typeface="Arial" panose="020B0604020202020204" pitchFamily="34" charset="0"/>
                <a:cs typeface="Arial" panose="020B0604020202020204" pitchFamily="34" charset="0"/>
              </a:rPr>
              <a:t> The findings will contribute to a better understanding of the degree of public physical activity among university students and efforts to encourage a healthy lifestyle on </a:t>
            </a:r>
            <a:r>
              <a:rPr lang="en-US" sz="8000" dirty="0" smtClean="0">
                <a:latin typeface="Arial" panose="020B0604020202020204" pitchFamily="34" charset="0"/>
                <a:cs typeface="Arial" panose="020B0604020202020204" pitchFamily="34" charset="0"/>
              </a:rPr>
              <a:t>campus</a:t>
            </a:r>
            <a:endParaRPr lang="en-US" sz="8000" b="1" dirty="0">
              <a:latin typeface="Arial" panose="020B0604020202020204" pitchFamily="34" charset="0"/>
              <a:cs typeface="Arial" panose="020B0604020202020204" pitchFamily="34" charset="0"/>
            </a:endParaRPr>
          </a:p>
          <a:p>
            <a:pPr>
              <a:lnSpc>
                <a:spcPct val="150000"/>
              </a:lnSpc>
            </a:pPr>
            <a:r>
              <a:rPr lang="en-US" sz="8000" dirty="0">
                <a:latin typeface="Arial" panose="020B0604020202020204" pitchFamily="34" charset="0"/>
                <a:cs typeface="Arial" panose="020B0604020202020204" pitchFamily="34" charset="0"/>
              </a:rPr>
              <a:t>Research methods are the procedures and processes used to explore, analyze, and collect data systematically. (</a:t>
            </a:r>
            <a:r>
              <a:rPr lang="en-US" sz="8000" dirty="0" err="1">
                <a:latin typeface="Arial" panose="020B0604020202020204" pitchFamily="34" charset="0"/>
                <a:cs typeface="Arial" panose="020B0604020202020204" pitchFamily="34" charset="0"/>
              </a:rPr>
              <a:t>Pandey</a:t>
            </a:r>
            <a:r>
              <a:rPr lang="en-US" sz="8000" dirty="0">
                <a:latin typeface="Arial" panose="020B0604020202020204" pitchFamily="34" charset="0"/>
                <a:cs typeface="Arial" panose="020B0604020202020204" pitchFamily="34" charset="0"/>
              </a:rPr>
              <a:t> and </a:t>
            </a:r>
            <a:r>
              <a:rPr lang="en-US" sz="8000" dirty="0" err="1">
                <a:latin typeface="Arial" panose="020B0604020202020204" pitchFamily="34" charset="0"/>
                <a:cs typeface="Arial" panose="020B0604020202020204" pitchFamily="34" charset="0"/>
              </a:rPr>
              <a:t>Pandey</a:t>
            </a:r>
            <a:r>
              <a:rPr lang="en-US" sz="8000" dirty="0">
                <a:latin typeface="Arial" panose="020B0604020202020204" pitchFamily="34" charset="0"/>
                <a:cs typeface="Arial" panose="020B0604020202020204" pitchFamily="34" charset="0"/>
              </a:rPr>
              <a:t>, 2021) </a:t>
            </a:r>
            <a:endParaRPr lang="en-US" sz="8000" b="1" dirty="0">
              <a:latin typeface="Arial" panose="020B0604020202020204" pitchFamily="34" charset="0"/>
              <a:cs typeface="Arial" panose="020B0604020202020204" pitchFamily="34" charset="0"/>
            </a:endParaRPr>
          </a:p>
          <a:p>
            <a:pPr>
              <a:lnSpc>
                <a:spcPct val="150000"/>
              </a:lnSpc>
            </a:pPr>
            <a:r>
              <a:rPr lang="en-US" sz="8000" dirty="0">
                <a:latin typeface="Arial" panose="020B0604020202020204" pitchFamily="34" charset="0"/>
                <a:cs typeface="Arial" panose="020B0604020202020204" pitchFamily="34" charset="0"/>
              </a:rPr>
              <a:t>To respond to inquiries and address difficulties.</a:t>
            </a:r>
          </a:p>
          <a:p>
            <a:pPr>
              <a:lnSpc>
                <a:spcPct val="150000"/>
              </a:lnSpc>
            </a:pPr>
            <a:r>
              <a:rPr lang="en-US" sz="8000" dirty="0">
                <a:latin typeface="Arial" panose="020B0604020202020204" pitchFamily="34" charset="0"/>
                <a:cs typeface="Arial" panose="020B0604020202020204" pitchFamily="34" charset="0"/>
              </a:rPr>
              <a:t>To make well-informed decisions. </a:t>
            </a:r>
          </a:p>
          <a:p>
            <a:pPr>
              <a:lnSpc>
                <a:spcPct val="150000"/>
              </a:lnSpc>
            </a:pPr>
            <a:r>
              <a:rPr lang="en-US" sz="8000" dirty="0">
                <a:latin typeface="Arial" panose="020B0604020202020204" pitchFamily="34" charset="0"/>
                <a:cs typeface="Arial" panose="020B0604020202020204" pitchFamily="34" charset="0"/>
              </a:rPr>
              <a:t>To contribute to the advancement of knowledge and </a:t>
            </a:r>
            <a:r>
              <a:rPr lang="en-US" sz="8000" dirty="0" smtClean="0">
                <a:latin typeface="Arial" panose="020B0604020202020204" pitchFamily="34" charset="0"/>
                <a:cs typeface="Arial" panose="020B0604020202020204" pitchFamily="34" charset="0"/>
              </a:rPr>
              <a:t>understanding.</a:t>
            </a:r>
          </a:p>
          <a:p>
            <a:pPr marL="0" indent="0">
              <a:lnSpc>
                <a:spcPct val="150000"/>
              </a:lnSpc>
              <a:buNone/>
            </a:pPr>
            <a:endParaRPr lang="en-US" sz="8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69627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0F60953-3E5D-AB4C-BEF5-21C5E0F414E2}"/>
              </a:ext>
            </a:extLst>
          </p:cNvPr>
          <p:cNvSpPr>
            <a:spLocks noGrp="1"/>
          </p:cNvSpPr>
          <p:nvPr>
            <p:ph type="title"/>
          </p:nvPr>
        </p:nvSpPr>
        <p:spPr>
          <a:xfrm>
            <a:off x="838200" y="113335"/>
            <a:ext cx="10515600" cy="416752"/>
          </a:xfrm>
        </p:spPr>
        <p:txBody>
          <a:bodyPr>
            <a:noAutofit/>
          </a:bodyPr>
          <a:lstStyle/>
          <a:p>
            <a:pPr algn="ctr"/>
            <a:r>
              <a:rPr lang="en-GB" sz="3200" b="1" u="sng" dirty="0">
                <a:latin typeface="Arial" panose="020B0604020202020204" pitchFamily="34" charset="0"/>
                <a:cs typeface="Arial" panose="020B0604020202020204" pitchFamily="34" charset="0"/>
              </a:rPr>
              <a:t>RESEARCH METHODOLOGY</a:t>
            </a:r>
            <a:endParaRPr lang="en-US" sz="3200" dirty="0"/>
          </a:p>
        </p:txBody>
      </p:sp>
      <p:sp>
        <p:nvSpPr>
          <p:cNvPr id="3" name="Content Placeholder 2">
            <a:extLst>
              <a:ext uri="{FF2B5EF4-FFF2-40B4-BE49-F238E27FC236}">
                <a16:creationId xmlns="" xmlns:a16="http://schemas.microsoft.com/office/drawing/2014/main" id="{3A0F844E-3ABF-544A-94FF-73AD1A1A3A95}"/>
              </a:ext>
            </a:extLst>
          </p:cNvPr>
          <p:cNvSpPr>
            <a:spLocks noGrp="1"/>
          </p:cNvSpPr>
          <p:nvPr>
            <p:ph idx="1"/>
          </p:nvPr>
        </p:nvSpPr>
        <p:spPr>
          <a:xfrm>
            <a:off x="0" y="530087"/>
            <a:ext cx="12192000" cy="6327913"/>
          </a:xfrm>
        </p:spPr>
        <p:txBody>
          <a:bodyPr>
            <a:normAutofit fontScale="25000" lnSpcReduction="20000"/>
          </a:bodyPr>
          <a:lstStyle/>
          <a:p>
            <a:pPr marL="0" indent="0">
              <a:lnSpc>
                <a:spcPct val="160000"/>
              </a:lnSpc>
              <a:buNone/>
            </a:pPr>
            <a:r>
              <a:rPr lang="en-US" sz="7200" b="1" dirty="0" smtClean="0">
                <a:latin typeface="Arial" panose="020B0604020202020204" pitchFamily="34" charset="0"/>
                <a:cs typeface="Arial" panose="020B0604020202020204" pitchFamily="34" charset="0"/>
              </a:rPr>
              <a:t>Strengths:</a:t>
            </a:r>
            <a:endParaRPr lang="en-US" sz="7200" b="1" dirty="0">
              <a:latin typeface="Arial" panose="020B0604020202020204" pitchFamily="34" charset="0"/>
              <a:cs typeface="Arial" panose="020B0604020202020204" pitchFamily="34" charset="0"/>
            </a:endParaRPr>
          </a:p>
          <a:p>
            <a:pPr>
              <a:lnSpc>
                <a:spcPct val="160000"/>
              </a:lnSpc>
            </a:pPr>
            <a:r>
              <a:rPr lang="en-US" sz="7200" b="1" i="1" dirty="0">
                <a:latin typeface="Arial" panose="020B0604020202020204" pitchFamily="34" charset="0"/>
                <a:cs typeface="Arial" panose="020B0604020202020204" pitchFamily="34" charset="0"/>
              </a:rPr>
              <a:t>Systematic Method: </a:t>
            </a:r>
            <a:r>
              <a:rPr lang="en-US" sz="7200" dirty="0">
                <a:latin typeface="Arial" panose="020B0604020202020204" pitchFamily="34" charset="0"/>
                <a:cs typeface="Arial" panose="020B0604020202020204" pitchFamily="34" charset="0"/>
              </a:rPr>
              <a:t>Offers a systematic framework for gathering information.</a:t>
            </a:r>
          </a:p>
          <a:p>
            <a:pPr>
              <a:lnSpc>
                <a:spcPct val="160000"/>
              </a:lnSpc>
            </a:pPr>
            <a:r>
              <a:rPr lang="en-US" sz="7200" b="1" i="1" dirty="0">
                <a:latin typeface="Arial" panose="020B0604020202020204" pitchFamily="34" charset="0"/>
                <a:cs typeface="Arial" panose="020B0604020202020204" pitchFamily="34" charset="0"/>
              </a:rPr>
              <a:t>Replicability:  </a:t>
            </a:r>
            <a:r>
              <a:rPr lang="en-US" sz="7200" dirty="0">
                <a:latin typeface="Arial" panose="020B0604020202020204" pitchFamily="34" charset="0"/>
                <a:cs typeface="Arial" panose="020B0604020202020204" pitchFamily="34" charset="0"/>
              </a:rPr>
              <a:t>Allows others to duplicate and verify results.</a:t>
            </a:r>
          </a:p>
          <a:p>
            <a:pPr>
              <a:lnSpc>
                <a:spcPct val="160000"/>
              </a:lnSpc>
            </a:pPr>
            <a:r>
              <a:rPr lang="en-US" sz="7200" b="1" i="1" dirty="0">
                <a:latin typeface="Arial" panose="020B0604020202020204" pitchFamily="34" charset="0"/>
                <a:cs typeface="Arial" panose="020B0604020202020204" pitchFamily="34" charset="0"/>
              </a:rPr>
              <a:t>Objectivity: </a:t>
            </a:r>
            <a:r>
              <a:rPr lang="en-US" sz="7200" dirty="0">
                <a:latin typeface="Arial" panose="020B0604020202020204" pitchFamily="34" charset="0"/>
                <a:cs typeface="Arial" panose="020B0604020202020204" pitchFamily="34" charset="0"/>
              </a:rPr>
              <a:t>Attempts to reduce subjectivity and prejudice.</a:t>
            </a:r>
          </a:p>
          <a:p>
            <a:pPr>
              <a:lnSpc>
                <a:spcPct val="160000"/>
              </a:lnSpc>
            </a:pPr>
            <a:r>
              <a:rPr lang="en-US" sz="7200" b="1" i="1" dirty="0">
                <a:latin typeface="Arial" panose="020B0604020202020204" pitchFamily="34" charset="0"/>
                <a:cs typeface="Arial" panose="020B0604020202020204" pitchFamily="34" charset="0"/>
              </a:rPr>
              <a:t>Generalizability:  </a:t>
            </a:r>
            <a:r>
              <a:rPr lang="en-US" sz="7200" dirty="0">
                <a:latin typeface="Arial" panose="020B0604020202020204" pitchFamily="34" charset="0"/>
                <a:cs typeface="Arial" panose="020B0604020202020204" pitchFamily="34" charset="0"/>
              </a:rPr>
              <a:t>Findings are often generalizable to larger groups.</a:t>
            </a:r>
          </a:p>
          <a:p>
            <a:pPr>
              <a:lnSpc>
                <a:spcPct val="160000"/>
              </a:lnSpc>
            </a:pPr>
            <a:r>
              <a:rPr lang="en-US" sz="7200" b="1" i="1" dirty="0">
                <a:latin typeface="Arial" panose="020B0604020202020204" pitchFamily="34" charset="0"/>
                <a:cs typeface="Arial" panose="020B0604020202020204" pitchFamily="34" charset="0"/>
              </a:rPr>
              <a:t>Rigorous and Reliable: </a:t>
            </a:r>
            <a:r>
              <a:rPr lang="en-US" sz="7200" dirty="0">
                <a:latin typeface="Arial" panose="020B0604020202020204" pitchFamily="34" charset="0"/>
                <a:cs typeface="Arial" panose="020B0604020202020204" pitchFamily="34" charset="0"/>
              </a:rPr>
              <a:t>Effective research methodologies provide trustworthy findings.</a:t>
            </a:r>
          </a:p>
          <a:p>
            <a:pPr marL="0" indent="0">
              <a:lnSpc>
                <a:spcPct val="160000"/>
              </a:lnSpc>
              <a:buNone/>
            </a:pPr>
            <a:r>
              <a:rPr lang="en-US" sz="7200" b="1" dirty="0" smtClean="0">
                <a:latin typeface="Arial" panose="020B0604020202020204" pitchFamily="34" charset="0"/>
                <a:cs typeface="Arial" panose="020B0604020202020204" pitchFamily="34" charset="0"/>
              </a:rPr>
              <a:t>Limitations:</a:t>
            </a:r>
            <a:endParaRPr lang="en-US" sz="7200" b="1" dirty="0">
              <a:latin typeface="Arial" panose="020B0604020202020204" pitchFamily="34" charset="0"/>
              <a:cs typeface="Arial" panose="020B0604020202020204" pitchFamily="34" charset="0"/>
            </a:endParaRPr>
          </a:p>
          <a:p>
            <a:pPr>
              <a:lnSpc>
                <a:spcPct val="160000"/>
              </a:lnSpc>
            </a:pPr>
            <a:r>
              <a:rPr lang="en-US" sz="7200" b="1" i="1" dirty="0">
                <a:latin typeface="Arial" panose="020B0604020202020204" pitchFamily="34" charset="0"/>
                <a:cs typeface="Arial" panose="020B0604020202020204" pitchFamily="34" charset="0"/>
              </a:rPr>
              <a:t>Resource-Intensive: </a:t>
            </a:r>
            <a:r>
              <a:rPr lang="en-US" sz="7200" dirty="0">
                <a:latin typeface="Arial" panose="020B0604020202020204" pitchFamily="34" charset="0"/>
                <a:cs typeface="Arial" panose="020B0604020202020204" pitchFamily="34" charset="0"/>
              </a:rPr>
              <a:t>Can often call for plenty of resources.</a:t>
            </a:r>
          </a:p>
          <a:p>
            <a:pPr>
              <a:lnSpc>
                <a:spcPct val="160000"/>
              </a:lnSpc>
            </a:pPr>
            <a:r>
              <a:rPr lang="en-US" sz="7200" b="1" i="1" dirty="0">
                <a:latin typeface="Arial" panose="020B0604020202020204" pitchFamily="34" charset="0"/>
                <a:cs typeface="Arial" panose="020B0604020202020204" pitchFamily="34" charset="0"/>
              </a:rPr>
              <a:t>Ethical Concerns: </a:t>
            </a:r>
            <a:r>
              <a:rPr lang="en-US" sz="7200" dirty="0">
                <a:latin typeface="Arial" panose="020B0604020202020204" pitchFamily="34" charset="0"/>
                <a:cs typeface="Arial" panose="020B0604020202020204" pitchFamily="34" charset="0"/>
              </a:rPr>
              <a:t>Ethical considerations are essential in any study involving human or animal subjects.</a:t>
            </a:r>
          </a:p>
          <a:p>
            <a:pPr>
              <a:lnSpc>
                <a:spcPct val="160000"/>
              </a:lnSpc>
            </a:pPr>
            <a:r>
              <a:rPr lang="en-US" sz="7200" b="1" i="1" dirty="0">
                <a:latin typeface="Arial" panose="020B0604020202020204" pitchFamily="34" charset="0"/>
                <a:cs typeface="Arial" panose="020B0604020202020204" pitchFamily="34" charset="0"/>
              </a:rPr>
              <a:t>Error and Bias: </a:t>
            </a:r>
            <a:r>
              <a:rPr lang="en-US" sz="7200" dirty="0">
                <a:latin typeface="Arial" panose="020B0604020202020204" pitchFamily="34" charset="0"/>
                <a:cs typeface="Arial" panose="020B0604020202020204" pitchFamily="34" charset="0"/>
              </a:rPr>
              <a:t>Uncertainty due to possible partiality in research methods.</a:t>
            </a:r>
          </a:p>
          <a:p>
            <a:pPr>
              <a:lnSpc>
                <a:spcPct val="160000"/>
              </a:lnSpc>
            </a:pPr>
            <a:r>
              <a:rPr lang="en-US" sz="7200" b="1" i="1" dirty="0">
                <a:latin typeface="Arial" panose="020B0604020202020204" pitchFamily="34" charset="0"/>
                <a:cs typeface="Arial" panose="020B0604020202020204" pitchFamily="34" charset="0"/>
              </a:rPr>
              <a:t>Generalization Issues: </a:t>
            </a:r>
            <a:r>
              <a:rPr lang="en-US" sz="7200" dirty="0">
                <a:latin typeface="Arial" panose="020B0604020202020204" pitchFamily="34" charset="0"/>
                <a:cs typeface="Arial" panose="020B0604020202020204" pitchFamily="34" charset="0"/>
              </a:rPr>
              <a:t>The results may not generalize to other settings or populations.</a:t>
            </a:r>
          </a:p>
          <a:p>
            <a:pPr>
              <a:lnSpc>
                <a:spcPct val="160000"/>
              </a:lnSpc>
            </a:pPr>
            <a:r>
              <a:rPr lang="en-US" sz="7200" b="1" i="1" dirty="0">
                <a:latin typeface="Arial" panose="020B0604020202020204" pitchFamily="34" charset="0"/>
                <a:cs typeface="Arial" panose="020B0604020202020204" pitchFamily="34" charset="0"/>
              </a:rPr>
              <a:t>Complexity: </a:t>
            </a:r>
            <a:r>
              <a:rPr lang="en-US" sz="7200" dirty="0">
                <a:latin typeface="Arial" panose="020B0604020202020204" pitchFamily="34" charset="0"/>
                <a:cs typeface="Arial" panose="020B0604020202020204" pitchFamily="34" charset="0"/>
              </a:rPr>
              <a:t>Some approaches are intricate and may require more work to put into practice.</a:t>
            </a:r>
          </a:p>
          <a:p>
            <a:pPr marL="0" indent="0">
              <a:buNone/>
            </a:pPr>
            <a:r>
              <a:rPr lang="en-US" sz="7200" dirty="0" smtClean="0">
                <a:latin typeface="Arial" panose="020B0604020202020204" pitchFamily="34" charset="0"/>
                <a:cs typeface="Arial" panose="020B0604020202020204" pitchFamily="34" charset="0"/>
              </a:rPr>
              <a:t>								</a:t>
            </a:r>
            <a:r>
              <a:rPr lang="en-US" sz="7200" dirty="0">
                <a:latin typeface="Arial" panose="020B0604020202020204" pitchFamily="34" charset="0"/>
                <a:cs typeface="Arial" panose="020B0604020202020204" pitchFamily="34" charset="0"/>
              </a:rPr>
              <a:t> </a:t>
            </a:r>
            <a:r>
              <a:rPr lang="en-US" sz="7200" dirty="0" smtClean="0">
                <a:latin typeface="Arial" panose="020B0604020202020204" pitchFamily="34" charset="0"/>
                <a:cs typeface="Arial" panose="020B0604020202020204" pitchFamily="34" charset="0"/>
              </a:rPr>
              <a:t>                               (</a:t>
            </a:r>
            <a:r>
              <a:rPr lang="en-US" sz="7200" dirty="0" err="1" smtClean="0">
                <a:latin typeface="Arial" panose="020B0604020202020204" pitchFamily="34" charset="0"/>
                <a:cs typeface="Arial" panose="020B0604020202020204" pitchFamily="34" charset="0"/>
              </a:rPr>
              <a:t>Nayak</a:t>
            </a:r>
            <a:r>
              <a:rPr lang="en-US" sz="7200" dirty="0" smtClean="0">
                <a:latin typeface="Arial" panose="020B0604020202020204" pitchFamily="34" charset="0"/>
                <a:cs typeface="Arial" panose="020B0604020202020204" pitchFamily="34" charset="0"/>
              </a:rPr>
              <a:t> and Singh , 2021)</a:t>
            </a:r>
            <a:endParaRPr lang="en-US" sz="72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61121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1F6203-B958-B64B-AA33-D2A5F4F573F4}"/>
              </a:ext>
            </a:extLst>
          </p:cNvPr>
          <p:cNvSpPr>
            <a:spLocks noGrp="1"/>
          </p:cNvSpPr>
          <p:nvPr>
            <p:ph type="title"/>
          </p:nvPr>
        </p:nvSpPr>
        <p:spPr>
          <a:xfrm>
            <a:off x="838200" y="442498"/>
            <a:ext cx="10515600" cy="689114"/>
          </a:xfrm>
        </p:spPr>
        <p:txBody>
          <a:bodyPr>
            <a:normAutofit/>
          </a:bodyPr>
          <a:lstStyle/>
          <a:p>
            <a:pPr algn="ctr"/>
            <a:r>
              <a:rPr lang="en-US" sz="3200" b="1" u="sng" dirty="0">
                <a:latin typeface="Arial" panose="020B0604020202020204" pitchFamily="34" charset="0"/>
                <a:cs typeface="Arial" panose="020B0604020202020204" pitchFamily="34" charset="0"/>
              </a:rPr>
              <a:t>Research Design</a:t>
            </a:r>
            <a:endParaRPr lang="en-US" sz="3200" dirty="0"/>
          </a:p>
        </p:txBody>
      </p:sp>
      <p:sp>
        <p:nvSpPr>
          <p:cNvPr id="3" name="Content Placeholder 2">
            <a:extLst>
              <a:ext uri="{FF2B5EF4-FFF2-40B4-BE49-F238E27FC236}">
                <a16:creationId xmlns="" xmlns:a16="http://schemas.microsoft.com/office/drawing/2014/main" id="{4A6E9CD8-5C7F-044A-8E35-DDEA4F395593}"/>
              </a:ext>
            </a:extLst>
          </p:cNvPr>
          <p:cNvSpPr>
            <a:spLocks noGrp="1"/>
          </p:cNvSpPr>
          <p:nvPr>
            <p:ph idx="1"/>
          </p:nvPr>
        </p:nvSpPr>
        <p:spPr>
          <a:xfrm>
            <a:off x="172278" y="1484242"/>
            <a:ext cx="11860696" cy="5194853"/>
          </a:xfrm>
        </p:spPr>
        <p:txBody>
          <a:bodyPr>
            <a:normAutofit/>
          </a:bodyPr>
          <a:lstStyle/>
          <a:p>
            <a:pPr marL="0" indent="0">
              <a:lnSpc>
                <a:spcPct val="150000"/>
              </a:lnSpc>
              <a:buNone/>
            </a:pPr>
            <a:r>
              <a:rPr lang="en-US" sz="2000" b="1" dirty="0">
                <a:latin typeface="Arial" panose="020B0604020202020204" pitchFamily="34" charset="0"/>
                <a:cs typeface="Arial" panose="020B0604020202020204" pitchFamily="34" charset="0"/>
              </a:rPr>
              <a:t>Cross-Sectional Research </a:t>
            </a:r>
            <a:r>
              <a:rPr lang="en-US" sz="2000" b="1" dirty="0" smtClean="0">
                <a:latin typeface="Arial" panose="020B0604020202020204" pitchFamily="34" charset="0"/>
                <a:cs typeface="Arial" panose="020B0604020202020204" pitchFamily="34" charset="0"/>
              </a:rPr>
              <a:t>Design:</a:t>
            </a:r>
            <a:endParaRPr lang="en-US" sz="2000" b="1"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 A cross-sectional research design is a form of study that gathers data from a sample of a community at a particular moment in time, offering a picture of the features and behaviors of that group</a:t>
            </a:r>
            <a:r>
              <a:rPr lang="en-US" sz="2000" dirty="0" smtClean="0">
                <a:latin typeface="Arial" panose="020B0604020202020204" pitchFamily="34" charset="0"/>
                <a:cs typeface="Arial" panose="020B0604020202020204" pitchFamily="34" charset="0"/>
              </a:rPr>
              <a:t>.</a:t>
            </a:r>
            <a:endParaRPr lang="en-US" sz="2000" b="1"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A quick and cost-effective technique to collect data.</a:t>
            </a:r>
          </a:p>
          <a:p>
            <a:pPr>
              <a:lnSpc>
                <a:spcPct val="150000"/>
              </a:lnSpc>
            </a:pPr>
            <a:r>
              <a:rPr lang="en-US" sz="2000" dirty="0">
                <a:latin typeface="Arial" panose="020B0604020202020204" pitchFamily="34" charset="0"/>
                <a:cs typeface="Arial" panose="020B0604020202020204" pitchFamily="34" charset="0"/>
              </a:rPr>
              <a:t>Enables assessments to be made across categories or dimensions.</a:t>
            </a:r>
          </a:p>
          <a:p>
            <a:pPr>
              <a:lnSpc>
                <a:spcPct val="150000"/>
              </a:lnSpc>
            </a:pPr>
            <a:r>
              <a:rPr lang="en-US" sz="2000" dirty="0">
                <a:latin typeface="Arial" panose="020B0604020202020204" pitchFamily="34" charset="0"/>
                <a:cs typeface="Arial" panose="020B0604020202020204" pitchFamily="34" charset="0"/>
              </a:rPr>
              <a:t>Helpful for seeing patterns and forming theories.</a:t>
            </a:r>
          </a:p>
          <a:p>
            <a:pPr marL="0" indent="0">
              <a:lnSpc>
                <a:spcPct val="150000"/>
              </a:lnSpc>
              <a:buNone/>
            </a:pPr>
            <a:r>
              <a:rPr lang="en-US" sz="2000" dirty="0" smtClean="0">
                <a:latin typeface="Arial" panose="020B0604020202020204" pitchFamily="34" charset="0"/>
                <a:cs typeface="Arial" panose="020B0604020202020204" pitchFamily="34" charset="0"/>
              </a:rPr>
              <a:t>						</a:t>
            </a:r>
          </a:p>
          <a:p>
            <a:pPr marL="0" indent="0">
              <a:lnSpc>
                <a:spcPct val="150000"/>
              </a:lnSpc>
              <a:buNone/>
            </a:pPr>
            <a:r>
              <a:rPr lang="en-US" sz="2000" dirty="0" smtClean="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                   </a:t>
            </a:r>
          </a:p>
          <a:p>
            <a:pPr marL="0" indent="0">
              <a:lnSpc>
                <a:spcPct val="150000"/>
              </a:lnSpc>
              <a:buNone/>
            </a:pPr>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                                                                                                   (Abu-</a:t>
            </a:r>
            <a:r>
              <a:rPr lang="en-US" sz="2000" dirty="0" err="1" smtClean="0">
                <a:latin typeface="Arial" panose="020B0604020202020204" pitchFamily="34" charset="0"/>
                <a:cs typeface="Arial" panose="020B0604020202020204" pitchFamily="34" charset="0"/>
              </a:rPr>
              <a:t>Taieh</a:t>
            </a:r>
            <a:r>
              <a:rPr lang="en-US" sz="2000" dirty="0" smtClean="0">
                <a:latin typeface="Arial" panose="020B0604020202020204" pitchFamily="34" charset="0"/>
                <a:cs typeface="Arial" panose="020B0604020202020204" pitchFamily="34" charset="0"/>
              </a:rPr>
              <a:t>, </a:t>
            </a:r>
            <a:r>
              <a:rPr lang="en-US" sz="2000" dirty="0" err="1" smtClean="0">
                <a:latin typeface="Arial" panose="020B0604020202020204" pitchFamily="34" charset="0"/>
                <a:cs typeface="Arial" panose="020B0604020202020204" pitchFamily="34" charset="0"/>
              </a:rPr>
              <a:t>Hadid</a:t>
            </a:r>
            <a:r>
              <a:rPr lang="en-US" sz="2000" dirty="0" smtClean="0">
                <a:latin typeface="Arial" panose="020B0604020202020204" pitchFamily="34" charset="0"/>
                <a:cs typeface="Arial" panose="020B0604020202020204" pitchFamily="34" charset="0"/>
              </a:rPr>
              <a:t> and </a:t>
            </a:r>
            <a:r>
              <a:rPr lang="en-US" sz="2000" dirty="0" err="1" smtClean="0">
                <a:latin typeface="Arial" panose="020B0604020202020204" pitchFamily="34" charset="0"/>
                <a:cs typeface="Arial" panose="020B0604020202020204" pitchFamily="34" charset="0"/>
              </a:rPr>
              <a:t>Mouatasim</a:t>
            </a:r>
            <a:r>
              <a:rPr lang="en-US" sz="2000" dirty="0" smtClean="0">
                <a:latin typeface="Arial" panose="020B0604020202020204" pitchFamily="34" charset="0"/>
                <a:cs typeface="Arial" panose="020B0604020202020204" pitchFamily="34" charset="0"/>
              </a:rPr>
              <a:t>, 2020)</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4959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AFF549A-D2C4-C04B-AFD5-9E736CF6BA89}"/>
              </a:ext>
            </a:extLst>
          </p:cNvPr>
          <p:cNvSpPr>
            <a:spLocks noGrp="1"/>
          </p:cNvSpPr>
          <p:nvPr>
            <p:ph type="title"/>
          </p:nvPr>
        </p:nvSpPr>
        <p:spPr>
          <a:xfrm>
            <a:off x="838200" y="166343"/>
            <a:ext cx="10515600" cy="880579"/>
          </a:xfrm>
        </p:spPr>
        <p:txBody>
          <a:bodyPr>
            <a:normAutofit/>
          </a:bodyPr>
          <a:lstStyle/>
          <a:p>
            <a:pPr algn="ctr"/>
            <a:r>
              <a:rPr lang="en-US" sz="3200" b="1" u="sng" dirty="0">
                <a:latin typeface="Arial" panose="020B0604020202020204" pitchFamily="34" charset="0"/>
                <a:cs typeface="Arial" panose="020B0604020202020204" pitchFamily="34" charset="0"/>
              </a:rPr>
              <a:t>Research Design</a:t>
            </a:r>
            <a:endParaRPr lang="en-US" sz="3200" dirty="0"/>
          </a:p>
        </p:txBody>
      </p:sp>
      <p:sp>
        <p:nvSpPr>
          <p:cNvPr id="3" name="Content Placeholder 2">
            <a:extLst>
              <a:ext uri="{FF2B5EF4-FFF2-40B4-BE49-F238E27FC236}">
                <a16:creationId xmlns="" xmlns:a16="http://schemas.microsoft.com/office/drawing/2014/main" id="{E9183DAC-E8C2-C146-9BA0-3736833317F3}"/>
              </a:ext>
            </a:extLst>
          </p:cNvPr>
          <p:cNvSpPr>
            <a:spLocks noGrp="1"/>
          </p:cNvSpPr>
          <p:nvPr>
            <p:ph idx="1"/>
          </p:nvPr>
        </p:nvSpPr>
        <p:spPr>
          <a:xfrm>
            <a:off x="371061" y="1046922"/>
            <a:ext cx="11555896" cy="5811078"/>
          </a:xfrm>
        </p:spPr>
        <p:txBody>
          <a:bodyPr>
            <a:normAutofit fontScale="47500" lnSpcReduction="20000"/>
          </a:bodyPr>
          <a:lstStyle/>
          <a:p>
            <a:pPr marL="0" indent="0">
              <a:lnSpc>
                <a:spcPct val="170000"/>
              </a:lnSpc>
              <a:buNone/>
            </a:pPr>
            <a:r>
              <a:rPr lang="en-US" sz="4200" b="1" dirty="0">
                <a:latin typeface="Arial" panose="020B0604020202020204" pitchFamily="34" charset="0"/>
                <a:cs typeface="Arial" panose="020B0604020202020204" pitchFamily="34" charset="0"/>
              </a:rPr>
              <a:t>Strengths:</a:t>
            </a:r>
          </a:p>
          <a:p>
            <a:pPr>
              <a:lnSpc>
                <a:spcPct val="170000"/>
              </a:lnSpc>
            </a:pPr>
            <a:r>
              <a:rPr lang="en-US" sz="4200" b="1" i="1" dirty="0">
                <a:latin typeface="Arial" panose="020B0604020202020204" pitchFamily="34" charset="0"/>
                <a:cs typeface="Arial" panose="020B0604020202020204" pitchFamily="34" charset="0"/>
              </a:rPr>
              <a:t>Time and Cost Efficiency:  </a:t>
            </a:r>
            <a:r>
              <a:rPr lang="en-US" sz="4200" dirty="0">
                <a:latin typeface="Arial" panose="020B0604020202020204" pitchFamily="34" charset="0"/>
                <a:cs typeface="Arial" panose="020B0604020202020204" pitchFamily="34" charset="0"/>
              </a:rPr>
              <a:t>More quickly and affordably than longitudinal research.</a:t>
            </a:r>
          </a:p>
          <a:p>
            <a:pPr>
              <a:lnSpc>
                <a:spcPct val="170000"/>
              </a:lnSpc>
            </a:pPr>
            <a:r>
              <a:rPr lang="en-US" sz="4200" b="1" i="1" dirty="0">
                <a:latin typeface="Arial" panose="020B0604020202020204" pitchFamily="34" charset="0"/>
                <a:cs typeface="Arial" panose="020B0604020202020204" pitchFamily="34" charset="0"/>
              </a:rPr>
              <a:t>Multiple Comparisons: </a:t>
            </a:r>
            <a:r>
              <a:rPr lang="en-US" sz="4200" dirty="0">
                <a:latin typeface="Arial" panose="020B0604020202020204" pitchFamily="34" charset="0"/>
                <a:cs typeface="Arial" panose="020B0604020202020204" pitchFamily="34" charset="0"/>
              </a:rPr>
              <a:t>Allows for analysis of many groups or variables at once.</a:t>
            </a:r>
          </a:p>
          <a:p>
            <a:pPr>
              <a:lnSpc>
                <a:spcPct val="170000"/>
              </a:lnSpc>
            </a:pPr>
            <a:r>
              <a:rPr lang="en-US" sz="4200" b="1" i="1" dirty="0">
                <a:latin typeface="Arial" panose="020B0604020202020204" pitchFamily="34" charset="0"/>
                <a:cs typeface="Arial" panose="020B0604020202020204" pitchFamily="34" charset="0"/>
              </a:rPr>
              <a:t>Helpful for Exploratory Studies:  </a:t>
            </a:r>
            <a:r>
              <a:rPr lang="en-US" sz="4200" dirty="0">
                <a:latin typeface="Arial" panose="020B0604020202020204" pitchFamily="34" charset="0"/>
                <a:cs typeface="Arial" panose="020B0604020202020204" pitchFamily="34" charset="0"/>
              </a:rPr>
              <a:t>May function as a springboard for further research.</a:t>
            </a:r>
          </a:p>
          <a:p>
            <a:pPr marL="0" indent="0">
              <a:lnSpc>
                <a:spcPct val="170000"/>
              </a:lnSpc>
              <a:buNone/>
            </a:pPr>
            <a:r>
              <a:rPr lang="en-US" sz="4200" b="1" dirty="0">
                <a:latin typeface="Arial" panose="020B0604020202020204" pitchFamily="34" charset="0"/>
                <a:cs typeface="Arial" panose="020B0604020202020204" pitchFamily="34" charset="0"/>
              </a:rPr>
              <a:t>Limitations:</a:t>
            </a:r>
          </a:p>
          <a:p>
            <a:pPr>
              <a:lnSpc>
                <a:spcPct val="170000"/>
              </a:lnSpc>
            </a:pPr>
            <a:r>
              <a:rPr lang="en-US" sz="4200" b="1" i="1" dirty="0" smtClean="0">
                <a:latin typeface="Arial" panose="020B0604020202020204" pitchFamily="34" charset="0"/>
                <a:cs typeface="Arial" panose="020B0604020202020204" pitchFamily="34" charset="0"/>
              </a:rPr>
              <a:t>No Causality:  </a:t>
            </a:r>
            <a:r>
              <a:rPr lang="en-US" sz="4200" dirty="0" smtClean="0">
                <a:latin typeface="Arial" panose="020B0604020202020204" pitchFamily="34" charset="0"/>
                <a:cs typeface="Arial" panose="020B0604020202020204" pitchFamily="34" charset="0"/>
              </a:rPr>
              <a:t>Cause-and-effect </a:t>
            </a:r>
            <a:r>
              <a:rPr lang="en-US" sz="4200" dirty="0">
                <a:latin typeface="Arial" panose="020B0604020202020204" pitchFamily="34" charset="0"/>
                <a:cs typeface="Arial" panose="020B0604020202020204" pitchFamily="34" charset="0"/>
              </a:rPr>
              <a:t>correlations cannot be determined.</a:t>
            </a:r>
          </a:p>
          <a:p>
            <a:pPr>
              <a:lnSpc>
                <a:spcPct val="170000"/>
              </a:lnSpc>
            </a:pPr>
            <a:r>
              <a:rPr lang="en-US" sz="4200" b="1" i="1" dirty="0">
                <a:latin typeface="Arial" panose="020B0604020202020204" pitchFamily="34" charset="0"/>
                <a:cs typeface="Arial" panose="020B0604020202020204" pitchFamily="34" charset="0"/>
              </a:rPr>
              <a:t>Limited Insight into Change: </a:t>
            </a:r>
            <a:r>
              <a:rPr lang="en-US" sz="4200" dirty="0">
                <a:latin typeface="Arial" panose="020B0604020202020204" pitchFamily="34" charset="0"/>
                <a:cs typeface="Arial" panose="020B0604020202020204" pitchFamily="34" charset="0"/>
              </a:rPr>
              <a:t>Need to account for the passage of time.</a:t>
            </a:r>
          </a:p>
          <a:p>
            <a:pPr>
              <a:lnSpc>
                <a:spcPct val="170000"/>
              </a:lnSpc>
            </a:pPr>
            <a:r>
              <a:rPr lang="en-US" sz="4200" b="1" i="1" dirty="0">
                <a:latin typeface="Arial" panose="020B0604020202020204" pitchFamily="34" charset="0"/>
                <a:cs typeface="Arial" panose="020B0604020202020204" pitchFamily="34" charset="0"/>
              </a:rPr>
              <a:t>Temporal Confounding:  </a:t>
            </a:r>
            <a:r>
              <a:rPr lang="en-US" sz="4200" dirty="0">
                <a:latin typeface="Arial" panose="020B0604020202020204" pitchFamily="34" charset="0"/>
                <a:cs typeface="Arial" panose="020B0604020202020204" pitchFamily="34" charset="0"/>
              </a:rPr>
              <a:t>Cannot account for time-related issues.</a:t>
            </a:r>
          </a:p>
          <a:p>
            <a:pPr>
              <a:lnSpc>
                <a:spcPct val="170000"/>
              </a:lnSpc>
            </a:pPr>
            <a:r>
              <a:rPr lang="en-US" sz="4200" b="1" i="1" dirty="0">
                <a:latin typeface="Arial" panose="020B0604020202020204" pitchFamily="34" charset="0"/>
                <a:cs typeface="Arial" panose="020B0604020202020204" pitchFamily="34" charset="0"/>
              </a:rPr>
              <a:t>Limited Depth: </a:t>
            </a:r>
            <a:r>
              <a:rPr lang="en-US" sz="4200" dirty="0">
                <a:latin typeface="Arial" panose="020B0604020202020204" pitchFamily="34" charset="0"/>
                <a:cs typeface="Arial" panose="020B0604020202020204" pitchFamily="34" charset="0"/>
              </a:rPr>
              <a:t>Lacks the nuance and complexity of other research methods.</a:t>
            </a:r>
          </a:p>
          <a:p>
            <a:pPr marL="0" indent="0">
              <a:buNone/>
            </a:pPr>
            <a:r>
              <a:rPr lang="en-US" sz="4200" dirty="0" smtClean="0">
                <a:latin typeface="Arial" pitchFamily="34" charset="0"/>
                <a:cs typeface="Arial" pitchFamily="34" charset="0"/>
              </a:rPr>
              <a:t>							</a:t>
            </a:r>
            <a:r>
              <a:rPr lang="en-US" sz="4200" dirty="0">
                <a:latin typeface="Arial" pitchFamily="34" charset="0"/>
                <a:cs typeface="Arial" pitchFamily="34" charset="0"/>
              </a:rPr>
              <a:t> </a:t>
            </a:r>
            <a:r>
              <a:rPr lang="en-US" sz="4200" dirty="0" smtClean="0">
                <a:latin typeface="Arial" pitchFamily="34" charset="0"/>
                <a:cs typeface="Arial" pitchFamily="34" charset="0"/>
              </a:rPr>
              <a:t>                                  (</a:t>
            </a:r>
            <a:r>
              <a:rPr lang="en-US" sz="4200" dirty="0" err="1" smtClean="0">
                <a:latin typeface="Arial" pitchFamily="34" charset="0"/>
                <a:cs typeface="Arial" pitchFamily="34" charset="0"/>
              </a:rPr>
              <a:t>Kappes</a:t>
            </a:r>
            <a:r>
              <a:rPr lang="en-US" sz="4200" dirty="0" smtClean="0">
                <a:latin typeface="Arial" pitchFamily="34" charset="0"/>
                <a:cs typeface="Arial" pitchFamily="34" charset="0"/>
              </a:rPr>
              <a:t> et al., 2019)</a:t>
            </a:r>
            <a:endParaRPr lang="en-US" sz="4200" dirty="0">
              <a:latin typeface="Arial" pitchFamily="34" charset="0"/>
              <a:cs typeface="Arial" pitchFamily="34" charset="0"/>
            </a:endParaRPr>
          </a:p>
        </p:txBody>
      </p:sp>
    </p:spTree>
    <p:extLst>
      <p:ext uri="{BB962C8B-B14F-4D97-AF65-F5344CB8AC3E}">
        <p14:creationId xmlns:p14="http://schemas.microsoft.com/office/powerpoint/2010/main" val="30706221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1F50BA-34DE-14AD-3027-C783C810D322}"/>
              </a:ext>
            </a:extLst>
          </p:cNvPr>
          <p:cNvSpPr>
            <a:spLocks noGrp="1"/>
          </p:cNvSpPr>
          <p:nvPr>
            <p:ph type="title"/>
          </p:nvPr>
        </p:nvSpPr>
        <p:spPr>
          <a:xfrm>
            <a:off x="838200" y="203201"/>
            <a:ext cx="10515600" cy="740228"/>
          </a:xfrm>
        </p:spPr>
        <p:txBody>
          <a:bodyPr>
            <a:normAutofit/>
          </a:bodyPr>
          <a:lstStyle/>
          <a:p>
            <a:pPr algn="ctr"/>
            <a:r>
              <a:rPr lang="en-US" sz="3200" b="1" u="sng" dirty="0">
                <a:latin typeface="Arial" panose="020B0604020202020204" pitchFamily="34" charset="0"/>
                <a:cs typeface="Arial" panose="020B0604020202020204" pitchFamily="34" charset="0"/>
              </a:rPr>
              <a:t>Research Design</a:t>
            </a:r>
            <a:endParaRPr lang="en-IN" sz="32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 xmlns:a16="http://schemas.microsoft.com/office/drawing/2014/main" id="{B8A56C90-0745-8C5E-C7B0-F1F158C2E069}"/>
              </a:ext>
            </a:extLst>
          </p:cNvPr>
          <p:cNvSpPr>
            <a:spLocks noGrp="1"/>
          </p:cNvSpPr>
          <p:nvPr>
            <p:ph idx="1"/>
          </p:nvPr>
        </p:nvSpPr>
        <p:spPr>
          <a:xfrm>
            <a:off x="190831" y="1407381"/>
            <a:ext cx="11725397" cy="5247418"/>
          </a:xfrm>
        </p:spPr>
        <p:txBody>
          <a:bodyPr>
            <a:normAutofit/>
          </a:bodyPr>
          <a:lstStyle/>
          <a:p>
            <a:pPr algn="just">
              <a:lnSpc>
                <a:spcPct val="160000"/>
              </a:lnSpc>
            </a:pPr>
            <a:r>
              <a:rPr lang="en-US" sz="2000" dirty="0">
                <a:latin typeface="Arial" panose="020B0604020202020204" pitchFamily="34" charset="0"/>
                <a:cs typeface="Arial" panose="020B0604020202020204" pitchFamily="34" charset="0"/>
              </a:rPr>
              <a:t>A cross-sectional </a:t>
            </a:r>
            <a:r>
              <a:rPr lang="en-US" sz="2000" dirty="0" smtClean="0">
                <a:latin typeface="Arial" panose="020B0604020202020204" pitchFamily="34" charset="0"/>
                <a:cs typeface="Arial" panose="020B0604020202020204" pitchFamily="34" charset="0"/>
              </a:rPr>
              <a:t>study will be </a:t>
            </a:r>
            <a:r>
              <a:rPr lang="en-US" sz="2000" dirty="0">
                <a:latin typeface="Arial" panose="020B0604020202020204" pitchFamily="34" charset="0"/>
                <a:cs typeface="Arial" panose="020B0604020202020204" pitchFamily="34" charset="0"/>
              </a:rPr>
              <a:t>investigated the prevalence of public physical exercise among university students. </a:t>
            </a:r>
          </a:p>
          <a:p>
            <a:pPr algn="just">
              <a:lnSpc>
                <a:spcPct val="160000"/>
              </a:lnSpc>
            </a:pPr>
            <a:r>
              <a:rPr lang="en-US" sz="2000" dirty="0">
                <a:latin typeface="Arial" panose="020B0604020202020204" pitchFamily="34" charset="0"/>
                <a:cs typeface="Arial" panose="020B0604020202020204" pitchFamily="34" charset="0"/>
              </a:rPr>
              <a:t>Data will be gathered from a sample of students at a specific time. </a:t>
            </a:r>
          </a:p>
          <a:p>
            <a:pPr algn="just">
              <a:lnSpc>
                <a:spcPct val="160000"/>
              </a:lnSpc>
            </a:pPr>
            <a:r>
              <a:rPr lang="en-US" sz="2000" dirty="0">
                <a:latin typeface="Arial" panose="020B0604020202020204" pitchFamily="34" charset="0"/>
                <a:cs typeface="Arial" panose="020B0604020202020204" pitchFamily="34" charset="0"/>
              </a:rPr>
              <a:t>The participants' involvement in public physical activities, including the frequency, kinds, and contributing variables, will be evaluated by administering a standardized questionnaire. This layout provides a quick assessment of students' levels of physical activity. </a:t>
            </a:r>
          </a:p>
          <a:p>
            <a:pPr marL="0" indent="0" algn="r">
              <a:lnSpc>
                <a:spcPct val="160000"/>
              </a:lnSpc>
              <a:buNone/>
            </a:pPr>
            <a:endParaRPr lang="en-US" sz="2000" dirty="0">
              <a:latin typeface="Arial" panose="020B0604020202020204" pitchFamily="34" charset="0"/>
              <a:cs typeface="Arial" panose="020B0604020202020204" pitchFamily="34" charset="0"/>
            </a:endParaRPr>
          </a:p>
          <a:p>
            <a:pPr marL="0" indent="0" algn="r">
              <a:lnSpc>
                <a:spcPct val="160000"/>
              </a:lnSpc>
              <a:buNone/>
            </a:pPr>
            <a:endParaRPr lang="en-US" sz="2000" dirty="0" smtClean="0">
              <a:latin typeface="Arial" panose="020B0604020202020204" pitchFamily="34" charset="0"/>
              <a:cs typeface="Arial" panose="020B0604020202020204" pitchFamily="34" charset="0"/>
            </a:endParaRPr>
          </a:p>
          <a:p>
            <a:pPr marL="0" indent="0" algn="r">
              <a:lnSpc>
                <a:spcPct val="160000"/>
              </a:lnSpc>
              <a:buNone/>
            </a:pPr>
            <a:r>
              <a:rPr lang="en-US" sz="2000" dirty="0" smtClean="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(Raimundo, </a:t>
            </a:r>
            <a:r>
              <a:rPr lang="en-US" sz="2000" dirty="0" err="1">
                <a:latin typeface="Arial" panose="020B0604020202020204" pitchFamily="34" charset="0"/>
                <a:cs typeface="Arial" panose="020B0604020202020204" pitchFamily="34" charset="0"/>
              </a:rPr>
              <a:t>Echeimberg</a:t>
            </a:r>
            <a:r>
              <a:rPr lang="en-US" sz="2000" dirty="0">
                <a:latin typeface="Arial" panose="020B0604020202020204" pitchFamily="34" charset="0"/>
                <a:cs typeface="Arial" panose="020B0604020202020204" pitchFamily="34" charset="0"/>
              </a:rPr>
              <a:t> and Leone, 2018</a:t>
            </a:r>
            <a:r>
              <a:rPr lang="en-US" sz="2400" dirty="0">
                <a:latin typeface="Arial" panose="020B0604020202020204" pitchFamily="34" charset="0"/>
                <a:cs typeface="Arial" panose="020B0604020202020204" pitchFamily="34" charset="0"/>
              </a:rPr>
              <a:t>)</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62748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30ACA76-280A-0F9E-4572-EC4B61B72B09}"/>
              </a:ext>
            </a:extLst>
          </p:cNvPr>
          <p:cNvSpPr>
            <a:spLocks noGrp="1"/>
          </p:cNvSpPr>
          <p:nvPr>
            <p:ph type="title"/>
          </p:nvPr>
        </p:nvSpPr>
        <p:spPr>
          <a:xfrm>
            <a:off x="280087" y="104540"/>
            <a:ext cx="11650656" cy="519575"/>
          </a:xfrm>
        </p:spPr>
        <p:txBody>
          <a:bodyPr>
            <a:noAutofit/>
          </a:bodyPr>
          <a:lstStyle/>
          <a:p>
            <a:pPr algn="ctr"/>
            <a:r>
              <a:rPr lang="en-US" sz="3200" b="1" i="0" u="sng" dirty="0">
                <a:effectLst/>
                <a:latin typeface="Arial" panose="020B0604020202020204" pitchFamily="34" charset="0"/>
                <a:cs typeface="Arial" panose="020B0604020202020204" pitchFamily="34" charset="0"/>
              </a:rPr>
              <a:t>Recruitment, Sampling, and Study Participants</a:t>
            </a:r>
            <a:endParaRPr lang="en-IN" sz="3200"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 xmlns:a16="http://schemas.microsoft.com/office/drawing/2014/main" id="{066BD629-A263-EBEB-5CF6-8CB7FBFE6FD3}"/>
              </a:ext>
            </a:extLst>
          </p:cNvPr>
          <p:cNvSpPr txBox="1"/>
          <p:nvPr/>
        </p:nvSpPr>
        <p:spPr>
          <a:xfrm>
            <a:off x="7155543" y="6385878"/>
            <a:ext cx="5413829" cy="677108"/>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(Rios, Randall and Donnelly, 2019)</a:t>
            </a:r>
            <a:endParaRPr lang="en-IN" sz="2000" dirty="0">
              <a:latin typeface="Arial" panose="020B0604020202020204" pitchFamily="34" charset="0"/>
              <a:cs typeface="Arial" panose="020B0604020202020204" pitchFamily="34" charset="0"/>
            </a:endParaRPr>
          </a:p>
          <a:p>
            <a:endParaRPr lang="en-IN" dirty="0"/>
          </a:p>
        </p:txBody>
      </p:sp>
      <p:sp>
        <p:nvSpPr>
          <p:cNvPr id="6" name="Content Placeholder 5">
            <a:extLst>
              <a:ext uri="{FF2B5EF4-FFF2-40B4-BE49-F238E27FC236}">
                <a16:creationId xmlns="" xmlns:a16="http://schemas.microsoft.com/office/drawing/2014/main" id="{9D977D25-1CD8-FBC4-467E-4141B454DDC3}"/>
              </a:ext>
            </a:extLst>
          </p:cNvPr>
          <p:cNvSpPr>
            <a:spLocks noGrp="1"/>
          </p:cNvSpPr>
          <p:nvPr>
            <p:ph idx="1"/>
          </p:nvPr>
        </p:nvSpPr>
        <p:spPr>
          <a:xfrm>
            <a:off x="116114" y="624116"/>
            <a:ext cx="11930743" cy="5761762"/>
          </a:xfrm>
        </p:spPr>
        <p:txBody>
          <a:bodyPr>
            <a:noAutofit/>
          </a:bodyPr>
          <a:lstStyle/>
          <a:p>
            <a:pPr lvl="0" algn="just">
              <a:lnSpc>
                <a:spcPct val="150000"/>
              </a:lnSpc>
            </a:pPr>
            <a:r>
              <a:rPr lang="en-US" sz="2000" b="1" dirty="0">
                <a:latin typeface="Arial" panose="020B0604020202020204" pitchFamily="34" charset="0"/>
                <a:cs typeface="Arial" panose="020B0604020202020204" pitchFamily="34" charset="0"/>
              </a:rPr>
              <a:t>Recruitment: </a:t>
            </a:r>
            <a:r>
              <a:rPr lang="en-US" sz="2000" dirty="0">
                <a:latin typeface="Arial" panose="020B0604020202020204" pitchFamily="34" charset="0"/>
                <a:cs typeface="Arial" panose="020B0604020202020204" pitchFamily="34" charset="0"/>
              </a:rPr>
              <a:t>During recruitment, students already participating in public physical activities are targeted explicitly through purposive sampling to create a targeted and relevant participant population. </a:t>
            </a:r>
          </a:p>
          <a:p>
            <a:pPr lvl="0" algn="just">
              <a:lnSpc>
                <a:spcPct val="150000"/>
              </a:lnSpc>
            </a:pPr>
            <a:r>
              <a:rPr lang="en-US" sz="2000" dirty="0">
                <a:latin typeface="Arial" panose="020B0604020202020204" pitchFamily="34" charset="0"/>
                <a:cs typeface="Arial" panose="020B0604020202020204" pitchFamily="34" charset="0"/>
              </a:rPr>
              <a:t>Participants will be recruited by working with university administration and using institutional communication channels, including email and social media. </a:t>
            </a:r>
          </a:p>
          <a:p>
            <a:pPr lvl="0" algn="just">
              <a:lnSpc>
                <a:spcPct val="150000"/>
              </a:lnSpc>
            </a:pPr>
            <a:r>
              <a:rPr lang="en-US" sz="2000" dirty="0">
                <a:latin typeface="Arial" panose="020B0604020202020204" pitchFamily="34" charset="0"/>
                <a:cs typeface="Arial" panose="020B0604020202020204" pitchFamily="34" charset="0"/>
              </a:rPr>
              <a:t>An exciting and informative recruiting message will be written to increase student enrollment.</a:t>
            </a:r>
            <a:endParaRPr lang="en-IN" sz="2000" dirty="0">
              <a:latin typeface="Arial" panose="020B0604020202020204" pitchFamily="34" charset="0"/>
              <a:cs typeface="Arial" panose="020B0604020202020204" pitchFamily="34" charset="0"/>
            </a:endParaRPr>
          </a:p>
          <a:p>
            <a:pPr lvl="0" algn="just">
              <a:lnSpc>
                <a:spcPct val="150000"/>
              </a:lnSpc>
            </a:pPr>
            <a:r>
              <a:rPr lang="en-US" sz="2000" b="1" dirty="0">
                <a:latin typeface="Arial" panose="020B0604020202020204" pitchFamily="34" charset="0"/>
                <a:cs typeface="Arial" panose="020B0604020202020204" pitchFamily="34" charset="0"/>
              </a:rPr>
              <a:t>Sampling: </a:t>
            </a:r>
            <a:r>
              <a:rPr lang="en-US" sz="2000" dirty="0">
                <a:latin typeface="Arial" panose="020B0604020202020204" pitchFamily="34" charset="0"/>
                <a:cs typeface="Arial" panose="020B0604020202020204" pitchFamily="34" charset="0"/>
              </a:rPr>
              <a:t>Stratified random sampling ensures a wide range of perspectives is included. </a:t>
            </a:r>
          </a:p>
          <a:p>
            <a:pPr lvl="0" algn="just">
              <a:lnSpc>
                <a:spcPct val="150000"/>
              </a:lnSpc>
            </a:pPr>
            <a:r>
              <a:rPr lang="en-US" sz="2000" dirty="0">
                <a:latin typeface="Arial" panose="020B0604020202020204" pitchFamily="34" charset="0"/>
                <a:cs typeface="Arial" panose="020B0604020202020204" pitchFamily="34" charset="0"/>
              </a:rPr>
              <a:t>It divides the student population into strata depending on criteria such as gender, age, academic major, and year of study. </a:t>
            </a:r>
          </a:p>
          <a:p>
            <a:pPr lvl="0" algn="just">
              <a:lnSpc>
                <a:spcPct val="150000"/>
              </a:lnSpc>
            </a:pPr>
            <a:r>
              <a:rPr lang="en-US" sz="2000" dirty="0">
                <a:latin typeface="Arial" panose="020B0604020202020204" pitchFamily="34" charset="0"/>
                <a:cs typeface="Arial" panose="020B0604020202020204" pitchFamily="34" charset="0"/>
              </a:rPr>
              <a:t>A random sample of students will be picked from each group to ensure an accurate cross-section of the student body.</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1758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47E772-F564-A213-839D-5B38D9A10A6B}"/>
              </a:ext>
            </a:extLst>
          </p:cNvPr>
          <p:cNvSpPr>
            <a:spLocks noGrp="1"/>
          </p:cNvSpPr>
          <p:nvPr>
            <p:ph type="title"/>
          </p:nvPr>
        </p:nvSpPr>
        <p:spPr>
          <a:xfrm>
            <a:off x="461176" y="217714"/>
            <a:ext cx="10892624" cy="1157862"/>
          </a:xfrm>
        </p:spPr>
        <p:txBody>
          <a:bodyPr>
            <a:normAutofit/>
          </a:bodyPr>
          <a:lstStyle/>
          <a:p>
            <a:pPr algn="ctr"/>
            <a:r>
              <a:rPr lang="en-US" sz="3200" b="1" i="0" u="sng" dirty="0">
                <a:effectLst/>
                <a:latin typeface="Arial" panose="020B0604020202020204" pitchFamily="34" charset="0"/>
                <a:cs typeface="Arial" panose="020B0604020202020204" pitchFamily="34" charset="0"/>
              </a:rPr>
              <a:t>Recruitment, Sampling, and Study Participants</a:t>
            </a:r>
            <a:endParaRPr lang="en-IN" sz="3200" dirty="0"/>
          </a:p>
        </p:txBody>
      </p:sp>
      <p:sp>
        <p:nvSpPr>
          <p:cNvPr id="3" name="Content Placeholder 2">
            <a:extLst>
              <a:ext uri="{FF2B5EF4-FFF2-40B4-BE49-F238E27FC236}">
                <a16:creationId xmlns="" xmlns:a16="http://schemas.microsoft.com/office/drawing/2014/main" id="{C09CA1E1-EE2A-3245-F4D9-060DDD201020}"/>
              </a:ext>
            </a:extLst>
          </p:cNvPr>
          <p:cNvSpPr>
            <a:spLocks noGrp="1"/>
          </p:cNvSpPr>
          <p:nvPr>
            <p:ph idx="1"/>
          </p:nvPr>
        </p:nvSpPr>
        <p:spPr>
          <a:xfrm>
            <a:off x="254441" y="1558456"/>
            <a:ext cx="11574701" cy="5081829"/>
          </a:xfrm>
        </p:spPr>
        <p:txBody>
          <a:bodyPr>
            <a:normAutofit/>
          </a:bodyPr>
          <a:lstStyle/>
          <a:p>
            <a:pPr marL="0" lvl="0" indent="0" algn="just">
              <a:lnSpc>
                <a:spcPct val="150000"/>
              </a:lnSpc>
              <a:buNone/>
            </a:pPr>
            <a:r>
              <a:rPr lang="en-US" sz="2000" b="1" dirty="0">
                <a:latin typeface="Arial" panose="020B0604020202020204" pitchFamily="34" charset="0"/>
                <a:cs typeface="Arial" panose="020B0604020202020204" pitchFamily="34" charset="0"/>
              </a:rPr>
              <a:t>Study Participants : </a:t>
            </a:r>
            <a:r>
              <a:rPr lang="en-US" sz="2000" dirty="0">
                <a:latin typeface="Arial" panose="020B0604020202020204" pitchFamily="34" charset="0"/>
                <a:cs typeface="Arial" panose="020B0604020202020204" pitchFamily="34" charset="0"/>
              </a:rPr>
              <a:t>Study participants provide significant insights regarding the frequency of public physical activity at the university.</a:t>
            </a:r>
          </a:p>
          <a:p>
            <a:pPr lvl="0" algn="just">
              <a:lnSpc>
                <a:spcPct val="150000"/>
              </a:lnSpc>
            </a:pPr>
            <a:r>
              <a:rPr lang="en-US" sz="2000" dirty="0">
                <a:latin typeface="Arial" panose="020B0604020202020204" pitchFamily="34" charset="0"/>
                <a:cs typeface="Arial" panose="020B0604020202020204" pitchFamily="34" charset="0"/>
              </a:rPr>
              <a:t>Students at both the undergraduate and graduate levels are included in the survey. </a:t>
            </a:r>
          </a:p>
          <a:p>
            <a:pPr lvl="0" algn="just">
              <a:lnSpc>
                <a:spcPct val="150000"/>
              </a:lnSpc>
            </a:pPr>
            <a:r>
              <a:rPr lang="en-US" sz="2000" dirty="0">
                <a:latin typeface="Arial" panose="020B0604020202020204" pitchFamily="34" charset="0"/>
                <a:cs typeface="Arial" panose="020B0604020202020204" pitchFamily="34" charset="0"/>
              </a:rPr>
              <a:t>Each participant's informed consent will stress their own free choice and the anonymity of their replies. </a:t>
            </a:r>
          </a:p>
          <a:p>
            <a:pPr marL="0" lvl="0" indent="0" algn="r">
              <a:lnSpc>
                <a:spcPct val="150000"/>
              </a:lnSpc>
              <a:buNone/>
            </a:pPr>
            <a:endParaRPr lang="en-US" sz="2000" dirty="0">
              <a:latin typeface="Arial" panose="020B0604020202020204" pitchFamily="34" charset="0"/>
              <a:cs typeface="Arial" panose="020B0604020202020204" pitchFamily="34" charset="0"/>
            </a:endParaRPr>
          </a:p>
          <a:p>
            <a:pPr marL="0" lvl="0" indent="0" algn="r">
              <a:lnSpc>
                <a:spcPct val="150000"/>
              </a:lnSpc>
              <a:buNone/>
            </a:pPr>
            <a:endParaRPr lang="en-US" sz="2000" dirty="0">
              <a:latin typeface="Arial" panose="020B0604020202020204" pitchFamily="34" charset="0"/>
              <a:cs typeface="Arial" panose="020B0604020202020204" pitchFamily="34" charset="0"/>
            </a:endParaRPr>
          </a:p>
          <a:p>
            <a:pPr marL="0" lvl="0" indent="0" algn="r">
              <a:lnSpc>
                <a:spcPct val="150000"/>
              </a:lnSpc>
              <a:buNone/>
            </a:pPr>
            <a:endParaRPr lang="en-US" sz="2000" dirty="0">
              <a:latin typeface="Arial" panose="020B0604020202020204" pitchFamily="34" charset="0"/>
              <a:cs typeface="Arial" panose="020B0604020202020204" pitchFamily="34" charset="0"/>
            </a:endParaRPr>
          </a:p>
          <a:p>
            <a:pPr marL="0" lvl="0" indent="0" algn="r">
              <a:lnSpc>
                <a:spcPct val="150000"/>
              </a:lnSpc>
              <a:buNone/>
            </a:pPr>
            <a:r>
              <a:rPr lang="en-US" sz="2000" dirty="0" smtClean="0">
                <a:latin typeface="Arial" panose="020B0604020202020204" pitchFamily="34" charset="0"/>
                <a:cs typeface="Arial" panose="020B0604020202020204" pitchFamily="34" charset="0"/>
              </a:rPr>
              <a:t>(</a:t>
            </a:r>
            <a:r>
              <a:rPr lang="en-US" sz="2000" dirty="0" err="1" smtClean="0">
                <a:latin typeface="Arial" panose="020B0604020202020204" pitchFamily="34" charset="0"/>
                <a:cs typeface="Arial" panose="020B0604020202020204" pitchFamily="34" charset="0"/>
              </a:rPr>
              <a:t>Zawacki</a:t>
            </a:r>
            <a:r>
              <a:rPr lang="en-US" sz="2000" dirty="0" smtClean="0">
                <a:latin typeface="Arial" panose="020B0604020202020204" pitchFamily="34" charset="0"/>
                <a:cs typeface="Arial" panose="020B0604020202020204" pitchFamily="34" charset="0"/>
              </a:rPr>
              <a:t>-Richter </a:t>
            </a:r>
            <a:r>
              <a:rPr lang="en-US" sz="2000" dirty="0">
                <a:latin typeface="Arial" panose="020B0604020202020204" pitchFamily="34" charset="0"/>
                <a:cs typeface="Arial" panose="020B0604020202020204" pitchFamily="34" charset="0"/>
              </a:rPr>
              <a:t>et al., 2020)</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12122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F4DCAD1-B0E0-F746-AE81-DF428BCAE32E}"/>
              </a:ext>
            </a:extLst>
          </p:cNvPr>
          <p:cNvSpPr>
            <a:spLocks noGrp="1"/>
          </p:cNvSpPr>
          <p:nvPr>
            <p:ph type="title"/>
          </p:nvPr>
        </p:nvSpPr>
        <p:spPr>
          <a:xfrm>
            <a:off x="838200" y="1"/>
            <a:ext cx="10515600" cy="437321"/>
          </a:xfrm>
        </p:spPr>
        <p:txBody>
          <a:bodyPr>
            <a:noAutofit/>
          </a:bodyPr>
          <a:lstStyle/>
          <a:p>
            <a:pPr algn="ctr"/>
            <a:r>
              <a:rPr lang="en-GB" sz="3200" b="1" u="sng" dirty="0">
                <a:latin typeface="Arial" panose="020B0604020202020204" pitchFamily="34" charset="0"/>
                <a:cs typeface="Arial" panose="020B0604020202020204" pitchFamily="34" charset="0"/>
              </a:rPr>
              <a:t>DATA </a:t>
            </a:r>
            <a:r>
              <a:rPr lang="en-GB" sz="3200" b="1" u="sng" dirty="0" smtClean="0">
                <a:latin typeface="Arial" panose="020B0604020202020204" pitchFamily="34" charset="0"/>
                <a:cs typeface="Arial" panose="020B0604020202020204" pitchFamily="34" charset="0"/>
              </a:rPr>
              <a:t>COLLECTION METHOD</a:t>
            </a:r>
            <a:endParaRPr lang="en-US" sz="3200" dirty="0"/>
          </a:p>
        </p:txBody>
      </p:sp>
      <p:sp>
        <p:nvSpPr>
          <p:cNvPr id="3" name="Content Placeholder 2">
            <a:extLst>
              <a:ext uri="{FF2B5EF4-FFF2-40B4-BE49-F238E27FC236}">
                <a16:creationId xmlns="" xmlns:a16="http://schemas.microsoft.com/office/drawing/2014/main" id="{FB986A0D-5C70-AF44-8F55-791CD1BF766E}"/>
              </a:ext>
            </a:extLst>
          </p:cNvPr>
          <p:cNvSpPr>
            <a:spLocks noGrp="1"/>
          </p:cNvSpPr>
          <p:nvPr>
            <p:ph idx="1"/>
          </p:nvPr>
        </p:nvSpPr>
        <p:spPr>
          <a:xfrm>
            <a:off x="0" y="339634"/>
            <a:ext cx="12192000" cy="6701246"/>
          </a:xfrm>
        </p:spPr>
        <p:txBody>
          <a:bodyPr>
            <a:normAutofit fontScale="55000" lnSpcReduction="20000"/>
          </a:bodyPr>
          <a:lstStyle/>
          <a:p>
            <a:pPr marL="0" indent="0">
              <a:lnSpc>
                <a:spcPct val="150000"/>
              </a:lnSpc>
              <a:buNone/>
            </a:pPr>
            <a:r>
              <a:rPr lang="en-US" sz="3600" b="1" dirty="0" smtClean="0">
                <a:latin typeface="Arial" panose="020B0604020202020204" pitchFamily="34" charset="0"/>
                <a:cs typeface="Arial" panose="020B0604020202020204" pitchFamily="34" charset="0"/>
              </a:rPr>
              <a:t>IPAQ </a:t>
            </a:r>
            <a:r>
              <a:rPr lang="en-US" sz="3600" b="1" dirty="0">
                <a:latin typeface="Arial" panose="020B0604020202020204" pitchFamily="34" charset="0"/>
                <a:cs typeface="Arial" panose="020B0604020202020204" pitchFamily="34" charset="0"/>
              </a:rPr>
              <a:t>(International Physical Activity Questionnaire</a:t>
            </a:r>
            <a:r>
              <a:rPr lang="en-US" sz="3600" b="1" dirty="0" smtClean="0">
                <a:latin typeface="Arial" panose="020B0604020202020204" pitchFamily="34" charset="0"/>
                <a:cs typeface="Arial" panose="020B0604020202020204" pitchFamily="34" charset="0"/>
              </a:rPr>
              <a:t>):</a:t>
            </a:r>
            <a:endParaRPr lang="en-US" sz="3600" b="1" dirty="0">
              <a:latin typeface="Arial" panose="020B0604020202020204" pitchFamily="34" charset="0"/>
              <a:cs typeface="Arial" panose="020B0604020202020204" pitchFamily="34" charset="0"/>
            </a:endParaRPr>
          </a:p>
          <a:p>
            <a:pPr>
              <a:lnSpc>
                <a:spcPct val="150000"/>
              </a:lnSpc>
            </a:pPr>
            <a:r>
              <a:rPr lang="en-US" sz="3600" dirty="0">
                <a:latin typeface="Arial" panose="020B0604020202020204" pitchFamily="34" charset="0"/>
                <a:cs typeface="Arial" panose="020B0604020202020204" pitchFamily="34" charset="0"/>
              </a:rPr>
              <a:t>The IPAQ is a self-reported questionnaire designed to measure a person's level of physical activity</a:t>
            </a:r>
            <a:r>
              <a:rPr lang="en-US" sz="3600" dirty="0" smtClean="0">
                <a:latin typeface="Arial" panose="020B0604020202020204" pitchFamily="34" charset="0"/>
                <a:cs typeface="Arial" panose="020B0604020202020204" pitchFamily="34" charset="0"/>
              </a:rPr>
              <a:t>.</a:t>
            </a:r>
            <a:endParaRPr lang="en-US" sz="3600" b="1" dirty="0">
              <a:latin typeface="Arial" panose="020B0604020202020204" pitchFamily="34" charset="0"/>
              <a:cs typeface="Arial" panose="020B0604020202020204" pitchFamily="34" charset="0"/>
            </a:endParaRPr>
          </a:p>
          <a:p>
            <a:pPr>
              <a:lnSpc>
                <a:spcPct val="150000"/>
              </a:lnSpc>
            </a:pPr>
            <a:r>
              <a:rPr lang="en-US" sz="3600" b="1" i="1" dirty="0">
                <a:latin typeface="Arial" panose="020B0604020202020204" pitchFamily="34" charset="0"/>
                <a:cs typeface="Arial" panose="020B0604020202020204" pitchFamily="34" charset="0"/>
              </a:rPr>
              <a:t>Health Assessment: </a:t>
            </a:r>
            <a:r>
              <a:rPr lang="en-US" sz="3600" dirty="0">
                <a:latin typeface="Arial" panose="020B0604020202020204" pitchFamily="34" charset="0"/>
                <a:cs typeface="Arial" panose="020B0604020202020204" pitchFamily="34" charset="0"/>
              </a:rPr>
              <a:t>It is helpful for gauging activity levels, which are a crucial indicator of health and fitness.</a:t>
            </a:r>
          </a:p>
          <a:p>
            <a:pPr>
              <a:lnSpc>
                <a:spcPct val="150000"/>
              </a:lnSpc>
            </a:pPr>
            <a:r>
              <a:rPr lang="en-US" sz="3600" b="1" i="1" dirty="0">
                <a:latin typeface="Arial" panose="020B0604020202020204" pitchFamily="34" charset="0"/>
                <a:cs typeface="Arial" panose="020B0604020202020204" pitchFamily="34" charset="0"/>
              </a:rPr>
              <a:t>Research: </a:t>
            </a:r>
            <a:r>
              <a:rPr lang="en-US" sz="3600" dirty="0">
                <a:latin typeface="Arial" panose="020B0604020202020204" pitchFamily="34" charset="0"/>
                <a:cs typeface="Arial" panose="020B0604020202020204" pitchFamily="34" charset="0"/>
              </a:rPr>
              <a:t>IPAQ is used to gather information on physical activity for epidemiological and health-related studies.</a:t>
            </a:r>
          </a:p>
          <a:p>
            <a:pPr>
              <a:lnSpc>
                <a:spcPct val="150000"/>
              </a:lnSpc>
            </a:pPr>
            <a:r>
              <a:rPr lang="en-US" sz="3600" b="1" i="1" dirty="0">
                <a:latin typeface="Arial" panose="020B0604020202020204" pitchFamily="34" charset="0"/>
                <a:cs typeface="Arial" panose="020B0604020202020204" pitchFamily="34" charset="0"/>
              </a:rPr>
              <a:t>Public Health Planning: </a:t>
            </a:r>
            <a:r>
              <a:rPr lang="en-US" sz="3600" dirty="0">
                <a:latin typeface="Arial" panose="020B0604020202020204" pitchFamily="34" charset="0"/>
                <a:cs typeface="Arial" panose="020B0604020202020204" pitchFamily="34" charset="0"/>
              </a:rPr>
              <a:t>It helps public health efforts and strategies by revealing population activity trends.</a:t>
            </a:r>
          </a:p>
          <a:p>
            <a:pPr>
              <a:lnSpc>
                <a:spcPct val="150000"/>
              </a:lnSpc>
            </a:pPr>
            <a:r>
              <a:rPr lang="en-US" sz="3600" b="1" i="1" dirty="0">
                <a:latin typeface="Arial" panose="020B0604020202020204" pitchFamily="34" charset="0"/>
                <a:cs typeface="Arial" panose="020B0604020202020204" pitchFamily="34" charset="0"/>
              </a:rPr>
              <a:t>Clinical Evaluation: </a:t>
            </a:r>
            <a:r>
              <a:rPr lang="en-US" sz="3600" dirty="0">
                <a:latin typeface="Arial" panose="020B0604020202020204" pitchFamily="34" charset="0"/>
                <a:cs typeface="Arial" panose="020B0604020202020204" pitchFamily="34" charset="0"/>
              </a:rPr>
              <a:t>Doctors use the data to assess their patients' level of exercise and provide specific suggestions.</a:t>
            </a:r>
          </a:p>
          <a:p>
            <a:pPr>
              <a:lnSpc>
                <a:spcPct val="150000"/>
              </a:lnSpc>
            </a:pPr>
            <a:r>
              <a:rPr lang="en-US" sz="3600" b="1" i="1" dirty="0">
                <a:latin typeface="Arial" panose="020B0604020202020204" pitchFamily="34" charset="0"/>
                <a:cs typeface="Arial" panose="020B0604020202020204" pitchFamily="34" charset="0"/>
              </a:rPr>
              <a:t>Standardization: </a:t>
            </a:r>
            <a:r>
              <a:rPr lang="en-US" sz="3600" dirty="0">
                <a:latin typeface="Arial" panose="020B0604020202020204" pitchFamily="34" charset="0"/>
                <a:cs typeface="Arial" panose="020B0604020202020204" pitchFamily="34" charset="0"/>
              </a:rPr>
              <a:t>IPAQ offers a consistent approach to measuring physical activity in various demographics</a:t>
            </a:r>
            <a:r>
              <a:rPr lang="en-US" sz="3600" dirty="0" smtClean="0">
                <a:latin typeface="Arial" panose="020B0604020202020204" pitchFamily="34" charset="0"/>
                <a:cs typeface="Arial" panose="020B0604020202020204" pitchFamily="34" charset="0"/>
              </a:rPr>
              <a:t>.</a:t>
            </a:r>
          </a:p>
          <a:p>
            <a:pPr lvl="3">
              <a:lnSpc>
                <a:spcPct val="150000"/>
              </a:lnSpc>
              <a:buNone/>
            </a:pPr>
            <a:r>
              <a:rPr lang="en-US" sz="3600" dirty="0" smtClean="0">
                <a:latin typeface="Arial" panose="020B0604020202020204" pitchFamily="34" charset="0"/>
                <a:cs typeface="Arial" panose="020B0604020202020204" pitchFamily="34" charset="0"/>
              </a:rPr>
              <a:t>									              (Lavelle et al., 2019)</a:t>
            </a:r>
            <a:endParaRPr lang="en-US" sz="3600" dirty="0">
              <a:latin typeface="Arial" panose="020B0604020202020204" pitchFamily="34" charset="0"/>
              <a:cs typeface="Arial" panose="020B0604020202020204" pitchFamily="34" charset="0"/>
            </a:endParaRPr>
          </a:p>
          <a:p>
            <a:pPr marL="0" indent="0">
              <a:buNone/>
            </a:pPr>
            <a:endParaRPr lang="en-US" sz="3200" b="1" dirty="0">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0786292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45BD4A2-9782-97B4-2646-4500834E9805}"/>
              </a:ext>
            </a:extLst>
          </p:cNvPr>
          <p:cNvSpPr>
            <a:spLocks noGrp="1"/>
          </p:cNvSpPr>
          <p:nvPr>
            <p:ph type="title"/>
          </p:nvPr>
        </p:nvSpPr>
        <p:spPr>
          <a:xfrm>
            <a:off x="838200" y="176440"/>
            <a:ext cx="10515600" cy="607332"/>
          </a:xfrm>
        </p:spPr>
        <p:txBody>
          <a:bodyPr>
            <a:normAutofit/>
          </a:bodyPr>
          <a:lstStyle/>
          <a:p>
            <a:pPr algn="ctr"/>
            <a:r>
              <a:rPr lang="en-GB" sz="3200" b="1" u="sng" dirty="0">
                <a:latin typeface="Arial" panose="020B0604020202020204" pitchFamily="34" charset="0"/>
                <a:cs typeface="Arial" panose="020B0604020202020204" pitchFamily="34" charset="0"/>
              </a:rPr>
              <a:t>DATA COLLECTION METHOD(S)/</a:t>
            </a:r>
            <a:r>
              <a:rPr lang="en-GB" sz="3200" b="1" u="sng" dirty="0" smtClean="0">
                <a:latin typeface="Arial" panose="020B0604020202020204" pitchFamily="34" charset="0"/>
                <a:cs typeface="Arial" panose="020B0604020202020204" pitchFamily="34" charset="0"/>
              </a:rPr>
              <a:t>PROCEDURE</a:t>
            </a:r>
            <a:endParaRPr lang="en-IN" sz="32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 xmlns:a16="http://schemas.microsoft.com/office/drawing/2014/main" id="{8EE51764-3AA6-4E86-3067-352FEA50EFAF}"/>
              </a:ext>
            </a:extLst>
          </p:cNvPr>
          <p:cNvSpPr txBox="1"/>
          <p:nvPr/>
        </p:nvSpPr>
        <p:spPr>
          <a:xfrm>
            <a:off x="6008915" y="6421313"/>
            <a:ext cx="6183085" cy="646331"/>
          </a:xfrm>
          <a:prstGeom prst="rect">
            <a:avLst/>
          </a:prstGeom>
          <a:noFill/>
        </p:spPr>
        <p:txBody>
          <a:bodyPr wrap="square" rtlCol="0">
            <a:spAutoFit/>
          </a:bodyPr>
          <a:lstStyle/>
          <a:p>
            <a:r>
              <a:rPr lang="en-IN" dirty="0" smtClean="0">
                <a:solidFill>
                  <a:schemeClr val="tx1"/>
                </a:solidFill>
                <a:latin typeface="Arial" panose="020B0604020202020204" pitchFamily="34" charset="0"/>
                <a:cs typeface="Arial" panose="020B0604020202020204" pitchFamily="34" charset="0"/>
              </a:rPr>
              <a:t>(</a:t>
            </a:r>
            <a:r>
              <a:rPr lang="en-IN" dirty="0" err="1" smtClean="0">
                <a:solidFill>
                  <a:schemeClr val="tx1"/>
                </a:solidFill>
                <a:latin typeface="Arial" panose="020B0604020202020204" pitchFamily="34" charset="0"/>
                <a:cs typeface="Arial" panose="020B0604020202020204" pitchFamily="34" charset="0"/>
              </a:rPr>
              <a:t>Barus</a:t>
            </a:r>
            <a:r>
              <a:rPr lang="en-IN" dirty="0">
                <a:solidFill>
                  <a:schemeClr val="tx1"/>
                </a:solidFill>
                <a:latin typeface="Arial" panose="020B0604020202020204" pitchFamily="34" charset="0"/>
                <a:cs typeface="Arial" panose="020B0604020202020204" pitchFamily="34" charset="0"/>
              </a:rPr>
              <a:t>, </a:t>
            </a:r>
            <a:r>
              <a:rPr lang="en-IN" dirty="0" err="1">
                <a:solidFill>
                  <a:schemeClr val="tx1"/>
                </a:solidFill>
                <a:latin typeface="Arial" panose="020B0604020202020204" pitchFamily="34" charset="0"/>
                <a:cs typeface="Arial" panose="020B0604020202020204" pitchFamily="34" charset="0"/>
              </a:rPr>
              <a:t>Simanjuntak</a:t>
            </a:r>
            <a:r>
              <a:rPr lang="en-IN" dirty="0">
                <a:solidFill>
                  <a:schemeClr val="tx1"/>
                </a:solidFill>
                <a:latin typeface="Arial" panose="020B0604020202020204" pitchFamily="34" charset="0"/>
                <a:cs typeface="Arial" panose="020B0604020202020204" pitchFamily="34" charset="0"/>
              </a:rPr>
              <a:t> and </a:t>
            </a:r>
            <a:r>
              <a:rPr lang="en-IN" dirty="0" err="1">
                <a:solidFill>
                  <a:schemeClr val="tx1"/>
                </a:solidFill>
                <a:latin typeface="Arial" panose="020B0604020202020204" pitchFamily="34" charset="0"/>
                <a:cs typeface="Arial" panose="020B0604020202020204" pitchFamily="34" charset="0"/>
              </a:rPr>
              <a:t>Resmayasari</a:t>
            </a:r>
            <a:r>
              <a:rPr lang="en-IN" dirty="0">
                <a:solidFill>
                  <a:schemeClr val="tx1"/>
                </a:solidFill>
                <a:latin typeface="Arial" panose="020B0604020202020204" pitchFamily="34" charset="0"/>
                <a:cs typeface="Arial" panose="020B0604020202020204" pitchFamily="34" charset="0"/>
              </a:rPr>
              <a:t>, 2021)</a:t>
            </a:r>
            <a:endParaRPr lang="en-IN" dirty="0">
              <a:latin typeface="Arial" panose="020B0604020202020204" pitchFamily="34" charset="0"/>
              <a:cs typeface="Arial" panose="020B0604020202020204" pitchFamily="34" charset="0"/>
            </a:endParaRPr>
          </a:p>
          <a:p>
            <a:endParaRPr lang="en-IN" dirty="0"/>
          </a:p>
        </p:txBody>
      </p:sp>
      <p:sp>
        <p:nvSpPr>
          <p:cNvPr id="6" name="Content Placeholder 5">
            <a:extLst>
              <a:ext uri="{FF2B5EF4-FFF2-40B4-BE49-F238E27FC236}">
                <a16:creationId xmlns="" xmlns:a16="http://schemas.microsoft.com/office/drawing/2014/main" id="{E920157A-D3BF-8488-9CB7-59FF3906B049}"/>
              </a:ext>
            </a:extLst>
          </p:cNvPr>
          <p:cNvSpPr>
            <a:spLocks noGrp="1"/>
          </p:cNvSpPr>
          <p:nvPr>
            <p:ph idx="1"/>
          </p:nvPr>
        </p:nvSpPr>
        <p:spPr>
          <a:xfrm>
            <a:off x="445273" y="970059"/>
            <a:ext cx="10908527" cy="5522816"/>
          </a:xfrm>
        </p:spPr>
        <p:txBody>
          <a:bodyPr>
            <a:normAutofit fontScale="25000" lnSpcReduction="20000"/>
          </a:bodyPr>
          <a:lstStyle/>
          <a:p>
            <a:pPr algn="just">
              <a:lnSpc>
                <a:spcPct val="150000"/>
              </a:lnSpc>
            </a:pPr>
            <a:r>
              <a:rPr lang="en-US" sz="7200" b="1" dirty="0">
                <a:solidFill>
                  <a:schemeClr val="tx1"/>
                </a:solidFill>
                <a:latin typeface="Arial" panose="020B0604020202020204" pitchFamily="34" charset="0"/>
                <a:cs typeface="Arial" panose="020B0604020202020204" pitchFamily="34" charset="0"/>
              </a:rPr>
              <a:t>Survey Questionaries: </a:t>
            </a:r>
          </a:p>
          <a:p>
            <a:pPr algn="just">
              <a:lnSpc>
                <a:spcPct val="150000"/>
              </a:lnSpc>
            </a:pPr>
            <a:r>
              <a:rPr lang="en-US" sz="7200" dirty="0">
                <a:solidFill>
                  <a:schemeClr val="tx1"/>
                </a:solidFill>
                <a:latin typeface="Arial" panose="020B0604020202020204" pitchFamily="34" charset="0"/>
                <a:cs typeface="Arial" panose="020B0604020202020204" pitchFamily="34" charset="0"/>
              </a:rPr>
              <a:t>To gather numerical information, a thorough survey questionnaire will be developed. </a:t>
            </a:r>
          </a:p>
          <a:p>
            <a:pPr algn="just">
              <a:lnSpc>
                <a:spcPct val="150000"/>
              </a:lnSpc>
            </a:pPr>
            <a:r>
              <a:rPr lang="en-US" sz="7200" dirty="0">
                <a:solidFill>
                  <a:schemeClr val="tx1"/>
                </a:solidFill>
                <a:latin typeface="Arial" panose="020B0604020202020204" pitchFamily="34" charset="0"/>
                <a:cs typeface="Arial" panose="020B0604020202020204" pitchFamily="34" charset="0"/>
              </a:rPr>
              <a:t>The questionnaire's questions are organized in a certain way; for example, Likert scale items and multiple-choice questions evaluate certain facets of doing exercise in public.</a:t>
            </a:r>
          </a:p>
          <a:p>
            <a:pPr algn="just">
              <a:lnSpc>
                <a:spcPct val="150000"/>
              </a:lnSpc>
            </a:pPr>
            <a:r>
              <a:rPr lang="en-US" sz="7200" dirty="0">
                <a:solidFill>
                  <a:schemeClr val="tx1"/>
                </a:solidFill>
                <a:latin typeface="Arial" panose="020B0604020202020204" pitchFamily="34" charset="0"/>
                <a:cs typeface="Arial" panose="020B0604020202020204" pitchFamily="34" charset="0"/>
              </a:rPr>
              <a:t>Some examples of such inquiries include frequency, length, preferences, potential obstacles, and driving forces</a:t>
            </a:r>
            <a:r>
              <a:rPr lang="en-US" sz="7200" dirty="0" smtClean="0">
                <a:solidFill>
                  <a:schemeClr val="tx1"/>
                </a:solidFill>
                <a:latin typeface="Arial" panose="020B0604020202020204" pitchFamily="34" charset="0"/>
                <a:cs typeface="Arial" panose="020B0604020202020204" pitchFamily="34" charset="0"/>
              </a:rPr>
              <a:t>.</a:t>
            </a:r>
          </a:p>
          <a:p>
            <a:pPr algn="just">
              <a:lnSpc>
                <a:spcPct val="150000"/>
              </a:lnSpc>
            </a:pPr>
            <a:r>
              <a:rPr lang="en-US" sz="7200" dirty="0">
                <a:latin typeface="Arial" panose="020B0604020202020204" pitchFamily="34" charset="0"/>
                <a:cs typeface="Arial" panose="020B0604020202020204" pitchFamily="34" charset="0"/>
              </a:rPr>
              <a:t>A standardized questionnaire will be used to survey a representative sample of students to obtain data on their participation in public physical activities. </a:t>
            </a:r>
          </a:p>
          <a:p>
            <a:pPr algn="just">
              <a:lnSpc>
                <a:spcPct val="150000"/>
              </a:lnSpc>
            </a:pPr>
            <a:r>
              <a:rPr lang="en-US" sz="7200" dirty="0">
                <a:latin typeface="Arial" panose="020B0604020202020204" pitchFamily="34" charset="0"/>
                <a:cs typeface="Arial" panose="020B0604020202020204" pitchFamily="34" charset="0"/>
              </a:rPr>
              <a:t>The questionnaire will ask about the frequency, kinds of activities, and variables affecting involvement</a:t>
            </a:r>
            <a:r>
              <a:rPr lang="en-US" sz="7200" dirty="0" smtClean="0">
                <a:latin typeface="Arial" panose="020B0604020202020204" pitchFamily="34" charset="0"/>
                <a:cs typeface="Arial" panose="020B0604020202020204" pitchFamily="34" charset="0"/>
              </a:rPr>
              <a:t>.</a:t>
            </a:r>
            <a:endParaRPr lang="en-US" sz="7200" dirty="0">
              <a:solidFill>
                <a:schemeClr val="tx1"/>
              </a:solidFill>
              <a:latin typeface="Arial" panose="020B0604020202020204" pitchFamily="34" charset="0"/>
              <a:cs typeface="Arial" panose="020B0604020202020204" pitchFamily="34" charset="0"/>
            </a:endParaRPr>
          </a:p>
          <a:p>
            <a:pPr algn="just">
              <a:lnSpc>
                <a:spcPct val="150000"/>
              </a:lnSpc>
            </a:pPr>
            <a:r>
              <a:rPr lang="en-US" sz="7200" dirty="0">
                <a:solidFill>
                  <a:schemeClr val="tx1"/>
                </a:solidFill>
                <a:latin typeface="Arial" panose="020B0604020202020204" pitchFamily="34" charset="0"/>
                <a:cs typeface="Arial" panose="020B0604020202020204" pitchFamily="34" charset="0"/>
              </a:rPr>
              <a:t> This method is important because it gives measurable insights into public exercise habits, allowing researchers to spot patterns, comprehend motives, and remove barriers. </a:t>
            </a:r>
          </a:p>
          <a:p>
            <a:pPr algn="just">
              <a:lnSpc>
                <a:spcPct val="150000"/>
              </a:lnSpc>
            </a:pPr>
            <a:r>
              <a:rPr lang="en-US" sz="7200" dirty="0">
                <a:solidFill>
                  <a:schemeClr val="tx1"/>
                </a:solidFill>
                <a:latin typeface="Arial" panose="020B0604020202020204" pitchFamily="34" charset="0"/>
                <a:cs typeface="Arial" panose="020B0604020202020204" pitchFamily="34" charset="0"/>
              </a:rPr>
              <a:t>The result is a more excellent knowledge of encouraging physical activity in communal areas, resulting in healthier lives and improved public health.</a:t>
            </a:r>
            <a:endParaRPr lang="en-IN" sz="7200" dirty="0">
              <a:solidFill>
                <a:schemeClr val="tx1"/>
              </a:solidFill>
              <a:latin typeface="Arial" panose="020B0604020202020204" pitchFamily="34" charset="0"/>
              <a:cs typeface="Arial" panose="020B0604020202020204" pitchFamily="34" charset="0"/>
            </a:endParaRPr>
          </a:p>
          <a:p>
            <a:pPr marL="0" indent="0" algn="just">
              <a:buNone/>
            </a:pPr>
            <a:endParaRPr lang="en-IN" dirty="0"/>
          </a:p>
        </p:txBody>
      </p:sp>
    </p:spTree>
    <p:extLst>
      <p:ext uri="{BB962C8B-B14F-4D97-AF65-F5344CB8AC3E}">
        <p14:creationId xmlns:p14="http://schemas.microsoft.com/office/powerpoint/2010/main" val="929791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37455B-3A5D-E074-37E2-8383751D6AD1}"/>
              </a:ext>
            </a:extLst>
          </p:cNvPr>
          <p:cNvSpPr>
            <a:spLocks noGrp="1"/>
          </p:cNvSpPr>
          <p:nvPr>
            <p:ph type="title"/>
          </p:nvPr>
        </p:nvSpPr>
        <p:spPr>
          <a:xfrm>
            <a:off x="838200" y="263525"/>
            <a:ext cx="10515600" cy="1325563"/>
          </a:xfrm>
        </p:spPr>
        <p:txBody>
          <a:bodyPr>
            <a:normAutofit/>
          </a:bodyPr>
          <a:lstStyle/>
          <a:p>
            <a:pPr algn="ctr"/>
            <a:r>
              <a:rPr lang="en-GB" sz="3200" b="1" u="sng" dirty="0">
                <a:latin typeface="Arial" panose="020B0604020202020204" pitchFamily="34" charset="0"/>
                <a:cs typeface="Arial" panose="020B0604020202020204" pitchFamily="34" charset="0"/>
              </a:rPr>
              <a:t>DATA COLLECTION METHOD(S)/</a:t>
            </a:r>
            <a:r>
              <a:rPr lang="en-GB" sz="3200" b="1" u="sng" dirty="0" smtClean="0">
                <a:latin typeface="Arial" panose="020B0604020202020204" pitchFamily="34" charset="0"/>
                <a:cs typeface="Arial" panose="020B0604020202020204" pitchFamily="34" charset="0"/>
              </a:rPr>
              <a:t>PROCEDURE</a:t>
            </a:r>
            <a:endParaRPr lang="en-IN" sz="3200" u="sng" dirty="0"/>
          </a:p>
        </p:txBody>
      </p:sp>
      <p:sp>
        <p:nvSpPr>
          <p:cNvPr id="3" name="TextBox 2">
            <a:extLst>
              <a:ext uri="{FF2B5EF4-FFF2-40B4-BE49-F238E27FC236}">
                <a16:creationId xmlns="" xmlns:a16="http://schemas.microsoft.com/office/drawing/2014/main" id="{FA3F4150-0D58-D5BB-542E-12FBFA8DCD9F}"/>
              </a:ext>
            </a:extLst>
          </p:cNvPr>
          <p:cNvSpPr txBox="1"/>
          <p:nvPr/>
        </p:nvSpPr>
        <p:spPr>
          <a:xfrm>
            <a:off x="6790414" y="5852160"/>
            <a:ext cx="5343921" cy="1200329"/>
          </a:xfrm>
          <a:prstGeom prst="rect">
            <a:avLst/>
          </a:prstGeom>
          <a:noFill/>
        </p:spPr>
        <p:txBody>
          <a:bodyPr wrap="square" rtlCol="0">
            <a:spAutoFit/>
          </a:bodyPr>
          <a:lstStyle/>
          <a:p>
            <a:endParaRPr lang="en-IN" dirty="0" smtClean="0">
              <a:solidFill>
                <a:schemeClr val="tx1"/>
              </a:solidFill>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a:p>
            <a:r>
              <a:rPr lang="en-IN" dirty="0" smtClean="0">
                <a:solidFill>
                  <a:schemeClr val="tx1"/>
                </a:solidFill>
                <a:latin typeface="Arial" panose="020B0604020202020204" pitchFamily="34" charset="0"/>
                <a:cs typeface="Arial" panose="020B0604020202020204" pitchFamily="34" charset="0"/>
              </a:rPr>
              <a:t>(</a:t>
            </a:r>
            <a:r>
              <a:rPr lang="en-IN" dirty="0" err="1" smtClean="0">
                <a:solidFill>
                  <a:schemeClr val="tx1"/>
                </a:solidFill>
                <a:latin typeface="Arial" panose="020B0604020202020204" pitchFamily="34" charset="0"/>
                <a:cs typeface="Arial" panose="020B0604020202020204" pitchFamily="34" charset="0"/>
              </a:rPr>
              <a:t>Barus</a:t>
            </a:r>
            <a:r>
              <a:rPr lang="en-IN" dirty="0">
                <a:solidFill>
                  <a:schemeClr val="tx1"/>
                </a:solidFill>
                <a:latin typeface="Arial" panose="020B0604020202020204" pitchFamily="34" charset="0"/>
                <a:cs typeface="Arial" panose="020B0604020202020204" pitchFamily="34" charset="0"/>
              </a:rPr>
              <a:t>, </a:t>
            </a:r>
            <a:r>
              <a:rPr lang="en-IN" dirty="0" err="1">
                <a:solidFill>
                  <a:schemeClr val="tx1"/>
                </a:solidFill>
                <a:latin typeface="Arial" panose="020B0604020202020204" pitchFamily="34" charset="0"/>
                <a:cs typeface="Arial" panose="020B0604020202020204" pitchFamily="34" charset="0"/>
              </a:rPr>
              <a:t>Simanjuntak</a:t>
            </a:r>
            <a:r>
              <a:rPr lang="en-IN" dirty="0">
                <a:solidFill>
                  <a:schemeClr val="tx1"/>
                </a:solidFill>
                <a:latin typeface="Arial" panose="020B0604020202020204" pitchFamily="34" charset="0"/>
                <a:cs typeface="Arial" panose="020B0604020202020204" pitchFamily="34" charset="0"/>
              </a:rPr>
              <a:t> and </a:t>
            </a:r>
            <a:r>
              <a:rPr lang="en-IN" dirty="0" err="1" smtClean="0">
                <a:solidFill>
                  <a:schemeClr val="tx1"/>
                </a:solidFill>
                <a:latin typeface="Arial" panose="020B0604020202020204" pitchFamily="34" charset="0"/>
                <a:cs typeface="Arial" panose="020B0604020202020204" pitchFamily="34" charset="0"/>
              </a:rPr>
              <a:t>Resmayasari</a:t>
            </a:r>
            <a:r>
              <a:rPr lang="en-IN" dirty="0" smtClean="0">
                <a:solidFill>
                  <a:schemeClr val="tx1"/>
                </a:solidFill>
                <a:latin typeface="Arial" panose="020B0604020202020204" pitchFamily="34" charset="0"/>
                <a:cs typeface="Arial" panose="020B0604020202020204" pitchFamily="34" charset="0"/>
              </a:rPr>
              <a:t>, 2021)</a:t>
            </a:r>
            <a:endParaRPr lang="en-IN" dirty="0">
              <a:latin typeface="Arial" panose="020B0604020202020204" pitchFamily="34" charset="0"/>
              <a:cs typeface="Arial" panose="020B0604020202020204" pitchFamily="34" charset="0"/>
            </a:endParaRPr>
          </a:p>
          <a:p>
            <a:endParaRPr lang="en-IN" dirty="0"/>
          </a:p>
        </p:txBody>
      </p:sp>
      <p:sp>
        <p:nvSpPr>
          <p:cNvPr id="6" name="Content Placeholder 5">
            <a:extLst>
              <a:ext uri="{FF2B5EF4-FFF2-40B4-BE49-F238E27FC236}">
                <a16:creationId xmlns="" xmlns:a16="http://schemas.microsoft.com/office/drawing/2014/main" id="{AF52780A-B9FA-99F7-E716-25173B063759}"/>
              </a:ext>
            </a:extLst>
          </p:cNvPr>
          <p:cNvSpPr>
            <a:spLocks noGrp="1"/>
          </p:cNvSpPr>
          <p:nvPr>
            <p:ph idx="1"/>
          </p:nvPr>
        </p:nvSpPr>
        <p:spPr>
          <a:xfrm>
            <a:off x="203200" y="1837148"/>
            <a:ext cx="11756571" cy="4882966"/>
          </a:xfrm>
        </p:spPr>
        <p:txBody>
          <a:bodyPr>
            <a:normAutofit/>
          </a:bodyPr>
          <a:lstStyle/>
          <a:p>
            <a:pPr marL="0" lvl="0" indent="0">
              <a:lnSpc>
                <a:spcPct val="150000"/>
              </a:lnSpc>
              <a:buNone/>
            </a:pPr>
            <a:r>
              <a:rPr lang="en-IN" sz="2000" b="1" i="0" dirty="0">
                <a:solidFill>
                  <a:schemeClr val="tx1"/>
                </a:solidFill>
                <a:latin typeface="Arial" panose="020B0604020202020204" pitchFamily="34" charset="0"/>
                <a:cs typeface="Arial" panose="020B0604020202020204" pitchFamily="34" charset="0"/>
              </a:rPr>
              <a:t>Procedure for Data </a:t>
            </a:r>
            <a:r>
              <a:rPr lang="en-IN" sz="2000" b="1" i="0" dirty="0" smtClean="0">
                <a:solidFill>
                  <a:schemeClr val="tx1"/>
                </a:solidFill>
                <a:latin typeface="Arial" panose="020B0604020202020204" pitchFamily="34" charset="0"/>
                <a:cs typeface="Arial" panose="020B0604020202020204" pitchFamily="34" charset="0"/>
              </a:rPr>
              <a:t>Collection:</a:t>
            </a:r>
            <a:endParaRPr lang="en-IN" sz="2000" dirty="0">
              <a:solidFill>
                <a:schemeClr val="tx1"/>
              </a:solidFill>
              <a:latin typeface="Arial" panose="020B0604020202020204" pitchFamily="34" charset="0"/>
              <a:cs typeface="Arial" panose="020B0604020202020204" pitchFamily="34" charset="0"/>
            </a:endParaRPr>
          </a:p>
          <a:p>
            <a:pPr algn="just">
              <a:lnSpc>
                <a:spcPct val="150000"/>
              </a:lnSpc>
            </a:pPr>
            <a:r>
              <a:rPr lang="en-US" sz="2000" dirty="0">
                <a:solidFill>
                  <a:schemeClr val="tx1"/>
                </a:solidFill>
                <a:latin typeface="Arial" panose="020B0604020202020204" pitchFamily="34" charset="0"/>
                <a:cs typeface="Arial" panose="020B0604020202020204" pitchFamily="34" charset="0"/>
              </a:rPr>
              <a:t>Information is gathered using an encrypted online survey system. </a:t>
            </a:r>
          </a:p>
          <a:p>
            <a:pPr algn="just">
              <a:lnSpc>
                <a:spcPct val="150000"/>
              </a:lnSpc>
            </a:pPr>
            <a:r>
              <a:rPr lang="en-US" sz="2000" dirty="0">
                <a:solidFill>
                  <a:schemeClr val="tx1"/>
                </a:solidFill>
                <a:latin typeface="Arial" panose="020B0604020202020204" pitchFamily="34" charset="0"/>
                <a:cs typeface="Arial" panose="020B0604020202020204" pitchFamily="34" charset="0"/>
              </a:rPr>
              <a:t>An invitation email </a:t>
            </a:r>
            <a:r>
              <a:rPr lang="en-US" sz="2000" dirty="0">
                <a:latin typeface="Arial" panose="020B0604020202020204" pitchFamily="34" charset="0"/>
                <a:cs typeface="Arial" panose="020B0604020202020204" pitchFamily="34" charset="0"/>
              </a:rPr>
              <a:t>with a respondent's </a:t>
            </a:r>
            <a:r>
              <a:rPr lang="en-US" sz="2000" dirty="0">
                <a:solidFill>
                  <a:schemeClr val="tx1"/>
                </a:solidFill>
                <a:latin typeface="Arial" panose="020B0604020202020204" pitchFamily="34" charset="0"/>
                <a:cs typeface="Arial" panose="020B0604020202020204" pitchFamily="34" charset="0"/>
              </a:rPr>
              <a:t>link to the survey is sent to the participants. </a:t>
            </a:r>
          </a:p>
          <a:p>
            <a:pPr algn="just">
              <a:lnSpc>
                <a:spcPct val="150000"/>
              </a:lnSpc>
            </a:pPr>
            <a:r>
              <a:rPr lang="en-US" sz="2000" dirty="0">
                <a:solidFill>
                  <a:schemeClr val="tx1"/>
                </a:solidFill>
                <a:latin typeface="Arial" panose="020B0604020202020204" pitchFamily="34" charset="0"/>
                <a:cs typeface="Arial" panose="020B0604020202020204" pitchFamily="34" charset="0"/>
              </a:rPr>
              <a:t>The survey may be done in the spare time, and their answers will be stored digitally. </a:t>
            </a:r>
          </a:p>
          <a:p>
            <a:pPr algn="just">
              <a:lnSpc>
                <a:spcPct val="150000"/>
              </a:lnSpc>
            </a:pPr>
            <a:r>
              <a:rPr lang="en-US" sz="2000" dirty="0">
                <a:solidFill>
                  <a:schemeClr val="tx1"/>
                </a:solidFill>
                <a:latin typeface="Arial" panose="020B0604020202020204" pitchFamily="34" charset="0"/>
                <a:cs typeface="Arial" panose="020B0604020202020204" pitchFamily="34" charset="0"/>
              </a:rPr>
              <a:t>Response rates may be improved by sending reminders</a:t>
            </a:r>
            <a:r>
              <a:rPr lang="en-US" sz="2000" dirty="0" smtClean="0">
                <a:solidFill>
                  <a:schemeClr val="tx1"/>
                </a:solidFill>
                <a:latin typeface="Arial" panose="020B0604020202020204" pitchFamily="34" charset="0"/>
                <a:cs typeface="Arial" panose="020B0604020202020204" pitchFamily="34" charset="0"/>
              </a:rPr>
              <a:t>.</a:t>
            </a:r>
            <a:endParaRPr lang="en-IN"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77856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F5728F9-8F20-4848-956D-0E01053B4DC9}"/>
              </a:ext>
            </a:extLst>
          </p:cNvPr>
          <p:cNvSpPr>
            <a:spLocks noGrp="1"/>
          </p:cNvSpPr>
          <p:nvPr>
            <p:ph type="title"/>
          </p:nvPr>
        </p:nvSpPr>
        <p:spPr>
          <a:xfrm>
            <a:off x="537029" y="60325"/>
            <a:ext cx="11234057" cy="646331"/>
          </a:xfrm>
        </p:spPr>
        <p:txBody>
          <a:bodyPr>
            <a:normAutofit/>
          </a:bodyPr>
          <a:lstStyle/>
          <a:p>
            <a:pPr algn="ctr"/>
            <a:r>
              <a:rPr lang="en-IN" sz="2000" b="1" i="0" u="sng" dirty="0" smtClean="0">
                <a:effectLst/>
                <a:latin typeface="Arial" panose="020B0604020202020204" pitchFamily="34" charset="0"/>
                <a:cs typeface="Arial" panose="020B0604020202020204" pitchFamily="34" charset="0"/>
              </a:rPr>
              <a:t> </a:t>
            </a:r>
            <a:r>
              <a:rPr lang="en-IN" sz="3200" b="1" i="0" u="sng" dirty="0">
                <a:effectLst/>
                <a:latin typeface="Arial" panose="020B0604020202020204" pitchFamily="34" charset="0"/>
                <a:cs typeface="Arial" panose="020B0604020202020204" pitchFamily="34" charset="0"/>
              </a:rPr>
              <a:t>Data Analysis Technique </a:t>
            </a:r>
            <a:endParaRPr lang="en-IN" sz="3200" u="sng"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 xmlns:a16="http://schemas.microsoft.com/office/drawing/2014/main" id="{ECDCDB56-8CC2-E57E-331D-BF66A9D3BECC}"/>
              </a:ext>
            </a:extLst>
          </p:cNvPr>
          <p:cNvSpPr>
            <a:spLocks noGrp="1"/>
          </p:cNvSpPr>
          <p:nvPr>
            <p:ph idx="1"/>
          </p:nvPr>
        </p:nvSpPr>
        <p:spPr>
          <a:xfrm>
            <a:off x="406400" y="706656"/>
            <a:ext cx="11495314" cy="6091019"/>
          </a:xfrm>
        </p:spPr>
        <p:txBody>
          <a:bodyPr>
            <a:normAutofit/>
          </a:bodyPr>
          <a:lstStyle/>
          <a:p>
            <a:pPr marL="0" lvl="0" indent="0">
              <a:lnSpc>
                <a:spcPct val="150000"/>
              </a:lnSpc>
              <a:buNone/>
            </a:pPr>
            <a:r>
              <a:rPr lang="en-IN" sz="2000" b="1" i="0" dirty="0">
                <a:latin typeface="Arial" panose="020B0604020202020204" pitchFamily="34" charset="0"/>
                <a:cs typeface="Arial" panose="020B0604020202020204" pitchFamily="34" charset="0"/>
              </a:rPr>
              <a:t>Descriptive </a:t>
            </a:r>
            <a:r>
              <a:rPr lang="en-IN" sz="2000" b="1" i="0" dirty="0" smtClean="0">
                <a:latin typeface="Arial" panose="020B0604020202020204" pitchFamily="34" charset="0"/>
                <a:cs typeface="Arial" panose="020B0604020202020204" pitchFamily="34" charset="0"/>
              </a:rPr>
              <a:t>Representation:</a:t>
            </a:r>
            <a:endParaRPr lang="en-IN" sz="2000" dirty="0">
              <a:latin typeface="Arial" panose="020B0604020202020204" pitchFamily="34" charset="0"/>
              <a:cs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This study will use descriptive statistics to summarize the most critical data on the level of public physical activity among college students. </a:t>
            </a:r>
          </a:p>
          <a:p>
            <a:pPr algn="just">
              <a:lnSpc>
                <a:spcPct val="150000"/>
              </a:lnSpc>
            </a:pPr>
            <a:r>
              <a:rPr lang="en-US" sz="2000" dirty="0">
                <a:latin typeface="Arial" panose="020B0604020202020204" pitchFamily="34" charset="0"/>
                <a:cs typeface="Arial" panose="020B0604020202020204" pitchFamily="34" charset="0"/>
              </a:rPr>
              <a:t>Insights into the average level of activity engagement may be gained from measures of central tendency like mean, median, and mode will summarize key findings for the quantitative data. </a:t>
            </a:r>
          </a:p>
          <a:p>
            <a:pPr algn="just">
              <a:lnSpc>
                <a:spcPct val="150000"/>
              </a:lnSpc>
            </a:pPr>
            <a:r>
              <a:rPr lang="en-US" sz="2000" dirty="0">
                <a:latin typeface="Arial" panose="020B0604020202020204" pitchFamily="34" charset="0"/>
                <a:cs typeface="Arial" panose="020B0604020202020204" pitchFamily="34" charset="0"/>
              </a:rPr>
              <a:t>In contrast, the diversity in employment can be described by dispersion measures like standard deviation. Insights about major patterns and variances in students' physical activity may be gained from this statistical summary.</a:t>
            </a:r>
          </a:p>
        </p:txBody>
      </p:sp>
      <p:sp>
        <p:nvSpPr>
          <p:cNvPr id="6" name="TextBox 5">
            <a:extLst>
              <a:ext uri="{FF2B5EF4-FFF2-40B4-BE49-F238E27FC236}">
                <a16:creationId xmlns="" xmlns:a16="http://schemas.microsoft.com/office/drawing/2014/main" id="{1E439206-922D-21BE-E339-117105A08105}"/>
              </a:ext>
            </a:extLst>
          </p:cNvPr>
          <p:cNvSpPr txBox="1"/>
          <p:nvPr/>
        </p:nvSpPr>
        <p:spPr>
          <a:xfrm>
            <a:off x="8653038" y="5969913"/>
            <a:ext cx="2902857" cy="400110"/>
          </a:xfrm>
          <a:prstGeom prst="rect">
            <a:avLst/>
          </a:prstGeom>
          <a:noFill/>
        </p:spPr>
        <p:txBody>
          <a:bodyPr wrap="square" rtlCol="0">
            <a:spAutoFit/>
          </a:bodyPr>
          <a:lstStyle/>
          <a:p>
            <a:r>
              <a:rPr lang="en-IN" sz="2000" dirty="0" smtClean="0">
                <a:latin typeface="Arial" panose="020B0604020202020204" pitchFamily="34" charset="0"/>
                <a:cs typeface="Arial" panose="020B0604020202020204" pitchFamily="34" charset="0"/>
              </a:rPr>
              <a:t>       (Gupta </a:t>
            </a:r>
            <a:r>
              <a:rPr lang="en-IN" sz="2000" dirty="0">
                <a:latin typeface="Arial" panose="020B0604020202020204" pitchFamily="34" charset="0"/>
                <a:cs typeface="Arial" panose="020B0604020202020204" pitchFamily="34" charset="0"/>
              </a:rPr>
              <a:t>et al., 2019)</a:t>
            </a:r>
          </a:p>
        </p:txBody>
      </p:sp>
    </p:spTree>
    <p:extLst>
      <p:ext uri="{BB962C8B-B14F-4D97-AF65-F5344CB8AC3E}">
        <p14:creationId xmlns:p14="http://schemas.microsoft.com/office/powerpoint/2010/main" val="31494553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F1065E3-961D-F8A0-4A6E-4F1FFFDA28B0}"/>
              </a:ext>
            </a:extLst>
          </p:cNvPr>
          <p:cNvSpPr>
            <a:spLocks noGrp="1"/>
          </p:cNvSpPr>
          <p:nvPr>
            <p:ph type="title"/>
          </p:nvPr>
        </p:nvSpPr>
        <p:spPr>
          <a:xfrm>
            <a:off x="838200" y="161925"/>
            <a:ext cx="10515600" cy="650875"/>
          </a:xfrm>
        </p:spPr>
        <p:txBody>
          <a:bodyPr>
            <a:normAutofit/>
          </a:bodyPr>
          <a:lstStyle/>
          <a:p>
            <a:pPr algn="ctr"/>
            <a:r>
              <a:rPr lang="en-IN" sz="3200" b="1" i="0" u="sng" dirty="0" smtClean="0">
                <a:effectLst/>
                <a:latin typeface="Arial" panose="020B0604020202020204" pitchFamily="34" charset="0"/>
                <a:cs typeface="Arial" panose="020B0604020202020204" pitchFamily="34" charset="0"/>
              </a:rPr>
              <a:t>Data </a:t>
            </a:r>
            <a:r>
              <a:rPr lang="en-IN" sz="3200" b="1" i="0" u="sng" dirty="0">
                <a:effectLst/>
                <a:latin typeface="Arial" panose="020B0604020202020204" pitchFamily="34" charset="0"/>
                <a:cs typeface="Arial" panose="020B0604020202020204" pitchFamily="34" charset="0"/>
              </a:rPr>
              <a:t>Analysis Technique </a:t>
            </a:r>
            <a:endParaRPr lang="en-IN" sz="3200" dirty="0"/>
          </a:p>
        </p:txBody>
      </p:sp>
      <p:sp>
        <p:nvSpPr>
          <p:cNvPr id="3" name="Content Placeholder 2">
            <a:extLst>
              <a:ext uri="{FF2B5EF4-FFF2-40B4-BE49-F238E27FC236}">
                <a16:creationId xmlns="" xmlns:a16="http://schemas.microsoft.com/office/drawing/2014/main" id="{004FA1FB-E71A-C869-4907-D594A61D62BE}"/>
              </a:ext>
            </a:extLst>
          </p:cNvPr>
          <p:cNvSpPr>
            <a:spLocks noGrp="1"/>
          </p:cNvSpPr>
          <p:nvPr>
            <p:ph idx="1"/>
          </p:nvPr>
        </p:nvSpPr>
        <p:spPr>
          <a:xfrm>
            <a:off x="377371" y="957943"/>
            <a:ext cx="11582400" cy="5738132"/>
          </a:xfrm>
        </p:spPr>
        <p:txBody>
          <a:bodyPr>
            <a:normAutofit/>
          </a:bodyPr>
          <a:lstStyle/>
          <a:p>
            <a:pPr marL="0" indent="0">
              <a:lnSpc>
                <a:spcPct val="150000"/>
              </a:lnSpc>
              <a:buNone/>
            </a:pPr>
            <a:r>
              <a:rPr lang="en-US" sz="2000" b="1" dirty="0" smtClean="0">
                <a:latin typeface="Arial" panose="020B0604020202020204" pitchFamily="34" charset="0"/>
                <a:cs typeface="Arial" panose="020B0604020202020204" pitchFamily="34" charset="0"/>
              </a:rPr>
              <a:t>Graphical </a:t>
            </a:r>
            <a:r>
              <a:rPr lang="en-US" sz="2000" b="1" dirty="0" smtClean="0">
                <a:latin typeface="Arial" panose="020B0604020202020204" pitchFamily="34" charset="0"/>
                <a:cs typeface="Arial" panose="020B0604020202020204" pitchFamily="34" charset="0"/>
              </a:rPr>
              <a:t>Representation:</a:t>
            </a:r>
            <a:endParaRPr lang="en-US" sz="2000" b="1"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The graphical representation will include bar graphs, charts to show the frequency of various activity kinds, emphasizing popular options, and pie charts to show the proportion of students engaging in public physical activities by gender or academic level. </a:t>
            </a:r>
          </a:p>
          <a:p>
            <a:pPr>
              <a:lnSpc>
                <a:spcPct val="150000"/>
              </a:lnSpc>
            </a:pPr>
            <a:r>
              <a:rPr lang="en-US" sz="2000" dirty="0">
                <a:latin typeface="Arial" panose="020B0604020202020204" pitchFamily="34" charset="0"/>
                <a:cs typeface="Arial" panose="020B0604020202020204" pitchFamily="34" charset="0"/>
              </a:rPr>
              <a:t>Histograms will show how the frequency of events falls on a scale, making it easier to spot patterns. </a:t>
            </a:r>
          </a:p>
          <a:p>
            <a:pPr>
              <a:lnSpc>
                <a:spcPct val="150000"/>
              </a:lnSpc>
            </a:pPr>
            <a:r>
              <a:rPr lang="en-US" sz="2000" dirty="0">
                <a:latin typeface="Arial" panose="020B0604020202020204" pitchFamily="34" charset="0"/>
                <a:cs typeface="Arial" panose="020B0604020202020204" pitchFamily="34" charset="0"/>
              </a:rPr>
              <a:t>These graphical elements will make the study's conclusions accessible and widely disseminated. </a:t>
            </a:r>
          </a:p>
          <a:p>
            <a:pPr marL="0" indent="0" algn="r">
              <a:lnSpc>
                <a:spcPct val="150000"/>
              </a:lnSpc>
              <a:buNone/>
            </a:pPr>
            <a:endParaRPr lang="en-US" sz="2000" dirty="0">
              <a:latin typeface="Arial" panose="020B0604020202020204" pitchFamily="34" charset="0"/>
              <a:cs typeface="Arial" panose="020B0604020202020204" pitchFamily="34" charset="0"/>
            </a:endParaRPr>
          </a:p>
          <a:p>
            <a:pPr marL="0" indent="0" algn="r">
              <a:lnSpc>
                <a:spcPct val="150000"/>
              </a:lnSpc>
              <a:buNone/>
            </a:pPr>
            <a:endParaRPr lang="en-US" sz="2000" dirty="0" smtClean="0">
              <a:latin typeface="Arial" panose="020B0604020202020204" pitchFamily="34" charset="0"/>
              <a:cs typeface="Arial" panose="020B0604020202020204" pitchFamily="34" charset="0"/>
            </a:endParaRPr>
          </a:p>
          <a:p>
            <a:pPr marL="0" indent="0" algn="r">
              <a:lnSpc>
                <a:spcPct val="150000"/>
              </a:lnSpc>
              <a:buNone/>
            </a:pPr>
            <a:endParaRPr lang="en-US" sz="2000" dirty="0">
              <a:latin typeface="Arial" panose="020B0604020202020204" pitchFamily="34" charset="0"/>
              <a:cs typeface="Arial" panose="020B0604020202020204" pitchFamily="34" charset="0"/>
            </a:endParaRPr>
          </a:p>
          <a:p>
            <a:pPr marL="0" indent="0" algn="r">
              <a:lnSpc>
                <a:spcPct val="150000"/>
              </a:lnSpc>
              <a:buNone/>
            </a:pPr>
            <a:r>
              <a:rPr lang="en-US" sz="2000" dirty="0" smtClean="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(Mishra and Alok, 2022)</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97553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D10BAC7-F4F0-AEBB-2B67-429F828E0559}"/>
              </a:ext>
            </a:extLst>
          </p:cNvPr>
          <p:cNvSpPr>
            <a:spLocks noGrp="1"/>
          </p:cNvSpPr>
          <p:nvPr>
            <p:ph type="title"/>
          </p:nvPr>
        </p:nvSpPr>
        <p:spPr>
          <a:xfrm>
            <a:off x="246743" y="159029"/>
            <a:ext cx="11611428" cy="707886"/>
          </a:xfrm>
        </p:spPr>
        <p:txBody>
          <a:bodyPr>
            <a:noAutofit/>
          </a:bodyPr>
          <a:lstStyle/>
          <a:p>
            <a:pPr algn="ctr"/>
            <a:r>
              <a:rPr lang="en-IN" sz="3200" b="1" i="0" u="sng" dirty="0">
                <a:effectLst/>
                <a:latin typeface="Arial" panose="020B0604020202020204" pitchFamily="34" charset="0"/>
                <a:cs typeface="Arial" panose="020B0604020202020204" pitchFamily="34" charset="0"/>
              </a:rPr>
              <a:t/>
            </a:r>
            <a:br>
              <a:rPr lang="en-IN" sz="3200" b="1" i="0" u="sng" dirty="0">
                <a:effectLst/>
                <a:latin typeface="Arial" panose="020B0604020202020204" pitchFamily="34" charset="0"/>
                <a:cs typeface="Arial" panose="020B0604020202020204" pitchFamily="34" charset="0"/>
              </a:rPr>
            </a:br>
            <a:r>
              <a:rPr lang="en-IN" sz="3200" b="1" i="0" u="sng" dirty="0">
                <a:effectLst/>
                <a:latin typeface="Arial" panose="020B0604020202020204" pitchFamily="34" charset="0"/>
                <a:cs typeface="Arial" panose="020B0604020202020204" pitchFamily="34" charset="0"/>
              </a:rPr>
              <a:t>Ethical Considerations</a:t>
            </a:r>
            <a:r>
              <a:rPr lang="en-IN" sz="3200" b="0" i="0" u="sng" dirty="0">
                <a:solidFill>
                  <a:srgbClr val="D1D5DB"/>
                </a:solidFill>
                <a:effectLst/>
                <a:latin typeface="Arial" panose="020B0604020202020204" pitchFamily="34" charset="0"/>
                <a:cs typeface="Arial" panose="020B0604020202020204" pitchFamily="34" charset="0"/>
              </a:rPr>
              <a:t> </a:t>
            </a:r>
            <a:r>
              <a:rPr lang="en-IN" sz="3200" u="sng" dirty="0">
                <a:latin typeface="Arial" panose="020B0604020202020204" pitchFamily="34" charset="0"/>
                <a:cs typeface="Arial" panose="020B0604020202020204" pitchFamily="34" charset="0"/>
              </a:rPr>
              <a:t/>
            </a:r>
            <a:br>
              <a:rPr lang="en-IN" sz="3200" u="sng" dirty="0">
                <a:latin typeface="Arial" panose="020B0604020202020204" pitchFamily="34" charset="0"/>
                <a:cs typeface="Arial" panose="020B0604020202020204" pitchFamily="34" charset="0"/>
              </a:rPr>
            </a:br>
            <a:endParaRPr lang="en-IN" sz="3200" u="sng"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 xmlns:a16="http://schemas.microsoft.com/office/drawing/2014/main" id="{DAF7A784-44BA-C4C7-238A-5A83F73A040F}"/>
              </a:ext>
            </a:extLst>
          </p:cNvPr>
          <p:cNvSpPr>
            <a:spLocks noGrp="1"/>
          </p:cNvSpPr>
          <p:nvPr>
            <p:ph idx="1"/>
          </p:nvPr>
        </p:nvSpPr>
        <p:spPr>
          <a:xfrm>
            <a:off x="246743" y="1059543"/>
            <a:ext cx="11742057" cy="5639428"/>
          </a:xfrm>
        </p:spPr>
        <p:txBody>
          <a:bodyPr>
            <a:normAutofit/>
          </a:bodyPr>
          <a:lstStyle/>
          <a:p>
            <a:pPr algn="just">
              <a:lnSpc>
                <a:spcPct val="150000"/>
              </a:lnSpc>
            </a:pPr>
            <a:r>
              <a:rPr lang="en-US" sz="2000" dirty="0">
                <a:latin typeface="Arial" panose="020B0604020202020204" pitchFamily="34" charset="0"/>
                <a:cs typeface="Arial" panose="020B0604020202020204" pitchFamily="34" charset="0"/>
              </a:rPr>
              <a:t>The importance of considering ethical concerns in research on the frequency of public physical exercise among university students cannot be overstated.</a:t>
            </a:r>
          </a:p>
          <a:p>
            <a:pPr algn="just">
              <a:lnSpc>
                <a:spcPct val="150000"/>
              </a:lnSpc>
            </a:pPr>
            <a:r>
              <a:rPr lang="en-US" sz="2000" dirty="0">
                <a:latin typeface="Arial" panose="020B0604020202020204" pitchFamily="34" charset="0"/>
                <a:cs typeface="Arial" panose="020B0604020202020204" pitchFamily="34" charset="0"/>
              </a:rPr>
              <a:t>Among these are the utmost care in assessing and mitigating the potential harm to participants on a variety of levels (psychological, social, physical), as well as in ensuring that students voluntarily choose to participate without coercion and that they are given complete information about the study's purpose and risks before giving their consent to participate. </a:t>
            </a:r>
          </a:p>
          <a:p>
            <a:pPr algn="just">
              <a:lnSpc>
                <a:spcPct val="150000"/>
              </a:lnSpc>
            </a:pPr>
            <a:r>
              <a:rPr lang="en-US" sz="2000" dirty="0">
                <a:latin typeface="Arial" panose="020B0604020202020204" pitchFamily="34" charset="0"/>
                <a:cs typeface="Arial" panose="020B0604020202020204" pitchFamily="34" charset="0"/>
              </a:rPr>
              <a:t>Maintaining integrity, impartiality, and openness in research practices is crucial, as is respecting the rights and dignity of all those engaged. </a:t>
            </a:r>
          </a:p>
          <a:p>
            <a:pPr algn="just">
              <a:lnSpc>
                <a:spcPct val="150000"/>
              </a:lnSpc>
            </a:pPr>
            <a:r>
              <a:rPr lang="en-US" sz="2000" dirty="0">
                <a:latin typeface="Arial" panose="020B0604020202020204" pitchFamily="34" charset="0"/>
                <a:cs typeface="Arial" panose="020B0604020202020204" pitchFamily="34" charset="0"/>
              </a:rPr>
              <a:t>The study's credibility and the students' safety, satisfaction, and well-being depend on adhering to these ethical norms.</a:t>
            </a:r>
            <a:endParaRPr lang="en-IN"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 xmlns:a16="http://schemas.microsoft.com/office/drawing/2014/main" id="{5465228C-1376-12BE-F101-8A535A0EC2CE}"/>
              </a:ext>
            </a:extLst>
          </p:cNvPr>
          <p:cNvSpPr txBox="1"/>
          <p:nvPr/>
        </p:nvSpPr>
        <p:spPr>
          <a:xfrm>
            <a:off x="5714229" y="6274850"/>
            <a:ext cx="6430064" cy="400110"/>
          </a:xfrm>
          <a:prstGeom prst="rect">
            <a:avLst/>
          </a:prstGeom>
          <a:noFill/>
        </p:spPr>
        <p:txBody>
          <a:bodyPr wrap="square" rtlCol="0">
            <a:spAutoFit/>
          </a:bodyPr>
          <a:lstStyle/>
          <a:p>
            <a:r>
              <a:rPr lang="en-IN" sz="2000" dirty="0" smtClean="0">
                <a:latin typeface="Arial" panose="020B0604020202020204" pitchFamily="34" charset="0"/>
                <a:cs typeface="Arial" panose="020B0604020202020204" pitchFamily="34" charset="0"/>
              </a:rPr>
              <a:t>(</a:t>
            </a:r>
            <a:r>
              <a:rPr lang="en-IN" sz="2000" dirty="0" err="1" smtClean="0">
                <a:latin typeface="Arial" panose="020B0604020202020204" pitchFamily="34" charset="0"/>
                <a:cs typeface="Arial" panose="020B0604020202020204" pitchFamily="34" charset="0"/>
              </a:rPr>
              <a:t>Chulpanovna</a:t>
            </a:r>
            <a:r>
              <a:rPr lang="en-IN" sz="2000" dirty="0">
                <a:latin typeface="Arial" panose="020B0604020202020204" pitchFamily="34" charset="0"/>
                <a:cs typeface="Arial" panose="020B0604020202020204" pitchFamily="34" charset="0"/>
              </a:rPr>
              <a:t>, </a:t>
            </a:r>
            <a:r>
              <a:rPr lang="en-IN" sz="2000" dirty="0" err="1">
                <a:latin typeface="Arial" panose="020B0604020202020204" pitchFamily="34" charset="0"/>
                <a:cs typeface="Arial" panose="020B0604020202020204" pitchFamily="34" charset="0"/>
              </a:rPr>
              <a:t>Botiraliyevna</a:t>
            </a:r>
            <a:r>
              <a:rPr lang="en-IN" sz="2000" dirty="0">
                <a:latin typeface="Arial" panose="020B0604020202020204" pitchFamily="34" charset="0"/>
                <a:cs typeface="Arial" panose="020B0604020202020204" pitchFamily="34" charset="0"/>
              </a:rPr>
              <a:t> and </a:t>
            </a:r>
            <a:r>
              <a:rPr lang="en-IN" sz="2000" dirty="0" err="1">
                <a:latin typeface="Arial" panose="020B0604020202020204" pitchFamily="34" charset="0"/>
                <a:cs typeface="Arial" panose="020B0604020202020204" pitchFamily="34" charset="0"/>
              </a:rPr>
              <a:t>Turgunovich</a:t>
            </a:r>
            <a:r>
              <a:rPr lang="en-IN" sz="2000" dirty="0">
                <a:latin typeface="Arial" panose="020B0604020202020204" pitchFamily="34" charset="0"/>
                <a:cs typeface="Arial" panose="020B0604020202020204" pitchFamily="34" charset="0"/>
              </a:rPr>
              <a:t>, 2021)</a:t>
            </a:r>
            <a:r>
              <a:rPr lang="en-US" sz="2000" dirty="0">
                <a:latin typeface="Arial" panose="020B0604020202020204" pitchFamily="34" charset="0"/>
                <a:cs typeface="Arial" panose="020B0604020202020204" pitchFamily="34" charset="0"/>
              </a:rPr>
              <a:t> </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941010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008B421-7E62-BF1B-E683-01E2117D6BAD}"/>
              </a:ext>
            </a:extLst>
          </p:cNvPr>
          <p:cNvSpPr>
            <a:spLocks noGrp="1"/>
          </p:cNvSpPr>
          <p:nvPr>
            <p:ph type="title"/>
          </p:nvPr>
        </p:nvSpPr>
        <p:spPr>
          <a:xfrm>
            <a:off x="1073426" y="182880"/>
            <a:ext cx="10192909" cy="739471"/>
          </a:xfrm>
        </p:spPr>
        <p:txBody>
          <a:bodyPr>
            <a:normAutofit fontScale="90000"/>
          </a:bodyPr>
          <a:lstStyle/>
          <a:p>
            <a:pPr algn="ctr"/>
            <a:r>
              <a:rPr lang="en-IN" sz="3600" b="1" i="0" u="sng" dirty="0">
                <a:effectLst/>
                <a:latin typeface="Arial" panose="020B0604020202020204" pitchFamily="34" charset="0"/>
                <a:cs typeface="Arial" panose="020B0604020202020204" pitchFamily="34" charset="0"/>
              </a:rPr>
              <a:t>Implications of Research</a:t>
            </a:r>
            <a:r>
              <a:rPr lang="en-IN" sz="3200" u="sng" dirty="0">
                <a:latin typeface="Arial" panose="020B0604020202020204" pitchFamily="34" charset="0"/>
                <a:cs typeface="Arial" panose="020B0604020202020204" pitchFamily="34" charset="0"/>
              </a:rPr>
              <a:t/>
            </a:r>
            <a:br>
              <a:rPr lang="en-IN" sz="3200" u="sng" dirty="0">
                <a:latin typeface="Arial" panose="020B0604020202020204" pitchFamily="34" charset="0"/>
                <a:cs typeface="Arial" panose="020B0604020202020204" pitchFamily="34" charset="0"/>
              </a:rPr>
            </a:br>
            <a:endParaRPr lang="en-IN" sz="3200" u="sng"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 xmlns:a16="http://schemas.microsoft.com/office/drawing/2014/main" id="{733553F8-9976-C166-A9FF-8A7CC5B7BB65}"/>
              </a:ext>
            </a:extLst>
          </p:cNvPr>
          <p:cNvSpPr>
            <a:spLocks noGrp="1"/>
          </p:cNvSpPr>
          <p:nvPr>
            <p:ph idx="1"/>
          </p:nvPr>
        </p:nvSpPr>
        <p:spPr>
          <a:xfrm>
            <a:off x="116114" y="870856"/>
            <a:ext cx="11756572" cy="5820229"/>
          </a:xfrm>
        </p:spPr>
        <p:txBody>
          <a:bodyPr/>
          <a:lstStyle/>
          <a:p>
            <a:pPr algn="just">
              <a:lnSpc>
                <a:spcPct val="150000"/>
              </a:lnSpc>
            </a:pPr>
            <a:r>
              <a:rPr lang="en-US" sz="2000" dirty="0">
                <a:latin typeface="Arial" panose="020B0604020202020204" pitchFamily="34" charset="0"/>
                <a:cs typeface="Arial" panose="020B0604020202020204" pitchFamily="34" charset="0"/>
              </a:rPr>
              <a:t>The study has a wide range of consequences. </a:t>
            </a:r>
          </a:p>
          <a:p>
            <a:pPr algn="just">
              <a:lnSpc>
                <a:spcPct val="150000"/>
              </a:lnSpc>
            </a:pPr>
            <a:r>
              <a:rPr lang="en-US" sz="2000" dirty="0">
                <a:latin typeface="Arial" panose="020B0604020202020204" pitchFamily="34" charset="0"/>
                <a:cs typeface="Arial" panose="020B0604020202020204" pitchFamily="34" charset="0"/>
              </a:rPr>
              <a:t>The results may shape public physical activity on campus regulations and programs. </a:t>
            </a:r>
          </a:p>
          <a:p>
            <a:pPr algn="just">
              <a:lnSpc>
                <a:spcPct val="150000"/>
              </a:lnSpc>
            </a:pPr>
            <a:r>
              <a:rPr lang="en-US" sz="2000" dirty="0">
                <a:latin typeface="Arial" panose="020B0604020202020204" pitchFamily="34" charset="0"/>
                <a:cs typeface="Arial" panose="020B0604020202020204" pitchFamily="34" charset="0"/>
              </a:rPr>
              <a:t>Understanding the challenges and motives for involvement may lead to focused interventions to promote the general health and well-being of the student population.</a:t>
            </a:r>
          </a:p>
          <a:p>
            <a:pPr algn="just">
              <a:lnSpc>
                <a:spcPct val="150000"/>
              </a:lnSpc>
            </a:pPr>
            <a:r>
              <a:rPr lang="en-US" sz="2000" dirty="0">
                <a:latin typeface="Arial" panose="020B0604020202020204" pitchFamily="34" charset="0"/>
                <a:cs typeface="Arial" panose="020B0604020202020204" pitchFamily="34" charset="0"/>
              </a:rPr>
              <a:t> Moreover, the quantitative approach gives a comprehensive perspective, allowing stakeholders to make educated choices to strengthen the university's physical activity efforts.</a:t>
            </a:r>
            <a:endParaRPr lang="en-IN" sz="2000" dirty="0">
              <a:latin typeface="Arial" panose="020B0604020202020204" pitchFamily="34" charset="0"/>
              <a:cs typeface="Arial" panose="020B0604020202020204" pitchFamily="34" charset="0"/>
            </a:endParaRPr>
          </a:p>
          <a:p>
            <a:pPr marL="0" indent="0">
              <a:buNone/>
            </a:pPr>
            <a:endParaRPr lang="en-IN" dirty="0"/>
          </a:p>
        </p:txBody>
      </p:sp>
      <p:sp>
        <p:nvSpPr>
          <p:cNvPr id="6" name="TextBox 5">
            <a:extLst>
              <a:ext uri="{FF2B5EF4-FFF2-40B4-BE49-F238E27FC236}">
                <a16:creationId xmlns="" xmlns:a16="http://schemas.microsoft.com/office/drawing/2014/main" id="{734F4290-CA80-49FF-AC23-C10C5A49448B}"/>
              </a:ext>
            </a:extLst>
          </p:cNvPr>
          <p:cNvSpPr txBox="1"/>
          <p:nvPr/>
        </p:nvSpPr>
        <p:spPr>
          <a:xfrm>
            <a:off x="7097486" y="5762171"/>
            <a:ext cx="4586514" cy="400110"/>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(Mahmoud and </a:t>
            </a:r>
            <a:r>
              <a:rPr lang="en-IN" sz="2000" dirty="0" err="1">
                <a:latin typeface="Arial" panose="020B0604020202020204" pitchFamily="34" charset="0"/>
                <a:cs typeface="Arial" panose="020B0604020202020204" pitchFamily="34" charset="0"/>
              </a:rPr>
              <a:t>Rothenberger</a:t>
            </a:r>
            <a:r>
              <a:rPr lang="en-IN" sz="2000" dirty="0">
                <a:latin typeface="Arial" panose="020B0604020202020204" pitchFamily="34" charset="0"/>
                <a:cs typeface="Arial" panose="020B0604020202020204" pitchFamily="34" charset="0"/>
              </a:rPr>
              <a:t>, 2019)</a:t>
            </a:r>
          </a:p>
        </p:txBody>
      </p:sp>
    </p:spTree>
    <p:extLst>
      <p:ext uri="{BB962C8B-B14F-4D97-AF65-F5344CB8AC3E}">
        <p14:creationId xmlns:p14="http://schemas.microsoft.com/office/powerpoint/2010/main" val="97586348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AA653F3-307A-BF3A-65E5-5BF1462E9DFD}"/>
              </a:ext>
            </a:extLst>
          </p:cNvPr>
          <p:cNvSpPr>
            <a:spLocks noGrp="1"/>
          </p:cNvSpPr>
          <p:nvPr>
            <p:ph type="title"/>
          </p:nvPr>
        </p:nvSpPr>
        <p:spPr>
          <a:xfrm>
            <a:off x="838200" y="365126"/>
            <a:ext cx="10515600" cy="897618"/>
          </a:xfrm>
        </p:spPr>
        <p:txBody>
          <a:bodyPr>
            <a:normAutofit/>
          </a:bodyPr>
          <a:lstStyle/>
          <a:p>
            <a:pPr algn="ctr"/>
            <a:r>
              <a:rPr lang="en-GB" sz="3200" b="1" u="sng" dirty="0">
                <a:effectLst/>
                <a:latin typeface="Arial" panose="020B0604020202020204" pitchFamily="34" charset="0"/>
                <a:ea typeface="Times New Roman" panose="02020603050405020304" pitchFamily="18" charset="0"/>
              </a:rPr>
              <a:t>Gantt Chart</a:t>
            </a:r>
            <a:endParaRPr lang="en-IN" sz="6600" u="sng" dirty="0"/>
          </a:p>
        </p:txBody>
      </p:sp>
      <p:pic>
        <p:nvPicPr>
          <p:cNvPr id="7" name="Content Placeholder 6">
            <a:extLst>
              <a:ext uri="{FF2B5EF4-FFF2-40B4-BE49-F238E27FC236}">
                <a16:creationId xmlns="" xmlns:a16="http://schemas.microsoft.com/office/drawing/2014/main" id="{ABD6E251-C5C3-ACA1-9A13-AE4CF2112F83}"/>
              </a:ext>
            </a:extLst>
          </p:cNvPr>
          <p:cNvPicPr>
            <a:picLocks noGrp="1" noChangeAspect="1"/>
          </p:cNvPicPr>
          <p:nvPr>
            <p:ph idx="1"/>
          </p:nvPr>
        </p:nvPicPr>
        <p:blipFill>
          <a:blip r:embed="rId2" cstate="print"/>
          <a:stretch>
            <a:fillRect/>
          </a:stretch>
        </p:blipFill>
        <p:spPr>
          <a:xfrm>
            <a:off x="1494971" y="1762792"/>
            <a:ext cx="9463315" cy="4078513"/>
          </a:xfrm>
        </p:spPr>
      </p:pic>
    </p:spTree>
    <p:extLst>
      <p:ext uri="{BB962C8B-B14F-4D97-AF65-F5344CB8AC3E}">
        <p14:creationId xmlns:p14="http://schemas.microsoft.com/office/powerpoint/2010/main" val="21353855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CED9D76-9B45-2EDD-7E00-AE7FE74B886B}"/>
              </a:ext>
            </a:extLst>
          </p:cNvPr>
          <p:cNvSpPr>
            <a:spLocks noGrp="1"/>
          </p:cNvSpPr>
          <p:nvPr>
            <p:ph type="title"/>
          </p:nvPr>
        </p:nvSpPr>
        <p:spPr>
          <a:xfrm>
            <a:off x="806395" y="594582"/>
            <a:ext cx="10515600" cy="391885"/>
          </a:xfrm>
        </p:spPr>
        <p:txBody>
          <a:bodyPr>
            <a:noAutofit/>
          </a:bodyPr>
          <a:lstStyle/>
          <a:p>
            <a:pPr algn="ctr"/>
            <a:r>
              <a:rPr lang="en-US" sz="3200" b="1" dirty="0">
                <a:latin typeface="Arial" panose="020B0604020202020204" pitchFamily="34" charset="0"/>
                <a:cs typeface="Arial" panose="020B0604020202020204" pitchFamily="34" charset="0"/>
              </a:rPr>
              <a:t>Reference List </a:t>
            </a:r>
            <a:endParaRPr lang="en-IN" sz="3200" b="1" dirty="0">
              <a:latin typeface="Arial" panose="020B0604020202020204" pitchFamily="34" charset="0"/>
              <a:cs typeface="Arial" panose="020B0604020202020204" pitchFamily="34" charset="0"/>
            </a:endParaRPr>
          </a:p>
        </p:txBody>
      </p:sp>
      <p:sp>
        <p:nvSpPr>
          <p:cNvPr id="5121" name="Rectangle 1"/>
          <p:cNvSpPr>
            <a:spLocks noGrp="1" noChangeArrowheads="1"/>
          </p:cNvSpPr>
          <p:nvPr>
            <p:ph idx="1"/>
          </p:nvPr>
        </p:nvSpPr>
        <p:spPr bwMode="auto">
          <a:xfrm>
            <a:off x="159026" y="1385382"/>
            <a:ext cx="11764522" cy="500342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a:r>
              <a:rPr lang="en-US" sz="1800" dirty="0" smtClean="0">
                <a:latin typeface="Arial" pitchFamily="34" charset="0"/>
                <a:cs typeface="Arial" pitchFamily="34" charset="0"/>
              </a:rPr>
              <a:t>Abu-</a:t>
            </a:r>
            <a:r>
              <a:rPr lang="en-US" sz="1800" dirty="0" err="1" smtClean="0">
                <a:latin typeface="Arial" pitchFamily="34" charset="0"/>
                <a:cs typeface="Arial" pitchFamily="34" charset="0"/>
              </a:rPr>
              <a:t>Taieh</a:t>
            </a:r>
            <a:r>
              <a:rPr lang="en-US" sz="1800" dirty="0" smtClean="0">
                <a:latin typeface="Arial" pitchFamily="34" charset="0"/>
                <a:cs typeface="Arial" pitchFamily="34" charset="0"/>
              </a:rPr>
              <a:t>, E., </a:t>
            </a:r>
            <a:r>
              <a:rPr lang="en-US" sz="1800" dirty="0" err="1" smtClean="0">
                <a:latin typeface="Arial" pitchFamily="34" charset="0"/>
                <a:cs typeface="Arial" pitchFamily="34" charset="0"/>
              </a:rPr>
              <a:t>Hadid</a:t>
            </a:r>
            <a:r>
              <a:rPr lang="en-US" sz="1800" dirty="0" smtClean="0">
                <a:latin typeface="Arial" pitchFamily="34" charset="0"/>
                <a:cs typeface="Arial" pitchFamily="34" charset="0"/>
              </a:rPr>
              <a:t>, I.H.A. and </a:t>
            </a:r>
            <a:r>
              <a:rPr lang="en-US" sz="1800" dirty="0" err="1" smtClean="0">
                <a:latin typeface="Arial" pitchFamily="34" charset="0"/>
                <a:cs typeface="Arial" pitchFamily="34" charset="0"/>
              </a:rPr>
              <a:t>Mouatasim</a:t>
            </a:r>
            <a:r>
              <a:rPr lang="en-US" sz="1800" dirty="0" smtClean="0">
                <a:latin typeface="Arial" pitchFamily="34" charset="0"/>
                <a:cs typeface="Arial" pitchFamily="34" charset="0"/>
              </a:rPr>
              <a:t>, A.E. (2020). </a:t>
            </a:r>
            <a:r>
              <a:rPr lang="en-US" sz="1800" i="1" dirty="0" smtClean="0">
                <a:latin typeface="Arial" pitchFamily="34" charset="0"/>
                <a:cs typeface="Arial" pitchFamily="34" charset="0"/>
              </a:rPr>
              <a:t>Research design and methodology</a:t>
            </a:r>
            <a:r>
              <a:rPr lang="en-US" sz="1800" dirty="0" smtClean="0">
                <a:latin typeface="Arial" pitchFamily="34" charset="0"/>
                <a:cs typeface="Arial" pitchFamily="34" charset="0"/>
              </a:rPr>
              <a:t>. [online] </a:t>
            </a:r>
            <a:r>
              <a:rPr lang="en-US" sz="1800" i="1" dirty="0" smtClean="0">
                <a:latin typeface="Arial" pitchFamily="34" charset="0"/>
                <a:cs typeface="Arial" pitchFamily="34" charset="0"/>
              </a:rPr>
              <a:t>Google Books</a:t>
            </a:r>
            <a:r>
              <a:rPr lang="en-US" sz="1800" dirty="0" smtClean="0">
                <a:latin typeface="Arial" pitchFamily="34" charset="0"/>
                <a:cs typeface="Arial" pitchFamily="34" charset="0"/>
              </a:rPr>
              <a:t>. </a:t>
            </a:r>
            <a:r>
              <a:rPr lang="en-US" sz="1800" dirty="0" err="1" smtClean="0">
                <a:latin typeface="Arial" pitchFamily="34" charset="0"/>
                <a:cs typeface="Arial" pitchFamily="34" charset="0"/>
              </a:rPr>
              <a:t>BoD</a:t>
            </a:r>
            <a:r>
              <a:rPr lang="en-US" sz="1800" dirty="0" smtClean="0">
                <a:latin typeface="Arial" pitchFamily="34" charset="0"/>
                <a:cs typeface="Arial" pitchFamily="34" charset="0"/>
              </a:rPr>
              <a:t> – Books on Demand. Available at: https://books.google.com/books?hl=en&amp;lr=&amp;id=eqf8DwAAQBAJ&amp;oi=fnd&amp;pg=PA27&amp;dq=Research+Design&amp;ots=cKV37Yi8R7&amp;sig=23JJeorlOE2P_d_9hOnR30UeQss.</a:t>
            </a:r>
          </a:p>
          <a:p>
            <a:pPr lvl="0"/>
            <a:r>
              <a:rPr lang="en-US" sz="1800" dirty="0" err="1" smtClean="0">
                <a:latin typeface="Arial" pitchFamily="34" charset="0"/>
                <a:cs typeface="Arial" pitchFamily="34" charset="0"/>
              </a:rPr>
              <a:t>Barus</a:t>
            </a:r>
            <a:r>
              <a:rPr lang="en-US" sz="1800" dirty="0" smtClean="0">
                <a:latin typeface="Arial" pitchFamily="34" charset="0"/>
                <a:cs typeface="Arial" pitchFamily="34" charset="0"/>
              </a:rPr>
              <a:t>, I.R.G., </a:t>
            </a:r>
            <a:r>
              <a:rPr lang="en-US" sz="1800" dirty="0" err="1" smtClean="0">
                <a:latin typeface="Arial" pitchFamily="34" charset="0"/>
                <a:cs typeface="Arial" pitchFamily="34" charset="0"/>
              </a:rPr>
              <a:t>Simanjuntak</a:t>
            </a:r>
            <a:r>
              <a:rPr lang="en-US" sz="1800" dirty="0" smtClean="0">
                <a:latin typeface="Arial" pitchFamily="34" charset="0"/>
                <a:cs typeface="Arial" pitchFamily="34" charset="0"/>
              </a:rPr>
              <a:t>, M.B. and </a:t>
            </a:r>
            <a:r>
              <a:rPr lang="en-US" sz="1800" dirty="0" err="1" smtClean="0">
                <a:latin typeface="Arial" pitchFamily="34" charset="0"/>
                <a:cs typeface="Arial" pitchFamily="34" charset="0"/>
              </a:rPr>
              <a:t>Resmayasari</a:t>
            </a:r>
            <a:r>
              <a:rPr lang="en-US" sz="1800" dirty="0" smtClean="0">
                <a:latin typeface="Arial" pitchFamily="34" charset="0"/>
                <a:cs typeface="Arial" pitchFamily="34" charset="0"/>
              </a:rPr>
              <a:t>, I. (2021a). READING LITERACIES THROUGH EVIETA-BASED LEARNING MATERIAL: STUDENTS’ PERCEPTIONS (Study Case Taken from Vocational School – IPB University). </a:t>
            </a:r>
            <a:r>
              <a:rPr lang="en-US" sz="1800" i="1" dirty="0" smtClean="0">
                <a:latin typeface="Arial" pitchFamily="34" charset="0"/>
                <a:cs typeface="Arial" pitchFamily="34" charset="0"/>
              </a:rPr>
              <a:t>JOURNAL OF ADVANCED ENGLISH STUDIES</a:t>
            </a:r>
            <a:r>
              <a:rPr lang="en-US" sz="1800" dirty="0" smtClean="0">
                <a:latin typeface="Arial" pitchFamily="34" charset="0"/>
                <a:cs typeface="Arial" pitchFamily="34" charset="0"/>
              </a:rPr>
              <a:t>, [online] 4(1), pp.15–20. Available at: http://jaes.journal.unifa.ac.id/index.php/jes/article/view/98/54. </a:t>
            </a:r>
          </a:p>
          <a:p>
            <a:pPr lvl="0"/>
            <a:r>
              <a:rPr lang="en-US" sz="1800" dirty="0" err="1" smtClean="0">
                <a:latin typeface="Arial" pitchFamily="34" charset="0"/>
                <a:cs typeface="Arial" pitchFamily="34" charset="0"/>
              </a:rPr>
              <a:t>Barus</a:t>
            </a:r>
            <a:r>
              <a:rPr lang="en-US" sz="1800" dirty="0" smtClean="0">
                <a:latin typeface="Arial" pitchFamily="34" charset="0"/>
                <a:cs typeface="Arial" pitchFamily="34" charset="0"/>
              </a:rPr>
              <a:t>, I.R.G., </a:t>
            </a:r>
            <a:r>
              <a:rPr lang="en-US" sz="1800" dirty="0" err="1" smtClean="0">
                <a:latin typeface="Arial" pitchFamily="34" charset="0"/>
                <a:cs typeface="Arial" pitchFamily="34" charset="0"/>
              </a:rPr>
              <a:t>Simanjuntak</a:t>
            </a:r>
            <a:r>
              <a:rPr lang="en-US" sz="1800" dirty="0" smtClean="0">
                <a:latin typeface="Arial" pitchFamily="34" charset="0"/>
                <a:cs typeface="Arial" pitchFamily="34" charset="0"/>
              </a:rPr>
              <a:t>, M.B. and </a:t>
            </a:r>
            <a:r>
              <a:rPr lang="en-US" sz="1800" dirty="0" err="1" smtClean="0">
                <a:latin typeface="Arial" pitchFamily="34" charset="0"/>
                <a:cs typeface="Arial" pitchFamily="34" charset="0"/>
              </a:rPr>
              <a:t>Resmayasari</a:t>
            </a:r>
            <a:r>
              <a:rPr lang="en-US" sz="1800" dirty="0" smtClean="0">
                <a:latin typeface="Arial" pitchFamily="34" charset="0"/>
                <a:cs typeface="Arial" pitchFamily="34" charset="0"/>
              </a:rPr>
              <a:t>, I. (2021b). READING LITERACIES THROUGH EVIETA-BASED LEARNING MATERIAL: STUDENTS’ PERCEPTIONS (Study Case Taken from Vocational School – IPB University). </a:t>
            </a:r>
            <a:r>
              <a:rPr lang="en-US" sz="1800" i="1" dirty="0" smtClean="0">
                <a:latin typeface="Arial" pitchFamily="34" charset="0"/>
                <a:cs typeface="Arial" pitchFamily="34" charset="0"/>
              </a:rPr>
              <a:t>JOURNAL OF ADVANCED ENGLISH STUDIES</a:t>
            </a:r>
            <a:r>
              <a:rPr lang="en-US" sz="1800" dirty="0" smtClean="0">
                <a:latin typeface="Arial" pitchFamily="34" charset="0"/>
                <a:cs typeface="Arial" pitchFamily="34" charset="0"/>
              </a:rPr>
              <a:t>, [online] 4(1), pp.15–20. Available at: http://jaes.journal.unifa.ac.id/index.php/jes/article/view/98/54. </a:t>
            </a:r>
          </a:p>
          <a:p>
            <a:pPr lvl="0"/>
            <a:r>
              <a:rPr lang="en-US" sz="1800" dirty="0" smtClean="0">
                <a:latin typeface="Arial" pitchFamily="34" charset="0"/>
                <a:cs typeface="Arial" pitchFamily="34" charset="0"/>
              </a:rPr>
              <a:t>Calderon, R., </a:t>
            </a:r>
            <a:r>
              <a:rPr lang="en-US" sz="1800" dirty="0" err="1" smtClean="0">
                <a:latin typeface="Arial" pitchFamily="34" charset="0"/>
                <a:cs typeface="Arial" pitchFamily="34" charset="0"/>
              </a:rPr>
              <a:t>Pupanead</a:t>
            </a:r>
            <a:r>
              <a:rPr lang="en-US" sz="1800" dirty="0" smtClean="0">
                <a:latin typeface="Arial" pitchFamily="34" charset="0"/>
                <a:cs typeface="Arial" pitchFamily="34" charset="0"/>
              </a:rPr>
              <a:t>, S., </a:t>
            </a:r>
            <a:r>
              <a:rPr lang="en-US" sz="1800" dirty="0" err="1" smtClean="0">
                <a:latin typeface="Arial" pitchFamily="34" charset="0"/>
                <a:cs typeface="Arial" pitchFamily="34" charset="0"/>
              </a:rPr>
              <a:t>Prachakul</a:t>
            </a:r>
            <a:r>
              <a:rPr lang="en-US" sz="1800" dirty="0" smtClean="0">
                <a:latin typeface="Arial" pitchFamily="34" charset="0"/>
                <a:cs typeface="Arial" pitchFamily="34" charset="0"/>
              </a:rPr>
              <a:t>, W. and Kim, G. (2019). Happiness, perceived stress, psychological well-being, and health behaviors of Thai university students: preliminary results from a multinational study on well-being. </a:t>
            </a:r>
            <a:r>
              <a:rPr lang="en-US" sz="1800" i="1" dirty="0" smtClean="0">
                <a:latin typeface="Arial" pitchFamily="34" charset="0"/>
                <a:cs typeface="Arial" pitchFamily="34" charset="0"/>
              </a:rPr>
              <a:t>Journal of American College Health</a:t>
            </a:r>
            <a:r>
              <a:rPr lang="en-US" sz="1800" dirty="0" smtClean="0">
                <a:latin typeface="Arial" pitchFamily="34" charset="0"/>
                <a:cs typeface="Arial" pitchFamily="34" charset="0"/>
              </a:rPr>
              <a:t>, [online] 69(2), pp.1–9. Available at: https://www.tandfonline.com/doi/abs/10.1080/07448481.2019.1657871. </a:t>
            </a:r>
          </a:p>
          <a:p>
            <a:pPr lvl="0"/>
            <a:endParaRPr lang="en-US" sz="1400" dirty="0" smtClean="0"/>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98287943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22638"/>
            <a:ext cx="9144000" cy="588395"/>
          </a:xfrm>
        </p:spPr>
        <p:txBody>
          <a:bodyPr>
            <a:normAutofit/>
          </a:bodyPr>
          <a:lstStyle/>
          <a:p>
            <a:r>
              <a:rPr lang="en-US" sz="3200" b="1" dirty="0" smtClean="0">
                <a:latin typeface="Arial" pitchFamily="34" charset="0"/>
                <a:cs typeface="Arial" pitchFamily="34" charset="0"/>
              </a:rPr>
              <a:t>Reference List</a:t>
            </a:r>
            <a:endParaRPr lang="en-US" sz="3200" b="1" dirty="0">
              <a:latin typeface="Arial" pitchFamily="34" charset="0"/>
              <a:cs typeface="Arial" pitchFamily="34" charset="0"/>
            </a:endParaRPr>
          </a:p>
        </p:txBody>
      </p:sp>
      <p:sp>
        <p:nvSpPr>
          <p:cNvPr id="3" name="Subtitle 2"/>
          <p:cNvSpPr>
            <a:spLocks noGrp="1"/>
          </p:cNvSpPr>
          <p:nvPr>
            <p:ph type="subTitle" idx="1"/>
          </p:nvPr>
        </p:nvSpPr>
        <p:spPr>
          <a:xfrm>
            <a:off x="516835" y="1256306"/>
            <a:ext cx="10893287" cy="5049078"/>
          </a:xfrm>
        </p:spPr>
        <p:txBody>
          <a:bodyPr>
            <a:normAutofit/>
          </a:bodyPr>
          <a:lstStyle/>
          <a:p>
            <a:pPr marL="285750" lvl="0" indent="-285750" algn="l">
              <a:buFont typeface="Arial" pitchFamily="34" charset="0"/>
              <a:buChar char="•"/>
            </a:pPr>
            <a:r>
              <a:rPr lang="en-US" sz="1800" dirty="0" err="1">
                <a:latin typeface="Arial" pitchFamily="34" charset="0"/>
                <a:cs typeface="Arial" pitchFamily="34" charset="0"/>
              </a:rPr>
              <a:t>Chulpanovna</a:t>
            </a:r>
            <a:r>
              <a:rPr lang="en-US" sz="1800" dirty="0">
                <a:latin typeface="Arial" pitchFamily="34" charset="0"/>
                <a:cs typeface="Arial" pitchFamily="34" charset="0"/>
              </a:rPr>
              <a:t>, K.Z., </a:t>
            </a:r>
            <a:r>
              <a:rPr lang="en-US" sz="1800" dirty="0" err="1">
                <a:latin typeface="Arial" pitchFamily="34" charset="0"/>
                <a:cs typeface="Arial" pitchFamily="34" charset="0"/>
              </a:rPr>
              <a:t>Botiraliyevna</a:t>
            </a:r>
            <a:r>
              <a:rPr lang="en-US" sz="1800" dirty="0">
                <a:latin typeface="Arial" pitchFamily="34" charset="0"/>
                <a:cs typeface="Arial" pitchFamily="34" charset="0"/>
              </a:rPr>
              <a:t>, Y.M. and </a:t>
            </a:r>
            <a:r>
              <a:rPr lang="en-US" sz="1800" dirty="0" err="1">
                <a:latin typeface="Arial" pitchFamily="34" charset="0"/>
                <a:cs typeface="Arial" pitchFamily="34" charset="0"/>
              </a:rPr>
              <a:t>Turgunovich</a:t>
            </a:r>
            <a:r>
              <a:rPr lang="en-US" sz="1800" dirty="0">
                <a:latin typeface="Arial" pitchFamily="34" charset="0"/>
                <a:cs typeface="Arial" pitchFamily="34" charset="0"/>
              </a:rPr>
              <a:t>, M.A. (2021). SOCIETY INTERESTS, PROFESSIONAL COMPETENCE AND ETHICAL REQUIREMENTS FOR PROFESSIONAL ACCOUNTANTS. </a:t>
            </a:r>
            <a:r>
              <a:rPr lang="en-US" sz="1800" i="1" dirty="0">
                <a:latin typeface="Arial" pitchFamily="34" charset="0"/>
                <a:cs typeface="Arial" pitchFamily="34" charset="0"/>
              </a:rPr>
              <a:t>World Economics and Finance Bulletin</a:t>
            </a:r>
            <a:r>
              <a:rPr lang="en-US" sz="1800" dirty="0">
                <a:latin typeface="Arial" pitchFamily="34" charset="0"/>
                <a:cs typeface="Arial" pitchFamily="34" charset="0"/>
              </a:rPr>
              <a:t>, [online] 4, pp.3–5. Available at: https://www.scholarexpress.net/index.php/wefb/article/view/236. </a:t>
            </a:r>
          </a:p>
          <a:p>
            <a:pPr marL="285750" lvl="0" indent="-285750" algn="l">
              <a:buFont typeface="Arial" pitchFamily="34" charset="0"/>
              <a:buChar char="•"/>
            </a:pPr>
            <a:r>
              <a:rPr lang="en-US" sz="1800" dirty="0">
                <a:latin typeface="Arial" pitchFamily="34" charset="0"/>
                <a:cs typeface="Arial" pitchFamily="34" charset="0"/>
              </a:rPr>
              <a:t>Gupta, A., Mishra, P., </a:t>
            </a:r>
            <a:r>
              <a:rPr lang="en-US" sz="1800" dirty="0" err="1">
                <a:latin typeface="Arial" pitchFamily="34" charset="0"/>
                <a:cs typeface="Arial" pitchFamily="34" charset="0"/>
              </a:rPr>
              <a:t>Pandey</a:t>
            </a:r>
            <a:r>
              <a:rPr lang="en-US" sz="1800" dirty="0">
                <a:latin typeface="Arial" pitchFamily="34" charset="0"/>
                <a:cs typeface="Arial" pitchFamily="34" charset="0"/>
              </a:rPr>
              <a:t>, C., Singh, U., </a:t>
            </a:r>
            <a:r>
              <a:rPr lang="en-US" sz="1800" dirty="0" err="1">
                <a:latin typeface="Arial" pitchFamily="34" charset="0"/>
                <a:cs typeface="Arial" pitchFamily="34" charset="0"/>
              </a:rPr>
              <a:t>Sahu</a:t>
            </a:r>
            <a:r>
              <a:rPr lang="en-US" sz="1800" dirty="0">
                <a:latin typeface="Arial" pitchFamily="34" charset="0"/>
                <a:cs typeface="Arial" pitchFamily="34" charset="0"/>
              </a:rPr>
              <a:t>, C. and </a:t>
            </a:r>
            <a:r>
              <a:rPr lang="en-US" sz="1800" dirty="0" err="1">
                <a:latin typeface="Arial" pitchFamily="34" charset="0"/>
                <a:cs typeface="Arial" pitchFamily="34" charset="0"/>
              </a:rPr>
              <a:t>Keshri</a:t>
            </a:r>
            <a:r>
              <a:rPr lang="en-US" sz="1800" dirty="0">
                <a:latin typeface="Arial" pitchFamily="34" charset="0"/>
                <a:cs typeface="Arial" pitchFamily="34" charset="0"/>
              </a:rPr>
              <a:t>, A. (2019). Descriptive Statistics and Normality Tests for Statistical Data. </a:t>
            </a:r>
            <a:r>
              <a:rPr lang="en-US" sz="1800" i="1" dirty="0">
                <a:latin typeface="Arial" pitchFamily="34" charset="0"/>
                <a:cs typeface="Arial" pitchFamily="34" charset="0"/>
              </a:rPr>
              <a:t>Annals of Cardiac </a:t>
            </a:r>
            <a:r>
              <a:rPr lang="en-US" sz="1800" i="1" dirty="0" err="1">
                <a:latin typeface="Arial" pitchFamily="34" charset="0"/>
                <a:cs typeface="Arial" pitchFamily="34" charset="0"/>
              </a:rPr>
              <a:t>Anaesthesia</a:t>
            </a:r>
            <a:r>
              <a:rPr lang="en-US" sz="1800" dirty="0">
                <a:latin typeface="Arial" pitchFamily="34" charset="0"/>
                <a:cs typeface="Arial" pitchFamily="34" charset="0"/>
              </a:rPr>
              <a:t>, [online] 22(1), pp.67–72. Available at: https://www.ncbi.nlm.nih.gov/pmc/articles/PMC6350423/. </a:t>
            </a:r>
          </a:p>
          <a:p>
            <a:pPr marL="285750" lvl="0" indent="-285750" algn="l">
              <a:buFont typeface="Arial" pitchFamily="34" charset="0"/>
              <a:buChar char="•"/>
            </a:pPr>
            <a:r>
              <a:rPr lang="en-US" sz="1800" dirty="0" err="1">
                <a:latin typeface="Arial" pitchFamily="34" charset="0"/>
                <a:cs typeface="Arial" pitchFamily="34" charset="0"/>
              </a:rPr>
              <a:t>Kappes</a:t>
            </a:r>
            <a:r>
              <a:rPr lang="en-US" sz="1800" dirty="0">
                <a:latin typeface="Arial" pitchFamily="34" charset="0"/>
                <a:cs typeface="Arial" pitchFamily="34" charset="0"/>
              </a:rPr>
              <a:t>, A., Harvey, A.H., </a:t>
            </a:r>
            <a:r>
              <a:rPr lang="en-US" sz="1800" dirty="0" err="1">
                <a:latin typeface="Arial" pitchFamily="34" charset="0"/>
                <a:cs typeface="Arial" pitchFamily="34" charset="0"/>
              </a:rPr>
              <a:t>Lohrenz</a:t>
            </a:r>
            <a:r>
              <a:rPr lang="en-US" sz="1800" dirty="0">
                <a:latin typeface="Arial" pitchFamily="34" charset="0"/>
                <a:cs typeface="Arial" pitchFamily="34" charset="0"/>
              </a:rPr>
              <a:t>, T., Montague, P.R. and </a:t>
            </a:r>
            <a:r>
              <a:rPr lang="en-US" sz="1800" dirty="0" err="1">
                <a:latin typeface="Arial" pitchFamily="34" charset="0"/>
                <a:cs typeface="Arial" pitchFamily="34" charset="0"/>
              </a:rPr>
              <a:t>Sharot</a:t>
            </a:r>
            <a:r>
              <a:rPr lang="en-US" sz="1800" dirty="0">
                <a:latin typeface="Arial" pitchFamily="34" charset="0"/>
                <a:cs typeface="Arial" pitchFamily="34" charset="0"/>
              </a:rPr>
              <a:t>, T. (2019). Confirmation bias in the utilization of others’ opinion strength. </a:t>
            </a:r>
            <a:r>
              <a:rPr lang="en-US" sz="1800" i="1" dirty="0">
                <a:latin typeface="Arial" pitchFamily="34" charset="0"/>
                <a:cs typeface="Arial" pitchFamily="34" charset="0"/>
              </a:rPr>
              <a:t>Nature Neuroscience</a:t>
            </a:r>
            <a:r>
              <a:rPr lang="en-US" sz="1800" dirty="0">
                <a:latin typeface="Arial" pitchFamily="34" charset="0"/>
                <a:cs typeface="Arial" pitchFamily="34" charset="0"/>
              </a:rPr>
              <a:t>, [online] 23(1), pp.130–137. Available at: https://www.nature.com/articles/s41593-019-0549-2.</a:t>
            </a:r>
          </a:p>
          <a:p>
            <a:pPr marL="285750" lvl="0" indent="-285750" algn="l">
              <a:buFont typeface="Arial" pitchFamily="34" charset="0"/>
              <a:buChar char="•"/>
            </a:pPr>
            <a:r>
              <a:rPr lang="en-US" sz="1800" dirty="0">
                <a:latin typeface="Arial" pitchFamily="34" charset="0"/>
                <a:cs typeface="Arial" pitchFamily="34" charset="0"/>
              </a:rPr>
              <a:t>Lavelle, G., </a:t>
            </a:r>
            <a:r>
              <a:rPr lang="en-US" sz="1800" dirty="0" err="1">
                <a:latin typeface="Arial" pitchFamily="34" charset="0"/>
                <a:cs typeface="Arial" pitchFamily="34" charset="0"/>
              </a:rPr>
              <a:t>Noorkoiv</a:t>
            </a:r>
            <a:r>
              <a:rPr lang="en-US" sz="1800" dirty="0">
                <a:latin typeface="Arial" pitchFamily="34" charset="0"/>
                <a:cs typeface="Arial" pitchFamily="34" charset="0"/>
              </a:rPr>
              <a:t>, M., </a:t>
            </a:r>
            <a:r>
              <a:rPr lang="en-US" sz="1800" dirty="0" err="1">
                <a:latin typeface="Arial" pitchFamily="34" charset="0"/>
                <a:cs typeface="Arial" pitchFamily="34" charset="0"/>
              </a:rPr>
              <a:t>Theis</a:t>
            </a:r>
            <a:r>
              <a:rPr lang="en-US" sz="1800" dirty="0">
                <a:latin typeface="Arial" pitchFamily="34" charset="0"/>
                <a:cs typeface="Arial" pitchFamily="34" charset="0"/>
              </a:rPr>
              <a:t>, N., </a:t>
            </a:r>
            <a:r>
              <a:rPr lang="en-US" sz="1800" dirty="0" err="1">
                <a:latin typeface="Arial" pitchFamily="34" charset="0"/>
                <a:cs typeface="Arial" pitchFamily="34" charset="0"/>
              </a:rPr>
              <a:t>Korff</a:t>
            </a:r>
            <a:r>
              <a:rPr lang="en-US" sz="1800" dirty="0">
                <a:latin typeface="Arial" pitchFamily="34" charset="0"/>
                <a:cs typeface="Arial" pitchFamily="34" charset="0"/>
              </a:rPr>
              <a:t>, T., </a:t>
            </a:r>
            <a:r>
              <a:rPr lang="en-US" sz="1800" dirty="0" err="1">
                <a:latin typeface="Arial" pitchFamily="34" charset="0"/>
                <a:cs typeface="Arial" pitchFamily="34" charset="0"/>
              </a:rPr>
              <a:t>Kilbride</a:t>
            </a:r>
            <a:r>
              <a:rPr lang="en-US" sz="1800" dirty="0">
                <a:latin typeface="Arial" pitchFamily="34" charset="0"/>
                <a:cs typeface="Arial" pitchFamily="34" charset="0"/>
              </a:rPr>
              <a:t>, C., </a:t>
            </a:r>
            <a:r>
              <a:rPr lang="en-US" sz="1800" dirty="0" err="1">
                <a:latin typeface="Arial" pitchFamily="34" charset="0"/>
                <a:cs typeface="Arial" pitchFamily="34" charset="0"/>
              </a:rPr>
              <a:t>Baltzopoulos</a:t>
            </a:r>
            <a:r>
              <a:rPr lang="en-US" sz="1800" dirty="0">
                <a:latin typeface="Arial" pitchFamily="34" charset="0"/>
                <a:cs typeface="Arial" pitchFamily="34" charset="0"/>
              </a:rPr>
              <a:t>, V., </a:t>
            </a:r>
            <a:r>
              <a:rPr lang="en-US" sz="1800" dirty="0" err="1">
                <a:latin typeface="Arial" pitchFamily="34" charset="0"/>
                <a:cs typeface="Arial" pitchFamily="34" charset="0"/>
              </a:rPr>
              <a:t>Shortland</a:t>
            </a:r>
            <a:r>
              <a:rPr lang="en-US" sz="1800" dirty="0">
                <a:latin typeface="Arial" pitchFamily="34" charset="0"/>
                <a:cs typeface="Arial" pitchFamily="34" charset="0"/>
              </a:rPr>
              <a:t>, A., Levin, W. and Ryan, J.M. (2019). Validity of the International Physical Activity Questionnaire Short Form (IPAQ-SF) as a measure of physical activity (PA) in young people with cerebral palsy. </a:t>
            </a:r>
            <a:r>
              <a:rPr lang="en-US" sz="1800" i="1" dirty="0">
                <a:latin typeface="Arial" pitchFamily="34" charset="0"/>
                <a:cs typeface="Arial" pitchFamily="34" charset="0"/>
              </a:rPr>
              <a:t>Physiotherapy</a:t>
            </a:r>
            <a:r>
              <a:rPr lang="en-US" sz="1800" dirty="0">
                <a:latin typeface="Arial" pitchFamily="34" charset="0"/>
                <a:cs typeface="Arial" pitchFamily="34" charset="0"/>
              </a:rPr>
              <a:t>. [online] Available at: https://www.sciencedirect.com/science/article/pii/S0031940618303249.</a:t>
            </a:r>
          </a:p>
          <a:p>
            <a:pPr marL="285750" lvl="0" indent="-285750" algn="l">
              <a:buFont typeface="Arial" pitchFamily="34" charset="0"/>
              <a:buChar char="•"/>
            </a:pPr>
            <a:r>
              <a:rPr lang="en-US" sz="1800" dirty="0" err="1">
                <a:latin typeface="Arial" pitchFamily="34" charset="0"/>
                <a:cs typeface="Arial" pitchFamily="34" charset="0"/>
              </a:rPr>
              <a:t>Lavy</a:t>
            </a:r>
            <a:r>
              <a:rPr lang="en-US" sz="1800" dirty="0">
                <a:latin typeface="Arial" pitchFamily="34" charset="0"/>
                <a:cs typeface="Arial" pitchFamily="34" charset="0"/>
              </a:rPr>
              <a:t>, S. and </a:t>
            </a:r>
            <a:r>
              <a:rPr lang="en-US" sz="1800" dirty="0" err="1">
                <a:latin typeface="Arial" pitchFamily="34" charset="0"/>
                <a:cs typeface="Arial" pitchFamily="34" charset="0"/>
              </a:rPr>
              <a:t>Naama-Ghanayim</a:t>
            </a:r>
            <a:r>
              <a:rPr lang="en-US" sz="1800" dirty="0">
                <a:latin typeface="Arial" pitchFamily="34" charset="0"/>
                <a:cs typeface="Arial" pitchFamily="34" charset="0"/>
              </a:rPr>
              <a:t>, E. (2020). Why care about caring? Linking teachers’ caring and sense of meaning at work with students’ self-esteem, well-being, and school engagement. </a:t>
            </a:r>
            <a:r>
              <a:rPr lang="en-US" sz="1800" i="1" dirty="0">
                <a:latin typeface="Arial" pitchFamily="34" charset="0"/>
                <a:cs typeface="Arial" pitchFamily="34" charset="0"/>
              </a:rPr>
              <a:t>Teaching and Teacher Education</a:t>
            </a:r>
            <a:r>
              <a:rPr lang="en-US" sz="1800" dirty="0">
                <a:latin typeface="Arial" pitchFamily="34" charset="0"/>
                <a:cs typeface="Arial" pitchFamily="34" charset="0"/>
              </a:rPr>
              <a:t>, [online] 91, p.103046. Available at: https://www.sciencedirect.com/science/article/pii/S0742051X19302550. </a:t>
            </a:r>
          </a:p>
          <a:p>
            <a:pPr lvl="0"/>
            <a:endParaRPr lang="en-US" sz="1800" dirty="0">
              <a:latin typeface="Arial" pitchFamily="34" charset="0"/>
              <a:cs typeface="Arial" pitchFamily="34" charset="0"/>
            </a:endParaRPr>
          </a:p>
          <a:p>
            <a:pPr algn="l"/>
            <a:endParaRPr lang="en-US" sz="1800" dirty="0">
              <a:latin typeface="Arial" pitchFamily="34" charset="0"/>
              <a:cs typeface="Arial" pitchFamily="34" charset="0"/>
            </a:endParaRPr>
          </a:p>
        </p:txBody>
      </p:sp>
    </p:spTree>
    <p:extLst>
      <p:ext uri="{BB962C8B-B14F-4D97-AF65-F5344CB8AC3E}">
        <p14:creationId xmlns:p14="http://schemas.microsoft.com/office/powerpoint/2010/main" val="359076304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DDEC42-ECD0-2941-A0BF-3377410392D4}"/>
              </a:ext>
            </a:extLst>
          </p:cNvPr>
          <p:cNvSpPr>
            <a:spLocks noGrp="1"/>
          </p:cNvSpPr>
          <p:nvPr>
            <p:ph type="title"/>
          </p:nvPr>
        </p:nvSpPr>
        <p:spPr>
          <a:xfrm>
            <a:off x="838200" y="232603"/>
            <a:ext cx="10515600" cy="628788"/>
          </a:xfrm>
        </p:spPr>
        <p:txBody>
          <a:bodyPr>
            <a:normAutofit/>
          </a:bodyPr>
          <a:lstStyle/>
          <a:p>
            <a:pPr algn="ctr"/>
            <a:r>
              <a:rPr lang="en-US" sz="3200" b="1" dirty="0">
                <a:latin typeface="Arial" panose="020B0604020202020204" pitchFamily="34" charset="0"/>
                <a:cs typeface="Arial" panose="020B0604020202020204" pitchFamily="34" charset="0"/>
              </a:rPr>
              <a:t>Reference List </a:t>
            </a:r>
            <a:endParaRPr lang="en-US" sz="3200" dirty="0"/>
          </a:p>
        </p:txBody>
      </p:sp>
      <p:sp>
        <p:nvSpPr>
          <p:cNvPr id="3" name="Content Placeholder 2">
            <a:extLst>
              <a:ext uri="{FF2B5EF4-FFF2-40B4-BE49-F238E27FC236}">
                <a16:creationId xmlns="" xmlns:a16="http://schemas.microsoft.com/office/drawing/2014/main" id="{732E5E1E-CEF0-D44A-9E84-3B0033ADD261}"/>
              </a:ext>
            </a:extLst>
          </p:cNvPr>
          <p:cNvSpPr>
            <a:spLocks noGrp="1"/>
          </p:cNvSpPr>
          <p:nvPr>
            <p:ph idx="1"/>
          </p:nvPr>
        </p:nvSpPr>
        <p:spPr>
          <a:xfrm>
            <a:off x="262392" y="882595"/>
            <a:ext cx="11736126" cy="5864087"/>
          </a:xfrm>
        </p:spPr>
        <p:txBody>
          <a:bodyPr>
            <a:noAutofit/>
          </a:bodyPr>
          <a:lstStyle/>
          <a:p>
            <a:pPr lvl="0"/>
            <a:r>
              <a:rPr lang="en-US" sz="1800" dirty="0" err="1" smtClean="0">
                <a:latin typeface="Arial" pitchFamily="34" charset="0"/>
                <a:cs typeface="Arial" pitchFamily="34" charset="0"/>
              </a:rPr>
              <a:t>Mahmoud</a:t>
            </a:r>
            <a:r>
              <a:rPr lang="en-US" sz="1800" dirty="0" smtClean="0">
                <a:latin typeface="Arial" pitchFamily="34" charset="0"/>
                <a:cs typeface="Arial" pitchFamily="34" charset="0"/>
              </a:rPr>
              <a:t>, N.N. and </a:t>
            </a:r>
            <a:r>
              <a:rPr lang="en-US" sz="1800" dirty="0" err="1" smtClean="0">
                <a:latin typeface="Arial" pitchFamily="34" charset="0"/>
                <a:cs typeface="Arial" pitchFamily="34" charset="0"/>
              </a:rPr>
              <a:t>Rothenberger</a:t>
            </a:r>
            <a:r>
              <a:rPr lang="en-US" sz="1800" dirty="0" smtClean="0">
                <a:latin typeface="Arial" pitchFamily="34" charset="0"/>
                <a:cs typeface="Arial" pitchFamily="34" charset="0"/>
              </a:rPr>
              <a:t>, D. (2019). From Burnout to Well-Being: A Focus on Resilience. </a:t>
            </a:r>
            <a:r>
              <a:rPr lang="en-US" sz="1800" i="1" dirty="0" smtClean="0">
                <a:latin typeface="Arial" pitchFamily="34" charset="0"/>
                <a:cs typeface="Arial" pitchFamily="34" charset="0"/>
              </a:rPr>
              <a:t>Clinics in Colon and Rectal Surgery</a:t>
            </a:r>
            <a:r>
              <a:rPr lang="en-US" sz="1800" dirty="0" smtClean="0">
                <a:latin typeface="Arial" pitchFamily="34" charset="0"/>
                <a:cs typeface="Arial" pitchFamily="34" charset="0"/>
              </a:rPr>
              <a:t>, [online] 32(06), pp.415–423. Available at: https://www.thieme connect.com/products/</a:t>
            </a:r>
            <a:r>
              <a:rPr lang="en-US" sz="1800" dirty="0" err="1" smtClean="0">
                <a:latin typeface="Arial" pitchFamily="34" charset="0"/>
                <a:cs typeface="Arial" pitchFamily="34" charset="0"/>
              </a:rPr>
              <a:t>ejournals</a:t>
            </a:r>
            <a:r>
              <a:rPr lang="en-US" sz="1800" dirty="0" smtClean="0">
                <a:latin typeface="Arial" pitchFamily="34" charset="0"/>
                <a:cs typeface="Arial" pitchFamily="34" charset="0"/>
              </a:rPr>
              <a:t>/html/10.1055/s-0039-1692710.</a:t>
            </a:r>
          </a:p>
          <a:p>
            <a:pPr lvl="0"/>
            <a:r>
              <a:rPr lang="en-US" sz="1800" dirty="0" err="1" smtClean="0">
                <a:latin typeface="Arial" pitchFamily="34" charset="0"/>
                <a:cs typeface="Arial" pitchFamily="34" charset="0"/>
              </a:rPr>
              <a:t>Manzano</a:t>
            </a:r>
            <a:r>
              <a:rPr lang="en-US" sz="1800" dirty="0" smtClean="0">
                <a:latin typeface="Arial" pitchFamily="34" charset="0"/>
                <a:cs typeface="Arial" pitchFamily="34" charset="0"/>
              </a:rPr>
              <a:t>-León, A., Camacho-</a:t>
            </a:r>
            <a:r>
              <a:rPr lang="en-US" sz="1800" dirty="0" err="1" smtClean="0">
                <a:latin typeface="Arial" pitchFamily="34" charset="0"/>
                <a:cs typeface="Arial" pitchFamily="34" charset="0"/>
              </a:rPr>
              <a:t>Lazarraga</a:t>
            </a:r>
            <a:r>
              <a:rPr lang="en-US" sz="1800" dirty="0" smtClean="0">
                <a:latin typeface="Arial" pitchFamily="34" charset="0"/>
                <a:cs typeface="Arial" pitchFamily="34" charset="0"/>
              </a:rPr>
              <a:t>, P., Guerrero, M.A., Guerrero-</a:t>
            </a:r>
            <a:r>
              <a:rPr lang="en-US" sz="1800" dirty="0" err="1" smtClean="0">
                <a:latin typeface="Arial" pitchFamily="34" charset="0"/>
                <a:cs typeface="Arial" pitchFamily="34" charset="0"/>
              </a:rPr>
              <a:t>Puerta</a:t>
            </a:r>
            <a:r>
              <a:rPr lang="en-US" sz="1800" dirty="0" smtClean="0">
                <a:latin typeface="Arial" pitchFamily="34" charset="0"/>
                <a:cs typeface="Arial" pitchFamily="34" charset="0"/>
              </a:rPr>
              <a:t>, L., Aguilar-Parra, J.M., </a:t>
            </a:r>
            <a:r>
              <a:rPr lang="en-US" sz="1800" dirty="0" err="1" smtClean="0">
                <a:latin typeface="Arial" pitchFamily="34" charset="0"/>
                <a:cs typeface="Arial" pitchFamily="34" charset="0"/>
              </a:rPr>
              <a:t>Trigueros</a:t>
            </a:r>
            <a:r>
              <a:rPr lang="en-US" sz="1800" dirty="0" smtClean="0">
                <a:latin typeface="Arial" pitchFamily="34" charset="0"/>
                <a:cs typeface="Arial" pitchFamily="34" charset="0"/>
              </a:rPr>
              <a:t>, R. and Alias, A. (2021). Between Level Up and Game Over: A Systematic Literature Review of </a:t>
            </a:r>
            <a:r>
              <a:rPr lang="en-US" sz="1800" dirty="0" err="1" smtClean="0">
                <a:latin typeface="Arial" pitchFamily="34" charset="0"/>
                <a:cs typeface="Arial" pitchFamily="34" charset="0"/>
              </a:rPr>
              <a:t>Gamification</a:t>
            </a:r>
            <a:r>
              <a:rPr lang="en-US" sz="1800" dirty="0" smtClean="0">
                <a:latin typeface="Arial" pitchFamily="34" charset="0"/>
                <a:cs typeface="Arial" pitchFamily="34" charset="0"/>
              </a:rPr>
              <a:t> in Education. </a:t>
            </a:r>
            <a:r>
              <a:rPr lang="en-US" sz="1800" i="1" dirty="0" smtClean="0">
                <a:latin typeface="Arial" pitchFamily="34" charset="0"/>
                <a:cs typeface="Arial" pitchFamily="34" charset="0"/>
              </a:rPr>
              <a:t>Sustainability</a:t>
            </a:r>
            <a:r>
              <a:rPr lang="en-US" sz="1800" dirty="0" smtClean="0">
                <a:latin typeface="Arial" pitchFamily="34" charset="0"/>
                <a:cs typeface="Arial" pitchFamily="34" charset="0"/>
              </a:rPr>
              <a:t>, [online] 13(4), p.2247. Available at: https://www.mdpi.com/2071-1050/13/4/2247.</a:t>
            </a:r>
          </a:p>
          <a:p>
            <a:pPr lvl="0"/>
            <a:r>
              <a:rPr lang="en-IN" sz="1800" dirty="0" err="1" smtClean="0">
                <a:latin typeface="Arial" pitchFamily="34" charset="0"/>
                <a:cs typeface="Arial" pitchFamily="34" charset="0"/>
              </a:rPr>
              <a:t>Mishra</a:t>
            </a:r>
            <a:r>
              <a:rPr lang="en-IN" sz="1800" dirty="0" smtClean="0">
                <a:latin typeface="Arial" pitchFamily="34" charset="0"/>
                <a:cs typeface="Arial" pitchFamily="34" charset="0"/>
              </a:rPr>
              <a:t>, S. and </a:t>
            </a:r>
            <a:r>
              <a:rPr lang="en-IN" sz="1800" dirty="0" err="1" smtClean="0">
                <a:latin typeface="Arial" pitchFamily="34" charset="0"/>
                <a:cs typeface="Arial" pitchFamily="34" charset="0"/>
              </a:rPr>
              <a:t>Alok</a:t>
            </a:r>
            <a:r>
              <a:rPr lang="en-IN" sz="1800" dirty="0" smtClean="0">
                <a:latin typeface="Arial" pitchFamily="34" charset="0"/>
                <a:cs typeface="Arial" pitchFamily="34" charset="0"/>
              </a:rPr>
              <a:t>, S. (2022). </a:t>
            </a:r>
            <a:r>
              <a:rPr lang="en-IN" sz="1800" i="1" dirty="0" smtClean="0">
                <a:latin typeface="Arial" pitchFamily="34" charset="0"/>
                <a:cs typeface="Arial" pitchFamily="34" charset="0"/>
              </a:rPr>
              <a:t>HANDBOOK OF RESEARCH METHODOLOGY</a:t>
            </a:r>
            <a:r>
              <a:rPr lang="en-IN" sz="1800" dirty="0" smtClean="0">
                <a:latin typeface="Arial" pitchFamily="34" charset="0"/>
                <a:cs typeface="Arial" pitchFamily="34" charset="0"/>
              </a:rPr>
              <a:t>. [online] Available at: http://74.208.36.141:8080/jspui/bitstream/123456789/1319/1/BookResearchMethodology.pdf.</a:t>
            </a:r>
            <a:endParaRPr lang="en-US" sz="1800" dirty="0" smtClean="0">
              <a:latin typeface="Arial" pitchFamily="34" charset="0"/>
              <a:cs typeface="Arial" pitchFamily="34" charset="0"/>
            </a:endParaRPr>
          </a:p>
          <a:p>
            <a:pPr lvl="0"/>
            <a:r>
              <a:rPr lang="en-US" sz="1800" dirty="0" err="1" smtClean="0">
                <a:latin typeface="Arial" pitchFamily="34" charset="0"/>
                <a:cs typeface="Arial" pitchFamily="34" charset="0"/>
              </a:rPr>
              <a:t>Nayak</a:t>
            </a:r>
            <a:r>
              <a:rPr lang="en-US" sz="1800" dirty="0" smtClean="0">
                <a:latin typeface="Arial" pitchFamily="34" charset="0"/>
                <a:cs typeface="Arial" pitchFamily="34" charset="0"/>
              </a:rPr>
              <a:t>, J. and Singh , P. (2021). </a:t>
            </a:r>
            <a:r>
              <a:rPr lang="en-US" sz="1800" i="1" dirty="0" smtClean="0">
                <a:latin typeface="Arial" pitchFamily="34" charset="0"/>
                <a:cs typeface="Arial" pitchFamily="34" charset="0"/>
              </a:rPr>
              <a:t>Fundamentals of Research Methodology Problems and Prospects</a:t>
            </a:r>
            <a:r>
              <a:rPr lang="en-US" sz="1800" dirty="0" smtClean="0">
                <a:latin typeface="Arial" pitchFamily="34" charset="0"/>
                <a:cs typeface="Arial" pitchFamily="34" charset="0"/>
              </a:rPr>
              <a:t>. [online] Available at:    http://dspace.vnbrims.org:13000/jspui/bitstream/123456789/4653/1/Fundamentals%20of%20Research%20Methodology_Nayak.pdf.</a:t>
            </a:r>
          </a:p>
          <a:p>
            <a:pPr lvl="0"/>
            <a:r>
              <a:rPr lang="en-US" sz="1800" dirty="0" err="1" smtClean="0">
                <a:latin typeface="Arial" pitchFamily="34" charset="0"/>
                <a:cs typeface="Arial" pitchFamily="34" charset="0"/>
              </a:rPr>
              <a:t>Pandey</a:t>
            </a:r>
            <a:r>
              <a:rPr lang="en-US" sz="1800" dirty="0" smtClean="0">
                <a:latin typeface="Arial" pitchFamily="34" charset="0"/>
                <a:cs typeface="Arial" pitchFamily="34" charset="0"/>
              </a:rPr>
              <a:t>, P. and </a:t>
            </a:r>
            <a:r>
              <a:rPr lang="en-US" sz="1800" dirty="0" err="1" smtClean="0">
                <a:latin typeface="Arial" pitchFamily="34" charset="0"/>
                <a:cs typeface="Arial" pitchFamily="34" charset="0"/>
              </a:rPr>
              <a:t>Pandey</a:t>
            </a:r>
            <a:r>
              <a:rPr lang="en-US" sz="1800" dirty="0" smtClean="0">
                <a:latin typeface="Arial" pitchFamily="34" charset="0"/>
                <a:cs typeface="Arial" pitchFamily="34" charset="0"/>
              </a:rPr>
              <a:t>, M. (2021). </a:t>
            </a:r>
            <a:r>
              <a:rPr lang="en-US" sz="1800" i="1" dirty="0" smtClean="0">
                <a:latin typeface="Arial" pitchFamily="34" charset="0"/>
                <a:cs typeface="Arial" pitchFamily="34" charset="0"/>
              </a:rPr>
              <a:t>Research methodology tools and techniques</a:t>
            </a:r>
            <a:r>
              <a:rPr lang="en-US" sz="1800" dirty="0" smtClean="0">
                <a:latin typeface="Arial" pitchFamily="34" charset="0"/>
                <a:cs typeface="Arial" pitchFamily="34" charset="0"/>
              </a:rPr>
              <a:t>. [online] dspace.vnbrims.org. Available at: http://dspace.vnbrims.org:13000/jspui/bitstream/123456789/4666/1/RESEARCH%20METHODOLOGY%20TOOLS%20AND%20TECHNIQUES.pdf.</a:t>
            </a:r>
          </a:p>
          <a:p>
            <a:pPr lvl="0"/>
            <a:r>
              <a:rPr lang="en-IN" sz="1800" dirty="0" err="1" smtClean="0">
                <a:latin typeface="Arial" pitchFamily="34" charset="0"/>
                <a:cs typeface="Arial" pitchFamily="34" charset="0"/>
              </a:rPr>
              <a:t>Raimundo</a:t>
            </a:r>
            <a:r>
              <a:rPr lang="en-IN" sz="1800" dirty="0" smtClean="0">
                <a:latin typeface="Arial" pitchFamily="34" charset="0"/>
                <a:cs typeface="Arial" pitchFamily="34" charset="0"/>
              </a:rPr>
              <a:t>, J.Z., </a:t>
            </a:r>
            <a:r>
              <a:rPr lang="en-IN" sz="1800" dirty="0" err="1" smtClean="0">
                <a:latin typeface="Arial" pitchFamily="34" charset="0"/>
                <a:cs typeface="Arial" pitchFamily="34" charset="0"/>
              </a:rPr>
              <a:t>Echeimberg</a:t>
            </a:r>
            <a:r>
              <a:rPr lang="en-IN" sz="1800" dirty="0" smtClean="0">
                <a:latin typeface="Arial" pitchFamily="34" charset="0"/>
                <a:cs typeface="Arial" pitchFamily="34" charset="0"/>
              </a:rPr>
              <a:t>, J.D.O. and Leone, C. (2018). Research methodology topics: Cross-sectional studies. </a:t>
            </a:r>
            <a:r>
              <a:rPr lang="en-IN" sz="1800" i="1" dirty="0" smtClean="0">
                <a:latin typeface="Arial" pitchFamily="34" charset="0"/>
                <a:cs typeface="Arial" pitchFamily="34" charset="0"/>
              </a:rPr>
              <a:t>Journal of Human Growth and Development</a:t>
            </a:r>
            <a:r>
              <a:rPr lang="en-IN" sz="1800" dirty="0" smtClean="0">
                <a:latin typeface="Arial" pitchFamily="34" charset="0"/>
                <a:cs typeface="Arial" pitchFamily="34" charset="0"/>
              </a:rPr>
              <a:t>, [online] 28(3), pp.356–360. Available at: https://www.researchgate.net/publication/329766065_Research_methodology_topics_Cross-sectional_studies</a:t>
            </a:r>
            <a:r>
              <a:rPr lang="en-IN" sz="1100" dirty="0" smtClean="0">
                <a:latin typeface="Arial" pitchFamily="34" charset="0"/>
                <a:cs typeface="Arial" pitchFamily="34" charset="0"/>
              </a:rPr>
              <a:t>.</a:t>
            </a:r>
            <a:endParaRPr lang="en-US" sz="1100" dirty="0" smtClean="0">
              <a:latin typeface="Arial" pitchFamily="34" charset="0"/>
              <a:cs typeface="Arial" pitchFamily="34" charset="0"/>
            </a:endParaRPr>
          </a:p>
        </p:txBody>
      </p:sp>
    </p:spTree>
    <p:extLst>
      <p:ext uri="{BB962C8B-B14F-4D97-AF65-F5344CB8AC3E}">
        <p14:creationId xmlns:p14="http://schemas.microsoft.com/office/powerpoint/2010/main" val="65280840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60390" y="351086"/>
            <a:ext cx="9178456" cy="436093"/>
          </a:xfrm>
        </p:spPr>
        <p:txBody>
          <a:bodyPr>
            <a:noAutofit/>
          </a:bodyPr>
          <a:lstStyle/>
          <a:p>
            <a:r>
              <a:rPr lang="en-US" sz="3200" b="1" dirty="0" smtClean="0">
                <a:latin typeface="Arial" pitchFamily="34" charset="0"/>
                <a:cs typeface="Arial" pitchFamily="34" charset="0"/>
              </a:rPr>
              <a:t>Reference List</a:t>
            </a:r>
            <a:endParaRPr lang="en-US" sz="3200" b="1" dirty="0">
              <a:latin typeface="Arial" pitchFamily="34" charset="0"/>
              <a:cs typeface="Arial" pitchFamily="34" charset="0"/>
            </a:endParaRPr>
          </a:p>
        </p:txBody>
      </p:sp>
      <p:sp>
        <p:nvSpPr>
          <p:cNvPr id="3" name="Subtitle 2"/>
          <p:cNvSpPr>
            <a:spLocks noGrp="1"/>
          </p:cNvSpPr>
          <p:nvPr>
            <p:ph type="subTitle" idx="1"/>
          </p:nvPr>
        </p:nvSpPr>
        <p:spPr>
          <a:xfrm>
            <a:off x="397564" y="1216550"/>
            <a:ext cx="11624807" cy="4913906"/>
          </a:xfrm>
        </p:spPr>
        <p:txBody>
          <a:bodyPr>
            <a:noAutofit/>
          </a:bodyPr>
          <a:lstStyle/>
          <a:p>
            <a:pPr marL="285750" lvl="0" indent="-285750" algn="l">
              <a:buFont typeface="Arial" pitchFamily="34" charset="0"/>
              <a:buChar char="•"/>
            </a:pPr>
            <a:r>
              <a:rPr lang="en-US" sz="1800" dirty="0">
                <a:latin typeface="Arial" pitchFamily="34" charset="0"/>
                <a:cs typeface="Arial" pitchFamily="34" charset="0"/>
              </a:rPr>
              <a:t>Rios, J.A., Randall, J. and Donnelly, M. (2019). An Analysis of College Choice Information Provided on Graduate Program Websites: Implications for Improving Applicant Diversity in Educational Measurement. </a:t>
            </a:r>
            <a:r>
              <a:rPr lang="en-US" sz="1800" i="1" dirty="0">
                <a:latin typeface="Arial" pitchFamily="34" charset="0"/>
                <a:cs typeface="Arial" pitchFamily="34" charset="0"/>
              </a:rPr>
              <a:t>Educational Measurement: Issues and Practice</a:t>
            </a:r>
            <a:r>
              <a:rPr lang="en-US" sz="1800" dirty="0">
                <a:latin typeface="Arial" pitchFamily="34" charset="0"/>
                <a:cs typeface="Arial" pitchFamily="34" charset="0"/>
              </a:rPr>
              <a:t>, [online] 38(4), pp.67–77. Available at: https://onlinelibrary.wiley.com/doi/abs/10.1111/emip.12284 [Accessed 28 Nov. 2020]. </a:t>
            </a:r>
          </a:p>
          <a:p>
            <a:pPr marL="285750" lvl="0" indent="-285750" algn="l">
              <a:buFont typeface="Arial" pitchFamily="34" charset="0"/>
              <a:buChar char="•"/>
            </a:pPr>
            <a:r>
              <a:rPr lang="en-US" sz="1800" dirty="0" err="1">
                <a:latin typeface="Arial" pitchFamily="34" charset="0"/>
                <a:cs typeface="Arial" pitchFamily="34" charset="0"/>
              </a:rPr>
              <a:t>Schoonenboom</a:t>
            </a:r>
            <a:r>
              <a:rPr lang="en-US" sz="1800" dirty="0">
                <a:latin typeface="Arial" pitchFamily="34" charset="0"/>
                <a:cs typeface="Arial" pitchFamily="34" charset="0"/>
              </a:rPr>
              <a:t>, J. (2023). The Fundamental Difference Between Qualitative and Quantitative Data in Mixed Methods Research. </a:t>
            </a:r>
            <a:r>
              <a:rPr lang="en-US" sz="1800" i="1" dirty="0">
                <a:latin typeface="Arial" pitchFamily="34" charset="0"/>
                <a:cs typeface="Arial" pitchFamily="34" charset="0"/>
              </a:rPr>
              <a:t>Forum Qualitative </a:t>
            </a:r>
            <a:r>
              <a:rPr lang="en-US" sz="1800" i="1" dirty="0" err="1">
                <a:latin typeface="Arial" pitchFamily="34" charset="0"/>
                <a:cs typeface="Arial" pitchFamily="34" charset="0"/>
              </a:rPr>
              <a:t>Sozialforschung</a:t>
            </a:r>
            <a:r>
              <a:rPr lang="en-US" sz="1800" i="1" dirty="0">
                <a:latin typeface="Arial" pitchFamily="34" charset="0"/>
                <a:cs typeface="Arial" pitchFamily="34" charset="0"/>
              </a:rPr>
              <a:t> / Forum: Qualitative Social Research</a:t>
            </a:r>
            <a:r>
              <a:rPr lang="en-US" sz="1800" dirty="0">
                <a:latin typeface="Arial" pitchFamily="34" charset="0"/>
                <a:cs typeface="Arial" pitchFamily="34" charset="0"/>
              </a:rPr>
              <a:t>, [online] 24(1). Available at: https://www.qualitative-research.net/index.php/fqs/article/view/3986/4916. </a:t>
            </a:r>
          </a:p>
          <a:p>
            <a:pPr marL="285750" lvl="0" indent="-285750" algn="l">
              <a:buFont typeface="Arial" pitchFamily="34" charset="0"/>
              <a:buChar char="•"/>
            </a:pPr>
            <a:r>
              <a:rPr lang="en-US" sz="1800" dirty="0" err="1">
                <a:latin typeface="Arial" pitchFamily="34" charset="0"/>
                <a:cs typeface="Arial" pitchFamily="34" charset="0"/>
              </a:rPr>
              <a:t>Shen</a:t>
            </a:r>
            <a:r>
              <a:rPr lang="en-US" sz="1800" dirty="0">
                <a:latin typeface="Arial" pitchFamily="34" charset="0"/>
                <a:cs typeface="Arial" pitchFamily="34" charset="0"/>
              </a:rPr>
              <a:t>, H., Yan, J., Hong, J.-T., Clark, C., Yang, X.-N., Liu, Y. and Chen, S.-T. (2020). Prevalence of Physical Activity and Sedentary Behavior among Chinese Children and Adolescents: Variations, Gaps, and Recommendations. </a:t>
            </a:r>
            <a:r>
              <a:rPr lang="en-US" sz="1800" i="1" dirty="0">
                <a:latin typeface="Arial" pitchFamily="34" charset="0"/>
                <a:cs typeface="Arial" pitchFamily="34" charset="0"/>
              </a:rPr>
              <a:t>International Journal of Environmental Research and Public Health</a:t>
            </a:r>
            <a:r>
              <a:rPr lang="en-US" sz="1800" dirty="0">
                <a:latin typeface="Arial" pitchFamily="34" charset="0"/>
                <a:cs typeface="Arial" pitchFamily="34" charset="0"/>
              </a:rPr>
              <a:t>, [online] 17(9), p.3066. Available at: https://www.mdpi.com/1660-4601/17/9/3066 [Accessed 28 Jan. 2022]. </a:t>
            </a:r>
          </a:p>
          <a:p>
            <a:pPr marL="285750" lvl="0" indent="-285750" algn="l">
              <a:buFont typeface="Arial" pitchFamily="34" charset="0"/>
              <a:buChar char="•"/>
            </a:pPr>
            <a:r>
              <a:rPr lang="en-US" sz="1800" dirty="0">
                <a:latin typeface="Arial" pitchFamily="34" charset="0"/>
                <a:cs typeface="Arial" pitchFamily="34" charset="0"/>
              </a:rPr>
              <a:t>Yang-</a:t>
            </a:r>
            <a:r>
              <a:rPr lang="en-US" sz="1800" dirty="0" err="1">
                <a:latin typeface="Arial" pitchFamily="34" charset="0"/>
                <a:cs typeface="Arial" pitchFamily="34" charset="0"/>
              </a:rPr>
              <a:t>feng</a:t>
            </a:r>
            <a:r>
              <a:rPr lang="en-US" sz="1800" dirty="0">
                <a:latin typeface="Arial" pitchFamily="34" charset="0"/>
                <a:cs typeface="Arial" pitchFamily="34" charset="0"/>
              </a:rPr>
              <a:t> </a:t>
            </a:r>
            <a:r>
              <a:rPr lang="en-US" sz="1800" dirty="0" err="1">
                <a:latin typeface="Arial" pitchFamily="34" charset="0"/>
                <a:cs typeface="Arial" pitchFamily="34" charset="0"/>
              </a:rPr>
              <a:t>Guo</a:t>
            </a:r>
            <a:r>
              <a:rPr lang="en-US" sz="1800" dirty="0">
                <a:latin typeface="Arial" pitchFamily="34" charset="0"/>
                <a:cs typeface="Arial" pitchFamily="34" charset="0"/>
              </a:rPr>
              <a:t> (2023). </a:t>
            </a:r>
            <a:r>
              <a:rPr lang="en-US" sz="1800" i="1" dirty="0">
                <a:latin typeface="Arial" pitchFamily="34" charset="0"/>
                <a:cs typeface="Arial" pitchFamily="34" charset="0"/>
              </a:rPr>
              <a:t>Redirect Notice</a:t>
            </a:r>
            <a:r>
              <a:rPr lang="en-US" sz="1800" dirty="0">
                <a:latin typeface="Arial" pitchFamily="34" charset="0"/>
                <a:cs typeface="Arial" pitchFamily="34" charset="0"/>
              </a:rPr>
              <a:t>. [online] Google.com. Available at: https://</a:t>
            </a:r>
            <a:r>
              <a:rPr lang="en-US" sz="1800" dirty="0" smtClean="0">
                <a:latin typeface="Arial" pitchFamily="34" charset="0"/>
                <a:cs typeface="Arial" pitchFamily="34" charset="0"/>
              </a:rPr>
              <a:t>www.google.com/url?sa=i&amp;url=https%3A%2F%2Fwww.nature.com%2Farticles%2Fs41598-021-88071-4&amp;psig=AOvVaw31qLv4anFN_pcH7HBHqTv-&amp;ust=1696663144309000&amp;source=images&amp;cd=vfe&amp;opi=89978449&amp;ved=2ahUKEwiJgbfx8OCBAxU6UGwGHRiVAjYQr4kDegQIARBR </a:t>
            </a:r>
            <a:r>
              <a:rPr lang="en-US" sz="1800" dirty="0">
                <a:latin typeface="Arial" pitchFamily="34" charset="0"/>
                <a:cs typeface="Arial" pitchFamily="34" charset="0"/>
              </a:rPr>
              <a:t>[Accessed 6 Oct. 2023]. </a:t>
            </a:r>
          </a:p>
        </p:txBody>
      </p:sp>
    </p:spTree>
    <p:extLst>
      <p:ext uri="{BB962C8B-B14F-4D97-AF65-F5344CB8AC3E}">
        <p14:creationId xmlns:p14="http://schemas.microsoft.com/office/powerpoint/2010/main" val="6800974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78942" y="653236"/>
            <a:ext cx="9141350" cy="483800"/>
          </a:xfrm>
        </p:spPr>
        <p:txBody>
          <a:bodyPr>
            <a:noAutofit/>
          </a:bodyPr>
          <a:lstStyle/>
          <a:p>
            <a:r>
              <a:rPr lang="en-US" sz="3200" b="1" dirty="0" smtClean="0">
                <a:latin typeface="Arial" pitchFamily="34" charset="0"/>
                <a:cs typeface="Arial" pitchFamily="34" charset="0"/>
              </a:rPr>
              <a:t>Reference List</a:t>
            </a:r>
            <a:endParaRPr lang="en-US" sz="3200" b="1" dirty="0">
              <a:latin typeface="Arial" pitchFamily="34" charset="0"/>
              <a:cs typeface="Arial" pitchFamily="34" charset="0"/>
            </a:endParaRPr>
          </a:p>
        </p:txBody>
      </p:sp>
      <p:sp>
        <p:nvSpPr>
          <p:cNvPr id="3" name="Subtitle 2"/>
          <p:cNvSpPr>
            <a:spLocks noGrp="1"/>
          </p:cNvSpPr>
          <p:nvPr>
            <p:ph type="subTitle" idx="1"/>
          </p:nvPr>
        </p:nvSpPr>
        <p:spPr>
          <a:xfrm>
            <a:off x="795130" y="1391477"/>
            <a:ext cx="10837628" cy="4969565"/>
          </a:xfrm>
        </p:spPr>
        <p:txBody>
          <a:bodyPr/>
          <a:lstStyle/>
          <a:p>
            <a:pPr marL="285750" lvl="0" indent="-285750" algn="l">
              <a:buFont typeface="Arial" pitchFamily="34" charset="0"/>
              <a:buChar char="•"/>
            </a:pPr>
            <a:r>
              <a:rPr lang="en-IN" sz="1800" dirty="0" err="1">
                <a:latin typeface="Arial" pitchFamily="34" charset="0"/>
                <a:cs typeface="Arial" pitchFamily="34" charset="0"/>
              </a:rPr>
              <a:t>Zawacki</a:t>
            </a:r>
            <a:r>
              <a:rPr lang="en-IN" sz="1800" dirty="0">
                <a:latin typeface="Arial" pitchFamily="34" charset="0"/>
                <a:cs typeface="Arial" pitchFamily="34" charset="0"/>
              </a:rPr>
              <a:t>-Richter, O., </a:t>
            </a:r>
            <a:r>
              <a:rPr lang="en-IN" sz="1800" dirty="0" err="1">
                <a:latin typeface="Arial" pitchFamily="34" charset="0"/>
                <a:cs typeface="Arial" pitchFamily="34" charset="0"/>
              </a:rPr>
              <a:t>Kerres</a:t>
            </a:r>
            <a:r>
              <a:rPr lang="en-IN" sz="1800" dirty="0">
                <a:latin typeface="Arial" pitchFamily="34" charset="0"/>
                <a:cs typeface="Arial" pitchFamily="34" charset="0"/>
              </a:rPr>
              <a:t>, M., </a:t>
            </a:r>
            <a:r>
              <a:rPr lang="en-IN" sz="1800" dirty="0" err="1">
                <a:latin typeface="Arial" pitchFamily="34" charset="0"/>
                <a:cs typeface="Arial" pitchFamily="34" charset="0"/>
              </a:rPr>
              <a:t>Bedenlier</a:t>
            </a:r>
            <a:r>
              <a:rPr lang="en-IN" sz="1800" dirty="0">
                <a:latin typeface="Arial" pitchFamily="34" charset="0"/>
                <a:cs typeface="Arial" pitchFamily="34" charset="0"/>
              </a:rPr>
              <a:t>, S., Bond, M. and </a:t>
            </a:r>
            <a:r>
              <a:rPr lang="en-IN" sz="1800" dirty="0" err="1">
                <a:latin typeface="Arial" pitchFamily="34" charset="0"/>
                <a:cs typeface="Arial" pitchFamily="34" charset="0"/>
              </a:rPr>
              <a:t>Katja</a:t>
            </a:r>
            <a:r>
              <a:rPr lang="en-IN" sz="1800" dirty="0">
                <a:latin typeface="Arial" pitchFamily="34" charset="0"/>
                <a:cs typeface="Arial" pitchFamily="34" charset="0"/>
              </a:rPr>
              <a:t> (2020). </a:t>
            </a:r>
            <a:r>
              <a:rPr lang="en-IN" sz="1800" i="1" dirty="0">
                <a:latin typeface="Arial" pitchFamily="34" charset="0"/>
                <a:cs typeface="Arial" pitchFamily="34" charset="0"/>
              </a:rPr>
              <a:t>Systematic Reviews in Educational Research Methodology, Perspectives and Application</a:t>
            </a:r>
            <a:r>
              <a:rPr lang="en-IN" sz="1800" dirty="0">
                <a:latin typeface="Arial" pitchFamily="34" charset="0"/>
                <a:cs typeface="Arial" pitchFamily="34" charset="0"/>
              </a:rPr>
              <a:t>. [online] Available at: https://library.oapen.org/bitstream/handle/20.500.12657/23142/1007012.pdf?sequenc#page=22.</a:t>
            </a:r>
            <a:endParaRPr lang="en-US" sz="1800" dirty="0">
              <a:latin typeface="Arial" pitchFamily="34" charset="0"/>
              <a:cs typeface="Arial" pitchFamily="34" charset="0"/>
            </a:endParaRPr>
          </a:p>
          <a:p>
            <a:pPr marL="285750" lvl="0" indent="-285750" algn="l">
              <a:buFont typeface="Arial" pitchFamily="34" charset="0"/>
              <a:buChar char="•"/>
            </a:pPr>
            <a:r>
              <a:rPr lang="en-US" sz="1800" dirty="0">
                <a:latin typeface="Arial" pitchFamily="34" charset="0"/>
                <a:cs typeface="Arial" pitchFamily="34" charset="0"/>
              </a:rPr>
              <a:t>Zhang, Y., Zhang, H., Ma, X. and Di, Q. (2020). Mental Health Problems during the COVID-19 Pandemics and the Mitigation Effects of Exercise: A Longitudinal Study of College Students in China. </a:t>
            </a:r>
            <a:r>
              <a:rPr lang="en-US" sz="1800" i="1" dirty="0">
                <a:latin typeface="Arial" pitchFamily="34" charset="0"/>
                <a:cs typeface="Arial" pitchFamily="34" charset="0"/>
              </a:rPr>
              <a:t>International Journal of Environmental Research and Public Health</a:t>
            </a:r>
            <a:r>
              <a:rPr lang="en-US" sz="1800" dirty="0">
                <a:latin typeface="Arial" pitchFamily="34" charset="0"/>
                <a:cs typeface="Arial" pitchFamily="34" charset="0"/>
              </a:rPr>
              <a:t>, [online] 17(10), p.3722. Available at: https://www.mdpi.com/1660-4601/17/10/3722.</a:t>
            </a:r>
          </a:p>
          <a:p>
            <a:pPr marL="285750" indent="-285750" algn="l">
              <a:buFont typeface="Arial" pitchFamily="34" charset="0"/>
              <a:buChar char="•"/>
            </a:pPr>
            <a:endParaRPr lang="en-US" sz="1800" dirty="0">
              <a:latin typeface="Arial" pitchFamily="34" charset="0"/>
              <a:cs typeface="Arial" pitchFamily="34" charset="0"/>
            </a:endParaRPr>
          </a:p>
          <a:p>
            <a:pPr algn="l"/>
            <a:endParaRPr lang="en-US" dirty="0"/>
          </a:p>
        </p:txBody>
      </p:sp>
    </p:spTree>
    <p:extLst>
      <p:ext uri="{BB962C8B-B14F-4D97-AF65-F5344CB8AC3E}">
        <p14:creationId xmlns:p14="http://schemas.microsoft.com/office/powerpoint/2010/main" val="19052599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669</TotalTime>
  <Words>3230</Words>
  <Application>Microsoft Office PowerPoint</Application>
  <PresentationFormat>Custom</PresentationFormat>
  <Paragraphs>206</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Topic : Prevalence of public physical activity among students in a university</vt:lpstr>
      <vt:lpstr>INDEX</vt:lpstr>
      <vt:lpstr>Introduction </vt:lpstr>
      <vt:lpstr>Literature Review</vt:lpstr>
      <vt:lpstr>PowerPoint Presentation</vt:lpstr>
      <vt:lpstr>Rationale of the Study </vt:lpstr>
      <vt:lpstr>Proposed Research Aim/Objectives </vt:lpstr>
      <vt:lpstr>Research Questions </vt:lpstr>
      <vt:lpstr>RESEARCH METHODOLOGY</vt:lpstr>
      <vt:lpstr>RESEARCH METHODOLOGY</vt:lpstr>
      <vt:lpstr>Research Design</vt:lpstr>
      <vt:lpstr>Research Design</vt:lpstr>
      <vt:lpstr>Research Design</vt:lpstr>
      <vt:lpstr>Recruitment, Sampling, and Study Participants</vt:lpstr>
      <vt:lpstr>Recruitment, Sampling, and Study Participants</vt:lpstr>
      <vt:lpstr>DATA COLLECTION METHOD</vt:lpstr>
      <vt:lpstr>DATA COLLECTION METHOD(S)/PROCEDURE</vt:lpstr>
      <vt:lpstr>DATA COLLECTION METHOD(S)/PROCEDURE</vt:lpstr>
      <vt:lpstr> Data Analysis Technique </vt:lpstr>
      <vt:lpstr>Data Analysis Technique </vt:lpstr>
      <vt:lpstr> Ethical Considerations  </vt:lpstr>
      <vt:lpstr>Implications of Research </vt:lpstr>
      <vt:lpstr>Gantt Chart</vt:lpstr>
      <vt:lpstr>Reference List </vt:lpstr>
      <vt:lpstr>Reference List</vt:lpstr>
      <vt:lpstr>Reference List </vt:lpstr>
      <vt:lpstr>Reference List</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Brijal Patil</dc:creator>
  <cp:lastModifiedBy>omsai</cp:lastModifiedBy>
  <cp:revision>139</cp:revision>
  <dcterms:created xsi:type="dcterms:W3CDTF">2023-10-05T09:25:36Z</dcterms:created>
  <dcterms:modified xsi:type="dcterms:W3CDTF">2023-10-19T22:31:34Z</dcterms:modified>
</cp:coreProperties>
</file>