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DF5B0E7-3D3B-4854-8831-9FCDBA139826}" v="7058" dt="2022-10-20T16:12:26.510"/>
    <p1510:client id="{D6501F74-E4D0-1D87-00EC-81C72CE175CA}" v="6" dt="2022-10-25T15:19:46.559"/>
    <p1510:client id="{D8D2540F-B694-884F-FB1D-DEAA995E22FE}" v="15" dt="2022-10-27T09:36:53.230"/>
    <p1510:client id="{FEB42ADD-66FE-8E26-CFC9-092FD0F8F048}" v="2888" dt="2022-10-25T15:10:53.76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27/10/2022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27/10/2022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27/10/2022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27/10/2022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27/10/2022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27/10/2022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27/10/2022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27/10/2022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27/10/2022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27/10/2022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27/10/2022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27/10/2022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 Id="rId9" Type="http://schemas.openxmlformats.org/officeDocument/2006/relationships/image" Target="../media/image8.png"/></Relationships>
</file>

<file path=ppt/slides/_rels/slide2.xml.rels><?xml version="1.0" encoding="UTF-8" standalone="yes"?>
<Relationships xmlns="http://schemas.openxmlformats.org/package/2006/relationships"><Relationship Id="rId8" Type="http://schemas.openxmlformats.org/officeDocument/2006/relationships/hyperlink" Target="https://www.sheffield.ac.uk/academic-skills/study-skills-online/time-management" TargetMode="External"/><Relationship Id="rId3" Type="http://schemas.openxmlformats.org/officeDocument/2006/relationships/hyperlink" Target="https://medium.goodnotes.com/the-best-note-taking-methods-for-college-students-451f412e264e" TargetMode="External"/><Relationship Id="rId7" Type="http://schemas.openxmlformats.org/officeDocument/2006/relationships/hyperlink" Target="https://library.leeds.ac.uk" TargetMode="External"/><Relationship Id="rId2" Type="http://schemas.openxmlformats.org/officeDocument/2006/relationships/hyperlink" Target="https://www.open.ac.uk/" TargetMode="External"/><Relationship Id="rId1" Type="http://schemas.openxmlformats.org/officeDocument/2006/relationships/slideLayout" Target="../slideLayouts/slideLayout2.xml"/><Relationship Id="rId6" Type="http://schemas.openxmlformats.org/officeDocument/2006/relationships/hyperlink" Target="https://libguides.hull.ac.uk/reflectivewriting/index" TargetMode="External"/><Relationship Id="rId5" Type="http://schemas.openxmlformats.org/officeDocument/2006/relationships/hyperlink" Target="https://www.gre.ac.uk/articles/ils/note-taking" TargetMode="External"/><Relationship Id="rId4" Type="http://schemas.openxmlformats.org/officeDocument/2006/relationships/hyperlink" Target="https://www.ed.ac.uk/institute-academic-development/study-hub/learning-resources/critical" TargetMode="External"/><Relationship Id="rId9" Type="http://schemas.openxmlformats.org/officeDocument/2006/relationships/image" Target="../media/image9.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093918" y="-57173"/>
            <a:ext cx="2004165" cy="393876"/>
          </a:xfrm>
        </p:spPr>
        <p:txBody>
          <a:bodyPr>
            <a:normAutofit/>
          </a:bodyPr>
          <a:lstStyle/>
          <a:p>
            <a:r>
              <a:rPr lang="en-GB" sz="2000" b="1" u="sng" dirty="0">
                <a:cs typeface="Calibri Light"/>
              </a:rPr>
              <a:t>Critical Thinking</a:t>
            </a:r>
          </a:p>
        </p:txBody>
      </p:sp>
      <p:sp>
        <p:nvSpPr>
          <p:cNvPr id="4" name="TextBox 3">
            <a:extLst>
              <a:ext uri="{FF2B5EF4-FFF2-40B4-BE49-F238E27FC236}">
                <a16:creationId xmlns:a16="http://schemas.microsoft.com/office/drawing/2014/main" id="{A575872B-BFE7-C02E-2F1B-A3F1054E9F52}"/>
              </a:ext>
            </a:extLst>
          </p:cNvPr>
          <p:cNvSpPr txBox="1"/>
          <p:nvPr/>
        </p:nvSpPr>
        <p:spPr>
          <a:xfrm>
            <a:off x="20876" y="427972"/>
            <a:ext cx="2082452"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600" b="1" u="sng" dirty="0">
                <a:cs typeface="Calibri"/>
              </a:rPr>
              <a:t>Introduction</a:t>
            </a:r>
            <a:endParaRPr lang="en-GB" sz="1600" b="1" u="sng" dirty="0"/>
          </a:p>
        </p:txBody>
      </p:sp>
      <p:sp>
        <p:nvSpPr>
          <p:cNvPr id="5" name="TextBox 4">
            <a:extLst>
              <a:ext uri="{FF2B5EF4-FFF2-40B4-BE49-F238E27FC236}">
                <a16:creationId xmlns:a16="http://schemas.microsoft.com/office/drawing/2014/main" id="{20CA02B1-E4A0-B1E3-B8AD-6848CD8D7738}"/>
              </a:ext>
            </a:extLst>
          </p:cNvPr>
          <p:cNvSpPr txBox="1"/>
          <p:nvPr/>
        </p:nvSpPr>
        <p:spPr>
          <a:xfrm>
            <a:off x="-40996" y="2102120"/>
            <a:ext cx="4173526" cy="450892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600" b="1" u="sng" dirty="0">
                <a:latin typeface="Calibri"/>
                <a:cs typeface="Calibri"/>
              </a:rPr>
              <a:t>Reflection</a:t>
            </a:r>
          </a:p>
          <a:p>
            <a:r>
              <a:rPr lang="en-GB" sz="1000" dirty="0">
                <a:latin typeface="Calibri"/>
                <a:cs typeface="Calibri"/>
              </a:rPr>
              <a:t>Reflection is a key part to every student within each assignment in university. Students will learn a lot about themselves due to reflection. Students will figure out their strengths and weaknesses and because of this, individuals can practice where there needs to be improvements and to identify what they are the best at. This will help students to not repeat mistakes and can be more effective in their work.</a:t>
            </a:r>
          </a:p>
          <a:p>
            <a:r>
              <a:rPr lang="en-GB" sz="1000" dirty="0">
                <a:latin typeface="Calibri"/>
                <a:cs typeface="Calibri"/>
              </a:rPr>
              <a:t>Bill, B (2022) points out that 'reflecting and composing a piece of self-reflective writing is becoming an increasingly important element to any form of study or learning.'</a:t>
            </a:r>
          </a:p>
          <a:p>
            <a:r>
              <a:rPr lang="en-GB" sz="1000" dirty="0">
                <a:latin typeface="Calibri"/>
                <a:cs typeface="Calibri"/>
              </a:rPr>
              <a:t>Reflecting can build your confidence, reduce many negative thoughts and stress, it can define your goals and can develop new skills. Linking with this, according to The University of Hull (2022), they state that 'If you are being asked to reflect at university, either as part of your course or as part as your personal development, your reflections will help you guide future actions.  The more a student reflects on each piece of work, the easier they will find it in the future and can be career changing. A student should set aside time to consider how they learn, due to this a student will realise the strengths and weaknesses of their performance and how to improve their work.'</a:t>
            </a:r>
          </a:p>
          <a:p>
            <a:r>
              <a:rPr lang="en-GB" sz="1000" dirty="0">
                <a:latin typeface="Calibri"/>
                <a:cs typeface="Calibri"/>
              </a:rPr>
              <a:t>According to Cottrell (2013), there are 'five methods of developing reflection.' These include keeping a journal, use self-evaluation questionnaires (to check where there could be improvements), keep an updates profile, make constructive use of feedback from tutors and fill in progress sheets regularly. This overall will help students keep on top of their work, to make improvements and to reward themselves for hard work.</a:t>
            </a:r>
            <a:r>
              <a:rPr lang="en-GB" sz="1000" dirty="0">
                <a:cs typeface="Calibri"/>
              </a:rPr>
              <a:t> </a:t>
            </a:r>
          </a:p>
          <a:p>
            <a:endParaRPr lang="en-GB" sz="1100" b="1" dirty="0">
              <a:cs typeface="Calibri"/>
            </a:endParaRPr>
          </a:p>
        </p:txBody>
      </p:sp>
      <p:sp>
        <p:nvSpPr>
          <p:cNvPr id="6" name="TextBox 5">
            <a:extLst>
              <a:ext uri="{FF2B5EF4-FFF2-40B4-BE49-F238E27FC236}">
                <a16:creationId xmlns:a16="http://schemas.microsoft.com/office/drawing/2014/main" id="{F0907F65-413C-AA91-258D-BDDCD12C1B28}"/>
              </a:ext>
            </a:extLst>
          </p:cNvPr>
          <p:cNvSpPr txBox="1"/>
          <p:nvPr/>
        </p:nvSpPr>
        <p:spPr>
          <a:xfrm>
            <a:off x="4128446" y="333649"/>
            <a:ext cx="4170047" cy="560153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u="sng" dirty="0">
                <a:cs typeface="Calibri"/>
              </a:rPr>
              <a:t>Note Taking</a:t>
            </a:r>
          </a:p>
          <a:p>
            <a:r>
              <a:rPr lang="en-GB" sz="950" dirty="0">
                <a:cs typeface="Calibri"/>
              </a:rPr>
              <a:t>Being a university student, note taking is a crucial part within the course. It helps students to remember, to understand the assignments, to develop knowledge and to be selective. Students learn to keep notes short, tidy, factual, consistent and organised. It follows that students learn it's vital to date everything, to gather main ideas and points, to write down words and phrases, to underline, highlight and bullet point important information within note taking. Although, it is often said that when note taking, students must avoid copying large chunks of information, rewriting notes to make them neater and forgetting to reference. </a:t>
            </a:r>
          </a:p>
          <a:p>
            <a:r>
              <a:rPr lang="en-GB" sz="950" dirty="0">
                <a:cs typeface="Calibri"/>
              </a:rPr>
              <a:t>Cottrell (2013) states reasons 'why we should take notes.' . </a:t>
            </a:r>
            <a:r>
              <a:rPr lang="en-GB" sz="950" dirty="0">
                <a:ea typeface="+mn-lt"/>
                <a:cs typeface="+mn-lt"/>
              </a:rPr>
              <a:t>These include keeping a helpful record of significant details for later use and the source of where the information is from, to help towards completing assignments, improving memory (the physical act of writing improves memory), assisting with exam revision, and lastly, concentrating on picking out specific details to note and expanding levels of detail outward from key concepts and information.</a:t>
            </a:r>
          </a:p>
          <a:p>
            <a:r>
              <a:rPr lang="en-GB" sz="950">
                <a:cs typeface="Calibri"/>
              </a:rPr>
              <a:t>These portray several reasons why writing notes helps in many areas</a:t>
            </a:r>
            <a:r>
              <a:rPr lang="en-GB" sz="950" dirty="0">
                <a:cs typeface="Calibri"/>
              </a:rPr>
              <a:t>,  it will build up your confidence with your work and your work will be detailed with the information you gathered which will give your work the best outcome possible. </a:t>
            </a:r>
          </a:p>
          <a:p>
            <a:r>
              <a:rPr lang="en-GB" sz="950" dirty="0">
                <a:cs typeface="Calibri"/>
              </a:rPr>
              <a:t>According to</a:t>
            </a:r>
            <a:r>
              <a:rPr lang="en-GB" sz="950" dirty="0">
                <a:solidFill>
                  <a:srgbClr val="000000"/>
                </a:solidFill>
                <a:cs typeface="Calibri"/>
              </a:rPr>
              <a:t> The University Of Greenwich (2022</a:t>
            </a:r>
            <a:r>
              <a:rPr lang="en-GB" sz="950" dirty="0">
                <a:ea typeface="+mn-lt"/>
                <a:cs typeface="+mn-lt"/>
              </a:rPr>
              <a:t>) 'it is very important that you get into the habit of taking active notes while in a lecture.' The misconception that critical material will be remembered by all students is common. The truth is that we frequently forget even important details when switching to another activity because our memory can forget key pieces of information. This portrays how it is vital to record notes, as if students miss important information, assignments won't be detailed enough and will be missing some crucial information that will up marks. </a:t>
            </a:r>
          </a:p>
          <a:p>
            <a:r>
              <a:rPr lang="en-GB" sz="950" dirty="0">
                <a:ea typeface="+mn-lt"/>
                <a:cs typeface="+mn-lt"/>
              </a:rPr>
              <a:t>There are several ways to record notes throughout lectures. For example, GoodNotes (2018), believes that there are five easy ways to record notes. These include the outline method which is adding your main points as bullet points and elaborating them underneath. The note taking method which is all notes from class go into the main column and then the small column is for questions you may ask yourself. The boxing method which is a highly visual method. The charting method which is a great way to organise different concepts. And lastly, the mapping method which is a visual note taking method which divides your notes into branches allowing you to elaborate them underneath. These are amazing techniques for students as they can choose from different style which allow them to learn best.</a:t>
            </a:r>
          </a:p>
        </p:txBody>
      </p:sp>
      <p:sp>
        <p:nvSpPr>
          <p:cNvPr id="7" name="TextBox 6">
            <a:extLst>
              <a:ext uri="{FF2B5EF4-FFF2-40B4-BE49-F238E27FC236}">
                <a16:creationId xmlns:a16="http://schemas.microsoft.com/office/drawing/2014/main" id="{56D546A3-4061-ED69-CAFE-4AD4108C1A2B}"/>
              </a:ext>
            </a:extLst>
          </p:cNvPr>
          <p:cNvSpPr txBox="1"/>
          <p:nvPr/>
        </p:nvSpPr>
        <p:spPr>
          <a:xfrm>
            <a:off x="8304846" y="132750"/>
            <a:ext cx="3783373" cy="51629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u="sng" dirty="0">
                <a:cs typeface="Calibri"/>
              </a:rPr>
              <a:t>Time Management</a:t>
            </a:r>
          </a:p>
          <a:p>
            <a:r>
              <a:rPr lang="en-GB" sz="950" dirty="0">
                <a:cs typeface="Calibri"/>
              </a:rPr>
              <a:t>As a student, you will attend lectures each week, as well as this have other key events and leisure outside of University. Students will learn how to manage their time composedly and efficiently. Because of this, students learn how to manage time sensibly and to give themselves enough time to manage their studies and produce the best standard of work that students can achieve. Students will learn how to work independently, to be realistic with time, to learn how to not get distracted and to focus on what needs doing and to keep a diary with all the individuals important dates (for example deadlines).</a:t>
            </a:r>
          </a:p>
          <a:p>
            <a:r>
              <a:rPr lang="en-GB" sz="950" dirty="0">
                <a:cs typeface="Calibri"/>
              </a:rPr>
              <a:t>Cotrell ((2013) believes that there are 'ten steps to good time management.' These are to be systematic within time management, to find out your time requirements, to clarify how to use the time currently, to decide how the individual wants to spend their time, to prioritise what is most important, to plan what will happen next, to do it and keep the plan, to apply management techniques, to manage distractions and procrastinations and lastly to monitor and keep checking it is all working.' Examples of these steps could be to make a daily timetable for the day, identify what needs to be done and to give individuals time to work on university assignments. Put the most important activities first so there is no stress to complete them once it is done. To learn what distracts the student, learn how to manage the situation it Is easier to concentrate (for example going on a phone, an individual can place the phone in another room whilst getting their work done). To assess and reflect how the day went and to identify what suits the individual best. </a:t>
            </a:r>
          </a:p>
          <a:p>
            <a:r>
              <a:rPr lang="en-GB" sz="950" dirty="0">
                <a:cs typeface="Calibri"/>
              </a:rPr>
              <a:t>Learning to manage time even as a student, is a life-long skill to have. For instance,</a:t>
            </a:r>
            <a:r>
              <a:rPr lang="en-GB" sz="950" dirty="0">
                <a:ea typeface="+mn-lt"/>
                <a:cs typeface="+mn-lt"/>
              </a:rPr>
              <a:t> The University Of Sheffield (2022), points out that Managing your time effectively involves developing long-lasting positive habits, it is not just cramming as much as you can into each day. Time management is used throughout individuals lives and is vital to be learnt when students start university as they need to complete assignments and tasks by a certain date and don't want to fall behind any work as it makes assignments harder to complete and students will find it hard to reach the end goal. </a:t>
            </a:r>
          </a:p>
        </p:txBody>
      </p:sp>
      <p:sp>
        <p:nvSpPr>
          <p:cNvPr id="8" name="TextBox 7">
            <a:extLst>
              <a:ext uri="{FF2B5EF4-FFF2-40B4-BE49-F238E27FC236}">
                <a16:creationId xmlns:a16="http://schemas.microsoft.com/office/drawing/2014/main" id="{CB9C8E68-819D-5DBF-6188-AFFB782643AB}"/>
              </a:ext>
            </a:extLst>
          </p:cNvPr>
          <p:cNvSpPr txBox="1"/>
          <p:nvPr/>
        </p:nvSpPr>
        <p:spPr>
          <a:xfrm>
            <a:off x="9804166" y="5877332"/>
            <a:ext cx="1226507"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200" b="1" u="sng" dirty="0">
                <a:cs typeface="Calibri"/>
              </a:rPr>
              <a:t>Conclusion</a:t>
            </a:r>
          </a:p>
        </p:txBody>
      </p:sp>
      <p:sp>
        <p:nvSpPr>
          <p:cNvPr id="3" name="TextBox 2">
            <a:extLst>
              <a:ext uri="{FF2B5EF4-FFF2-40B4-BE49-F238E27FC236}">
                <a16:creationId xmlns:a16="http://schemas.microsoft.com/office/drawing/2014/main" id="{503EF729-FC2F-1056-0C28-EFF09DB6ABAB}"/>
              </a:ext>
            </a:extLst>
          </p:cNvPr>
          <p:cNvSpPr txBox="1"/>
          <p:nvPr/>
        </p:nvSpPr>
        <p:spPr>
          <a:xfrm>
            <a:off x="20876" y="5219"/>
            <a:ext cx="3037561" cy="37578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Camryn Clark  2218446</a:t>
            </a:r>
            <a:endParaRPr lang="en-GB" dirty="0"/>
          </a:p>
        </p:txBody>
      </p:sp>
      <p:sp>
        <p:nvSpPr>
          <p:cNvPr id="9" name="TextBox 8">
            <a:extLst>
              <a:ext uri="{FF2B5EF4-FFF2-40B4-BE49-F238E27FC236}">
                <a16:creationId xmlns:a16="http://schemas.microsoft.com/office/drawing/2014/main" id="{48921EF3-E160-2421-39CA-9C775EADF7B9}"/>
              </a:ext>
            </a:extLst>
          </p:cNvPr>
          <p:cNvSpPr txBox="1"/>
          <p:nvPr/>
        </p:nvSpPr>
        <p:spPr>
          <a:xfrm>
            <a:off x="-1287" y="756931"/>
            <a:ext cx="3395869"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cs typeface="Calibri"/>
              </a:rPr>
              <a:t>What is critical thinking? As a university student, critical thinking is a key skill that is encouraged to be used throughout individuals' studies. There are several study skills that link with critical thinking that students should use to portray their best work and to gain a positive mindset with goals that they would hope to achieve. Critical thinking will navigate students through their studies and to select the right pieces of information needed. The University of Edinburgh agrees with this information. </a:t>
            </a:r>
          </a:p>
        </p:txBody>
      </p:sp>
      <p:sp>
        <p:nvSpPr>
          <p:cNvPr id="10" name="TextBox 9">
            <a:extLst>
              <a:ext uri="{FF2B5EF4-FFF2-40B4-BE49-F238E27FC236}">
                <a16:creationId xmlns:a16="http://schemas.microsoft.com/office/drawing/2014/main" id="{031D74A6-243C-3759-E1EB-348C7C60D902}"/>
              </a:ext>
            </a:extLst>
          </p:cNvPr>
          <p:cNvSpPr txBox="1"/>
          <p:nvPr/>
        </p:nvSpPr>
        <p:spPr>
          <a:xfrm>
            <a:off x="8377837" y="6074567"/>
            <a:ext cx="3648205" cy="6771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50" dirty="0">
                <a:cs typeface="Calibri"/>
              </a:rPr>
              <a:t>To conclude, I believe that these three study skills will help students throughout their assignments in university and within their daily lives. Reflection, Note Taking and Time Management are key study skills linked to critical thinking and to developing new abilities.</a:t>
            </a:r>
            <a:endParaRPr lang="en-GB" sz="950" dirty="0"/>
          </a:p>
        </p:txBody>
      </p:sp>
      <p:pic>
        <p:nvPicPr>
          <p:cNvPr id="11" name="Picture 11" descr="Map&#10;&#10;Description automatically generated">
            <a:extLst>
              <a:ext uri="{FF2B5EF4-FFF2-40B4-BE49-F238E27FC236}">
                <a16:creationId xmlns:a16="http://schemas.microsoft.com/office/drawing/2014/main" id="{DF442B3B-6073-D9A1-0EA4-0BDA1B48897E}"/>
              </a:ext>
            </a:extLst>
          </p:cNvPr>
          <p:cNvPicPr>
            <a:picLocks noChangeAspect="1"/>
          </p:cNvPicPr>
          <p:nvPr/>
        </p:nvPicPr>
        <p:blipFill>
          <a:blip r:embed="rId2"/>
          <a:stretch>
            <a:fillRect/>
          </a:stretch>
        </p:blipFill>
        <p:spPr>
          <a:xfrm>
            <a:off x="2889972" y="6336248"/>
            <a:ext cx="874736" cy="544883"/>
          </a:xfrm>
          <a:prstGeom prst="rect">
            <a:avLst/>
          </a:prstGeom>
        </p:spPr>
      </p:pic>
      <p:pic>
        <p:nvPicPr>
          <p:cNvPr id="13" name="Picture 13" descr="A picture containing text, person, indoor, table&#10;&#10;Description automatically generated">
            <a:extLst>
              <a:ext uri="{FF2B5EF4-FFF2-40B4-BE49-F238E27FC236}">
                <a16:creationId xmlns:a16="http://schemas.microsoft.com/office/drawing/2014/main" id="{E611B13B-4F9C-B77E-2491-FFD992448086}"/>
              </a:ext>
            </a:extLst>
          </p:cNvPr>
          <p:cNvPicPr>
            <a:picLocks noChangeAspect="1"/>
          </p:cNvPicPr>
          <p:nvPr/>
        </p:nvPicPr>
        <p:blipFill>
          <a:blip r:embed="rId3"/>
          <a:stretch>
            <a:fillRect/>
          </a:stretch>
        </p:blipFill>
        <p:spPr>
          <a:xfrm>
            <a:off x="4541352" y="6052350"/>
            <a:ext cx="1003929" cy="700596"/>
          </a:xfrm>
          <a:prstGeom prst="rect">
            <a:avLst/>
          </a:prstGeom>
        </p:spPr>
      </p:pic>
      <p:pic>
        <p:nvPicPr>
          <p:cNvPr id="14" name="Picture 14" descr="Shape, arrow&#10;&#10;Description automatically generated">
            <a:extLst>
              <a:ext uri="{FF2B5EF4-FFF2-40B4-BE49-F238E27FC236}">
                <a16:creationId xmlns:a16="http://schemas.microsoft.com/office/drawing/2014/main" id="{0F7824DE-C4A4-176F-AA9E-427EBF2E1F3A}"/>
              </a:ext>
            </a:extLst>
          </p:cNvPr>
          <p:cNvPicPr>
            <a:picLocks noChangeAspect="1"/>
          </p:cNvPicPr>
          <p:nvPr/>
        </p:nvPicPr>
        <p:blipFill>
          <a:blip r:embed="rId4"/>
          <a:stretch>
            <a:fillRect/>
          </a:stretch>
        </p:blipFill>
        <p:spPr>
          <a:xfrm>
            <a:off x="623345" y="6375173"/>
            <a:ext cx="441013" cy="383178"/>
          </a:xfrm>
          <a:prstGeom prst="rect">
            <a:avLst/>
          </a:prstGeom>
        </p:spPr>
      </p:pic>
      <p:pic>
        <p:nvPicPr>
          <p:cNvPr id="15" name="Picture 15" descr="Shape, arrow&#10;&#10;Description automatically generated">
            <a:extLst>
              <a:ext uri="{FF2B5EF4-FFF2-40B4-BE49-F238E27FC236}">
                <a16:creationId xmlns:a16="http://schemas.microsoft.com/office/drawing/2014/main" id="{7FF40AC6-A8C5-F3AA-5037-CCD56B126A0B}"/>
              </a:ext>
            </a:extLst>
          </p:cNvPr>
          <p:cNvPicPr>
            <a:picLocks noChangeAspect="1"/>
          </p:cNvPicPr>
          <p:nvPr/>
        </p:nvPicPr>
        <p:blipFill>
          <a:blip r:embed="rId5"/>
          <a:stretch>
            <a:fillRect/>
          </a:stretch>
        </p:blipFill>
        <p:spPr>
          <a:xfrm>
            <a:off x="6968647" y="40410"/>
            <a:ext cx="739036" cy="284521"/>
          </a:xfrm>
          <a:prstGeom prst="rect">
            <a:avLst/>
          </a:prstGeom>
        </p:spPr>
      </p:pic>
      <p:pic>
        <p:nvPicPr>
          <p:cNvPr id="16" name="Picture 16" descr="Shape, arrow&#10;&#10;Description automatically generated">
            <a:extLst>
              <a:ext uri="{FF2B5EF4-FFF2-40B4-BE49-F238E27FC236}">
                <a16:creationId xmlns:a16="http://schemas.microsoft.com/office/drawing/2014/main" id="{4CE02D01-49E7-7B9E-462E-A192383572FA}"/>
              </a:ext>
            </a:extLst>
          </p:cNvPr>
          <p:cNvPicPr>
            <a:picLocks noChangeAspect="1"/>
          </p:cNvPicPr>
          <p:nvPr/>
        </p:nvPicPr>
        <p:blipFill>
          <a:blip r:embed="rId5"/>
          <a:stretch>
            <a:fillRect/>
          </a:stretch>
        </p:blipFill>
        <p:spPr>
          <a:xfrm rot="10800000">
            <a:off x="4536511" y="40411"/>
            <a:ext cx="718159" cy="253205"/>
          </a:xfrm>
          <a:prstGeom prst="rect">
            <a:avLst/>
          </a:prstGeom>
        </p:spPr>
      </p:pic>
      <p:pic>
        <p:nvPicPr>
          <p:cNvPr id="12" name="Picture 16" descr="A picture containing toy, vector graphics&#10;&#10;Description automatically generated">
            <a:extLst>
              <a:ext uri="{FF2B5EF4-FFF2-40B4-BE49-F238E27FC236}">
                <a16:creationId xmlns:a16="http://schemas.microsoft.com/office/drawing/2014/main" id="{BE30126A-92CA-FB1C-B4E2-5C2853B8522A}"/>
              </a:ext>
            </a:extLst>
          </p:cNvPr>
          <p:cNvPicPr>
            <a:picLocks noChangeAspect="1"/>
          </p:cNvPicPr>
          <p:nvPr/>
        </p:nvPicPr>
        <p:blipFill>
          <a:blip r:embed="rId6"/>
          <a:stretch>
            <a:fillRect/>
          </a:stretch>
        </p:blipFill>
        <p:spPr>
          <a:xfrm>
            <a:off x="3045792" y="157920"/>
            <a:ext cx="1263373" cy="1241288"/>
          </a:xfrm>
          <a:prstGeom prst="rect">
            <a:avLst/>
          </a:prstGeom>
        </p:spPr>
      </p:pic>
      <p:pic>
        <p:nvPicPr>
          <p:cNvPr id="17" name="Picture 17">
            <a:extLst>
              <a:ext uri="{FF2B5EF4-FFF2-40B4-BE49-F238E27FC236}">
                <a16:creationId xmlns:a16="http://schemas.microsoft.com/office/drawing/2014/main" id="{6EBF9A9F-88E6-8963-279C-0DAD5A589DF0}"/>
              </a:ext>
            </a:extLst>
          </p:cNvPr>
          <p:cNvPicPr>
            <a:picLocks noChangeAspect="1"/>
          </p:cNvPicPr>
          <p:nvPr/>
        </p:nvPicPr>
        <p:blipFill>
          <a:blip r:embed="rId7"/>
          <a:stretch>
            <a:fillRect/>
          </a:stretch>
        </p:blipFill>
        <p:spPr>
          <a:xfrm>
            <a:off x="10743096" y="5315225"/>
            <a:ext cx="766418" cy="689116"/>
          </a:xfrm>
          <a:prstGeom prst="rect">
            <a:avLst/>
          </a:prstGeom>
        </p:spPr>
      </p:pic>
      <p:pic>
        <p:nvPicPr>
          <p:cNvPr id="18" name="Picture 18">
            <a:extLst>
              <a:ext uri="{FF2B5EF4-FFF2-40B4-BE49-F238E27FC236}">
                <a16:creationId xmlns:a16="http://schemas.microsoft.com/office/drawing/2014/main" id="{997C8101-1404-85A0-DF00-876A0DAF407E}"/>
              </a:ext>
            </a:extLst>
          </p:cNvPr>
          <p:cNvPicPr>
            <a:picLocks noChangeAspect="1"/>
          </p:cNvPicPr>
          <p:nvPr/>
        </p:nvPicPr>
        <p:blipFill>
          <a:blip r:embed="rId7"/>
          <a:stretch>
            <a:fillRect/>
          </a:stretch>
        </p:blipFill>
        <p:spPr>
          <a:xfrm>
            <a:off x="9130747" y="5304181"/>
            <a:ext cx="777461" cy="678070"/>
          </a:xfrm>
          <a:prstGeom prst="rect">
            <a:avLst/>
          </a:prstGeom>
        </p:spPr>
      </p:pic>
      <p:pic>
        <p:nvPicPr>
          <p:cNvPr id="19" name="Picture 19">
            <a:extLst>
              <a:ext uri="{FF2B5EF4-FFF2-40B4-BE49-F238E27FC236}">
                <a16:creationId xmlns:a16="http://schemas.microsoft.com/office/drawing/2014/main" id="{CFA0DCC7-FFBF-10CF-BD8C-2163E4E02901}"/>
              </a:ext>
            </a:extLst>
          </p:cNvPr>
          <p:cNvPicPr>
            <a:picLocks noChangeAspect="1"/>
          </p:cNvPicPr>
          <p:nvPr/>
        </p:nvPicPr>
        <p:blipFill>
          <a:blip r:embed="rId8"/>
          <a:stretch>
            <a:fillRect/>
          </a:stretch>
        </p:blipFill>
        <p:spPr>
          <a:xfrm>
            <a:off x="6535530" y="5880847"/>
            <a:ext cx="1605722" cy="838914"/>
          </a:xfrm>
          <a:prstGeom prst="rect">
            <a:avLst/>
          </a:prstGeom>
        </p:spPr>
      </p:pic>
      <p:pic>
        <p:nvPicPr>
          <p:cNvPr id="20" name="Picture 20" descr="Shape, circle&#10;&#10;Description automatically generated">
            <a:extLst>
              <a:ext uri="{FF2B5EF4-FFF2-40B4-BE49-F238E27FC236}">
                <a16:creationId xmlns:a16="http://schemas.microsoft.com/office/drawing/2014/main" id="{ACABAB8A-EA16-955D-C6C5-C99EB4EE40D7}"/>
              </a:ext>
            </a:extLst>
          </p:cNvPr>
          <p:cNvPicPr>
            <a:picLocks noChangeAspect="1"/>
          </p:cNvPicPr>
          <p:nvPr/>
        </p:nvPicPr>
        <p:blipFill>
          <a:blip r:embed="rId9"/>
          <a:stretch>
            <a:fillRect/>
          </a:stretch>
        </p:blipFill>
        <p:spPr>
          <a:xfrm>
            <a:off x="1686233" y="6311153"/>
            <a:ext cx="588968" cy="490084"/>
          </a:xfrm>
          <a:prstGeom prst="rect">
            <a:avLst/>
          </a:prstGeom>
        </p:spPr>
      </p:pic>
      <p:pic>
        <p:nvPicPr>
          <p:cNvPr id="21" name="Picture 21" descr="Shape, circle&#10;&#10;Description automatically generated">
            <a:extLst>
              <a:ext uri="{FF2B5EF4-FFF2-40B4-BE49-F238E27FC236}">
                <a16:creationId xmlns:a16="http://schemas.microsoft.com/office/drawing/2014/main" id="{7FCE99F1-B266-0B48-4614-A6ED1AA6F758}"/>
              </a:ext>
            </a:extLst>
          </p:cNvPr>
          <p:cNvPicPr>
            <a:picLocks noChangeAspect="1"/>
          </p:cNvPicPr>
          <p:nvPr/>
        </p:nvPicPr>
        <p:blipFill>
          <a:blip r:embed="rId9"/>
          <a:stretch>
            <a:fillRect/>
          </a:stretch>
        </p:blipFill>
        <p:spPr>
          <a:xfrm>
            <a:off x="5629966" y="6020241"/>
            <a:ext cx="832678" cy="681604"/>
          </a:xfrm>
          <a:prstGeom prst="rect">
            <a:avLst/>
          </a:prstGeom>
        </p:spPr>
      </p:pic>
      <p:pic>
        <p:nvPicPr>
          <p:cNvPr id="22" name="Picture 22" descr="Shape, circle&#10;&#10;Description automatically generated">
            <a:extLst>
              <a:ext uri="{FF2B5EF4-FFF2-40B4-BE49-F238E27FC236}">
                <a16:creationId xmlns:a16="http://schemas.microsoft.com/office/drawing/2014/main" id="{59E82085-1C9C-EFE8-CC9E-62865460DA8E}"/>
              </a:ext>
            </a:extLst>
          </p:cNvPr>
          <p:cNvPicPr>
            <a:picLocks noChangeAspect="1"/>
          </p:cNvPicPr>
          <p:nvPr/>
        </p:nvPicPr>
        <p:blipFill>
          <a:blip r:embed="rId9"/>
          <a:stretch>
            <a:fillRect/>
          </a:stretch>
        </p:blipFill>
        <p:spPr>
          <a:xfrm>
            <a:off x="9925878" y="5225111"/>
            <a:ext cx="700157" cy="549082"/>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CD9D9E-7ECE-6076-10D8-DC7F2235567A}"/>
              </a:ext>
            </a:extLst>
          </p:cNvPr>
          <p:cNvSpPr>
            <a:spLocks noGrp="1"/>
          </p:cNvSpPr>
          <p:nvPr>
            <p:ph type="title"/>
          </p:nvPr>
        </p:nvSpPr>
        <p:spPr>
          <a:xfrm>
            <a:off x="4502063" y="-217"/>
            <a:ext cx="2123163" cy="1555206"/>
          </a:xfrm>
        </p:spPr>
        <p:txBody>
          <a:bodyPr>
            <a:normAutofit/>
          </a:bodyPr>
          <a:lstStyle/>
          <a:p>
            <a:r>
              <a:rPr lang="en-GB" sz="3500" b="1" u="sng" dirty="0">
                <a:cs typeface="Calibri Light"/>
              </a:rPr>
              <a:t>References</a:t>
            </a:r>
            <a:endParaRPr lang="en-GB" sz="3500" b="1" u="sng" dirty="0"/>
          </a:p>
        </p:txBody>
      </p:sp>
      <p:sp>
        <p:nvSpPr>
          <p:cNvPr id="3" name="Content Placeholder 2">
            <a:extLst>
              <a:ext uri="{FF2B5EF4-FFF2-40B4-BE49-F238E27FC236}">
                <a16:creationId xmlns:a16="http://schemas.microsoft.com/office/drawing/2014/main" id="{1F2FFFE3-9E6B-7BAE-EBEB-20B209478DFD}"/>
              </a:ext>
            </a:extLst>
          </p:cNvPr>
          <p:cNvSpPr>
            <a:spLocks noGrp="1"/>
          </p:cNvSpPr>
          <p:nvPr>
            <p:ph idx="1"/>
          </p:nvPr>
        </p:nvSpPr>
        <p:spPr>
          <a:xfrm>
            <a:off x="243214" y="1168009"/>
            <a:ext cx="10515600" cy="4351338"/>
          </a:xfrm>
        </p:spPr>
        <p:txBody>
          <a:bodyPr vert="horz" lIns="91440" tIns="45720" rIns="91440" bIns="45720" rtlCol="0" anchor="t">
            <a:normAutofit/>
          </a:bodyPr>
          <a:lstStyle/>
          <a:p>
            <a:pPr marL="0" indent="0">
              <a:buNone/>
            </a:pPr>
            <a:r>
              <a:rPr lang="en-GB" sz="1800" dirty="0">
                <a:ea typeface="+mn-lt"/>
                <a:cs typeface="+mn-lt"/>
              </a:rPr>
              <a:t>Bill, B. (2022) Reflection. England: Available at: </a:t>
            </a:r>
            <a:r>
              <a:rPr lang="en-GB" sz="1800" dirty="0">
                <a:ea typeface="+mn-lt"/>
                <a:cs typeface="+mn-lt"/>
                <a:hlinkClick r:id="rId2"/>
              </a:rPr>
              <a:t>https://www.open.ac.uk</a:t>
            </a:r>
            <a:endParaRPr lang="en-US">
              <a:ea typeface="+mn-lt"/>
              <a:cs typeface="+mn-lt"/>
            </a:endParaRPr>
          </a:p>
          <a:p>
            <a:pPr marL="0" indent="0">
              <a:buNone/>
            </a:pPr>
            <a:r>
              <a:rPr lang="en-GB" sz="1800" dirty="0">
                <a:cs typeface="Calibri"/>
              </a:rPr>
              <a:t>Cottrell, S. (2013) The Study Skills Handbook. London: Macmillan Publishers Limited. </a:t>
            </a:r>
            <a:endParaRPr lang="en-US" sz="1800" dirty="0">
              <a:cs typeface="Calibri"/>
            </a:endParaRPr>
          </a:p>
          <a:p>
            <a:pPr marL="0" indent="0">
              <a:buNone/>
            </a:pPr>
            <a:r>
              <a:rPr lang="en-GB" sz="1800" dirty="0">
                <a:ea typeface="+mn-lt"/>
                <a:cs typeface="+mn-lt"/>
              </a:rPr>
              <a:t>GoodNotes. (2018) The Best Note Taking Methods. England. Available at: </a:t>
            </a:r>
            <a:r>
              <a:rPr lang="en-GB" sz="1800" dirty="0">
                <a:cs typeface="Calibri"/>
                <a:hlinkClick r:id="rId3"/>
              </a:rPr>
              <a:t>The Best Note Taking Methods for College Students | GoodNotes Blog </a:t>
            </a:r>
            <a:r>
              <a:rPr lang="en-GB" sz="1800" dirty="0">
                <a:ea typeface="+mn-lt"/>
                <a:cs typeface="+mn-lt"/>
              </a:rPr>
              <a:t>(Accessed: May 9th,2018). </a:t>
            </a:r>
            <a:endParaRPr lang="en-GB">
              <a:cs typeface="Calibri"/>
            </a:endParaRPr>
          </a:p>
          <a:p>
            <a:pPr marL="0" indent="0">
              <a:buNone/>
            </a:pPr>
            <a:r>
              <a:rPr lang="en-GB" sz="1800" dirty="0">
                <a:ea typeface="+mn-lt"/>
                <a:cs typeface="+mn-lt"/>
              </a:rPr>
              <a:t>University Of Edinburgh. (2022) Institute For Academic Development. Scotland. Available at: </a:t>
            </a:r>
            <a:r>
              <a:rPr lang="en-GB" sz="1800" dirty="0">
                <a:ea typeface="+mn-lt"/>
                <a:cs typeface="+mn-lt"/>
                <a:hlinkClick r:id="rId4"/>
              </a:rPr>
              <a:t>Critical thinking | The University of Edinburgh </a:t>
            </a:r>
            <a:r>
              <a:rPr lang="en-GB" sz="1800" dirty="0">
                <a:ea typeface="+mn-lt"/>
                <a:cs typeface="+mn-lt"/>
              </a:rPr>
              <a:t>(Accessed: March 14th, 2022)</a:t>
            </a:r>
          </a:p>
          <a:p>
            <a:pPr marL="0" indent="0">
              <a:buNone/>
            </a:pPr>
            <a:r>
              <a:rPr lang="en-GB" sz="1800" dirty="0">
                <a:ea typeface="+mn-lt"/>
                <a:cs typeface="+mn-lt"/>
              </a:rPr>
              <a:t>University of Greenwich. (2022) Improve Your Note Taking. Greenwich. Available at: </a:t>
            </a:r>
            <a:r>
              <a:rPr lang="en-GB" sz="1800" dirty="0">
                <a:cs typeface="Calibri"/>
                <a:hlinkClick r:id="rId5"/>
              </a:rPr>
              <a:t>Improve your note taking | Articles | University of Greenwich</a:t>
            </a:r>
            <a:endParaRPr lang="en-GB" sz="1800" dirty="0">
              <a:cs typeface="Calibri"/>
            </a:endParaRPr>
          </a:p>
          <a:p>
            <a:pPr marL="0" indent="0">
              <a:buNone/>
            </a:pPr>
            <a:r>
              <a:rPr lang="en-GB" sz="1800" dirty="0">
                <a:cs typeface="Calibri"/>
              </a:rPr>
              <a:t>University of Hull. (2022) 'Reflective Writing'. Available at: </a:t>
            </a:r>
            <a:r>
              <a:rPr lang="en-GB" sz="1800" dirty="0">
                <a:ea typeface="+mn-lt"/>
                <a:cs typeface="+mn-lt"/>
                <a:hlinkClick r:id="rId6"/>
              </a:rPr>
              <a:t>Home - Reflective writing - LibGuides at University of Hull</a:t>
            </a:r>
            <a:endParaRPr lang="en-GB" sz="1800">
              <a:ea typeface="+mn-lt"/>
              <a:cs typeface="+mn-lt"/>
            </a:endParaRPr>
          </a:p>
          <a:p>
            <a:pPr marL="0" indent="0">
              <a:buNone/>
            </a:pPr>
            <a:r>
              <a:rPr lang="en-GB" sz="1800" dirty="0">
                <a:cs typeface="Calibri"/>
              </a:rPr>
              <a:t>University Of Leeds. (2022) Why And When To Reference. Leeds: Available at </a:t>
            </a:r>
            <a:r>
              <a:rPr lang="en-GB" sz="1800" dirty="0">
                <a:cs typeface="Calibri"/>
                <a:hlinkClick r:id="rId7"/>
              </a:rPr>
              <a:t>https://library.leeds.ac.uk</a:t>
            </a:r>
            <a:endParaRPr lang="en-GB" sz="1800" dirty="0">
              <a:cs typeface="Calibri"/>
            </a:endParaRPr>
          </a:p>
          <a:p>
            <a:pPr marL="0" indent="0">
              <a:buNone/>
            </a:pPr>
            <a:r>
              <a:rPr lang="en-GB" sz="1800" dirty="0">
                <a:cs typeface="Calibri"/>
              </a:rPr>
              <a:t>The University Of Sheffield. (2022) Time management. Sheffield: Available at: </a:t>
            </a:r>
            <a:r>
              <a:rPr lang="en-GB" sz="1800" dirty="0">
                <a:ea typeface="+mn-lt"/>
                <a:cs typeface="+mn-lt"/>
                <a:hlinkClick r:id="rId8"/>
              </a:rPr>
              <a:t>Time management | 301 | The University of Sheffield</a:t>
            </a:r>
          </a:p>
        </p:txBody>
      </p:sp>
      <p:pic>
        <p:nvPicPr>
          <p:cNvPr id="4" name="Picture 4" descr="A picture containing text, indoor&#10;&#10;Description automatically generated">
            <a:extLst>
              <a:ext uri="{FF2B5EF4-FFF2-40B4-BE49-F238E27FC236}">
                <a16:creationId xmlns:a16="http://schemas.microsoft.com/office/drawing/2014/main" id="{4A2C2FBB-A7F8-9FEF-7A56-6269C6B3538F}"/>
              </a:ext>
            </a:extLst>
          </p:cNvPr>
          <p:cNvPicPr>
            <a:picLocks noChangeAspect="1"/>
          </p:cNvPicPr>
          <p:nvPr/>
        </p:nvPicPr>
        <p:blipFill>
          <a:blip r:embed="rId9"/>
          <a:stretch>
            <a:fillRect/>
          </a:stretch>
        </p:blipFill>
        <p:spPr>
          <a:xfrm>
            <a:off x="7780027" y="5424779"/>
            <a:ext cx="1848679" cy="1232453"/>
          </a:xfrm>
          <a:prstGeom prst="rect">
            <a:avLst/>
          </a:prstGeom>
        </p:spPr>
      </p:pic>
      <p:pic>
        <p:nvPicPr>
          <p:cNvPr id="5" name="Picture 5" descr="A picture containing text, indoor&#10;&#10;Description automatically generated">
            <a:extLst>
              <a:ext uri="{FF2B5EF4-FFF2-40B4-BE49-F238E27FC236}">
                <a16:creationId xmlns:a16="http://schemas.microsoft.com/office/drawing/2014/main" id="{FA8AFD1F-2FB0-7979-FD0D-DEE081BE8039}"/>
              </a:ext>
            </a:extLst>
          </p:cNvPr>
          <p:cNvPicPr>
            <a:picLocks noChangeAspect="1"/>
          </p:cNvPicPr>
          <p:nvPr/>
        </p:nvPicPr>
        <p:blipFill>
          <a:blip r:embed="rId9"/>
          <a:stretch>
            <a:fillRect/>
          </a:stretch>
        </p:blipFill>
        <p:spPr>
          <a:xfrm>
            <a:off x="2951997" y="5427052"/>
            <a:ext cx="1771375" cy="1177236"/>
          </a:xfrm>
          <a:prstGeom prst="rect">
            <a:avLst/>
          </a:prstGeom>
        </p:spPr>
      </p:pic>
    </p:spTree>
    <p:extLst>
      <p:ext uri="{BB962C8B-B14F-4D97-AF65-F5344CB8AC3E}">
        <p14:creationId xmlns:p14="http://schemas.microsoft.com/office/powerpoint/2010/main" val="309352001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Slides>
  <Notes>0</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Critical Thinking</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1295</cp:revision>
  <dcterms:created xsi:type="dcterms:W3CDTF">2022-10-17T08:37:18Z</dcterms:created>
  <dcterms:modified xsi:type="dcterms:W3CDTF">2022-10-27T18:50:16Z</dcterms:modified>
</cp:coreProperties>
</file>