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sldIdLst>
    <p:sldId id="256" r:id="rId5"/>
    <p:sldId id="257" r:id="rId6"/>
    <p:sldId id="260" r:id="rId7"/>
    <p:sldId id="258"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3F060C-3F2F-49E3-B3A4-532C49974723}" v="72" dt="2026-03-24T00:37:09.3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466" autoAdjust="0"/>
  </p:normalViewPr>
  <p:slideViewPr>
    <p:cSldViewPr snapToGrid="0">
      <p:cViewPr>
        <p:scale>
          <a:sx n="67" d="100"/>
          <a:sy n="67" d="100"/>
        </p:scale>
        <p:origin x="298"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ya Zulfiqar (2229775)" userId="5a754594-227c-4944-975f-b192a6346a72" providerId="ADAL" clId="{285B14CB-8D08-4631-A91C-46717D0C9976}"/>
    <pc:docChg chg="undo custSel addSld modSld sldOrd">
      <pc:chgData name="Asya Zulfiqar (2229775)" userId="5a754594-227c-4944-975f-b192a6346a72" providerId="ADAL" clId="{285B14CB-8D08-4631-A91C-46717D0C9976}" dt="2026-03-24T00:50:58.301" v="556" actId="208"/>
      <pc:docMkLst>
        <pc:docMk/>
      </pc:docMkLst>
      <pc:sldChg chg="addSp modSp mod ord">
        <pc:chgData name="Asya Zulfiqar (2229775)" userId="5a754594-227c-4944-975f-b192a6346a72" providerId="ADAL" clId="{285B14CB-8D08-4631-A91C-46717D0C9976}" dt="2026-03-24T00:41:14.549" v="522"/>
        <pc:sldMkLst>
          <pc:docMk/>
          <pc:sldMk cId="1178074204" sldId="256"/>
        </pc:sldMkLst>
        <pc:spChg chg="add mod">
          <ac:chgData name="Asya Zulfiqar (2229775)" userId="5a754594-227c-4944-975f-b192a6346a72" providerId="ADAL" clId="{285B14CB-8D08-4631-A91C-46717D0C9976}" dt="2026-03-23T19:59:51.742" v="183" actId="20577"/>
          <ac:spMkLst>
            <pc:docMk/>
            <pc:sldMk cId="1178074204" sldId="256"/>
            <ac:spMk id="4" creationId="{15A1D651-5FB4-77B4-D5D6-AF6DB3D31A9E}"/>
          </ac:spMkLst>
        </pc:spChg>
        <pc:picChg chg="add mod">
          <ac:chgData name="Asya Zulfiqar (2229775)" userId="5a754594-227c-4944-975f-b192a6346a72" providerId="ADAL" clId="{285B14CB-8D08-4631-A91C-46717D0C9976}" dt="2026-03-23T19:41:04.142" v="1" actId="1076"/>
          <ac:picMkLst>
            <pc:docMk/>
            <pc:sldMk cId="1178074204" sldId="256"/>
            <ac:picMk id="1026" creationId="{5417AEF0-98BE-22AB-71E6-433B86DED6B7}"/>
          </ac:picMkLst>
        </pc:picChg>
      </pc:sldChg>
      <pc:sldChg chg="addSp delSp modSp mod modNotesTx">
        <pc:chgData name="Asya Zulfiqar (2229775)" userId="5a754594-227c-4944-975f-b192a6346a72" providerId="ADAL" clId="{285B14CB-8D08-4631-A91C-46717D0C9976}" dt="2026-03-24T00:47:13.923" v="546" actId="313"/>
        <pc:sldMkLst>
          <pc:docMk/>
          <pc:sldMk cId="3448303538" sldId="257"/>
        </pc:sldMkLst>
        <pc:spChg chg="del">
          <ac:chgData name="Asya Zulfiqar (2229775)" userId="5a754594-227c-4944-975f-b192a6346a72" providerId="ADAL" clId="{285B14CB-8D08-4631-A91C-46717D0C9976}" dt="2026-03-23T19:43:20.842" v="18" actId="478"/>
          <ac:spMkLst>
            <pc:docMk/>
            <pc:sldMk cId="3448303538" sldId="257"/>
            <ac:spMk id="2" creationId="{85298F28-A552-8894-E963-75F29FFDFD8E}"/>
          </ac:spMkLst>
        </pc:spChg>
        <pc:spChg chg="add del">
          <ac:chgData name="Asya Zulfiqar (2229775)" userId="5a754594-227c-4944-975f-b192a6346a72" providerId="ADAL" clId="{285B14CB-8D08-4631-A91C-46717D0C9976}" dt="2026-03-24T00:13:16.717" v="318" actId="22"/>
          <ac:spMkLst>
            <pc:docMk/>
            <pc:sldMk cId="3448303538" sldId="257"/>
            <ac:spMk id="3" creationId="{317A369B-DB0F-D7EB-28CE-27346605BF89}"/>
          </ac:spMkLst>
        </pc:spChg>
        <pc:spChg chg="del">
          <ac:chgData name="Asya Zulfiqar (2229775)" userId="5a754594-227c-4944-975f-b192a6346a72" providerId="ADAL" clId="{285B14CB-8D08-4631-A91C-46717D0C9976}" dt="2026-03-23T19:43:25.813" v="19" actId="478"/>
          <ac:spMkLst>
            <pc:docMk/>
            <pc:sldMk cId="3448303538" sldId="257"/>
            <ac:spMk id="3" creationId="{9922ABF1-0694-05A5-07A2-CD0DB18CD0CB}"/>
          </ac:spMkLst>
        </pc:spChg>
        <pc:spChg chg="add mod">
          <ac:chgData name="Asya Zulfiqar (2229775)" userId="5a754594-227c-4944-975f-b192a6346a72" providerId="ADAL" clId="{285B14CB-8D08-4631-A91C-46717D0C9976}" dt="2026-03-23T23:43:11.152" v="295" actId="14100"/>
          <ac:spMkLst>
            <pc:docMk/>
            <pc:sldMk cId="3448303538" sldId="257"/>
            <ac:spMk id="4" creationId="{3880805E-5B8B-6A45-9EF4-ACD0216EA781}"/>
          </ac:spMkLst>
        </pc:spChg>
        <pc:spChg chg="add mod">
          <ac:chgData name="Asya Zulfiqar (2229775)" userId="5a754594-227c-4944-975f-b192a6346a72" providerId="ADAL" clId="{285B14CB-8D08-4631-A91C-46717D0C9976}" dt="2026-03-24T00:44:20.390" v="540" actId="14100"/>
          <ac:spMkLst>
            <pc:docMk/>
            <pc:sldMk cId="3448303538" sldId="257"/>
            <ac:spMk id="5" creationId="{BE59FDDE-9CB1-A5CF-450E-519E32428A37}"/>
          </ac:spMkLst>
        </pc:spChg>
        <pc:spChg chg="add mod">
          <ac:chgData name="Asya Zulfiqar (2229775)" userId="5a754594-227c-4944-975f-b192a6346a72" providerId="ADAL" clId="{285B14CB-8D08-4631-A91C-46717D0C9976}" dt="2026-03-24T00:44:37.697" v="544" actId="1076"/>
          <ac:spMkLst>
            <pc:docMk/>
            <pc:sldMk cId="3448303538" sldId="257"/>
            <ac:spMk id="6" creationId="{5F2909C4-AFE6-D1DB-B214-803BDDB55D72}"/>
          </ac:spMkLst>
        </pc:spChg>
        <pc:spChg chg="add mod">
          <ac:chgData name="Asya Zulfiqar (2229775)" userId="5a754594-227c-4944-975f-b192a6346a72" providerId="ADAL" clId="{285B14CB-8D08-4631-A91C-46717D0C9976}" dt="2026-03-24T00:47:13.923" v="546" actId="313"/>
          <ac:spMkLst>
            <pc:docMk/>
            <pc:sldMk cId="3448303538" sldId="257"/>
            <ac:spMk id="7" creationId="{65906E1F-39CC-7DDE-2E28-066FD55F21F8}"/>
          </ac:spMkLst>
        </pc:spChg>
        <pc:spChg chg="add del mod">
          <ac:chgData name="Asya Zulfiqar (2229775)" userId="5a754594-227c-4944-975f-b192a6346a72" providerId="ADAL" clId="{285B14CB-8D08-4631-A91C-46717D0C9976}" dt="2026-03-24T00:13:34.801" v="320" actId="478"/>
          <ac:spMkLst>
            <pc:docMk/>
            <pc:sldMk cId="3448303538" sldId="257"/>
            <ac:spMk id="8" creationId="{72ACAAC3-33C6-B32D-1298-85EB5428B10E}"/>
          </ac:spMkLst>
        </pc:spChg>
        <pc:picChg chg="add del mod">
          <ac:chgData name="Asya Zulfiqar (2229775)" userId="5a754594-227c-4944-975f-b192a6346a72" providerId="ADAL" clId="{285B14CB-8D08-4631-A91C-46717D0C9976}" dt="2026-03-24T00:15:15.425" v="325" actId="478"/>
          <ac:picMkLst>
            <pc:docMk/>
            <pc:sldMk cId="3448303538" sldId="257"/>
            <ac:picMk id="10" creationId="{3BFDAFD6-5723-468F-3043-E63C3CC294E0}"/>
          </ac:picMkLst>
        </pc:picChg>
        <pc:picChg chg="add mod">
          <ac:chgData name="Asya Zulfiqar (2229775)" userId="5a754594-227c-4944-975f-b192a6346a72" providerId="ADAL" clId="{285B14CB-8D08-4631-A91C-46717D0C9976}" dt="2026-03-24T00:17:07.955" v="340" actId="208"/>
          <ac:picMkLst>
            <pc:docMk/>
            <pc:sldMk cId="3448303538" sldId="257"/>
            <ac:picMk id="12" creationId="{CA3FD39C-A141-5DE2-B6F5-18CF73F8185B}"/>
          </ac:picMkLst>
        </pc:picChg>
        <pc:picChg chg="add del mod">
          <ac:chgData name="Asya Zulfiqar (2229775)" userId="5a754594-227c-4944-975f-b192a6346a72" providerId="ADAL" clId="{285B14CB-8D08-4631-A91C-46717D0C9976}" dt="2026-03-24T00:13:37.639" v="321" actId="478"/>
          <ac:picMkLst>
            <pc:docMk/>
            <pc:sldMk cId="3448303538" sldId="257"/>
            <ac:picMk id="2050" creationId="{FF546E39-6BBE-F194-872C-14D090C9730C}"/>
          </ac:picMkLst>
        </pc:picChg>
      </pc:sldChg>
      <pc:sldChg chg="addSp delSp modSp mod ord">
        <pc:chgData name="Asya Zulfiqar (2229775)" userId="5a754594-227c-4944-975f-b192a6346a72" providerId="ADAL" clId="{285B14CB-8D08-4631-A91C-46717D0C9976}" dt="2026-03-24T00:50:58.301" v="556" actId="208"/>
        <pc:sldMkLst>
          <pc:docMk/>
          <pc:sldMk cId="3904334950" sldId="258"/>
        </pc:sldMkLst>
        <pc:spChg chg="del">
          <ac:chgData name="Asya Zulfiqar (2229775)" userId="5a754594-227c-4944-975f-b192a6346a72" providerId="ADAL" clId="{285B14CB-8D08-4631-A91C-46717D0C9976}" dt="2026-03-23T19:53:37.592" v="85" actId="478"/>
          <ac:spMkLst>
            <pc:docMk/>
            <pc:sldMk cId="3904334950" sldId="258"/>
            <ac:spMk id="2" creationId="{C3A70E65-66B2-FC51-96CF-532940BEF854}"/>
          </ac:spMkLst>
        </pc:spChg>
        <pc:spChg chg="del">
          <ac:chgData name="Asya Zulfiqar (2229775)" userId="5a754594-227c-4944-975f-b192a6346a72" providerId="ADAL" clId="{285B14CB-8D08-4631-A91C-46717D0C9976}" dt="2026-03-23T19:53:39.797" v="88" actId="478"/>
          <ac:spMkLst>
            <pc:docMk/>
            <pc:sldMk cId="3904334950" sldId="258"/>
            <ac:spMk id="3" creationId="{EE378424-56A2-7909-BC40-FBA1BFDA2D8E}"/>
          </ac:spMkLst>
        </pc:spChg>
        <pc:spChg chg="add mod">
          <ac:chgData name="Asya Zulfiqar (2229775)" userId="5a754594-227c-4944-975f-b192a6346a72" providerId="ADAL" clId="{285B14CB-8D08-4631-A91C-46717D0C9976}" dt="2026-03-23T23:42:48.078" v="291" actId="1076"/>
          <ac:spMkLst>
            <pc:docMk/>
            <pc:sldMk cId="3904334950" sldId="258"/>
            <ac:spMk id="4" creationId="{CA9D1D56-4595-8BF8-BD52-781801B26C61}"/>
          </ac:spMkLst>
        </pc:spChg>
        <pc:spChg chg="add del mod">
          <ac:chgData name="Asya Zulfiqar (2229775)" userId="5a754594-227c-4944-975f-b192a6346a72" providerId="ADAL" clId="{285B14CB-8D08-4631-A91C-46717D0C9976}" dt="2026-03-23T19:53:37.608" v="87"/>
          <ac:spMkLst>
            <pc:docMk/>
            <pc:sldMk cId="3904334950" sldId="258"/>
            <ac:spMk id="4" creationId="{E4878EE2-4847-000E-70FB-E8F8F2EC7EFF}"/>
          </ac:spMkLst>
        </pc:spChg>
        <pc:spChg chg="add del mod ord">
          <ac:chgData name="Asya Zulfiqar (2229775)" userId="5a754594-227c-4944-975f-b192a6346a72" providerId="ADAL" clId="{285B14CB-8D08-4631-A91C-46717D0C9976}" dt="2026-03-24T00:29:56.319" v="405" actId="478"/>
          <ac:spMkLst>
            <pc:docMk/>
            <pc:sldMk cId="3904334950" sldId="258"/>
            <ac:spMk id="5" creationId="{54CD1016-A5EF-B809-E0CD-C4B877EFDD53}"/>
          </ac:spMkLst>
        </pc:spChg>
        <pc:spChg chg="add mod ord">
          <ac:chgData name="Asya Zulfiqar (2229775)" userId="5a754594-227c-4944-975f-b192a6346a72" providerId="ADAL" clId="{285B14CB-8D08-4631-A91C-46717D0C9976}" dt="2026-03-24T00:50:52.135" v="554" actId="208"/>
          <ac:spMkLst>
            <pc:docMk/>
            <pc:sldMk cId="3904334950" sldId="258"/>
            <ac:spMk id="6" creationId="{88864DA2-E26B-D094-9B2C-2EBC81B73D89}"/>
          </ac:spMkLst>
        </pc:spChg>
        <pc:spChg chg="add mod">
          <ac:chgData name="Asya Zulfiqar (2229775)" userId="5a754594-227c-4944-975f-b192a6346a72" providerId="ADAL" clId="{285B14CB-8D08-4631-A91C-46717D0C9976}" dt="2026-03-24T00:50:54.333" v="555" actId="208"/>
          <ac:spMkLst>
            <pc:docMk/>
            <pc:sldMk cId="3904334950" sldId="258"/>
            <ac:spMk id="7" creationId="{5CAD65AB-52F8-DF55-2A9D-AB5A84488381}"/>
          </ac:spMkLst>
        </pc:spChg>
        <pc:spChg chg="add mod ord">
          <ac:chgData name="Asya Zulfiqar (2229775)" userId="5a754594-227c-4944-975f-b192a6346a72" providerId="ADAL" clId="{285B14CB-8D08-4631-A91C-46717D0C9976}" dt="2026-03-24T00:50:58.301" v="556" actId="208"/>
          <ac:spMkLst>
            <pc:docMk/>
            <pc:sldMk cId="3904334950" sldId="258"/>
            <ac:spMk id="8" creationId="{00D43C48-518A-4182-0024-A4D10642D927}"/>
          </ac:spMkLst>
        </pc:spChg>
        <pc:picChg chg="add mod ord modCrop">
          <ac:chgData name="Asya Zulfiqar (2229775)" userId="5a754594-227c-4944-975f-b192a6346a72" providerId="ADAL" clId="{285B14CB-8D08-4631-A91C-46717D0C9976}" dt="2026-03-24T00:34:47.329" v="421" actId="1076"/>
          <ac:picMkLst>
            <pc:docMk/>
            <pc:sldMk cId="3904334950" sldId="258"/>
            <ac:picMk id="3" creationId="{CFBFC9E6-3AD5-ADBE-C750-175AAC590F8B}"/>
          </ac:picMkLst>
        </pc:picChg>
      </pc:sldChg>
      <pc:sldChg chg="addSp delSp modSp mod">
        <pc:chgData name="Asya Zulfiqar (2229775)" userId="5a754594-227c-4944-975f-b192a6346a72" providerId="ADAL" clId="{285B14CB-8D08-4631-A91C-46717D0C9976}" dt="2026-03-24T00:40:30.023" v="520" actId="33524"/>
        <pc:sldMkLst>
          <pc:docMk/>
          <pc:sldMk cId="3245908367" sldId="259"/>
        </pc:sldMkLst>
        <pc:spChg chg="del">
          <ac:chgData name="Asya Zulfiqar (2229775)" userId="5a754594-227c-4944-975f-b192a6346a72" providerId="ADAL" clId="{285B14CB-8D08-4631-A91C-46717D0C9976}" dt="2026-03-23T19:53:15.153" v="82" actId="478"/>
          <ac:spMkLst>
            <pc:docMk/>
            <pc:sldMk cId="3245908367" sldId="259"/>
            <ac:spMk id="2" creationId="{02C719BB-FC24-4751-37B7-5B44A545ECA3}"/>
          </ac:spMkLst>
        </pc:spChg>
        <pc:spChg chg="del">
          <ac:chgData name="Asya Zulfiqar (2229775)" userId="5a754594-227c-4944-975f-b192a6346a72" providerId="ADAL" clId="{285B14CB-8D08-4631-A91C-46717D0C9976}" dt="2026-03-23T19:53:17.447" v="83" actId="478"/>
          <ac:spMkLst>
            <pc:docMk/>
            <pc:sldMk cId="3245908367" sldId="259"/>
            <ac:spMk id="3" creationId="{E3B6BE8D-5150-A4F6-6E5B-21D7AA9685B1}"/>
          </ac:spMkLst>
        </pc:spChg>
        <pc:spChg chg="add mod">
          <ac:chgData name="Asya Zulfiqar (2229775)" userId="5a754594-227c-4944-975f-b192a6346a72" providerId="ADAL" clId="{285B14CB-8D08-4631-A91C-46717D0C9976}" dt="2026-03-24T00:40:30.023" v="520" actId="33524"/>
          <ac:spMkLst>
            <pc:docMk/>
            <pc:sldMk cId="3245908367" sldId="259"/>
            <ac:spMk id="4" creationId="{336E133C-619F-A2A9-C027-0F3F4DF8146A}"/>
          </ac:spMkLst>
        </pc:spChg>
      </pc:sldChg>
      <pc:sldChg chg="addSp delSp modSp new mod">
        <pc:chgData name="Asya Zulfiqar (2229775)" userId="5a754594-227c-4944-975f-b192a6346a72" providerId="ADAL" clId="{285B14CB-8D08-4631-A91C-46717D0C9976}" dt="2026-03-24T00:49:17.488" v="550" actId="33524"/>
        <pc:sldMkLst>
          <pc:docMk/>
          <pc:sldMk cId="403323580" sldId="260"/>
        </pc:sldMkLst>
        <pc:spChg chg="del">
          <ac:chgData name="Asya Zulfiqar (2229775)" userId="5a754594-227c-4944-975f-b192a6346a72" providerId="ADAL" clId="{285B14CB-8D08-4631-A91C-46717D0C9976}" dt="2026-03-24T00:12:13.990" v="309" actId="478"/>
          <ac:spMkLst>
            <pc:docMk/>
            <pc:sldMk cId="403323580" sldId="260"/>
            <ac:spMk id="2" creationId="{F47C428E-2D07-A3CA-31B3-01EF5A4B41B4}"/>
          </ac:spMkLst>
        </pc:spChg>
        <pc:spChg chg="del mod">
          <ac:chgData name="Asya Zulfiqar (2229775)" userId="5a754594-227c-4944-975f-b192a6346a72" providerId="ADAL" clId="{285B14CB-8D08-4631-A91C-46717D0C9976}" dt="2026-03-24T00:12:21.130" v="311" actId="478"/>
          <ac:spMkLst>
            <pc:docMk/>
            <pc:sldMk cId="403323580" sldId="260"/>
            <ac:spMk id="3" creationId="{FC564298-F1DF-CADA-4266-9A698A13103B}"/>
          </ac:spMkLst>
        </pc:spChg>
        <pc:spChg chg="add del">
          <ac:chgData name="Asya Zulfiqar (2229775)" userId="5a754594-227c-4944-975f-b192a6346a72" providerId="ADAL" clId="{285B14CB-8D08-4631-A91C-46717D0C9976}" dt="2026-03-24T00:12:39.192" v="313" actId="22"/>
          <ac:spMkLst>
            <pc:docMk/>
            <pc:sldMk cId="403323580" sldId="260"/>
            <ac:spMk id="5" creationId="{35B3B237-2F98-32F1-1BD5-BBD1D24BD75C}"/>
          </ac:spMkLst>
        </pc:spChg>
        <pc:spChg chg="add mod">
          <ac:chgData name="Asya Zulfiqar (2229775)" userId="5a754594-227c-4944-975f-b192a6346a72" providerId="ADAL" clId="{285B14CB-8D08-4631-A91C-46717D0C9976}" dt="2026-03-24T00:20:44.249" v="368" actId="14100"/>
          <ac:spMkLst>
            <pc:docMk/>
            <pc:sldMk cId="403323580" sldId="260"/>
            <ac:spMk id="6" creationId="{113FAFA7-6695-6152-D771-05266B7B3B86}"/>
          </ac:spMkLst>
        </pc:spChg>
        <pc:spChg chg="add mod">
          <ac:chgData name="Asya Zulfiqar (2229775)" userId="5a754594-227c-4944-975f-b192a6346a72" providerId="ADAL" clId="{285B14CB-8D08-4631-A91C-46717D0C9976}" dt="2026-03-24T00:18:55.293" v="353"/>
          <ac:spMkLst>
            <pc:docMk/>
            <pc:sldMk cId="403323580" sldId="260"/>
            <ac:spMk id="8" creationId="{C3921644-FD6B-16E9-0D90-A4D032856B45}"/>
          </ac:spMkLst>
        </pc:spChg>
        <pc:spChg chg="add del mod">
          <ac:chgData name="Asya Zulfiqar (2229775)" userId="5a754594-227c-4944-975f-b192a6346a72" providerId="ADAL" clId="{285B14CB-8D08-4631-A91C-46717D0C9976}" dt="2026-03-24T00:19:30.089" v="360" actId="478"/>
          <ac:spMkLst>
            <pc:docMk/>
            <pc:sldMk cId="403323580" sldId="260"/>
            <ac:spMk id="9" creationId="{5CF2C766-5376-2A68-E63B-B4B786DDB064}"/>
          </ac:spMkLst>
        </pc:spChg>
        <pc:spChg chg="add mod">
          <ac:chgData name="Asya Zulfiqar (2229775)" userId="5a754594-227c-4944-975f-b192a6346a72" providerId="ADAL" clId="{285B14CB-8D08-4631-A91C-46717D0C9976}" dt="2026-03-24T00:49:17.488" v="550" actId="33524"/>
          <ac:spMkLst>
            <pc:docMk/>
            <pc:sldMk cId="403323580" sldId="260"/>
            <ac:spMk id="11" creationId="{96D81909-923F-7D51-F060-2678529E1A3D}"/>
          </ac:spMkLst>
        </pc:spChg>
        <pc:spChg chg="add mod">
          <ac:chgData name="Asya Zulfiqar (2229775)" userId="5a754594-227c-4944-975f-b192a6346a72" providerId="ADAL" clId="{285B14CB-8D08-4631-A91C-46717D0C9976}" dt="2026-03-24T00:25:50.576" v="373" actId="1076"/>
          <ac:spMkLst>
            <pc:docMk/>
            <pc:sldMk cId="403323580" sldId="260"/>
            <ac:spMk id="12" creationId="{5BF56D52-2797-5BCC-FD03-DEDCE9E923FE}"/>
          </ac:spMkLst>
        </pc:spChg>
        <pc:spChg chg="add del mod">
          <ac:chgData name="Asya Zulfiqar (2229775)" userId="5a754594-227c-4944-975f-b192a6346a72" providerId="ADAL" clId="{285B14CB-8D08-4631-A91C-46717D0C9976}" dt="2026-03-24T00:26:37.363" v="379" actId="478"/>
          <ac:spMkLst>
            <pc:docMk/>
            <pc:sldMk cId="403323580" sldId="260"/>
            <ac:spMk id="13" creationId="{77E7FA93-14DF-C6FA-74F2-9968905448F6}"/>
          </ac:spMkLst>
        </pc:spChg>
        <pc:picChg chg="add mod">
          <ac:chgData name="Asya Zulfiqar (2229775)" userId="5a754594-227c-4944-975f-b192a6346a72" providerId="ADAL" clId="{285B14CB-8D08-4631-A91C-46717D0C9976}" dt="2026-03-24T00:28:59.136" v="394" actId="208"/>
          <ac:picMkLst>
            <pc:docMk/>
            <pc:sldMk cId="403323580" sldId="260"/>
            <ac:picMk id="7" creationId="{BFB48A5D-463C-A592-B4A3-C32BE9B9156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4EF8A3-531D-415B-841A-A26EB672A73B}"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7BC91A-79B5-45FC-860F-E84A49ED25C3}" type="slidenum">
              <a:rPr lang="en-GB" smtClean="0"/>
              <a:t>‹#›</a:t>
            </a:fld>
            <a:endParaRPr lang="en-GB"/>
          </a:p>
        </p:txBody>
      </p:sp>
    </p:spTree>
    <p:extLst>
      <p:ext uri="{BB962C8B-B14F-4D97-AF65-F5344CB8AC3E}">
        <p14:creationId xmlns:p14="http://schemas.microsoft.com/office/powerpoint/2010/main" val="2341247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0E7BC91A-79B5-45FC-860F-E84A49ED25C3}" type="slidenum">
              <a:rPr lang="en-GB" smtClean="0"/>
              <a:t>2</a:t>
            </a:fld>
            <a:endParaRPr lang="en-GB" dirty="0"/>
          </a:p>
        </p:txBody>
      </p:sp>
    </p:spTree>
    <p:extLst>
      <p:ext uri="{BB962C8B-B14F-4D97-AF65-F5344CB8AC3E}">
        <p14:creationId xmlns:p14="http://schemas.microsoft.com/office/powerpoint/2010/main" val="1480385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7BC91A-79B5-45FC-860F-E84A49ED25C3}" type="slidenum">
              <a:rPr lang="en-GB" smtClean="0"/>
              <a:t>4</a:t>
            </a:fld>
            <a:endParaRPr lang="en-GB"/>
          </a:p>
        </p:txBody>
      </p:sp>
    </p:spTree>
    <p:extLst>
      <p:ext uri="{BB962C8B-B14F-4D97-AF65-F5344CB8AC3E}">
        <p14:creationId xmlns:p14="http://schemas.microsoft.com/office/powerpoint/2010/main" val="3645308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5829-9B58-AE47-4058-1DAD26742C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F28F76-2389-321D-517A-D176A30752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F29B0F-E302-ACE6-9D17-126A85A1562C}"/>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5" name="Footer Placeholder 4">
            <a:extLst>
              <a:ext uri="{FF2B5EF4-FFF2-40B4-BE49-F238E27FC236}">
                <a16:creationId xmlns:a16="http://schemas.microsoft.com/office/drawing/2014/main" id="{F9DE96D4-ED58-1A20-2E3B-26B84F69E1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91391D-C850-46C6-E28A-220BBB1185F6}"/>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973439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171B7-CF42-977C-E55B-C53ACC6535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0A407B-55F3-8324-2EBB-726F6CABD9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75F14A-289D-706D-4464-F51894701A5B}"/>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5" name="Footer Placeholder 4">
            <a:extLst>
              <a:ext uri="{FF2B5EF4-FFF2-40B4-BE49-F238E27FC236}">
                <a16:creationId xmlns:a16="http://schemas.microsoft.com/office/drawing/2014/main" id="{545BC39D-B6B2-A790-7D0C-D5B922760D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6EA06-103B-411C-A57E-81B3BE3A842C}"/>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4274214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9AC93-F1DB-3398-0775-A36E2C1DB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ACA5B1-62B7-B3C8-C1D7-ECEA8DDD332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420144-2870-46C1-B307-9DC21F447208}"/>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5" name="Footer Placeholder 4">
            <a:extLst>
              <a:ext uri="{FF2B5EF4-FFF2-40B4-BE49-F238E27FC236}">
                <a16:creationId xmlns:a16="http://schemas.microsoft.com/office/drawing/2014/main" id="{E87F4C52-2177-2C9C-4630-F6EAC24E67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F23B8-5DE1-4A89-13E0-7951129A9DFA}"/>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661174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1AFF6-FD6B-0C2A-03E0-98A626CFC1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E6ED87-B265-2017-CF81-B9F1EFE1C9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17D800-C575-6E1D-F6C9-8F892F9DC3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57B932-B116-9270-56D4-B2E98F7AF393}"/>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6" name="Footer Placeholder 5">
            <a:extLst>
              <a:ext uri="{FF2B5EF4-FFF2-40B4-BE49-F238E27FC236}">
                <a16:creationId xmlns:a16="http://schemas.microsoft.com/office/drawing/2014/main" id="{36C43C2E-5451-2325-4C33-A9F92E9182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150F66-3963-C35C-AC32-191EF432C4A4}"/>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3759932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0E81E-9C2B-F93D-C5E6-F2596721C2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F9257D-BEE5-6FA6-94D9-427AA5C380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5A1B84-0324-B233-8FD9-5EABBF716F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DA0986-03B9-4E10-38DC-18EDD2DBED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AC8A04-C225-5DCF-5C54-272E282A06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F974C34-00DF-FD94-98FA-D2472428BC8E}"/>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8" name="Footer Placeholder 7">
            <a:extLst>
              <a:ext uri="{FF2B5EF4-FFF2-40B4-BE49-F238E27FC236}">
                <a16:creationId xmlns:a16="http://schemas.microsoft.com/office/drawing/2014/main" id="{118972EC-6E6F-317E-8825-AB72393D52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780E98-B87D-0C5E-55F4-56018A39C6D1}"/>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745430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75E6C-43B8-3B88-9AA4-3BF21CF4B8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D9964A-16F0-21C1-49F2-C6B2AC2C2333}"/>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4" name="Footer Placeholder 3">
            <a:extLst>
              <a:ext uri="{FF2B5EF4-FFF2-40B4-BE49-F238E27FC236}">
                <a16:creationId xmlns:a16="http://schemas.microsoft.com/office/drawing/2014/main" id="{CC2B044C-0A83-EBBF-9CF2-14AC580AC9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E61A71-5158-30D0-FF0C-9A743716FA86}"/>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2117492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9E5D5C-8794-2652-1738-BA5D4AE9791C}"/>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3" name="Footer Placeholder 2">
            <a:extLst>
              <a:ext uri="{FF2B5EF4-FFF2-40B4-BE49-F238E27FC236}">
                <a16:creationId xmlns:a16="http://schemas.microsoft.com/office/drawing/2014/main" id="{CF33C6C4-A240-3441-E430-4244E9C41A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D18152-2263-5536-B102-783BC6641D7A}"/>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2851365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25C2-4FC1-8B85-1D16-189DFC77C3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0E7384-5CC7-AB5F-41F2-93D3237308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292091-B91D-EDD7-5D1B-16BD501A8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DDECB3-D576-B751-9828-12F019A032C2}"/>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6" name="Footer Placeholder 5">
            <a:extLst>
              <a:ext uri="{FF2B5EF4-FFF2-40B4-BE49-F238E27FC236}">
                <a16:creationId xmlns:a16="http://schemas.microsoft.com/office/drawing/2014/main" id="{26D00144-2A32-D3D7-A20A-A7289FD9E8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471B05-04D2-C458-1861-8E1CCD63D06F}"/>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3736757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BE6C5-B318-DFBC-F2F5-226FEDEBC1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EF4A62-BC87-EE04-59C2-5583A47257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0AD52-EA34-A7E6-1DAD-537DF346FB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C54DE0-A40C-F6A6-4EED-66FC1B0D5E73}"/>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6" name="Footer Placeholder 5">
            <a:extLst>
              <a:ext uri="{FF2B5EF4-FFF2-40B4-BE49-F238E27FC236}">
                <a16:creationId xmlns:a16="http://schemas.microsoft.com/office/drawing/2014/main" id="{4BEEF3C9-5E42-C4DA-450C-3AB2FCBA5F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48EECB-86B6-0DED-00F0-D3074EFB33C4}"/>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1462854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019E7-1F39-0F9E-6801-55FA410B9F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AA3AAA-AD8D-446D-089E-83D63B26B6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17AE4D-F900-4DA6-3783-FEDE9D7B57A5}"/>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5" name="Footer Placeholder 4">
            <a:extLst>
              <a:ext uri="{FF2B5EF4-FFF2-40B4-BE49-F238E27FC236}">
                <a16:creationId xmlns:a16="http://schemas.microsoft.com/office/drawing/2014/main" id="{8EB982D9-A0EE-6ACC-49B0-89FED72A3C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8E3A26-7DEF-6718-228C-3AA8E2646A2A}"/>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1232177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F1C05C-4246-EE5F-B3F6-C4EC2B6A40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1B6F07-6EB8-E3D2-3318-7DE6227AF0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03829-F797-677F-6B0B-2A8C9FF33407}"/>
              </a:ext>
            </a:extLst>
          </p:cNvPr>
          <p:cNvSpPr>
            <a:spLocks noGrp="1"/>
          </p:cNvSpPr>
          <p:nvPr>
            <p:ph type="dt" sz="half" idx="10"/>
          </p:nvPr>
        </p:nvSpPr>
        <p:spPr/>
        <p:txBody>
          <a:bodyPr/>
          <a:lstStyle/>
          <a:p>
            <a:fld id="{A57DD581-8D37-4946-B864-6E6EDECEC2EF}" type="datetimeFigureOut">
              <a:rPr lang="en-GB" smtClean="0"/>
              <a:t>23/03/2026</a:t>
            </a:fld>
            <a:endParaRPr lang="en-GB"/>
          </a:p>
        </p:txBody>
      </p:sp>
      <p:sp>
        <p:nvSpPr>
          <p:cNvPr id="5" name="Footer Placeholder 4">
            <a:extLst>
              <a:ext uri="{FF2B5EF4-FFF2-40B4-BE49-F238E27FC236}">
                <a16:creationId xmlns:a16="http://schemas.microsoft.com/office/drawing/2014/main" id="{EA3CB9EB-3228-440B-6BC7-17295E102C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0EF1D-8B30-ED46-7849-6853D367269C}"/>
              </a:ext>
            </a:extLst>
          </p:cNvPr>
          <p:cNvSpPr>
            <a:spLocks noGrp="1"/>
          </p:cNvSpPr>
          <p:nvPr>
            <p:ph type="sldNum" sz="quarter" idx="12"/>
          </p:nvPr>
        </p:nvSpPr>
        <p:spPr/>
        <p:txBody>
          <a:bodyPr/>
          <a:lstStyle/>
          <a:p>
            <a:fld id="{1FF61CEE-AF2A-4FC8-AEFC-A88C13947B19}" type="slidenum">
              <a:rPr lang="en-GB" smtClean="0"/>
              <a:t>‹#›</a:t>
            </a:fld>
            <a:endParaRPr lang="en-GB"/>
          </a:p>
        </p:txBody>
      </p:sp>
    </p:spTree>
    <p:extLst>
      <p:ext uri="{BB962C8B-B14F-4D97-AF65-F5344CB8AC3E}">
        <p14:creationId xmlns:p14="http://schemas.microsoft.com/office/powerpoint/2010/main" val="3148822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BC9009-B7A6-24BB-7A09-7F2A1C5038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36F802-5030-BDF3-D084-ED2BD26ED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E75409-3F3A-D0D8-8286-7C6E1F53E3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7DD581-8D37-4946-B864-6E6EDECEC2EF}" type="datetimeFigureOut">
              <a:rPr lang="en-GB" smtClean="0"/>
              <a:t>23/03/2026</a:t>
            </a:fld>
            <a:endParaRPr lang="en-GB"/>
          </a:p>
        </p:txBody>
      </p:sp>
      <p:sp>
        <p:nvSpPr>
          <p:cNvPr id="5" name="Footer Placeholder 4">
            <a:extLst>
              <a:ext uri="{FF2B5EF4-FFF2-40B4-BE49-F238E27FC236}">
                <a16:creationId xmlns:a16="http://schemas.microsoft.com/office/drawing/2014/main" id="{ED849ACF-EB36-9A8A-A19B-DBB31E6FEC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773569-05D2-6B24-C19E-CE6353508A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F61CEE-AF2A-4FC8-AEFC-A88C13947B19}" type="slidenum">
              <a:rPr lang="en-GB" smtClean="0"/>
              <a:t>‹#›</a:t>
            </a:fld>
            <a:endParaRPr lang="en-GB"/>
          </a:p>
        </p:txBody>
      </p:sp>
    </p:spTree>
    <p:extLst>
      <p:ext uri="{BB962C8B-B14F-4D97-AF65-F5344CB8AC3E}">
        <p14:creationId xmlns:p14="http://schemas.microsoft.com/office/powerpoint/2010/main" val="25893973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doi.org/10.1177/16094069221078731" TargetMode="External"/><Relationship Id="rId3" Type="http://schemas.openxmlformats.org/officeDocument/2006/relationships/hyperlink" Target="https://doi.org/10.5195/jmla.2018.283" TargetMode="External"/><Relationship Id="rId7" Type="http://schemas.openxmlformats.org/officeDocument/2006/relationships/hyperlink" Target="https://www.researchprospect.com/a-quick-guide-on-boolean-operators/" TargetMode="External"/><Relationship Id="rId2" Type="http://schemas.openxmlformats.org/officeDocument/2006/relationships/hyperlink" Target="https://doi.org/10.5153/sro.1553" TargetMode="External"/><Relationship Id="rId1" Type="http://schemas.openxmlformats.org/officeDocument/2006/relationships/slideLayout" Target="../slideLayouts/slideLayout2.xml"/><Relationship Id="rId6" Type="http://schemas.openxmlformats.org/officeDocument/2006/relationships/hyperlink" Target="https://doi.org/10.1007/978-3-030-90025-0_6" TargetMode="External"/><Relationship Id="rId5" Type="http://schemas.openxmlformats.org/officeDocument/2006/relationships/hyperlink" Target="https://study.sagepub.com/booth3e/student-resources/templates-and-trackers" TargetMode="External"/><Relationship Id="rId4" Type="http://schemas.openxmlformats.org/officeDocument/2006/relationships/hyperlink" Target="https://doi.org/10.1191/1478088706qp063oa" TargetMode="External"/><Relationship Id="rId9" Type="http://schemas.openxmlformats.org/officeDocument/2006/relationships/hyperlink" Target="https://online.visual-paradigm.com/diagrams/templates/flowchart/research-process-flowcha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417AEF0-98BE-22AB-71E6-433B86DED6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415" y="472758"/>
            <a:ext cx="4362450" cy="16859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5A1D651-5FB4-77B4-D5D6-AF6DB3D31A9E}"/>
              </a:ext>
            </a:extLst>
          </p:cNvPr>
          <p:cNvSpPr txBox="1"/>
          <p:nvPr/>
        </p:nvSpPr>
        <p:spPr>
          <a:xfrm>
            <a:off x="733108" y="1859399"/>
            <a:ext cx="10725784" cy="4308872"/>
          </a:xfrm>
          <a:prstGeom prst="rect">
            <a:avLst/>
          </a:prstGeom>
          <a:noFill/>
        </p:spPr>
        <p:txBody>
          <a:bodyPr wrap="square" rtlCol="0">
            <a:spAutoFit/>
          </a:bodyPr>
          <a:lstStyle/>
          <a:p>
            <a:pPr fontAlgn="base"/>
            <a:r>
              <a:rPr lang="en-GB" sz="3200" b="1" dirty="0"/>
              <a:t> </a:t>
            </a:r>
            <a:r>
              <a:rPr lang="en-GB" sz="3200" dirty="0"/>
              <a:t> </a:t>
            </a:r>
          </a:p>
          <a:p>
            <a:pPr fontAlgn="base"/>
            <a:r>
              <a:rPr lang="en-GB" sz="3200" b="1" dirty="0"/>
              <a:t> </a:t>
            </a:r>
            <a:r>
              <a:rPr lang="en-GB" sz="3200" dirty="0"/>
              <a:t>           </a:t>
            </a:r>
            <a:r>
              <a:rPr lang="en-GB" sz="3200" b="1" dirty="0"/>
              <a:t>Methods and Search Strategy Academic Poster</a:t>
            </a:r>
            <a:r>
              <a:rPr lang="en-GB" sz="3200" dirty="0"/>
              <a:t> </a:t>
            </a:r>
          </a:p>
          <a:p>
            <a:pPr fontAlgn="base"/>
            <a:endParaRPr lang="en-GB" sz="3200" dirty="0"/>
          </a:p>
          <a:p>
            <a:pPr fontAlgn="base"/>
            <a:r>
              <a:rPr lang="en-GB" sz="3200" b="1" dirty="0"/>
              <a:t> </a:t>
            </a:r>
            <a:r>
              <a:rPr lang="en-GB" sz="3200" dirty="0"/>
              <a:t> </a:t>
            </a:r>
          </a:p>
          <a:p>
            <a:pPr fontAlgn="base"/>
            <a:r>
              <a:rPr lang="en-GB" sz="3200" b="1" dirty="0"/>
              <a:t>               Student name: Asya Zulfiqar</a:t>
            </a:r>
            <a:r>
              <a:rPr lang="en-GB" sz="3200" dirty="0"/>
              <a:t> </a:t>
            </a:r>
          </a:p>
          <a:p>
            <a:pPr fontAlgn="base"/>
            <a:r>
              <a:rPr lang="en-GB" sz="3200" b="1" dirty="0"/>
              <a:t>               Student ID: 2229775</a:t>
            </a:r>
            <a:r>
              <a:rPr lang="en-GB" sz="3200" dirty="0"/>
              <a:t> </a:t>
            </a:r>
          </a:p>
          <a:p>
            <a:pPr fontAlgn="base"/>
            <a:r>
              <a:rPr lang="en-GB" sz="3200" b="1" dirty="0"/>
              <a:t>               Module name: Independent Project</a:t>
            </a:r>
            <a:r>
              <a:rPr lang="en-GB" sz="3200" dirty="0"/>
              <a:t> </a:t>
            </a:r>
          </a:p>
          <a:p>
            <a:pPr fontAlgn="base"/>
            <a:r>
              <a:rPr lang="en-GB" sz="3200" b="1" dirty="0"/>
              <a:t>               Module code: BMHP6020_BIRM</a:t>
            </a:r>
            <a:r>
              <a:rPr lang="en-GB" sz="3200" dirty="0"/>
              <a:t> </a:t>
            </a:r>
          </a:p>
          <a:p>
            <a:endParaRPr lang="en-GB" dirty="0"/>
          </a:p>
        </p:txBody>
      </p:sp>
    </p:spTree>
    <p:extLst>
      <p:ext uri="{BB962C8B-B14F-4D97-AF65-F5344CB8AC3E}">
        <p14:creationId xmlns:p14="http://schemas.microsoft.com/office/powerpoint/2010/main" val="1178074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80805E-5B8B-6A45-9EF4-ACD0216EA781}"/>
              </a:ext>
            </a:extLst>
          </p:cNvPr>
          <p:cNvSpPr txBox="1"/>
          <p:nvPr/>
        </p:nvSpPr>
        <p:spPr>
          <a:xfrm>
            <a:off x="0" y="193040"/>
            <a:ext cx="12192000" cy="461665"/>
          </a:xfrm>
          <a:prstGeom prst="rect">
            <a:avLst/>
          </a:prstGeom>
          <a:solidFill>
            <a:schemeClr val="accent2"/>
          </a:solidFill>
          <a:ln>
            <a:solidFill>
              <a:schemeClr val="tx1"/>
            </a:solidFill>
          </a:ln>
        </p:spPr>
        <p:txBody>
          <a:bodyPr wrap="square" rtlCol="0">
            <a:spAutoFit/>
          </a:bodyPr>
          <a:lstStyle/>
          <a:p>
            <a:r>
              <a:rPr lang="en-GB" sz="2400" b="1" dirty="0">
                <a:solidFill>
                  <a:schemeClr val="bg1"/>
                </a:solidFill>
              </a:rPr>
              <a:t>Exploring the Impact of Social Support on Anxiety Disorders in Adolescents </a:t>
            </a:r>
            <a:r>
              <a:rPr lang="en-GB" dirty="0"/>
              <a:t> </a:t>
            </a:r>
          </a:p>
        </p:txBody>
      </p:sp>
      <p:sp>
        <p:nvSpPr>
          <p:cNvPr id="5" name="TextBox 4">
            <a:extLst>
              <a:ext uri="{FF2B5EF4-FFF2-40B4-BE49-F238E27FC236}">
                <a16:creationId xmlns:a16="http://schemas.microsoft.com/office/drawing/2014/main" id="{BE59FDDE-9CB1-A5CF-450E-519E32428A37}"/>
              </a:ext>
            </a:extLst>
          </p:cNvPr>
          <p:cNvSpPr txBox="1"/>
          <p:nvPr/>
        </p:nvSpPr>
        <p:spPr>
          <a:xfrm>
            <a:off x="147566" y="755650"/>
            <a:ext cx="3353915" cy="3416320"/>
          </a:xfrm>
          <a:prstGeom prst="rect">
            <a:avLst/>
          </a:prstGeom>
          <a:solidFill>
            <a:schemeClr val="accent6"/>
          </a:solidFill>
          <a:ln>
            <a:solidFill>
              <a:schemeClr val="tx1"/>
            </a:solidFill>
          </a:ln>
        </p:spPr>
        <p:txBody>
          <a:bodyPr wrap="square" rtlCol="0">
            <a:spAutoFit/>
          </a:bodyPr>
          <a:lstStyle/>
          <a:p>
            <a:pPr fontAlgn="base"/>
            <a:r>
              <a:rPr lang="en-GB" sz="1200" b="1" dirty="0">
                <a:solidFill>
                  <a:schemeClr val="bg1"/>
                </a:solidFill>
              </a:rPr>
              <a:t>01.</a:t>
            </a:r>
            <a:r>
              <a:rPr lang="en-GB" sz="1200" dirty="0">
                <a:solidFill>
                  <a:schemeClr val="bg1"/>
                </a:solidFill>
              </a:rPr>
              <a:t>  </a:t>
            </a:r>
            <a:r>
              <a:rPr lang="en-GB" sz="1200" b="1" dirty="0">
                <a:solidFill>
                  <a:schemeClr val="bg1"/>
                </a:solidFill>
              </a:rPr>
              <a:t>Introduction and Research Aim </a:t>
            </a:r>
            <a:r>
              <a:rPr lang="en-GB" sz="1200" dirty="0">
                <a:solidFill>
                  <a:schemeClr val="bg1"/>
                </a:solidFill>
              </a:rPr>
              <a:t> </a:t>
            </a:r>
          </a:p>
          <a:p>
            <a:pPr fontAlgn="base"/>
            <a:endParaRPr lang="en-GB" sz="1200" dirty="0">
              <a:solidFill>
                <a:schemeClr val="bg1"/>
              </a:solidFill>
            </a:endParaRPr>
          </a:p>
          <a:p>
            <a:pPr fontAlgn="base"/>
            <a:r>
              <a:rPr lang="en-GB" sz="1200" dirty="0">
                <a:solidFill>
                  <a:schemeClr val="bg1"/>
                </a:solidFill>
              </a:rPr>
              <a:t>This poster presents the methodological framework for a desk-based investigation into the relationship between social support and anxiety disorders among adolescents.</a:t>
            </a:r>
          </a:p>
          <a:p>
            <a:pPr fontAlgn="base"/>
            <a:endParaRPr lang="en-GB" sz="1200" dirty="0">
              <a:solidFill>
                <a:schemeClr val="bg1"/>
              </a:solidFill>
            </a:endParaRPr>
          </a:p>
          <a:p>
            <a:pPr fontAlgn="base"/>
            <a:r>
              <a:rPr lang="en-GB" sz="1200" dirty="0">
                <a:solidFill>
                  <a:schemeClr val="bg1"/>
                </a:solidFill>
              </a:rPr>
              <a:t> A literature-based approach has been adopted due to its suitability for synthesising a wide range of peer-reviewed evidence on adolescent mental health (Bishop, 2007). </a:t>
            </a:r>
          </a:p>
          <a:p>
            <a:pPr fontAlgn="base"/>
            <a:endParaRPr lang="en-GB" sz="1200" dirty="0">
              <a:solidFill>
                <a:schemeClr val="bg1"/>
              </a:solidFill>
            </a:endParaRPr>
          </a:p>
          <a:p>
            <a:pPr fontAlgn="base"/>
            <a:r>
              <a:rPr lang="en-GB" sz="1200" b="1" dirty="0">
                <a:solidFill>
                  <a:schemeClr val="bg1"/>
                </a:solidFill>
              </a:rPr>
              <a:t>Research Aim</a:t>
            </a:r>
            <a:r>
              <a:rPr lang="en-GB" sz="1200" dirty="0">
                <a:solidFill>
                  <a:schemeClr val="bg1"/>
                </a:solidFill>
              </a:rPr>
              <a:t>: </a:t>
            </a:r>
          </a:p>
          <a:p>
            <a:pPr fontAlgn="base"/>
            <a:r>
              <a:rPr lang="en-GB" sz="1200" dirty="0">
                <a:solidFill>
                  <a:schemeClr val="bg1"/>
                </a:solidFill>
              </a:rPr>
              <a:t>To critically examine how different types of social support (e.g., peer, familial, and institutional) influence the prevalence and management of anxiety disorders in adolescents. </a:t>
            </a:r>
          </a:p>
        </p:txBody>
      </p:sp>
      <p:sp>
        <p:nvSpPr>
          <p:cNvPr id="6" name="TextBox 5">
            <a:extLst>
              <a:ext uri="{FF2B5EF4-FFF2-40B4-BE49-F238E27FC236}">
                <a16:creationId xmlns:a16="http://schemas.microsoft.com/office/drawing/2014/main" id="{5F2909C4-AFE6-D1DB-B214-803BDDB55D72}"/>
              </a:ext>
            </a:extLst>
          </p:cNvPr>
          <p:cNvSpPr txBox="1"/>
          <p:nvPr/>
        </p:nvSpPr>
        <p:spPr>
          <a:xfrm>
            <a:off x="53987" y="4272915"/>
            <a:ext cx="3575238" cy="2492990"/>
          </a:xfrm>
          <a:prstGeom prst="rect">
            <a:avLst/>
          </a:prstGeom>
          <a:solidFill>
            <a:schemeClr val="tx2">
              <a:lumMod val="50000"/>
              <a:lumOff val="50000"/>
            </a:schemeClr>
          </a:solidFill>
          <a:ln>
            <a:solidFill>
              <a:schemeClr val="tx1"/>
            </a:solidFill>
          </a:ln>
        </p:spPr>
        <p:txBody>
          <a:bodyPr wrap="square" rtlCol="0">
            <a:spAutoFit/>
          </a:bodyPr>
          <a:lstStyle/>
          <a:p>
            <a:pPr fontAlgn="base"/>
            <a:r>
              <a:rPr lang="en-GB" sz="1200" dirty="0">
                <a:solidFill>
                  <a:schemeClr val="bg1"/>
                </a:solidFill>
              </a:rPr>
              <a:t>02. Search Strategy  </a:t>
            </a:r>
          </a:p>
          <a:p>
            <a:pPr fontAlgn="base"/>
            <a:endParaRPr lang="en-GB" sz="1200" dirty="0">
              <a:solidFill>
                <a:schemeClr val="bg1"/>
              </a:solidFill>
            </a:endParaRPr>
          </a:p>
          <a:p>
            <a:pPr fontAlgn="base"/>
            <a:r>
              <a:rPr lang="en-GB" sz="1200" dirty="0">
                <a:solidFill>
                  <a:schemeClr val="bg1"/>
                </a:solidFill>
              </a:rPr>
              <a:t>A search strategy refers to a structured method for locating evidence-based literature using defined terms, operators, and criteria. This research employed Boolean operators (AND, OR, NOT) to connect key terms such as “social support,” “adolescents,” and “anxiety disorders” (Robin, 2023). </a:t>
            </a:r>
          </a:p>
          <a:p>
            <a:pPr fontAlgn="base"/>
            <a:r>
              <a:rPr lang="en-GB" sz="1200" dirty="0">
                <a:solidFill>
                  <a:schemeClr val="bg1"/>
                </a:solidFill>
              </a:rPr>
              <a:t>Searches were conducted through: </a:t>
            </a:r>
          </a:p>
          <a:p>
            <a:pPr marL="171450" indent="-171450" fontAlgn="base">
              <a:buFont typeface="Arial" panose="020B0604020202020204" pitchFamily="34" charset="0"/>
              <a:buChar char="•"/>
            </a:pPr>
            <a:r>
              <a:rPr lang="en-GB" sz="1200" dirty="0">
                <a:solidFill>
                  <a:schemeClr val="bg1"/>
                </a:solidFill>
              </a:rPr>
              <a:t>Google Scholar </a:t>
            </a:r>
          </a:p>
          <a:p>
            <a:pPr marL="171450" indent="-171450" fontAlgn="base">
              <a:buFont typeface="Arial" panose="020B0604020202020204" pitchFamily="34" charset="0"/>
              <a:buChar char="•"/>
            </a:pPr>
            <a:r>
              <a:rPr lang="en-GB" sz="1200" dirty="0">
                <a:solidFill>
                  <a:schemeClr val="bg1"/>
                </a:solidFill>
              </a:rPr>
              <a:t>PubMed </a:t>
            </a:r>
          </a:p>
          <a:p>
            <a:pPr marL="171450" indent="-171450" fontAlgn="base">
              <a:buFont typeface="Arial" panose="020B0604020202020204" pitchFamily="34" charset="0"/>
              <a:buChar char="•"/>
            </a:pPr>
            <a:r>
              <a:rPr lang="en-GB" sz="1200" dirty="0">
                <a:solidFill>
                  <a:schemeClr val="bg1"/>
                </a:solidFill>
              </a:rPr>
              <a:t>UWTSD Library. </a:t>
            </a:r>
          </a:p>
        </p:txBody>
      </p:sp>
      <p:sp>
        <p:nvSpPr>
          <p:cNvPr id="7" name="TextBox 6">
            <a:extLst>
              <a:ext uri="{FF2B5EF4-FFF2-40B4-BE49-F238E27FC236}">
                <a16:creationId xmlns:a16="http://schemas.microsoft.com/office/drawing/2014/main" id="{65906E1F-39CC-7DDE-2E28-066FD55F21F8}"/>
              </a:ext>
            </a:extLst>
          </p:cNvPr>
          <p:cNvSpPr txBox="1"/>
          <p:nvPr/>
        </p:nvSpPr>
        <p:spPr>
          <a:xfrm>
            <a:off x="3756968" y="1049552"/>
            <a:ext cx="3254421" cy="5355312"/>
          </a:xfrm>
          <a:prstGeom prst="rect">
            <a:avLst/>
          </a:prstGeom>
          <a:solidFill>
            <a:schemeClr val="accent5"/>
          </a:solidFill>
          <a:ln>
            <a:solidFill>
              <a:schemeClr val="tx1"/>
            </a:solidFill>
          </a:ln>
        </p:spPr>
        <p:txBody>
          <a:bodyPr wrap="square" rtlCol="0">
            <a:spAutoFit/>
          </a:bodyPr>
          <a:lstStyle/>
          <a:p>
            <a:r>
              <a:rPr lang="en-GB" sz="1200" b="1" dirty="0">
                <a:solidFill>
                  <a:schemeClr val="bg1"/>
                </a:solidFill>
              </a:rPr>
              <a:t>03. Searching for Information</a:t>
            </a:r>
          </a:p>
          <a:p>
            <a:endParaRPr lang="en-GB" sz="1200" dirty="0">
              <a:solidFill>
                <a:schemeClr val="bg1"/>
              </a:solidFill>
            </a:endParaRPr>
          </a:p>
          <a:p>
            <a:r>
              <a:rPr lang="en-GB" sz="1200" dirty="0">
                <a:solidFill>
                  <a:schemeClr val="bg1"/>
                </a:solidFill>
              </a:rPr>
              <a:t>The information search was both iterative and strategic. Initial keywords were derived from the research aim, and synonyms such as “youth” and “psychological wellbeing” were used to broaden results. Filters limited results to peer-reviewed studies from the past 10 years (Bramer et al., 2018).</a:t>
            </a:r>
          </a:p>
          <a:p>
            <a:br>
              <a:rPr lang="en-GB" sz="1200" dirty="0">
                <a:solidFill>
                  <a:schemeClr val="bg1"/>
                </a:solidFill>
              </a:rPr>
            </a:br>
            <a:endParaRPr lang="en-GB" sz="1200" dirty="0">
              <a:solidFill>
                <a:schemeClr val="bg1"/>
              </a:solidFill>
            </a:endParaRPr>
          </a:p>
          <a:p>
            <a:r>
              <a:rPr lang="en-GB" sz="1200" dirty="0">
                <a:solidFill>
                  <a:schemeClr val="bg1"/>
                </a:solidFill>
              </a:rPr>
              <a:t>A source-tracking spreadsheet was used to document sources methodically and to ensure transparency (Booth, Sutton, Clowes, and Martyn-St, 2023). This is presented on the poster as a Source Tracking Table (see Figure 1), alongside a Results Summary Sheet (see Figure 2), which demonstrate how studies were systematically recorded, compared, and synthesised (e.g., author, year, methodology, sample, and key findings). </a:t>
            </a:r>
          </a:p>
          <a:p>
            <a:endParaRPr lang="en-GB" sz="1200" dirty="0">
              <a:solidFill>
                <a:schemeClr val="bg1"/>
              </a:solidFill>
            </a:endParaRPr>
          </a:p>
          <a:p>
            <a:r>
              <a:rPr lang="en-GB" sz="1200" dirty="0">
                <a:solidFill>
                  <a:schemeClr val="bg1"/>
                </a:solidFill>
              </a:rPr>
              <a:t>These tools also supported critical evaluation by enabling the identification of patterns, similarities, and differences across studies, strengthening the reliability and depth of the overall analysis.</a:t>
            </a:r>
          </a:p>
          <a:p>
            <a:endParaRPr lang="en-GB" dirty="0"/>
          </a:p>
        </p:txBody>
      </p:sp>
      <p:pic>
        <p:nvPicPr>
          <p:cNvPr id="12" name="Picture 11">
            <a:extLst>
              <a:ext uri="{FF2B5EF4-FFF2-40B4-BE49-F238E27FC236}">
                <a16:creationId xmlns:a16="http://schemas.microsoft.com/office/drawing/2014/main" id="{CA3FD39C-A141-5DE2-B6F5-18CF73F8185B}"/>
              </a:ext>
            </a:extLst>
          </p:cNvPr>
          <p:cNvPicPr>
            <a:picLocks noChangeAspect="1"/>
          </p:cNvPicPr>
          <p:nvPr/>
        </p:nvPicPr>
        <p:blipFill>
          <a:blip r:embed="rId3"/>
          <a:stretch>
            <a:fillRect/>
          </a:stretch>
        </p:blipFill>
        <p:spPr>
          <a:xfrm>
            <a:off x="7465865" y="1058442"/>
            <a:ext cx="4479074" cy="5498475"/>
          </a:xfrm>
          <a:prstGeom prst="rect">
            <a:avLst/>
          </a:prstGeom>
          <a:ln>
            <a:solidFill>
              <a:schemeClr val="tx1"/>
            </a:solidFill>
          </a:ln>
        </p:spPr>
      </p:pic>
    </p:spTree>
    <p:extLst>
      <p:ext uri="{BB962C8B-B14F-4D97-AF65-F5344CB8AC3E}">
        <p14:creationId xmlns:p14="http://schemas.microsoft.com/office/powerpoint/2010/main" val="3448303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13FAFA7-6695-6152-D771-05266B7B3B86}"/>
              </a:ext>
            </a:extLst>
          </p:cNvPr>
          <p:cNvSpPr txBox="1"/>
          <p:nvPr/>
        </p:nvSpPr>
        <p:spPr>
          <a:xfrm>
            <a:off x="316230" y="1009412"/>
            <a:ext cx="6199214" cy="1292662"/>
          </a:xfrm>
          <a:prstGeom prst="rect">
            <a:avLst/>
          </a:prstGeom>
          <a:solidFill>
            <a:srgbClr val="FF0000"/>
          </a:solidFill>
          <a:ln>
            <a:solidFill>
              <a:schemeClr val="tx1"/>
            </a:solidFill>
          </a:ln>
        </p:spPr>
        <p:txBody>
          <a:bodyPr wrap="square" rtlCol="0">
            <a:spAutoFit/>
          </a:bodyPr>
          <a:lstStyle/>
          <a:p>
            <a:pPr fontAlgn="base"/>
            <a:r>
              <a:rPr lang="en-GB" sz="1200" b="1" dirty="0">
                <a:solidFill>
                  <a:schemeClr val="bg1"/>
                </a:solidFill>
              </a:rPr>
              <a:t>04. Visual Aid</a:t>
            </a:r>
            <a:r>
              <a:rPr lang="en-GB" sz="1200" dirty="0">
                <a:solidFill>
                  <a:schemeClr val="bg1"/>
                </a:solidFill>
              </a:rPr>
              <a:t> </a:t>
            </a:r>
          </a:p>
          <a:p>
            <a:pPr fontAlgn="base"/>
            <a:r>
              <a:rPr lang="en-GB" sz="1200" dirty="0">
                <a:solidFill>
                  <a:schemeClr val="bg1"/>
                </a:solidFill>
              </a:rPr>
              <a:t> </a:t>
            </a:r>
          </a:p>
          <a:p>
            <a:pPr fontAlgn="base"/>
            <a:r>
              <a:rPr lang="en-GB" sz="1200" dirty="0">
                <a:solidFill>
                  <a:schemeClr val="bg1"/>
                </a:solidFill>
              </a:rPr>
              <a:t>A visual flowchart (see below) represents the research journey from keyword selection filtering by inclusion/exclusion to thematic analysis </a:t>
            </a:r>
          </a:p>
          <a:p>
            <a:pPr fontAlgn="base"/>
            <a:r>
              <a:rPr lang="en-GB" sz="1200" dirty="0">
                <a:solidFill>
                  <a:schemeClr val="bg1"/>
                </a:solidFill>
              </a:rPr>
              <a:t>This aids the reader understanding and ensures replicability (Visual paradigm online, </a:t>
            </a:r>
            <a:r>
              <a:rPr lang="en-GB" sz="1200" dirty="0" err="1">
                <a:solidFill>
                  <a:schemeClr val="bg1"/>
                </a:solidFill>
              </a:rPr>
              <a:t>n.d</a:t>
            </a:r>
            <a:r>
              <a:rPr lang="en-GB" sz="1200" dirty="0">
                <a:solidFill>
                  <a:schemeClr val="bg1"/>
                </a:solidFill>
              </a:rPr>
              <a:t>). </a:t>
            </a:r>
          </a:p>
          <a:p>
            <a:endParaRPr lang="en-GB" dirty="0"/>
          </a:p>
        </p:txBody>
      </p:sp>
      <p:pic>
        <p:nvPicPr>
          <p:cNvPr id="7" name="Picture 2">
            <a:extLst>
              <a:ext uri="{FF2B5EF4-FFF2-40B4-BE49-F238E27FC236}">
                <a16:creationId xmlns:a16="http://schemas.microsoft.com/office/drawing/2014/main" id="{BFB48A5D-463C-A592-B4A3-C32BE9B915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29" r="6551" b="12307"/>
          <a:stretch>
            <a:fillRect/>
          </a:stretch>
        </p:blipFill>
        <p:spPr bwMode="auto">
          <a:xfrm>
            <a:off x="316230" y="2302074"/>
            <a:ext cx="6199214" cy="372679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3921644-FD6B-16E9-0D90-A4D032856B45}"/>
              </a:ext>
            </a:extLst>
          </p:cNvPr>
          <p:cNvSpPr txBox="1"/>
          <p:nvPr/>
        </p:nvSpPr>
        <p:spPr>
          <a:xfrm>
            <a:off x="0" y="193040"/>
            <a:ext cx="12192000" cy="461665"/>
          </a:xfrm>
          <a:prstGeom prst="rect">
            <a:avLst/>
          </a:prstGeom>
          <a:solidFill>
            <a:schemeClr val="accent2"/>
          </a:solidFill>
          <a:ln>
            <a:solidFill>
              <a:schemeClr val="tx1"/>
            </a:solidFill>
          </a:ln>
        </p:spPr>
        <p:txBody>
          <a:bodyPr wrap="square" rtlCol="0">
            <a:spAutoFit/>
          </a:bodyPr>
          <a:lstStyle/>
          <a:p>
            <a:r>
              <a:rPr lang="en-GB" sz="2400" b="1" dirty="0">
                <a:solidFill>
                  <a:schemeClr val="bg1"/>
                </a:solidFill>
              </a:rPr>
              <a:t>Exploring the Impact of Social Support on Anxiety Disorders in Adolescents </a:t>
            </a:r>
            <a:r>
              <a:rPr lang="en-GB" dirty="0"/>
              <a:t> </a:t>
            </a:r>
          </a:p>
        </p:txBody>
      </p:sp>
      <p:sp>
        <p:nvSpPr>
          <p:cNvPr id="11" name="TextBox 10">
            <a:extLst>
              <a:ext uri="{FF2B5EF4-FFF2-40B4-BE49-F238E27FC236}">
                <a16:creationId xmlns:a16="http://schemas.microsoft.com/office/drawing/2014/main" id="{96D81909-923F-7D51-F060-2678529E1A3D}"/>
              </a:ext>
            </a:extLst>
          </p:cNvPr>
          <p:cNvSpPr txBox="1"/>
          <p:nvPr/>
        </p:nvSpPr>
        <p:spPr>
          <a:xfrm>
            <a:off x="7132320" y="936010"/>
            <a:ext cx="4743450" cy="5447645"/>
          </a:xfrm>
          <a:prstGeom prst="rect">
            <a:avLst/>
          </a:prstGeom>
          <a:solidFill>
            <a:schemeClr val="accent6"/>
          </a:solidFill>
          <a:ln>
            <a:solidFill>
              <a:schemeClr val="tx1"/>
            </a:solidFill>
          </a:ln>
        </p:spPr>
        <p:txBody>
          <a:bodyPr wrap="square">
            <a:spAutoFit/>
          </a:bodyPr>
          <a:lstStyle/>
          <a:p>
            <a:pPr fontAlgn="base"/>
            <a:r>
              <a:rPr lang="en-GB" sz="1200" b="1" dirty="0">
                <a:solidFill>
                  <a:schemeClr val="bg1"/>
                </a:solidFill>
              </a:rPr>
              <a:t>05</a:t>
            </a:r>
            <a:r>
              <a:rPr lang="en-GB" sz="1200" dirty="0">
                <a:solidFill>
                  <a:schemeClr val="bg1"/>
                </a:solidFill>
              </a:rPr>
              <a:t> </a:t>
            </a:r>
            <a:r>
              <a:rPr lang="en-GB" sz="1200" b="1" dirty="0">
                <a:solidFill>
                  <a:schemeClr val="bg1"/>
                </a:solidFill>
              </a:rPr>
              <a:t>Research Validation and Analysis</a:t>
            </a:r>
            <a:r>
              <a:rPr lang="en-GB" sz="1200" dirty="0">
                <a:solidFill>
                  <a:schemeClr val="bg1"/>
                </a:solidFill>
              </a:rPr>
              <a:t> </a:t>
            </a:r>
          </a:p>
          <a:p>
            <a:pPr marL="171450" indent="-171450" fontAlgn="base">
              <a:buFont typeface="Arial" panose="020B0604020202020204" pitchFamily="34" charset="0"/>
              <a:buChar char="•"/>
            </a:pPr>
            <a:endParaRPr lang="en-GB" sz="1200" dirty="0">
              <a:solidFill>
                <a:schemeClr val="bg1"/>
              </a:solidFill>
            </a:endParaRPr>
          </a:p>
          <a:p>
            <a:pPr fontAlgn="base"/>
            <a:r>
              <a:rPr lang="en-GB" sz="1200" dirty="0">
                <a:solidFill>
                  <a:schemeClr val="bg1"/>
                </a:solidFill>
              </a:rPr>
              <a:t>Validation in secondary research ensures source quality via the CRAAP Test (Currency, Relevance, Authority, Accuracy, Purpose) (Bishop, 2007). This process filtered unreliable sources and upheld academic integrity. </a:t>
            </a:r>
          </a:p>
          <a:p>
            <a:pPr fontAlgn="base"/>
            <a:endParaRPr lang="en-GB" sz="1200" dirty="0">
              <a:solidFill>
                <a:schemeClr val="bg1"/>
              </a:solidFill>
            </a:endParaRPr>
          </a:p>
          <a:p>
            <a:pPr fontAlgn="base"/>
            <a:r>
              <a:rPr lang="en-GB" sz="1200" dirty="0">
                <a:solidFill>
                  <a:schemeClr val="bg1"/>
                </a:solidFill>
              </a:rPr>
              <a:t>For analysis, a thematic coding approach was applied (Braun and Clarke, 2006).</a:t>
            </a:r>
            <a:r>
              <a:rPr lang="en-US" altLang="en-US" sz="1200" dirty="0">
                <a:solidFill>
                  <a:schemeClr val="bg1"/>
                </a:solidFill>
              </a:rPr>
              <a:t> This involved an initial </a:t>
            </a:r>
            <a:r>
              <a:rPr lang="en-GB" sz="1200" noProof="0" dirty="0">
                <a:solidFill>
                  <a:schemeClr val="bg1"/>
                </a:solidFill>
              </a:rPr>
              <a:t>familiarisation</a:t>
            </a:r>
            <a:r>
              <a:rPr lang="en-US" altLang="en-US" sz="1200" dirty="0">
                <a:solidFill>
                  <a:schemeClr val="bg1"/>
                </a:solidFill>
              </a:rPr>
              <a:t> stage, were sources were read multiple times to identify meaningful patterns.</a:t>
            </a:r>
          </a:p>
          <a:p>
            <a:pPr fontAlgn="base"/>
            <a:endParaRPr lang="en-US" altLang="en-US" sz="1200" dirty="0">
              <a:solidFill>
                <a:schemeClr val="bg1"/>
              </a:solidFill>
            </a:endParaRPr>
          </a:p>
          <a:p>
            <a:pPr fontAlgn="base"/>
            <a:r>
              <a:rPr lang="en-US" altLang="en-US" sz="1200" dirty="0">
                <a:solidFill>
                  <a:schemeClr val="bg1"/>
                </a:solidFill>
              </a:rPr>
              <a:t> Key pieces of information were then coded by assigning labels to recurring ideas (e.g., types of support, intervention strategies, or influencing factors). These codes were systematically compared and grouped into broader categories, allowing patterns across studies to be identified and refined into overarching themes.</a:t>
            </a:r>
            <a:endParaRPr lang="en-GB" sz="1200" dirty="0">
              <a:solidFill>
                <a:schemeClr val="bg1"/>
              </a:solidFill>
            </a:endParaRPr>
          </a:p>
          <a:p>
            <a:pPr marL="171450" indent="-171450" fontAlgn="base">
              <a:buFont typeface="Arial" panose="020B0604020202020204" pitchFamily="34" charset="0"/>
              <a:buChar char="•"/>
            </a:pPr>
            <a:endParaRPr lang="en-GB" sz="1200" dirty="0">
              <a:solidFill>
                <a:schemeClr val="bg1"/>
              </a:solidFill>
            </a:endParaRPr>
          </a:p>
          <a:p>
            <a:pPr fontAlgn="base"/>
            <a:r>
              <a:rPr lang="en-GB" sz="1200" dirty="0">
                <a:solidFill>
                  <a:schemeClr val="bg1"/>
                </a:solidFill>
              </a:rPr>
              <a:t>Key themes: </a:t>
            </a:r>
          </a:p>
          <a:p>
            <a:pPr marL="171450" indent="-171450" fontAlgn="base">
              <a:buFont typeface="Arial" panose="020B0604020202020204" pitchFamily="34" charset="0"/>
              <a:buChar char="•"/>
            </a:pPr>
            <a:endParaRPr lang="en-GB" sz="1200" dirty="0">
              <a:solidFill>
                <a:schemeClr val="bg1"/>
              </a:solidFill>
            </a:endParaRPr>
          </a:p>
          <a:p>
            <a:pPr marL="171450" indent="-171450" fontAlgn="base">
              <a:buFont typeface="Arial" panose="020B0604020202020204" pitchFamily="34" charset="0"/>
              <a:buChar char="•"/>
            </a:pPr>
            <a:r>
              <a:rPr lang="en-GB" sz="1200" dirty="0">
                <a:solidFill>
                  <a:schemeClr val="bg1"/>
                </a:solidFill>
              </a:rPr>
              <a:t>Peer support </a:t>
            </a:r>
          </a:p>
          <a:p>
            <a:pPr marL="171450" indent="-171450" fontAlgn="base">
              <a:buFont typeface="Arial" panose="020B0604020202020204" pitchFamily="34" charset="0"/>
              <a:buChar char="•"/>
            </a:pPr>
            <a:r>
              <a:rPr lang="en-GB" sz="1200" dirty="0">
                <a:solidFill>
                  <a:schemeClr val="bg1"/>
                </a:solidFill>
              </a:rPr>
              <a:t>Family engagement </a:t>
            </a:r>
          </a:p>
          <a:p>
            <a:pPr marL="171450" indent="-171450" fontAlgn="base">
              <a:buFont typeface="Arial" panose="020B0604020202020204" pitchFamily="34" charset="0"/>
              <a:buChar char="•"/>
            </a:pPr>
            <a:r>
              <a:rPr lang="en-GB" sz="1200" dirty="0">
                <a:solidFill>
                  <a:schemeClr val="bg1"/>
                </a:solidFill>
              </a:rPr>
              <a:t>School-based interventions.</a:t>
            </a:r>
          </a:p>
          <a:p>
            <a:pPr fontAlgn="base"/>
            <a:r>
              <a:rPr lang="en-GB" sz="1200" dirty="0">
                <a:solidFill>
                  <a:schemeClr val="bg1"/>
                </a:solidFill>
              </a:rPr>
              <a:t> </a:t>
            </a:r>
          </a:p>
          <a:p>
            <a:r>
              <a:rPr lang="en-GB" sz="1200" dirty="0">
                <a:solidFill>
                  <a:schemeClr val="bg1"/>
                </a:solidFill>
              </a:rPr>
              <a:t>These were derived through inductive analysis of recurring patterns. The inductive approach ensured that themes emerged directly from the data rather than being pre-determined, strengthening the validity and depth of the analysis.</a:t>
            </a:r>
          </a:p>
          <a:p>
            <a:br>
              <a:rPr lang="en-GB" sz="1200" dirty="0"/>
            </a:br>
            <a:endParaRPr lang="en-GB" sz="1200" dirty="0">
              <a:solidFill>
                <a:schemeClr val="bg1"/>
              </a:solidFill>
            </a:endParaRPr>
          </a:p>
        </p:txBody>
      </p:sp>
    </p:spTree>
    <p:extLst>
      <p:ext uri="{BB962C8B-B14F-4D97-AF65-F5344CB8AC3E}">
        <p14:creationId xmlns:p14="http://schemas.microsoft.com/office/powerpoint/2010/main" val="403323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BFC9E6-3AD5-ADBE-C750-175AAC590F8B}"/>
              </a:ext>
            </a:extLst>
          </p:cNvPr>
          <p:cNvPicPr>
            <a:picLocks noChangeAspect="1"/>
          </p:cNvPicPr>
          <p:nvPr/>
        </p:nvPicPr>
        <p:blipFill>
          <a:blip r:embed="rId3">
            <a:extLst>
              <a:ext uri="{28A0092B-C50C-407E-A947-70E740481C1C}">
                <a14:useLocalDpi xmlns:a14="http://schemas.microsoft.com/office/drawing/2010/main" val="0"/>
              </a:ext>
            </a:extLst>
          </a:blip>
          <a:srcRect l="22119" t="25983" r="58293" b="38895"/>
          <a:stretch>
            <a:fillRect/>
          </a:stretch>
        </p:blipFill>
        <p:spPr>
          <a:xfrm>
            <a:off x="2970406" y="1094495"/>
            <a:ext cx="6021659" cy="4066414"/>
          </a:xfrm>
          <a:prstGeom prst="rect">
            <a:avLst/>
          </a:prstGeom>
        </p:spPr>
      </p:pic>
      <p:sp>
        <p:nvSpPr>
          <p:cNvPr id="7" name="TextBox 6">
            <a:extLst>
              <a:ext uri="{FF2B5EF4-FFF2-40B4-BE49-F238E27FC236}">
                <a16:creationId xmlns:a16="http://schemas.microsoft.com/office/drawing/2014/main" id="{5CAD65AB-52F8-DF55-2A9D-AB5A84488381}"/>
              </a:ext>
            </a:extLst>
          </p:cNvPr>
          <p:cNvSpPr txBox="1"/>
          <p:nvPr/>
        </p:nvSpPr>
        <p:spPr>
          <a:xfrm>
            <a:off x="8740605" y="1094495"/>
            <a:ext cx="3181814" cy="2031325"/>
          </a:xfrm>
          <a:prstGeom prst="rect">
            <a:avLst/>
          </a:prstGeom>
          <a:solidFill>
            <a:srgbClr val="FF0000"/>
          </a:solidFill>
          <a:ln>
            <a:solidFill>
              <a:schemeClr val="tx1"/>
            </a:solidFill>
          </a:ln>
        </p:spPr>
        <p:txBody>
          <a:bodyPr wrap="square" rtlCol="0">
            <a:spAutoFit/>
          </a:bodyPr>
          <a:lstStyle/>
          <a:p>
            <a:pPr fontAlgn="base"/>
            <a:r>
              <a:rPr lang="en-GB" sz="1200" b="1" dirty="0">
                <a:solidFill>
                  <a:schemeClr val="bg1"/>
                </a:solidFill>
              </a:rPr>
              <a:t>07</a:t>
            </a:r>
            <a:r>
              <a:rPr lang="en-GB" sz="1200" dirty="0">
                <a:solidFill>
                  <a:schemeClr val="bg1"/>
                </a:solidFill>
              </a:rPr>
              <a:t> </a:t>
            </a:r>
            <a:r>
              <a:rPr lang="en-GB" sz="1200" b="1" dirty="0">
                <a:solidFill>
                  <a:schemeClr val="bg1"/>
                </a:solidFill>
              </a:rPr>
              <a:t>Exclusion Criteria</a:t>
            </a:r>
            <a:r>
              <a:rPr lang="en-GB" sz="1200" dirty="0">
                <a:solidFill>
                  <a:schemeClr val="bg1"/>
                </a:solidFill>
              </a:rPr>
              <a:t>  </a:t>
            </a:r>
          </a:p>
          <a:p>
            <a:pPr fontAlgn="base"/>
            <a:endParaRPr lang="en-GB" sz="1200" dirty="0">
              <a:solidFill>
                <a:schemeClr val="bg1"/>
              </a:solidFill>
            </a:endParaRPr>
          </a:p>
          <a:p>
            <a:pPr fontAlgn="base"/>
            <a:r>
              <a:rPr lang="en-GB" sz="1200" dirty="0">
                <a:solidFill>
                  <a:schemeClr val="bg1"/>
                </a:solidFill>
              </a:rPr>
              <a:t>Excluded sources: </a:t>
            </a:r>
          </a:p>
          <a:p>
            <a:pPr fontAlgn="base"/>
            <a:endParaRPr lang="en-GB" sz="1200" dirty="0">
              <a:solidFill>
                <a:schemeClr val="bg1"/>
              </a:solidFill>
            </a:endParaRPr>
          </a:p>
          <a:p>
            <a:pPr marL="171450" indent="-171450" fontAlgn="base">
              <a:buFont typeface="Arial" panose="020B0604020202020204" pitchFamily="34" charset="0"/>
              <a:buChar char="•"/>
            </a:pPr>
            <a:r>
              <a:rPr lang="en-GB" sz="1200" dirty="0">
                <a:solidFill>
                  <a:schemeClr val="bg1"/>
                </a:solidFill>
              </a:rPr>
              <a:t>Non-peer-reviewed (e.g., blogs, news) </a:t>
            </a:r>
          </a:p>
          <a:p>
            <a:pPr marL="171450" indent="-171450" fontAlgn="base">
              <a:buFont typeface="Arial" panose="020B0604020202020204" pitchFamily="34" charset="0"/>
              <a:buChar char="•"/>
            </a:pPr>
            <a:r>
              <a:rPr lang="en-GB" sz="1200" dirty="0">
                <a:solidFill>
                  <a:schemeClr val="bg1"/>
                </a:solidFill>
              </a:rPr>
              <a:t>Published more than 10 years ago </a:t>
            </a:r>
          </a:p>
          <a:p>
            <a:pPr marL="171450" indent="-171450" fontAlgn="base">
              <a:buFont typeface="Arial" panose="020B0604020202020204" pitchFamily="34" charset="0"/>
              <a:buChar char="•"/>
            </a:pPr>
            <a:r>
              <a:rPr lang="en-GB" sz="1200" dirty="0">
                <a:solidFill>
                  <a:schemeClr val="bg1"/>
                </a:solidFill>
              </a:rPr>
              <a:t>Focused on irrelevant populations or non-UK settings</a:t>
            </a:r>
          </a:p>
          <a:p>
            <a:pPr fontAlgn="base"/>
            <a:r>
              <a:rPr lang="en-GB" sz="1200" dirty="0">
                <a:solidFill>
                  <a:schemeClr val="bg1"/>
                </a:solidFill>
              </a:rPr>
              <a:t> (Dekkers, Carey, and Langhorne, 2022). </a:t>
            </a:r>
          </a:p>
          <a:p>
            <a:endParaRPr lang="en-GB" dirty="0"/>
          </a:p>
        </p:txBody>
      </p:sp>
      <p:sp>
        <p:nvSpPr>
          <p:cNvPr id="4" name="TextBox 3">
            <a:extLst>
              <a:ext uri="{FF2B5EF4-FFF2-40B4-BE49-F238E27FC236}">
                <a16:creationId xmlns:a16="http://schemas.microsoft.com/office/drawing/2014/main" id="{CA9D1D56-4595-8BF8-BD52-781801B26C61}"/>
              </a:ext>
            </a:extLst>
          </p:cNvPr>
          <p:cNvSpPr txBox="1"/>
          <p:nvPr/>
        </p:nvSpPr>
        <p:spPr>
          <a:xfrm>
            <a:off x="0" y="146316"/>
            <a:ext cx="12400156" cy="461665"/>
          </a:xfrm>
          <a:prstGeom prst="rect">
            <a:avLst/>
          </a:prstGeom>
          <a:solidFill>
            <a:schemeClr val="accent2"/>
          </a:solidFill>
          <a:ln>
            <a:solidFill>
              <a:schemeClr val="tx1"/>
            </a:solidFill>
          </a:ln>
        </p:spPr>
        <p:txBody>
          <a:bodyPr wrap="square" rtlCol="0">
            <a:spAutoFit/>
          </a:bodyPr>
          <a:lstStyle/>
          <a:p>
            <a:r>
              <a:rPr lang="en-GB" sz="2400" b="1" dirty="0">
                <a:solidFill>
                  <a:schemeClr val="bg1"/>
                </a:solidFill>
              </a:rPr>
              <a:t>Exploring the Impact of Social Support on Anxiety Disorders in Adolescents continued  </a:t>
            </a:r>
            <a:r>
              <a:rPr lang="en-GB" dirty="0"/>
              <a:t> </a:t>
            </a:r>
          </a:p>
        </p:txBody>
      </p:sp>
      <p:sp>
        <p:nvSpPr>
          <p:cNvPr id="8" name="TextBox 7">
            <a:extLst>
              <a:ext uri="{FF2B5EF4-FFF2-40B4-BE49-F238E27FC236}">
                <a16:creationId xmlns:a16="http://schemas.microsoft.com/office/drawing/2014/main" id="{00D43C48-518A-4182-0024-A4D10642D927}"/>
              </a:ext>
            </a:extLst>
          </p:cNvPr>
          <p:cNvSpPr txBox="1"/>
          <p:nvPr/>
        </p:nvSpPr>
        <p:spPr>
          <a:xfrm>
            <a:off x="680456" y="4978675"/>
            <a:ext cx="10601558" cy="1754326"/>
          </a:xfrm>
          <a:prstGeom prst="rect">
            <a:avLst/>
          </a:prstGeom>
          <a:solidFill>
            <a:schemeClr val="accent4"/>
          </a:solidFill>
          <a:ln>
            <a:solidFill>
              <a:schemeClr val="tx1"/>
            </a:solidFill>
          </a:ln>
        </p:spPr>
        <p:txBody>
          <a:bodyPr wrap="square" rtlCol="0">
            <a:spAutoFit/>
          </a:bodyPr>
          <a:lstStyle/>
          <a:p>
            <a:pPr fontAlgn="base"/>
            <a:r>
              <a:rPr lang="en-US" sz="1200" b="1" dirty="0">
                <a:solidFill>
                  <a:schemeClr val="bg1"/>
                </a:solidFill>
              </a:rPr>
              <a:t>08</a:t>
            </a:r>
            <a:r>
              <a:rPr lang="en-US" sz="1200" dirty="0">
                <a:solidFill>
                  <a:schemeClr val="bg1"/>
                </a:solidFill>
              </a:rPr>
              <a:t> </a:t>
            </a:r>
            <a:r>
              <a:rPr lang="en-US" sz="1200" b="1" dirty="0">
                <a:solidFill>
                  <a:schemeClr val="bg1"/>
                </a:solidFill>
              </a:rPr>
              <a:t>Ethical Considerations</a:t>
            </a:r>
            <a:r>
              <a:rPr lang="en-US" sz="1200" dirty="0">
                <a:solidFill>
                  <a:schemeClr val="bg1"/>
                </a:solidFill>
              </a:rPr>
              <a:t> </a:t>
            </a:r>
          </a:p>
          <a:p>
            <a:pPr fontAlgn="base"/>
            <a:endParaRPr lang="en-US" sz="1200" dirty="0">
              <a:solidFill>
                <a:schemeClr val="bg1"/>
              </a:solidFill>
            </a:endParaRPr>
          </a:p>
          <a:p>
            <a:pPr fontAlgn="base"/>
            <a:r>
              <a:rPr lang="en-US" sz="1200" dirty="0">
                <a:solidFill>
                  <a:schemeClr val="bg1"/>
                </a:solidFill>
              </a:rPr>
              <a:t>Ethics in secondary research involves responsible handling of published material, avoiding plagiarism, and ensuring proper citation (Bishop, 2007). </a:t>
            </a:r>
          </a:p>
          <a:p>
            <a:pPr fontAlgn="base"/>
            <a:r>
              <a:rPr lang="en-US" sz="1200" dirty="0">
                <a:solidFill>
                  <a:schemeClr val="bg1"/>
                </a:solidFill>
              </a:rPr>
              <a:t>Although no human participants were involved, ethical </a:t>
            </a:r>
            <a:r>
              <a:rPr lang="en-GB" sz="1200" noProof="0" dirty="0">
                <a:solidFill>
                  <a:schemeClr val="bg1"/>
                </a:solidFill>
              </a:rPr>
              <a:t>rigour</a:t>
            </a:r>
            <a:r>
              <a:rPr lang="en-US" sz="1200" dirty="0">
                <a:solidFill>
                  <a:schemeClr val="bg1"/>
                </a:solidFill>
              </a:rPr>
              <a:t> was maintained by: </a:t>
            </a:r>
          </a:p>
          <a:p>
            <a:pPr fontAlgn="base"/>
            <a:endParaRPr lang="en-US" sz="1200" dirty="0">
              <a:solidFill>
                <a:schemeClr val="bg1"/>
              </a:solidFill>
            </a:endParaRPr>
          </a:p>
          <a:p>
            <a:r>
              <a:rPr lang="en-US" sz="1200" dirty="0">
                <a:solidFill>
                  <a:schemeClr val="bg1"/>
                </a:solidFill>
              </a:rPr>
              <a:t>Using reputable sources avoiding bias Upholding transparency (</a:t>
            </a:r>
            <a:r>
              <a:rPr lang="en-US" sz="1200" dirty="0" err="1">
                <a:solidFill>
                  <a:schemeClr val="bg1"/>
                </a:solidFill>
              </a:rPr>
              <a:t>Taquette</a:t>
            </a:r>
            <a:r>
              <a:rPr lang="en-US" sz="1200" dirty="0">
                <a:solidFill>
                  <a:schemeClr val="bg1"/>
                </a:solidFill>
              </a:rPr>
              <a:t>, and Borges da Matta Souza, 2022). </a:t>
            </a:r>
          </a:p>
          <a:p>
            <a:r>
              <a:rPr lang="en-GB" sz="1200" dirty="0">
                <a:solidFill>
                  <a:schemeClr val="bg1"/>
                </a:solidFill>
              </a:rPr>
              <a:t>Bias was minimised through the use of a balanced range of peer-reviewed sources, while transparency was ensured by clearly documenting the search strategy, inclusion criteria, and source-tracking process.</a:t>
            </a:r>
          </a:p>
          <a:p>
            <a:endParaRPr lang="en-US" sz="1200" dirty="0">
              <a:solidFill>
                <a:schemeClr val="bg1"/>
              </a:solidFill>
            </a:endParaRPr>
          </a:p>
        </p:txBody>
      </p:sp>
      <p:sp>
        <p:nvSpPr>
          <p:cNvPr id="6" name="TextBox 5">
            <a:extLst>
              <a:ext uri="{FF2B5EF4-FFF2-40B4-BE49-F238E27FC236}">
                <a16:creationId xmlns:a16="http://schemas.microsoft.com/office/drawing/2014/main" id="{88864DA2-E26B-D094-9B2C-2EBC81B73D89}"/>
              </a:ext>
            </a:extLst>
          </p:cNvPr>
          <p:cNvSpPr txBox="1"/>
          <p:nvPr/>
        </p:nvSpPr>
        <p:spPr>
          <a:xfrm>
            <a:off x="167269" y="1004044"/>
            <a:ext cx="3434575" cy="2123658"/>
          </a:xfrm>
          <a:prstGeom prst="rect">
            <a:avLst/>
          </a:prstGeom>
          <a:solidFill>
            <a:schemeClr val="accent5"/>
          </a:solidFill>
          <a:ln>
            <a:solidFill>
              <a:schemeClr val="tx1"/>
            </a:solidFill>
          </a:ln>
        </p:spPr>
        <p:txBody>
          <a:bodyPr wrap="square" rtlCol="0">
            <a:spAutoFit/>
          </a:bodyPr>
          <a:lstStyle/>
          <a:p>
            <a:pPr fontAlgn="base"/>
            <a:r>
              <a:rPr lang="en-GB" sz="1200" b="1" dirty="0">
                <a:solidFill>
                  <a:schemeClr val="bg1"/>
                </a:solidFill>
              </a:rPr>
              <a:t>06</a:t>
            </a:r>
            <a:r>
              <a:rPr lang="en-GB" sz="1200" dirty="0">
                <a:solidFill>
                  <a:schemeClr val="bg1"/>
                </a:solidFill>
              </a:rPr>
              <a:t> </a:t>
            </a:r>
            <a:r>
              <a:rPr lang="en-GB" sz="1200" b="1" dirty="0">
                <a:solidFill>
                  <a:schemeClr val="bg1"/>
                </a:solidFill>
              </a:rPr>
              <a:t>Inclusion Criteria</a:t>
            </a:r>
            <a:r>
              <a:rPr lang="en-GB" sz="1200" dirty="0">
                <a:solidFill>
                  <a:schemeClr val="bg1"/>
                </a:solidFill>
              </a:rPr>
              <a:t>  </a:t>
            </a:r>
          </a:p>
          <a:p>
            <a:pPr fontAlgn="base"/>
            <a:endParaRPr lang="en-GB" sz="1200" dirty="0">
              <a:solidFill>
                <a:schemeClr val="bg1"/>
              </a:solidFill>
            </a:endParaRPr>
          </a:p>
          <a:p>
            <a:pPr fontAlgn="base"/>
            <a:r>
              <a:rPr lang="en-GB" sz="1200" dirty="0">
                <a:solidFill>
                  <a:schemeClr val="bg1"/>
                </a:solidFill>
              </a:rPr>
              <a:t>Sources were selected based on: </a:t>
            </a:r>
          </a:p>
          <a:p>
            <a:pPr fontAlgn="base"/>
            <a:endParaRPr lang="en-GB" sz="1200" dirty="0">
              <a:solidFill>
                <a:schemeClr val="bg1"/>
              </a:solidFill>
            </a:endParaRPr>
          </a:p>
          <a:p>
            <a:pPr marL="171450" indent="-171450" fontAlgn="base">
              <a:buFont typeface="Arial" panose="020B0604020202020204" pitchFamily="34" charset="0"/>
              <a:buChar char="•"/>
            </a:pPr>
            <a:r>
              <a:rPr lang="en-GB" sz="1200" dirty="0">
                <a:solidFill>
                  <a:schemeClr val="bg1"/>
                </a:solidFill>
              </a:rPr>
              <a:t>Peer-reviewed journal articles </a:t>
            </a:r>
          </a:p>
          <a:p>
            <a:pPr marL="171450" indent="-171450" fontAlgn="base">
              <a:buFont typeface="Arial" panose="020B0604020202020204" pitchFamily="34" charset="0"/>
              <a:buChar char="•"/>
            </a:pPr>
            <a:r>
              <a:rPr lang="en-GB" sz="1200" dirty="0">
                <a:solidFill>
                  <a:schemeClr val="bg1"/>
                </a:solidFill>
              </a:rPr>
              <a:t>Published within the past 10 years </a:t>
            </a:r>
          </a:p>
          <a:p>
            <a:pPr marL="171450" indent="-171450" fontAlgn="base">
              <a:buFont typeface="Arial" panose="020B0604020202020204" pitchFamily="34" charset="0"/>
              <a:buChar char="•"/>
            </a:pPr>
            <a:r>
              <a:rPr lang="en-GB" sz="1200" dirty="0">
                <a:solidFill>
                  <a:schemeClr val="bg1"/>
                </a:solidFill>
              </a:rPr>
              <a:t>UK-based or applicable to UK context </a:t>
            </a:r>
          </a:p>
          <a:p>
            <a:pPr marL="171450" indent="-171450" fontAlgn="base">
              <a:buFont typeface="Arial" panose="020B0604020202020204" pitchFamily="34" charset="0"/>
              <a:buChar char="•"/>
            </a:pPr>
            <a:r>
              <a:rPr lang="en-GB" sz="1200" dirty="0">
                <a:solidFill>
                  <a:schemeClr val="bg1"/>
                </a:solidFill>
              </a:rPr>
              <a:t>Full-text availability online. </a:t>
            </a:r>
          </a:p>
          <a:p>
            <a:pPr fontAlgn="base"/>
            <a:r>
              <a:rPr lang="en-GB" dirty="0"/>
              <a:t>  </a:t>
            </a:r>
          </a:p>
          <a:p>
            <a:endParaRPr lang="en-GB" dirty="0"/>
          </a:p>
        </p:txBody>
      </p:sp>
    </p:spTree>
    <p:extLst>
      <p:ext uri="{BB962C8B-B14F-4D97-AF65-F5344CB8AC3E}">
        <p14:creationId xmlns:p14="http://schemas.microsoft.com/office/powerpoint/2010/main" val="3904334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6E133C-619F-A2A9-C027-0F3F4DF8146A}"/>
              </a:ext>
            </a:extLst>
          </p:cNvPr>
          <p:cNvSpPr txBox="1"/>
          <p:nvPr/>
        </p:nvSpPr>
        <p:spPr>
          <a:xfrm>
            <a:off x="122663" y="256478"/>
            <a:ext cx="11898352" cy="5232202"/>
          </a:xfrm>
          <a:prstGeom prst="rect">
            <a:avLst/>
          </a:prstGeom>
          <a:noFill/>
        </p:spPr>
        <p:txBody>
          <a:bodyPr wrap="square" rtlCol="0">
            <a:spAutoFit/>
          </a:bodyPr>
          <a:lstStyle/>
          <a:p>
            <a:pPr fontAlgn="base"/>
            <a:r>
              <a:rPr lang="en-US" sz="1600" b="1" dirty="0"/>
              <a:t>References</a:t>
            </a:r>
            <a:r>
              <a:rPr lang="en-US" sz="1600" dirty="0"/>
              <a:t> </a:t>
            </a:r>
          </a:p>
          <a:p>
            <a:pPr fontAlgn="base"/>
            <a:r>
              <a:rPr lang="en-US" sz="1200" dirty="0"/>
              <a:t> </a:t>
            </a:r>
          </a:p>
          <a:p>
            <a:pPr fontAlgn="base"/>
            <a:r>
              <a:rPr lang="en-US" sz="1200" dirty="0"/>
              <a:t>Bishop, L. (2007) ‘A reflexive account of reusing qualitative data: Beyond primary/secondary dualism’, </a:t>
            </a:r>
            <a:r>
              <a:rPr lang="en-US" sz="1200" i="1" dirty="0"/>
              <a:t>Sociological Research Online,</a:t>
            </a:r>
            <a:r>
              <a:rPr lang="en-US" sz="1200" dirty="0"/>
              <a:t> 12(3). Available at: </a:t>
            </a:r>
            <a:r>
              <a:rPr lang="en-US" sz="1200" dirty="0">
                <a:hlinkClick r:id="rId2"/>
              </a:rPr>
              <a:t>https://doi.org/10.5153/sro.1553</a:t>
            </a:r>
            <a:r>
              <a:rPr lang="en-US" sz="1200" dirty="0"/>
              <a:t> (Accessed: 26 January 2026).</a:t>
            </a:r>
          </a:p>
          <a:p>
            <a:pPr fontAlgn="base"/>
            <a:r>
              <a:rPr lang="en-US" sz="1200" dirty="0"/>
              <a:t> </a:t>
            </a:r>
          </a:p>
          <a:p>
            <a:pPr fontAlgn="base"/>
            <a:r>
              <a:rPr lang="en-US" sz="1200" dirty="0"/>
              <a:t>Bramer, W. M., de Jonge, G. B., </a:t>
            </a:r>
            <a:r>
              <a:rPr lang="en-US" sz="1200" dirty="0" err="1"/>
              <a:t>Rethlefsen</a:t>
            </a:r>
            <a:r>
              <a:rPr lang="en-US" sz="1200" dirty="0"/>
              <a:t>, M. L., Mast, F., and </a:t>
            </a:r>
            <a:r>
              <a:rPr lang="en-US" sz="1200" dirty="0" err="1"/>
              <a:t>Kleijnen</a:t>
            </a:r>
            <a:r>
              <a:rPr lang="en-US" sz="1200" dirty="0"/>
              <a:t>, J. (2018) ‘A systematic approach to searching: an efficient and complete method to develop literature searches. </a:t>
            </a:r>
            <a:r>
              <a:rPr lang="en-US" sz="1200" i="1" dirty="0"/>
              <a:t>Journal of the Medical Library Association : JMLA</a:t>
            </a:r>
            <a:r>
              <a:rPr lang="en-US" sz="1200" dirty="0"/>
              <a:t>, </a:t>
            </a:r>
            <a:r>
              <a:rPr lang="en-US" sz="1200" i="1" dirty="0"/>
              <a:t>106</a:t>
            </a:r>
            <a:r>
              <a:rPr lang="en-US" sz="1200" dirty="0"/>
              <a:t>(4), 531–541. Available at: </a:t>
            </a:r>
            <a:r>
              <a:rPr lang="en-US" sz="1200" dirty="0">
                <a:hlinkClick r:id="rId3"/>
              </a:rPr>
              <a:t>https://doi.org/10.5195/jmla.2018.283</a:t>
            </a:r>
            <a:r>
              <a:rPr lang="en-US" sz="1200" dirty="0"/>
              <a:t> (Accessed: 29 January 2026).</a:t>
            </a:r>
          </a:p>
          <a:p>
            <a:pPr fontAlgn="base"/>
            <a:r>
              <a:rPr lang="en-US" sz="1200" dirty="0"/>
              <a:t> </a:t>
            </a:r>
          </a:p>
          <a:p>
            <a:pPr fontAlgn="base"/>
            <a:r>
              <a:rPr lang="en-US" sz="1200" dirty="0"/>
              <a:t>Braun, V. and Clarke, V. (2006) ‘Using thematic analysis in psychology’, </a:t>
            </a:r>
            <a:r>
              <a:rPr lang="en-US" sz="1200" i="1" dirty="0"/>
              <a:t>Qualitative Research in Psychology</a:t>
            </a:r>
            <a:r>
              <a:rPr lang="en-US" sz="1200" dirty="0"/>
              <a:t>, 3(2), pp. 77–101. Available at: </a:t>
            </a:r>
            <a:r>
              <a:rPr lang="en-US" sz="1200" dirty="0">
                <a:hlinkClick r:id="rId4"/>
              </a:rPr>
              <a:t>https://doi.org/10.1191/1478088706qp063oa</a:t>
            </a:r>
            <a:r>
              <a:rPr lang="en-US" sz="1200" dirty="0"/>
              <a:t> (Accessed: 22 February 2026). </a:t>
            </a:r>
          </a:p>
          <a:p>
            <a:pPr fontAlgn="base"/>
            <a:endParaRPr lang="en-US" sz="1200" dirty="0"/>
          </a:p>
          <a:p>
            <a:pPr fontAlgn="base"/>
            <a:r>
              <a:rPr lang="en-US" sz="1200" dirty="0"/>
              <a:t> </a:t>
            </a:r>
          </a:p>
          <a:p>
            <a:pPr fontAlgn="base"/>
            <a:r>
              <a:rPr lang="en-US" sz="1200" dirty="0"/>
              <a:t>Booth, A., Sutton, A., Clowes, M., and Martyn-St, J, M. (2023) </a:t>
            </a:r>
            <a:r>
              <a:rPr lang="en-US" sz="1200" i="1" dirty="0"/>
              <a:t>Systematic approaches to a successful literature review</a:t>
            </a:r>
            <a:r>
              <a:rPr lang="en-US" sz="1200" dirty="0"/>
              <a:t>. Available at:</a:t>
            </a:r>
            <a:r>
              <a:rPr lang="en-US" sz="1200" b="1" dirty="0"/>
              <a:t> </a:t>
            </a:r>
            <a:r>
              <a:rPr lang="en-US" sz="1200" dirty="0">
                <a:hlinkClick r:id="rId5"/>
              </a:rPr>
              <a:t>https://study.sagepub.com/booth3e/student-resources/templates-and-trackers</a:t>
            </a:r>
            <a:r>
              <a:rPr lang="en-US" sz="1200" b="1" dirty="0"/>
              <a:t> </a:t>
            </a:r>
            <a:r>
              <a:rPr lang="en-US" sz="1200" dirty="0"/>
              <a:t>(Accessed: 18 January 2026).  </a:t>
            </a:r>
          </a:p>
          <a:p>
            <a:pPr fontAlgn="base"/>
            <a:r>
              <a:rPr lang="en-US" sz="1200" dirty="0"/>
              <a:t> </a:t>
            </a:r>
          </a:p>
          <a:p>
            <a:pPr fontAlgn="base"/>
            <a:r>
              <a:rPr lang="en-US" sz="1200" dirty="0"/>
              <a:t>Dekkers, R., Carey, L., and Langhorne, P. (2022)  ‘Setting inclusion and exclusion criteria in making literature reviews work: A multidisciplinary guide to systematic approaches. </a:t>
            </a:r>
            <a:r>
              <a:rPr lang="en-US" sz="1200" i="1" dirty="0"/>
              <a:t>Springer, Cham</a:t>
            </a:r>
            <a:r>
              <a:rPr lang="en-US" sz="1200" dirty="0"/>
              <a:t>.  Available at: </a:t>
            </a:r>
            <a:r>
              <a:rPr lang="en-US" sz="1200" dirty="0">
                <a:hlinkClick r:id="rId6"/>
              </a:rPr>
              <a:t>https://doi.org/10.1007/978-3-030-90025-0_6</a:t>
            </a:r>
            <a:r>
              <a:rPr lang="en-US" sz="1200" dirty="0"/>
              <a:t> (Accessed: 21 January 2026). </a:t>
            </a:r>
          </a:p>
          <a:p>
            <a:pPr fontAlgn="base"/>
            <a:r>
              <a:rPr lang="en-US" sz="1200" dirty="0"/>
              <a:t> </a:t>
            </a:r>
          </a:p>
          <a:p>
            <a:pPr fontAlgn="base"/>
            <a:r>
              <a:rPr lang="en-US" sz="1200" dirty="0"/>
              <a:t>Robin, O. (2023) </a:t>
            </a:r>
            <a:r>
              <a:rPr lang="en-US" sz="1200" i="1" dirty="0"/>
              <a:t>A quick guide on </a:t>
            </a:r>
            <a:r>
              <a:rPr lang="en-US" sz="1200" i="1" dirty="0" err="1"/>
              <a:t>boolean</a:t>
            </a:r>
            <a:r>
              <a:rPr lang="en-US" sz="1200" i="1" dirty="0"/>
              <a:t> operators with examples. </a:t>
            </a:r>
            <a:r>
              <a:rPr lang="en-US" sz="1200" dirty="0"/>
              <a:t>Available at: </a:t>
            </a:r>
            <a:r>
              <a:rPr lang="en-US" sz="1200" dirty="0">
                <a:hlinkClick r:id="rId7"/>
              </a:rPr>
              <a:t>https://www.researchprospect.com/a-quick-guide-on-boolean-operators/</a:t>
            </a:r>
            <a:r>
              <a:rPr lang="en-US" sz="1200" dirty="0"/>
              <a:t>  (Accessed: 18 January 2026).  </a:t>
            </a:r>
          </a:p>
          <a:p>
            <a:pPr fontAlgn="base"/>
            <a:r>
              <a:rPr lang="en-US" sz="1200" dirty="0"/>
              <a:t> </a:t>
            </a:r>
          </a:p>
          <a:p>
            <a:pPr fontAlgn="base"/>
            <a:r>
              <a:rPr lang="en-US" sz="1200" dirty="0" err="1"/>
              <a:t>Taquette</a:t>
            </a:r>
            <a:r>
              <a:rPr lang="en-US" sz="1200" dirty="0"/>
              <a:t>, S. R., and Borges da Matta Souza, L. M. (2022)  ‘Ethical dilemmas in qualitative research: a critical literature review’. </a:t>
            </a:r>
            <a:r>
              <a:rPr lang="en-US" sz="1200" i="1" dirty="0"/>
              <a:t>International Journal of Qualitative Methods</a:t>
            </a:r>
            <a:r>
              <a:rPr lang="en-US" sz="1200" dirty="0"/>
              <a:t>, </a:t>
            </a:r>
            <a:r>
              <a:rPr lang="en-US" sz="1200" i="1" dirty="0"/>
              <a:t>21</a:t>
            </a:r>
            <a:r>
              <a:rPr lang="en-US" sz="1200" dirty="0"/>
              <a:t>. Available at: </a:t>
            </a:r>
            <a:r>
              <a:rPr lang="en-US" sz="1200" dirty="0">
                <a:hlinkClick r:id="rId8"/>
              </a:rPr>
              <a:t>https://doi.org/10.1177/16094069221078731</a:t>
            </a:r>
            <a:r>
              <a:rPr lang="en-US" sz="1200" dirty="0"/>
              <a:t> (Accessed: 22 January 2026). </a:t>
            </a:r>
          </a:p>
          <a:p>
            <a:pPr fontAlgn="base"/>
            <a:r>
              <a:rPr lang="en-US" sz="1200" dirty="0"/>
              <a:t> </a:t>
            </a:r>
          </a:p>
          <a:p>
            <a:pPr fontAlgn="base"/>
            <a:r>
              <a:rPr lang="en-US" sz="1200" dirty="0"/>
              <a:t>Visual paradigm online. (</a:t>
            </a:r>
            <a:r>
              <a:rPr lang="en-US" sz="1200" dirty="0" err="1"/>
              <a:t>n.d</a:t>
            </a:r>
            <a:r>
              <a:rPr lang="en-US" sz="1200" dirty="0"/>
              <a:t>) </a:t>
            </a:r>
            <a:r>
              <a:rPr lang="en-US" sz="1200" i="1" dirty="0"/>
              <a:t>Research process flowchart</a:t>
            </a:r>
            <a:r>
              <a:rPr lang="en-US" sz="1200" dirty="0"/>
              <a:t>. Available at: </a:t>
            </a:r>
            <a:r>
              <a:rPr lang="en-US" sz="1200" dirty="0">
                <a:hlinkClick r:id="rId9"/>
              </a:rPr>
              <a:t>https://online.visual-paradigm.com/diagrams/templates/flowchart/research-process-flowchart/</a:t>
            </a:r>
            <a:r>
              <a:rPr lang="en-US" sz="1200" dirty="0"/>
              <a:t> (Accessed:21 January 2026).  </a:t>
            </a:r>
          </a:p>
          <a:p>
            <a:endParaRPr lang="en-GB" dirty="0"/>
          </a:p>
        </p:txBody>
      </p:sp>
    </p:spTree>
    <p:extLst>
      <p:ext uri="{BB962C8B-B14F-4D97-AF65-F5344CB8AC3E}">
        <p14:creationId xmlns:p14="http://schemas.microsoft.com/office/powerpoint/2010/main" val="3245908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3" ma:contentTypeDescription="Create a new document." ma:contentTypeScope="" ma:versionID="ea15ddfc84a5bfe60da0dd1c9ff97f34">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a3f5b24268e1e1c9afd1da11b104cfab"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ystemTags" ma:index="20"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9FFBE31A-87A8-40D9-B064-BB1C7DC66B9F}">
  <ds:schemaRefs>
    <ds:schemaRef ds:uri="http://schemas.microsoft.com/sharepoint/v3/contenttype/forms"/>
  </ds:schemaRefs>
</ds:datastoreItem>
</file>

<file path=customXml/itemProps2.xml><?xml version="1.0" encoding="utf-8"?>
<ds:datastoreItem xmlns:ds="http://schemas.openxmlformats.org/officeDocument/2006/customXml" ds:itemID="{B7CF7504-A925-496D-9FC1-6F3931FE31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9AFA8D8-980F-4A36-A4EB-0D345AE7720F}">
  <ds:schemaRefs>
    <ds:schemaRef ds:uri="http://schemas.microsoft.com/office/2006/metadata/properties"/>
    <ds:schemaRef ds:uri="e9586b6e-d655-4ea8-9b46-aa323587a11f"/>
    <ds:schemaRef ds:uri="http://schemas.microsoft.com/office/2006/documentManagement/types"/>
    <ds:schemaRef ds:uri="http://schemas.openxmlformats.org/package/2006/metadata/core-properties"/>
    <ds:schemaRef ds:uri="http://www.w3.org/XML/1998/namespace"/>
    <ds:schemaRef ds:uri="http://purl.org/dc/elements/1.1/"/>
    <ds:schemaRef ds:uri="http://schemas.microsoft.com/office/infopath/2007/PartnerControls"/>
    <ds:schemaRef ds:uri="72e6e00a-7fea-48f1-b1b6-00c90b4ff77b"/>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1208</Words>
  <Application>Microsoft Office PowerPoint</Application>
  <PresentationFormat>Widescreen</PresentationFormat>
  <Paragraphs>98</Paragraphs>
  <Slides>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Asya Zulfiqar (2229775)</dc:creator>
  <cp:lastModifiedBy>Asya Zulfiqar (2229775)</cp:lastModifiedBy>
  <cp:revision>1</cp:revision>
  <dcterms:created xsi:type="dcterms:W3CDTF">2026-03-23T19:37:37Z</dcterms:created>
  <dcterms:modified xsi:type="dcterms:W3CDTF">2026-03-24T00:51:00Z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