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8"/>
  </p:normalViewPr>
  <p:slideViewPr>
    <p:cSldViewPr>
      <p:cViewPr varScale="1">
        <p:scale>
          <a:sx n="117" d="100"/>
          <a:sy n="117" d="100"/>
        </p:scale>
        <p:origin x="1480"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9B7A4D0-6C61-4C06-9100-81134B17E762}" type="datetimeFigureOut">
              <a:rPr lang="en-US" smtClean="0"/>
              <a:t>4/23/22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20F9C4E-20E9-4E6A-9EC9-8029ED504877}"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Employability skills refer to the core skills and characteristics that are needed in any kind of job. For choosing a career in any field, identification of the skills that will lead to the opportunity for a suitable job is necessary. Even those skills should be analysed to get the weaknesses of the individual. Proper development of the skills is done within a time slot to enable the person to go for the career. Nowadays, companies are recruiting individuals with a high level of personality traits and employability skills (AV and </a:t>
            </a:r>
            <a:r>
              <a:rPr lang="en-GB" sz="1200" kern="1200" dirty="0" err="1">
                <a:solidFill>
                  <a:schemeClr val="tx1"/>
                </a:solidFill>
                <a:latin typeface="+mn-lt"/>
                <a:ea typeface="+mn-ea"/>
                <a:cs typeface="+mn-cs"/>
              </a:rPr>
              <a:t>Aithal</a:t>
            </a:r>
            <a:r>
              <a:rPr lang="en-GB" sz="1200" kern="1200" dirty="0">
                <a:solidFill>
                  <a:schemeClr val="tx1"/>
                </a:solidFill>
                <a:latin typeface="+mn-lt"/>
                <a:ea typeface="+mn-ea"/>
                <a:cs typeface="+mn-cs"/>
              </a:rPr>
              <a:t>, 2018). It also leads to the achievement of the company’s sustainability goals. The SWOT analysis can only help to identify the skills in which an individual is strong and the skills in which the person is lacking behind. The skills can be developed with proper guidance and can be achieved with great effort. </a:t>
            </a:r>
          </a:p>
          <a:p>
            <a:endParaRPr lang="en-GB" dirty="0"/>
          </a:p>
        </p:txBody>
      </p:sp>
      <p:sp>
        <p:nvSpPr>
          <p:cNvPr id="4" name="Slide Number Placeholder 3"/>
          <p:cNvSpPr>
            <a:spLocks noGrp="1"/>
          </p:cNvSpPr>
          <p:nvPr>
            <p:ph type="sldNum" sz="quarter" idx="10"/>
          </p:nvPr>
        </p:nvSpPr>
        <p:spPr/>
        <p:txBody>
          <a:bodyPr/>
          <a:lstStyle/>
          <a:p>
            <a:fld id="{720F9C4E-20E9-4E6A-9EC9-8029ED504877}"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Marketing jobs or careers in marketing involves various professional areas like market research, developing a company’s efforts and so on. Jobs in diverse fields are possible in choosing marketing as a career. The areas like a creative advertisement, event manager, relationship manager and others are some of the core areas. It provides the pathways for choosing a career in other fields also afterwards. Marketing jobs often offer a lucrative payment with great job satisfaction. The positions in the career have high visibility that often leads to promotions in corporate fields. </a:t>
            </a:r>
          </a:p>
          <a:p>
            <a:endParaRPr lang="en-GB" dirty="0"/>
          </a:p>
        </p:txBody>
      </p:sp>
      <p:sp>
        <p:nvSpPr>
          <p:cNvPr id="4" name="Slide Number Placeholder 3"/>
          <p:cNvSpPr>
            <a:spLocks noGrp="1"/>
          </p:cNvSpPr>
          <p:nvPr>
            <p:ph type="sldNum" sz="quarter" idx="10"/>
          </p:nvPr>
        </p:nvSpPr>
        <p:spPr/>
        <p:txBody>
          <a:bodyPr/>
          <a:lstStyle/>
          <a:p>
            <a:fld id="{720F9C4E-20E9-4E6A-9EC9-8029ED504877}"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Positions in marketing are available in various fields. Degrees in business management also help the individual to be market-ready for jobs in marketing (</a:t>
            </a:r>
            <a:r>
              <a:rPr lang="en-GB" sz="1200" kern="1200" dirty="0" err="1">
                <a:solidFill>
                  <a:schemeClr val="tx1"/>
                </a:solidFill>
                <a:latin typeface="+mn-lt"/>
                <a:ea typeface="+mn-ea"/>
                <a:cs typeface="+mn-cs"/>
              </a:rPr>
              <a:t>Spanjaard</a:t>
            </a:r>
            <a:r>
              <a:rPr lang="en-GB" sz="1200" kern="1200" dirty="0">
                <a:solidFill>
                  <a:schemeClr val="tx1"/>
                </a:solidFill>
                <a:latin typeface="+mn-lt"/>
                <a:ea typeface="+mn-ea"/>
                <a:cs typeface="+mn-cs"/>
              </a:rPr>
              <a:t> et al., 2018). The positions available in the market, for choosing a career in marketing are market research, advertising, promotions, brand management and public relations. The presentation focuses on the options available that fit best the employability skills of an individual. Good communication, creativity, adaptability and writing are some of the skills required for marketing chosen as a career. The presentation focuses on the employability skills of Public speaking with the presentation, time management, academic writing and CV writing. The skills needed to be a marketing manager will automatically ease the pathways toward promotion and development. Though digital marketing has somehow disrupted the traditional marketing career pathways, with the development of the skill of adaptability, individuals are able to cope with this. </a:t>
            </a:r>
          </a:p>
          <a:p>
            <a:endParaRPr lang="en-GB" dirty="0"/>
          </a:p>
        </p:txBody>
      </p:sp>
      <p:sp>
        <p:nvSpPr>
          <p:cNvPr id="4" name="Slide Number Placeholder 3"/>
          <p:cNvSpPr>
            <a:spLocks noGrp="1"/>
          </p:cNvSpPr>
          <p:nvPr>
            <p:ph type="sldNum" sz="quarter" idx="10"/>
          </p:nvPr>
        </p:nvSpPr>
        <p:spPr/>
        <p:txBody>
          <a:bodyPr/>
          <a:lstStyle/>
          <a:p>
            <a:fld id="{720F9C4E-20E9-4E6A-9EC9-8029ED504877}"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Employability skills help me to solve problems in my career and can fit me into the working environment. Even my learning during my course work in the higher studies helped me to develop employability skills (</a:t>
            </a:r>
            <a:r>
              <a:rPr lang="en-GB" sz="1200" kern="1200" dirty="0" err="1">
                <a:solidFill>
                  <a:schemeClr val="tx1"/>
                </a:solidFill>
                <a:latin typeface="+mn-lt"/>
                <a:ea typeface="+mn-ea"/>
                <a:cs typeface="+mn-cs"/>
              </a:rPr>
              <a:t>Perera</a:t>
            </a:r>
            <a:r>
              <a:rPr lang="en-GB" sz="1200" kern="1200" dirty="0">
                <a:solidFill>
                  <a:schemeClr val="tx1"/>
                </a:solidFill>
                <a:latin typeface="+mn-lt"/>
                <a:ea typeface="+mn-ea"/>
                <a:cs typeface="+mn-cs"/>
              </a:rPr>
              <a:t> et al., 2018). The employability skills I possess make me ready for the career. These skills got developed during my academic years with a proper degree and certificate in academics. The academic skills I developed led to making the career chosen in the field of marketing. </a:t>
            </a:r>
          </a:p>
          <a:p>
            <a:endParaRPr lang="en-GB" dirty="0"/>
          </a:p>
        </p:txBody>
      </p:sp>
      <p:sp>
        <p:nvSpPr>
          <p:cNvPr id="4" name="Slide Number Placeholder 3"/>
          <p:cNvSpPr>
            <a:spLocks noGrp="1"/>
          </p:cNvSpPr>
          <p:nvPr>
            <p:ph type="sldNum" sz="quarter" idx="10"/>
          </p:nvPr>
        </p:nvSpPr>
        <p:spPr/>
        <p:txBody>
          <a:bodyPr/>
          <a:lstStyle/>
          <a:p>
            <a:fld id="{720F9C4E-20E9-4E6A-9EC9-8029ED504877}"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Public speaking skills with proper presentation are the soft skills that enable me to have excellent communication skills. It helps me keep in touch with the audience and make my team members listen to me. In academics, public speaking has made me feel more confident with the ability to play the role of leadership. Having a sharp interest in academic writing with a good vocabulary helps me to create updates on communication, right projects and other topics (</a:t>
            </a:r>
            <a:r>
              <a:rPr lang="en-GB" sz="1200" kern="1200" dirty="0" err="1">
                <a:solidFill>
                  <a:schemeClr val="tx1"/>
                </a:solidFill>
                <a:latin typeface="+mn-lt"/>
                <a:ea typeface="+mn-ea"/>
                <a:cs typeface="+mn-cs"/>
              </a:rPr>
              <a:t>Calinaud</a:t>
            </a:r>
            <a:r>
              <a:rPr lang="en-GB" sz="1200" kern="1200" dirty="0">
                <a:solidFill>
                  <a:schemeClr val="tx1"/>
                </a:solidFill>
                <a:latin typeface="+mn-lt"/>
                <a:ea typeface="+mn-ea"/>
                <a:cs typeface="+mn-cs"/>
              </a:rPr>
              <a:t> et al., 2021). Time taken to clarify those writings is also reduced. CV writing helped me to summarise the information I want to deliver to the employer while going for an interview or applying for a job in my career. It helps me in selling my abilities to potential employers. </a:t>
            </a:r>
          </a:p>
          <a:p>
            <a:endParaRPr lang="en-GB" dirty="0"/>
          </a:p>
        </p:txBody>
      </p:sp>
      <p:sp>
        <p:nvSpPr>
          <p:cNvPr id="4" name="Slide Number Placeholder 3"/>
          <p:cNvSpPr>
            <a:spLocks noGrp="1"/>
          </p:cNvSpPr>
          <p:nvPr>
            <p:ph type="sldNum" sz="quarter" idx="10"/>
          </p:nvPr>
        </p:nvSpPr>
        <p:spPr/>
        <p:txBody>
          <a:bodyPr/>
          <a:lstStyle/>
          <a:p>
            <a:fld id="{720F9C4E-20E9-4E6A-9EC9-8029ED504877}"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Employability skills can be improved in various ways. My education level should be pushed further for developing the skills. I should find a mentor or guide who can motivate me towards the development of the skill with more focus. I should participate more in seminars and workshops and other internship programmes. Mentors always encourage to grab the professional development opportunities. I should start volunteering at various events to develop my leadership abilities. Event management and planning sessions can develop my skill in self-management. I can develop my own time-management skill by submitting the work and assignments on time and using the extra time for more productive work. The skills for communication will get improved with the making of presentations and presenting them in front of the public. Self-motivation can only help me to develop my employability skills and make me more career-oriented. </a:t>
            </a:r>
          </a:p>
          <a:p>
            <a:endParaRPr lang="en-GB" dirty="0"/>
          </a:p>
        </p:txBody>
      </p:sp>
      <p:sp>
        <p:nvSpPr>
          <p:cNvPr id="4" name="Slide Number Placeholder 3"/>
          <p:cNvSpPr>
            <a:spLocks noGrp="1"/>
          </p:cNvSpPr>
          <p:nvPr>
            <p:ph type="sldNum" sz="quarter" idx="10"/>
          </p:nvPr>
        </p:nvSpPr>
        <p:spPr/>
        <p:txBody>
          <a:bodyPr/>
          <a:lstStyle/>
          <a:p>
            <a:fld id="{720F9C4E-20E9-4E6A-9EC9-8029ED504877}"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SWOT analysis helps an individual to pursue his career goals. Here also, my strengths, opportunities, weaknesses and threats are identified to identify my limitations. Quality time management in higher studies helps an individual bridge the gap between the individual’s strengths and weaknesses (</a:t>
            </a:r>
            <a:r>
              <a:rPr lang="en-GB" sz="1200" kern="1200" dirty="0" err="1">
                <a:solidFill>
                  <a:schemeClr val="tx1"/>
                </a:solidFill>
                <a:latin typeface="+mn-lt"/>
                <a:ea typeface="+mn-ea"/>
                <a:cs typeface="+mn-cs"/>
              </a:rPr>
              <a:t>Leiber</a:t>
            </a:r>
            <a:r>
              <a:rPr lang="en-GB" sz="1200" kern="1200" dirty="0">
                <a:solidFill>
                  <a:schemeClr val="tx1"/>
                </a:solidFill>
                <a:latin typeface="+mn-lt"/>
                <a:ea typeface="+mn-ea"/>
                <a:cs typeface="+mn-cs"/>
              </a:rPr>
              <a:t> et al., 2018). The threats are taken by me as challenges that need continuous improvement. The opportunities are needed to identify for the growth of my career in the future. Identifying all of these leads to the advantage of an individual. This also will help me to get more focused on my goal and prioritise them</a:t>
            </a:r>
            <a:endParaRPr lang="en-GB" dirty="0"/>
          </a:p>
        </p:txBody>
      </p:sp>
      <p:sp>
        <p:nvSpPr>
          <p:cNvPr id="4" name="Slide Number Placeholder 3"/>
          <p:cNvSpPr>
            <a:spLocks noGrp="1"/>
          </p:cNvSpPr>
          <p:nvPr>
            <p:ph type="sldNum" sz="quarter" idx="10"/>
          </p:nvPr>
        </p:nvSpPr>
        <p:spPr/>
        <p:txBody>
          <a:bodyPr/>
          <a:lstStyle/>
          <a:p>
            <a:fld id="{720F9C4E-20E9-4E6A-9EC9-8029ED504877}"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Some of the techniques are identified that are supposed to be the tools for time management. The production system of an organisation always is dependent on time management techniques (</a:t>
            </a:r>
            <a:r>
              <a:rPr lang="en-GB" sz="1200" kern="1200" dirty="0" err="1">
                <a:solidFill>
                  <a:schemeClr val="tx1"/>
                </a:solidFill>
                <a:latin typeface="+mn-lt"/>
                <a:ea typeface="+mn-ea"/>
                <a:cs typeface="+mn-cs"/>
              </a:rPr>
              <a:t>Mikhailovsky</a:t>
            </a:r>
            <a:r>
              <a:rPr lang="en-GB" sz="1200" kern="1200" dirty="0">
                <a:solidFill>
                  <a:schemeClr val="tx1"/>
                </a:solidFill>
                <a:latin typeface="+mn-lt"/>
                <a:ea typeface="+mn-ea"/>
                <a:cs typeface="+mn-cs"/>
              </a:rPr>
              <a:t> et al., 2020). The tasks to be done should be started as soon as possible. Limits should be there as to what tasks the individual can say yes or no to. Breaks are necessary to relieve stress. The tasks should be scheduled along with the deadlines. The workplace should be organised to make work more confident. It is better to focus on one particular task, rather than becoming a multi-</a:t>
            </a:r>
            <a:r>
              <a:rPr lang="en-GB" sz="1200" kern="1200" dirty="0" err="1">
                <a:solidFill>
                  <a:schemeClr val="tx1"/>
                </a:solidFill>
                <a:latin typeface="+mn-lt"/>
                <a:ea typeface="+mn-ea"/>
                <a:cs typeface="+mn-cs"/>
              </a:rPr>
              <a:t>tasker</a:t>
            </a:r>
            <a:r>
              <a:rPr lang="en-GB" sz="1200" kern="1200" dirty="0">
                <a:solidFill>
                  <a:schemeClr val="tx1"/>
                </a:solidFill>
                <a:latin typeface="+mn-lt"/>
                <a:ea typeface="+mn-ea"/>
                <a:cs typeface="+mn-cs"/>
              </a:rPr>
              <a:t>. The patterns of the individual's productivity should be followed. Time-trackers should be used to manage the daily work duties and routines. An individual should always reward himself with a reward for the accomplishment of the task within a stipulated time. </a:t>
            </a:r>
          </a:p>
          <a:p>
            <a:endParaRPr lang="en-GB" dirty="0"/>
          </a:p>
        </p:txBody>
      </p:sp>
      <p:sp>
        <p:nvSpPr>
          <p:cNvPr id="4" name="Slide Number Placeholder 3"/>
          <p:cNvSpPr>
            <a:spLocks noGrp="1"/>
          </p:cNvSpPr>
          <p:nvPr>
            <p:ph type="sldNum" sz="quarter" idx="10"/>
          </p:nvPr>
        </p:nvSpPr>
        <p:spPr/>
        <p:txBody>
          <a:bodyPr/>
          <a:lstStyle/>
          <a:p>
            <a:fld id="{720F9C4E-20E9-4E6A-9EC9-8029ED504877}"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this presentation, marketing has been chosen as a career opportunity. A career in marketing has a varied range of tasks and functionalities. Careers in marketing can be diverted to other branches also. The presentation has identified the employability skills like public speaking and oral presentation skills, time management skills, academic writing skills and CV writing skills. The skills are used to identify the strengths, weaknesses, opportunities and threats of an individual and used for further improvement. The Time management tools are discussed for getting the techniques for effective time management. SWOT analysis has helped to convert the weaknesses to strengths and take the threats as opportunities to develop further. Enhancement in a career is done by a proper personal development plan where time and sources for motivation are mentioned for more understanding. </a:t>
            </a:r>
          </a:p>
          <a:p>
            <a:endParaRPr lang="en-GB" dirty="0"/>
          </a:p>
        </p:txBody>
      </p:sp>
      <p:sp>
        <p:nvSpPr>
          <p:cNvPr id="4" name="Slide Number Placeholder 3"/>
          <p:cNvSpPr>
            <a:spLocks noGrp="1"/>
          </p:cNvSpPr>
          <p:nvPr>
            <p:ph type="sldNum" sz="quarter" idx="10"/>
          </p:nvPr>
        </p:nvSpPr>
        <p:spPr/>
        <p:txBody>
          <a:bodyPr/>
          <a:lstStyle/>
          <a:p>
            <a:fld id="{720F9C4E-20E9-4E6A-9EC9-8029ED504877}" type="slidenum">
              <a:rPr lang="en-GB" smtClean="0"/>
              <a:t>11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B49172DC-AC72-4D8D-AA92-5A6A5A4CA118}" type="datetimeFigureOut">
              <a:rPr lang="en-US" smtClean="0"/>
              <a:t>4/23/22</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7A9880ED-51AA-4B57-8153-0C61EE129CDD}"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49172DC-AC72-4D8D-AA92-5A6A5A4CA118}" type="datetimeFigureOut">
              <a:rPr lang="en-US" smtClean="0"/>
              <a:t>4/23/22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9880ED-51AA-4B57-8153-0C61EE129CD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49172DC-AC72-4D8D-AA92-5A6A5A4CA118}" type="datetimeFigureOut">
              <a:rPr lang="en-US" smtClean="0"/>
              <a:t>4/23/22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9880ED-51AA-4B57-8153-0C61EE129CDD}"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49172DC-AC72-4D8D-AA92-5A6A5A4CA118}" type="datetimeFigureOut">
              <a:rPr lang="en-US" smtClean="0"/>
              <a:t>4/23/22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9880ED-51AA-4B57-8153-0C61EE129CD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49172DC-AC72-4D8D-AA92-5A6A5A4CA118}" type="datetimeFigureOut">
              <a:rPr lang="en-US" smtClean="0"/>
              <a:t>4/23/22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9880ED-51AA-4B57-8153-0C61EE129CD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B49172DC-AC72-4D8D-AA92-5A6A5A4CA118}" type="datetimeFigureOut">
              <a:rPr lang="en-US" smtClean="0"/>
              <a:t>4/23/22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9880ED-51AA-4B57-8153-0C61EE129CD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B49172DC-AC72-4D8D-AA92-5A6A5A4CA118}" type="datetimeFigureOut">
              <a:rPr lang="en-US" smtClean="0"/>
              <a:t>4/23/22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9880ED-51AA-4B57-8153-0C61EE129CDD}"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49172DC-AC72-4D8D-AA92-5A6A5A4CA118}" type="datetimeFigureOut">
              <a:rPr lang="en-US" smtClean="0"/>
              <a:t>4/23/22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9880ED-51AA-4B57-8153-0C61EE129CD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B49172DC-AC72-4D8D-AA92-5A6A5A4CA118}" type="datetimeFigureOut">
              <a:rPr lang="en-US" smtClean="0"/>
              <a:t>4/23/22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9880ED-51AA-4B57-8153-0C61EE129CDD}"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49172DC-AC72-4D8D-AA92-5A6A5A4CA118}" type="datetimeFigureOut">
              <a:rPr lang="en-US" smtClean="0"/>
              <a:t>4/23/22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9880ED-51AA-4B57-8153-0C61EE129CD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49172DC-AC72-4D8D-AA92-5A6A5A4CA118}" type="datetimeFigureOut">
              <a:rPr lang="en-US" smtClean="0"/>
              <a:t>4/23/22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9880ED-51AA-4B57-8153-0C61EE129CD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B49172DC-AC72-4D8D-AA92-5A6A5A4CA118}" type="datetimeFigureOut">
              <a:rPr lang="en-US" smtClean="0"/>
              <a:t>4/23/22</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7A9880ED-51AA-4B57-8153-0C61EE129CDD}"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researchgate.net/profile/Faisal-Faisal-8/publication/342262336_Determinants_and_Consequences_of_Internal_Auditor_Quality_on_Regional_Government_Performance_An_Empirical_Investigation_in_Indonesia/links/5eeb4d7992851ce9e7ec9b2d/Determinants-and-Consequences-of-Internal-Auditor-Quality-on-Regional-Government-Performance-An-Empirical-Investigation-in-Indonesia.pdf" TargetMode="External"/><Relationship Id="rId13" Type="http://schemas.openxmlformats.org/officeDocument/2006/relationships/hyperlink" Target="https://besjournals.onlinelibrary.wiley.com/doi/pdf/10.1111/1365-2664.13281" TargetMode="External"/><Relationship Id="rId3" Type="http://schemas.openxmlformats.org/officeDocument/2006/relationships/hyperlink" Target="https://www.researchgate.net/profile/Yasmeen-Bano-3/publication/338402317_Review_on_Strategies_for_Bridging_the_Employability_Skill_Gap_in_Higher_Education/links/5e12d10b299bf10bc39290cd/Review-on-Strategies-for-Bridging-the-Employability-Skill-Gap-in-Higher-Education.pdf" TargetMode="External"/><Relationship Id="rId7" Type="http://schemas.openxmlformats.org/officeDocument/2006/relationships/hyperlink" Target="https://www.researchgate.net/profile/Theodor-Leiber-2/publication/325475593_Bridging_theory_and_practice_of_impact_evaluation_of_quality_management_in_higher_education_institutions_a_SWOT_analysis/links/5d270f35458515c11c25da09/Bridging-theory-and-practice-of-impact-evaluation-of-quality-management-in-higher-education-institutions-a-SWOT-analysis.pdf" TargetMode="External"/><Relationship Id="rId12" Type="http://schemas.openxmlformats.org/officeDocument/2006/relationships/hyperlink" Target="file:///C:/Users/DELL/Downloads/Career-Ready" TargetMode="External"/><Relationship Id="rId2" Type="http://schemas.openxmlformats.org/officeDocument/2006/relationships/hyperlink" Target="https://www.researchgate.net/profile/Sreeramana-Aithal/publication/322663153_Employability_Skill_traits_Management_Quotient_ESMQ_-_A_Conceptual_Model_Proposal/links/5a6767d74585159da0d9eb6d/Employability-Skill-traits-Management-Quotient-ESMQ-A-Conceptual-Model-Proposal.pdf" TargetMode="External"/><Relationship Id="rId1" Type="http://schemas.openxmlformats.org/officeDocument/2006/relationships/slideLayout" Target="../slideLayouts/slideLayout2.xml"/><Relationship Id="rId6" Type="http://schemas.openxmlformats.org/officeDocument/2006/relationships/hyperlink" Target="http://salonedellostudente.s3.amazonaws.com/app/uploads/2020/06/19124937/3_EMJ_Employability-skills-for-future-marketing-professionals.pdf" TargetMode="External"/><Relationship Id="rId11" Type="http://schemas.openxmlformats.org/officeDocument/2006/relationships/hyperlink" Target="https://www.researchgate.net/profile/Bryan-Schaffer-2/publication/322193806_Self-awareness_and_leadership_Developing_an_individual_strategic_professional_development_plan_in_an_MBA_leadership_course/links/5b4e4144a6fdcc8dae27a1ef/Self-awareness-and-leadership-Developing-an-individual-strategic-professional-development-plan-in-an-MBA-leadership-course.pdf" TargetMode="External"/><Relationship Id="rId5" Type="http://schemas.openxmlformats.org/officeDocument/2006/relationships/hyperlink" Target="https://journals.sagepub.com/doi/pdf/10.1177/1038416217751566" TargetMode="External"/><Relationship Id="rId10" Type="http://schemas.openxmlformats.org/officeDocument/2006/relationships/hyperlink" Target="https://www.researchgate.net/profile/Michael-Angelo-Perera/publication/340774680_CAREER_READINESS_A_SURVEY_ON_EFFECTIVENESS_OF_LEARNING_EMPLOYABILITY_SKILLS_AT_UNIVERSITY_LEVEL/links/5fab9ff8a6fdcc331b946064/CAREER-READINESS-A-SURVEY-ON-EFFECTIVENESS-OF-LEARNING-EMPLOYABILITY-SKILLS-AT-UNIVERSITY-LEVEL.pdf" TargetMode="External"/><Relationship Id="rId4" Type="http://schemas.openxmlformats.org/officeDocument/2006/relationships/hyperlink" Target="https://journals.sagepub.com/doi/pdf/10.1177/0950017020967208" TargetMode="External"/><Relationship Id="rId9" Type="http://schemas.openxmlformats.org/officeDocument/2006/relationships/hyperlink" Target="https://journals.sagepub.com/doi/pdf/10.1177/0894845317731865"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2560" y="359898"/>
            <a:ext cx="7406640" cy="5855184"/>
          </a:xfrm>
        </p:spPr>
        <p:txBody>
          <a:bodyPr>
            <a:normAutofit/>
          </a:bodyPr>
          <a:lstStyle/>
          <a:p>
            <a:pPr algn="ctr">
              <a:lnSpc>
                <a:spcPct val="115000"/>
              </a:lnSpc>
            </a:pPr>
            <a:r>
              <a:rPr lang="en-US" sz="3600" dirty="0"/>
              <a:t>Module Code:  BMSW4001</a:t>
            </a:r>
            <a:br>
              <a:rPr lang="en-US" sz="3600" dirty="0"/>
            </a:br>
            <a:r>
              <a:rPr lang="en-US" sz="3600" dirty="0"/>
              <a:t>Module Title: Academic And Employability Skills</a:t>
            </a:r>
            <a:br>
              <a:rPr lang="en-US" sz="3600" dirty="0"/>
            </a:br>
            <a:r>
              <a:rPr lang="en-US" sz="1800" dirty="0">
                <a:effectLst/>
                <a:latin typeface="Arial" panose="020B0604020202020204" pitchFamily="34" charset="0"/>
                <a:ea typeface="Arial" panose="020B0604020202020204" pitchFamily="34" charset="0"/>
              </a:rPr>
              <a:t>Student Name</a:t>
            </a:r>
            <a:r>
              <a:rPr lang="en-US" sz="1800">
                <a:effectLst/>
                <a:latin typeface="Arial" panose="020B0604020202020204" pitchFamily="34" charset="0"/>
                <a:ea typeface="Arial" panose="020B0604020202020204" pitchFamily="34" charset="0"/>
              </a:rPr>
              <a:t>: Iulian </a:t>
            </a:r>
            <a:r>
              <a:rPr lang="en-US" sz="1800" dirty="0" err="1">
                <a:effectLst/>
                <a:latin typeface="Arial" panose="020B0604020202020204" pitchFamily="34" charset="0"/>
                <a:ea typeface="Arial" panose="020B0604020202020204" pitchFamily="34" charset="0"/>
              </a:rPr>
              <a:t>Delpiero</a:t>
            </a:r>
            <a:r>
              <a:rPr lang="en-US" sz="1800" dirty="0">
                <a:effectLst/>
                <a:latin typeface="Arial" panose="020B0604020202020204" pitchFamily="34" charset="0"/>
                <a:ea typeface="Arial" panose="020B0604020202020204" pitchFamily="34" charset="0"/>
              </a:rPr>
              <a:t> </a:t>
            </a:r>
            <a:r>
              <a:rPr lang="en-US" sz="1800" dirty="0" err="1">
                <a:effectLst/>
                <a:latin typeface="Arial" panose="020B0604020202020204" pitchFamily="34" charset="0"/>
                <a:ea typeface="Arial" panose="020B0604020202020204" pitchFamily="34" charset="0"/>
              </a:rPr>
              <a:t>Mutcu</a:t>
            </a:r>
            <a:br>
              <a:rPr lang="en-IN" sz="1800" dirty="0">
                <a:effectLst/>
                <a:latin typeface="Arial" panose="020B0604020202020204" pitchFamily="34" charset="0"/>
                <a:ea typeface="Arial" panose="020B0604020202020204" pitchFamily="34" charset="0"/>
              </a:rPr>
            </a:br>
            <a:r>
              <a:rPr lang="en-US" sz="1800" dirty="0">
                <a:effectLst/>
                <a:latin typeface="Arial" panose="020B0604020202020204" pitchFamily="34" charset="0"/>
                <a:ea typeface="Arial" panose="020B0604020202020204" pitchFamily="34" charset="0"/>
              </a:rPr>
              <a:t>Student ID: 2121163</a:t>
            </a:r>
            <a:br>
              <a:rPr lang="en-IN" sz="1800" dirty="0">
                <a:effectLst/>
                <a:latin typeface="Arial" panose="020B0604020202020204" pitchFamily="34" charset="0"/>
                <a:ea typeface="Arial" panose="020B0604020202020204" pitchFamily="34" charset="0"/>
              </a:rPr>
            </a:br>
            <a:r>
              <a:rPr lang="en-US" sz="1800" dirty="0">
                <a:effectLst/>
                <a:latin typeface="Arial" panose="020B0604020202020204" pitchFamily="34" charset="0"/>
                <a:ea typeface="Arial" panose="020B0604020202020204" pitchFamily="34" charset="0"/>
              </a:rPr>
              <a:t>Tutor Name: Joanna Walsh</a:t>
            </a:r>
            <a:br>
              <a:rPr lang="en-IN" sz="1800" dirty="0">
                <a:effectLst/>
                <a:latin typeface="Arial" panose="020B0604020202020204" pitchFamily="34" charset="0"/>
                <a:ea typeface="Arial" panose="020B0604020202020204" pitchFamily="34" charset="0"/>
              </a:rPr>
            </a:b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Introduction</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a:t>This presentation aims at discussing the skills required for choosing a career in the field of marketing. </a:t>
            </a:r>
          </a:p>
          <a:p>
            <a:pPr lvl="0"/>
            <a:r>
              <a:rPr lang="en-GB" dirty="0"/>
              <a:t>The skills enable the identification of the strengths, weaknesses, opportunities and threats of the individual.</a:t>
            </a:r>
          </a:p>
          <a:p>
            <a:pPr lvl="0"/>
            <a:r>
              <a:rPr lang="en-GB" dirty="0"/>
              <a:t>A proper personality development plan has also been drawn to analyse the skills required for the future development of the career.</a:t>
            </a:r>
          </a:p>
          <a:p>
            <a:pPr lvl="0"/>
            <a:r>
              <a:rPr lang="en-GB" dirty="0"/>
              <a:t>The tools required for time management are also discussed.</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Description of the chosen career </a:t>
            </a:r>
            <a:endParaRPr lang="en-GB" dirty="0"/>
          </a:p>
        </p:txBody>
      </p:sp>
      <p:sp>
        <p:nvSpPr>
          <p:cNvPr id="3" name="Content Placeholder 2"/>
          <p:cNvSpPr>
            <a:spLocks noGrp="1"/>
          </p:cNvSpPr>
          <p:nvPr>
            <p:ph idx="1"/>
          </p:nvPr>
        </p:nvSpPr>
        <p:spPr>
          <a:xfrm>
            <a:off x="1435608" y="1447800"/>
            <a:ext cx="7708392" cy="2052638"/>
          </a:xfrm>
        </p:spPr>
        <p:txBody>
          <a:bodyPr>
            <a:normAutofit fontScale="47500" lnSpcReduction="20000"/>
          </a:bodyPr>
          <a:lstStyle/>
          <a:p>
            <a:pPr lvl="0"/>
            <a:r>
              <a:rPr lang="en-GB" dirty="0"/>
              <a:t>Choosing Marketing as a career is completely a good decision.</a:t>
            </a:r>
          </a:p>
          <a:p>
            <a:pPr lvl="0"/>
            <a:r>
              <a:rPr lang="en-GB" dirty="0"/>
              <a:t>It is a highly competitive and rewarding career.</a:t>
            </a:r>
          </a:p>
          <a:p>
            <a:pPr lvl="0"/>
            <a:r>
              <a:rPr lang="en-GB" dirty="0"/>
              <a:t>It provides the overall visibility of the job market.</a:t>
            </a:r>
          </a:p>
          <a:p>
            <a:pPr lvl="0"/>
            <a:r>
              <a:rPr lang="en-GB" dirty="0"/>
              <a:t>The skills of employability are always in demand in marketing jobs (Di Gregorio et al., 2019). </a:t>
            </a:r>
          </a:p>
          <a:p>
            <a:pPr lvl="0"/>
            <a:r>
              <a:rPr lang="en-GB" dirty="0"/>
              <a:t>It enhances the knowledge of digital marketing.</a:t>
            </a:r>
          </a:p>
          <a:p>
            <a:pPr lvl="0"/>
            <a:r>
              <a:rPr lang="en-GB" dirty="0"/>
              <a:t>It enhances professionalism in an individual career.</a:t>
            </a:r>
          </a:p>
          <a:p>
            <a:pPr lvl="0"/>
            <a:r>
              <a:rPr lang="en-GB" dirty="0"/>
              <a:t>Various fields are there in marketing to get specialised with.</a:t>
            </a:r>
          </a:p>
          <a:p>
            <a:endParaRPr lang="en-GB" dirty="0"/>
          </a:p>
        </p:txBody>
      </p:sp>
      <p:pic>
        <p:nvPicPr>
          <p:cNvPr id="18433" name="Picture 1"/>
          <p:cNvPicPr>
            <a:picLocks noChangeAspect="1" noChangeArrowheads="1"/>
          </p:cNvPicPr>
          <p:nvPr/>
        </p:nvPicPr>
        <p:blipFill>
          <a:blip r:embed="rId3"/>
          <a:srcRect l="10432" t="28320" r="38506" b="21875"/>
          <a:stretch>
            <a:fillRect/>
          </a:stretch>
        </p:blipFill>
        <p:spPr bwMode="auto">
          <a:xfrm>
            <a:off x="3000364" y="3488909"/>
            <a:ext cx="6143636" cy="3369091"/>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Description of the chosen career (Continued.)</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a:t>A career in marketing can lead to various other directions.</a:t>
            </a:r>
          </a:p>
          <a:p>
            <a:pPr lvl="0"/>
            <a:r>
              <a:rPr lang="en-GB" dirty="0"/>
              <a:t>Varied opportunities in the field of marketing lead to understanding the objectives of the company where an individual is working. </a:t>
            </a:r>
          </a:p>
          <a:p>
            <a:pPr lvl="0"/>
            <a:r>
              <a:rPr lang="en-GB" dirty="0"/>
              <a:t>The job of a professional in marketing is to enhance the brand awareness of the company.</a:t>
            </a:r>
          </a:p>
          <a:p>
            <a:pPr lvl="0"/>
            <a:r>
              <a:rPr lang="en-GB" dirty="0"/>
              <a:t>It appeals to the critical thinkers as well as the statisticians dealing with numbers.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Self-skills Identification </a:t>
            </a:r>
            <a:br>
              <a:rPr lang="en-GB" dirty="0"/>
            </a:br>
            <a:endParaRPr lang="en-GB" dirty="0"/>
          </a:p>
        </p:txBody>
      </p:sp>
      <p:sp>
        <p:nvSpPr>
          <p:cNvPr id="3" name="Content Placeholder 2"/>
          <p:cNvSpPr>
            <a:spLocks noGrp="1"/>
          </p:cNvSpPr>
          <p:nvPr>
            <p:ph idx="1"/>
          </p:nvPr>
        </p:nvSpPr>
        <p:spPr>
          <a:xfrm>
            <a:off x="1435608" y="1447800"/>
            <a:ext cx="7708392" cy="1909762"/>
          </a:xfrm>
        </p:spPr>
        <p:txBody>
          <a:bodyPr>
            <a:normAutofit fontScale="47500" lnSpcReduction="20000"/>
          </a:bodyPr>
          <a:lstStyle/>
          <a:p>
            <a:pPr lvl="0"/>
            <a:r>
              <a:rPr lang="en-GB" dirty="0"/>
              <a:t>There are numerous skills of an individual incompatible with the skills required for an employee to be perfect. </a:t>
            </a:r>
          </a:p>
          <a:p>
            <a:pPr lvl="0"/>
            <a:r>
              <a:rPr lang="en-GB" dirty="0"/>
              <a:t>This part of the presentation focuses on my employability skills which I possess to choose marketing as my career. </a:t>
            </a:r>
          </a:p>
          <a:p>
            <a:pPr lvl="0"/>
            <a:r>
              <a:rPr lang="en-GB" dirty="0"/>
              <a:t>Employability skills lead to the entry of a career in marketing and sales (</a:t>
            </a:r>
            <a:r>
              <a:rPr lang="en-GB" dirty="0" err="1"/>
              <a:t>Chowdhury</a:t>
            </a:r>
            <a:r>
              <a:rPr lang="en-GB" dirty="0"/>
              <a:t> and </a:t>
            </a:r>
            <a:r>
              <a:rPr lang="en-GB" dirty="0" err="1"/>
              <a:t>Miah</a:t>
            </a:r>
            <a:r>
              <a:rPr lang="en-GB" dirty="0"/>
              <a:t>, 2019).</a:t>
            </a:r>
          </a:p>
          <a:p>
            <a:pPr lvl="0"/>
            <a:r>
              <a:rPr lang="en-GB" dirty="0"/>
              <a:t>I possess the skill of public speaking and presentation with good academic writing skills.</a:t>
            </a:r>
          </a:p>
          <a:p>
            <a:pPr lvl="0"/>
            <a:r>
              <a:rPr lang="en-GB" dirty="0"/>
              <a:t>I have a good knowledge of how to write a proper CV and manage my time accordingly. </a:t>
            </a:r>
          </a:p>
          <a:p>
            <a:endParaRPr lang="en-GB" dirty="0"/>
          </a:p>
        </p:txBody>
      </p:sp>
      <p:pic>
        <p:nvPicPr>
          <p:cNvPr id="14337" name="Picture 1"/>
          <p:cNvPicPr>
            <a:picLocks noChangeAspect="1" noChangeArrowheads="1"/>
          </p:cNvPicPr>
          <p:nvPr/>
        </p:nvPicPr>
        <p:blipFill>
          <a:blip r:embed="rId3"/>
          <a:srcRect l="16471" t="30273" r="36310" b="23828"/>
          <a:stretch>
            <a:fillRect/>
          </a:stretch>
        </p:blipFill>
        <p:spPr bwMode="auto">
          <a:xfrm>
            <a:off x="1071538" y="3286124"/>
            <a:ext cx="6143668" cy="335758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Self-skill Analysis </a:t>
            </a:r>
            <a:br>
              <a:rPr lang="en-GB" dirty="0"/>
            </a:br>
            <a:endParaRPr lang="en-GB" dirty="0"/>
          </a:p>
        </p:txBody>
      </p:sp>
      <p:sp>
        <p:nvSpPr>
          <p:cNvPr id="3" name="Content Placeholder 2"/>
          <p:cNvSpPr>
            <a:spLocks noGrp="1"/>
          </p:cNvSpPr>
          <p:nvPr>
            <p:ph idx="1"/>
          </p:nvPr>
        </p:nvSpPr>
        <p:spPr>
          <a:xfrm>
            <a:off x="1435608" y="1447800"/>
            <a:ext cx="7708392" cy="2552704"/>
          </a:xfrm>
        </p:spPr>
        <p:txBody>
          <a:bodyPr>
            <a:normAutofit fontScale="55000" lnSpcReduction="20000"/>
          </a:bodyPr>
          <a:lstStyle/>
          <a:p>
            <a:pPr lvl="0"/>
            <a:r>
              <a:rPr lang="en-GB" dirty="0"/>
              <a:t>The skills I am having help me in choosing a career in a specific field.</a:t>
            </a:r>
          </a:p>
          <a:p>
            <a:pPr lvl="0"/>
            <a:r>
              <a:rPr lang="en-GB" dirty="0"/>
              <a:t>These skills help me to connect with my team members.</a:t>
            </a:r>
          </a:p>
          <a:p>
            <a:pPr lvl="0"/>
            <a:r>
              <a:rPr lang="en-GB" dirty="0"/>
              <a:t>Solve-problems.</a:t>
            </a:r>
          </a:p>
          <a:p>
            <a:pPr lvl="0"/>
            <a:r>
              <a:rPr lang="en-GB" dirty="0"/>
              <a:t>Be independent in the work.</a:t>
            </a:r>
          </a:p>
          <a:p>
            <a:pPr lvl="0"/>
            <a:r>
              <a:rPr lang="en-GB" dirty="0"/>
              <a:t>Enabling to participate in the work and understand the behaviour of the team members (Rubens et al, 2018).</a:t>
            </a:r>
          </a:p>
          <a:p>
            <a:pPr lvl="0"/>
            <a:r>
              <a:rPr lang="en-GB" dirty="0"/>
              <a:t>Academic education in higher studies has helped me to review the strategies that help me to bridge the gap between the other skills I am lacking (</a:t>
            </a:r>
            <a:r>
              <a:rPr lang="en-GB" dirty="0" err="1"/>
              <a:t>Bano</a:t>
            </a:r>
            <a:r>
              <a:rPr lang="en-GB" dirty="0"/>
              <a:t> and </a:t>
            </a:r>
            <a:r>
              <a:rPr lang="en-GB" dirty="0" err="1"/>
              <a:t>Vasantha</a:t>
            </a:r>
            <a:r>
              <a:rPr lang="en-GB" dirty="0"/>
              <a:t>, 2019). </a:t>
            </a:r>
          </a:p>
          <a:p>
            <a:endParaRPr lang="en-GB" dirty="0"/>
          </a:p>
        </p:txBody>
      </p:sp>
      <p:pic>
        <p:nvPicPr>
          <p:cNvPr id="12289" name="Picture 1"/>
          <p:cNvPicPr>
            <a:picLocks noChangeAspect="1" noChangeArrowheads="1"/>
          </p:cNvPicPr>
          <p:nvPr/>
        </p:nvPicPr>
        <p:blipFill>
          <a:blip r:embed="rId3"/>
          <a:srcRect l="26354" t="41016" r="50586" b="22851"/>
          <a:stretch>
            <a:fillRect/>
          </a:stretch>
        </p:blipFill>
        <p:spPr bwMode="auto">
          <a:xfrm>
            <a:off x="3143240" y="4000504"/>
            <a:ext cx="3000396" cy="2643206"/>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b="1" dirty="0"/>
            </a:br>
            <a:r>
              <a:rPr lang="en-GB" b="1" dirty="0"/>
              <a:t>Skills required for improvement </a:t>
            </a:r>
            <a:br>
              <a:rPr lang="en-GB" dirty="0"/>
            </a:br>
            <a:endParaRPr lang="en-GB" dirty="0"/>
          </a:p>
        </p:txBody>
      </p:sp>
      <p:sp>
        <p:nvSpPr>
          <p:cNvPr id="3" name="Content Placeholder 2"/>
          <p:cNvSpPr>
            <a:spLocks noGrp="1"/>
          </p:cNvSpPr>
          <p:nvPr>
            <p:ph idx="1"/>
          </p:nvPr>
        </p:nvSpPr>
        <p:spPr>
          <a:xfrm>
            <a:off x="1071538" y="3571876"/>
            <a:ext cx="7708392" cy="3052770"/>
          </a:xfrm>
        </p:spPr>
        <p:txBody>
          <a:bodyPr>
            <a:normAutofit fontScale="77500" lnSpcReduction="20000"/>
          </a:bodyPr>
          <a:lstStyle/>
          <a:p>
            <a:pPr lvl="0"/>
            <a:r>
              <a:rPr lang="en-GB" dirty="0"/>
              <a:t>The employability skills possessed by an individual need continuous improvement, otherwise, the person may lose their strength.</a:t>
            </a:r>
          </a:p>
          <a:p>
            <a:pPr lvl="0"/>
            <a:r>
              <a:rPr lang="en-GB" dirty="0"/>
              <a:t>The time taken to identify the skills also requires the knowledge of the portfolio of skills an employee vale the most.</a:t>
            </a:r>
          </a:p>
          <a:p>
            <a:pPr lvl="0"/>
            <a:r>
              <a:rPr lang="en-GB" dirty="0"/>
              <a:t>I think the skills I am an expert in should help me in the future development and growth in my career (</a:t>
            </a:r>
            <a:r>
              <a:rPr lang="en-GB" dirty="0" err="1"/>
              <a:t>Peeters</a:t>
            </a:r>
            <a:r>
              <a:rPr lang="en-GB" dirty="0"/>
              <a:t> et al., 2019). </a:t>
            </a:r>
          </a:p>
          <a:p>
            <a:endParaRPr lang="en-GB" dirty="0"/>
          </a:p>
        </p:txBody>
      </p:sp>
      <p:pic>
        <p:nvPicPr>
          <p:cNvPr id="10241" name="Picture 1"/>
          <p:cNvPicPr>
            <a:picLocks noChangeAspect="1" noChangeArrowheads="1"/>
          </p:cNvPicPr>
          <p:nvPr/>
        </p:nvPicPr>
        <p:blipFill>
          <a:blip r:embed="rId3"/>
          <a:srcRect l="10981" t="54688" r="65410" b="15039"/>
          <a:stretch>
            <a:fillRect/>
          </a:stretch>
        </p:blipFill>
        <p:spPr bwMode="auto">
          <a:xfrm>
            <a:off x="5857884" y="1428736"/>
            <a:ext cx="3071834" cy="2214578"/>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Personal SWOT Analysis </a:t>
            </a:r>
            <a:br>
              <a:rPr lang="en-GB" dirty="0"/>
            </a:br>
            <a:endParaRPr lang="en-GB" dirty="0"/>
          </a:p>
        </p:txBody>
      </p:sp>
      <p:graphicFrame>
        <p:nvGraphicFramePr>
          <p:cNvPr id="4" name="Content Placeholder 3"/>
          <p:cNvGraphicFramePr>
            <a:graphicFrameLocks noGrp="1"/>
          </p:cNvGraphicFramePr>
          <p:nvPr>
            <p:ph idx="1"/>
          </p:nvPr>
        </p:nvGraphicFramePr>
        <p:xfrm>
          <a:off x="1214438" y="1447800"/>
          <a:ext cx="7720012" cy="4481530"/>
        </p:xfrm>
        <a:graphic>
          <a:graphicData uri="http://schemas.openxmlformats.org/drawingml/2006/table">
            <a:tbl>
              <a:tblPr firstRow="1" bandRow="1">
                <a:tableStyleId>{F5AB1C69-6EDB-4FF4-983F-18BD219EF322}</a:tableStyleId>
              </a:tblPr>
              <a:tblGrid>
                <a:gridCol w="3860006">
                  <a:extLst>
                    <a:ext uri="{9D8B030D-6E8A-4147-A177-3AD203B41FA5}">
                      <a16:colId xmlns:a16="http://schemas.microsoft.com/office/drawing/2014/main" val="20000"/>
                    </a:ext>
                  </a:extLst>
                </a:gridCol>
                <a:gridCol w="3860006">
                  <a:extLst>
                    <a:ext uri="{9D8B030D-6E8A-4147-A177-3AD203B41FA5}">
                      <a16:colId xmlns:a16="http://schemas.microsoft.com/office/drawing/2014/main" val="20001"/>
                    </a:ext>
                  </a:extLst>
                </a:gridCol>
              </a:tblGrid>
              <a:tr h="2423546">
                <a:tc>
                  <a:txBody>
                    <a:bodyPr/>
                    <a:lstStyle/>
                    <a:p>
                      <a:pPr algn="ctr">
                        <a:lnSpc>
                          <a:spcPct val="150000"/>
                        </a:lnSpc>
                        <a:spcAft>
                          <a:spcPts val="0"/>
                        </a:spcAft>
                      </a:pPr>
                      <a:r>
                        <a:rPr lang="en-GB" sz="1400" dirty="0"/>
                        <a:t>Strengths</a:t>
                      </a:r>
                      <a:endParaRPr lang="en-GB" sz="1100" dirty="0"/>
                    </a:p>
                    <a:p>
                      <a:pPr marL="342900" lvl="0" indent="-342900" algn="just">
                        <a:lnSpc>
                          <a:spcPct val="150000"/>
                        </a:lnSpc>
                        <a:spcAft>
                          <a:spcPts val="0"/>
                        </a:spcAft>
                        <a:buFont typeface="Arial"/>
                        <a:buChar char="●"/>
                      </a:pPr>
                      <a:r>
                        <a:rPr lang="en-GB" sz="1200" u="none" strike="noStrike" dirty="0"/>
                        <a:t>I like to try new things and new skills.</a:t>
                      </a:r>
                      <a:endParaRPr lang="en-GB" sz="1100" u="none" strike="noStrike" dirty="0"/>
                    </a:p>
                    <a:p>
                      <a:pPr marL="342900" lvl="0" indent="-342900" algn="just">
                        <a:lnSpc>
                          <a:spcPct val="150000"/>
                        </a:lnSpc>
                        <a:spcAft>
                          <a:spcPts val="0"/>
                        </a:spcAft>
                        <a:buFont typeface="Arial"/>
                        <a:buChar char="●"/>
                      </a:pPr>
                      <a:r>
                        <a:rPr lang="en-GB" sz="1200" u="none" strike="noStrike" dirty="0"/>
                        <a:t>I am good at multi-tasking. With excellent time-management tools.</a:t>
                      </a:r>
                      <a:endParaRPr lang="en-GB" sz="1100" u="none" strike="noStrike" dirty="0"/>
                    </a:p>
                    <a:p>
                      <a:pPr marL="342900" lvl="0" indent="-342900" algn="just">
                        <a:lnSpc>
                          <a:spcPct val="150000"/>
                        </a:lnSpc>
                        <a:spcAft>
                          <a:spcPts val="0"/>
                        </a:spcAft>
                        <a:buFont typeface="Arial"/>
                        <a:buChar char="●"/>
                      </a:pPr>
                      <a:r>
                        <a:rPr lang="en-GB" sz="1200" u="none" strike="noStrike" dirty="0"/>
                        <a:t>I have the skill for event management and volunteerism.</a:t>
                      </a:r>
                      <a:endParaRPr lang="en-GB" sz="1100" u="none" strike="noStrike" dirty="0">
                        <a:latin typeface="Arial"/>
                        <a:ea typeface="Arial"/>
                      </a:endParaRPr>
                    </a:p>
                  </a:txBody>
                  <a:tcPr marL="63500" marR="63500" marT="63500" marB="63500"/>
                </a:tc>
                <a:tc>
                  <a:txBody>
                    <a:bodyPr/>
                    <a:lstStyle/>
                    <a:p>
                      <a:pPr algn="ctr">
                        <a:lnSpc>
                          <a:spcPct val="150000"/>
                        </a:lnSpc>
                        <a:spcAft>
                          <a:spcPts val="0"/>
                        </a:spcAft>
                      </a:pPr>
                      <a:r>
                        <a:rPr lang="en-GB" sz="1400" dirty="0"/>
                        <a:t>            Weaknesses</a:t>
                      </a:r>
                      <a:endParaRPr lang="en-GB" sz="1100" dirty="0"/>
                    </a:p>
                    <a:p>
                      <a:pPr marL="342900" lvl="0" indent="-342900" algn="just">
                        <a:lnSpc>
                          <a:spcPct val="150000"/>
                        </a:lnSpc>
                        <a:spcAft>
                          <a:spcPts val="0"/>
                        </a:spcAft>
                        <a:buFont typeface="Arial"/>
                        <a:buChar char="●"/>
                      </a:pPr>
                      <a:r>
                        <a:rPr lang="en-GB" sz="1200" u="none" strike="noStrike" dirty="0"/>
                        <a:t>I often lack in maintaining an interpersonal relationship in times of emergency.</a:t>
                      </a:r>
                      <a:endParaRPr lang="en-GB" sz="1100" u="none" strike="noStrike" dirty="0"/>
                    </a:p>
                    <a:p>
                      <a:pPr marL="342900" lvl="0" indent="-342900" algn="just">
                        <a:lnSpc>
                          <a:spcPct val="150000"/>
                        </a:lnSpc>
                        <a:spcAft>
                          <a:spcPts val="0"/>
                        </a:spcAft>
                        <a:buFont typeface="Arial"/>
                        <a:buChar char="●"/>
                      </a:pPr>
                      <a:r>
                        <a:rPr lang="en-GB" sz="1200" u="none" strike="noStrike" dirty="0"/>
                        <a:t>I often have a problem in writing my cover letter and approach for a job.</a:t>
                      </a:r>
                      <a:endParaRPr lang="en-GB" sz="1100" u="none" strike="noStrike" dirty="0">
                        <a:latin typeface="Arial"/>
                        <a:ea typeface="Arial"/>
                      </a:endParaRPr>
                    </a:p>
                  </a:txBody>
                  <a:tcPr marL="63500" marR="63500" marT="63500" marB="63500"/>
                </a:tc>
                <a:extLst>
                  <a:ext uri="{0D108BD9-81ED-4DB2-BD59-A6C34878D82A}">
                    <a16:rowId xmlns:a16="http://schemas.microsoft.com/office/drawing/2014/main" val="10000"/>
                  </a:ext>
                </a:extLst>
              </a:tr>
              <a:tr h="2057984">
                <a:tc>
                  <a:txBody>
                    <a:bodyPr/>
                    <a:lstStyle/>
                    <a:p>
                      <a:pPr algn="ctr">
                        <a:lnSpc>
                          <a:spcPct val="150000"/>
                        </a:lnSpc>
                        <a:spcAft>
                          <a:spcPts val="0"/>
                        </a:spcAft>
                      </a:pPr>
                      <a:r>
                        <a:rPr lang="en-GB" sz="1400" dirty="0"/>
                        <a:t>Opportunities</a:t>
                      </a:r>
                      <a:endParaRPr lang="en-GB" sz="1100" dirty="0"/>
                    </a:p>
                    <a:p>
                      <a:pPr marL="342900" lvl="0" indent="-342900" algn="just">
                        <a:lnSpc>
                          <a:spcPct val="150000"/>
                        </a:lnSpc>
                        <a:spcAft>
                          <a:spcPts val="0"/>
                        </a:spcAft>
                        <a:buFont typeface="Arial"/>
                        <a:buChar char="●"/>
                      </a:pPr>
                      <a:r>
                        <a:rPr lang="en-GB" sz="1200" u="none" strike="noStrike" dirty="0"/>
                        <a:t>I should grab the opportunity to be a team leader in the project management team.</a:t>
                      </a:r>
                      <a:endParaRPr lang="en-GB" sz="1100" u="none" strike="noStrike" dirty="0"/>
                    </a:p>
                    <a:p>
                      <a:pPr marL="342900" lvl="0" indent="-342900" algn="just">
                        <a:lnSpc>
                          <a:spcPct val="150000"/>
                        </a:lnSpc>
                        <a:spcAft>
                          <a:spcPts val="0"/>
                        </a:spcAft>
                        <a:buFont typeface="Arial"/>
                        <a:buChar char="●"/>
                      </a:pPr>
                      <a:r>
                        <a:rPr lang="en-GB" sz="1200" u="none" strike="noStrike" dirty="0"/>
                        <a:t>I must take the help of any mentors who are offering help in my professional growth.</a:t>
                      </a:r>
                      <a:endParaRPr lang="en-GB" sz="1100" u="none" strike="noStrike" dirty="0">
                        <a:latin typeface="Arial"/>
                        <a:ea typeface="Arial"/>
                      </a:endParaRPr>
                    </a:p>
                  </a:txBody>
                  <a:tcPr marL="63500" marR="63500" marT="63500" marB="63500"/>
                </a:tc>
                <a:tc>
                  <a:txBody>
                    <a:bodyPr/>
                    <a:lstStyle/>
                    <a:p>
                      <a:pPr algn="ctr">
                        <a:lnSpc>
                          <a:spcPct val="150000"/>
                        </a:lnSpc>
                        <a:spcAft>
                          <a:spcPts val="0"/>
                        </a:spcAft>
                      </a:pPr>
                      <a:r>
                        <a:rPr lang="en-GB" sz="1400" dirty="0"/>
                        <a:t>Threats </a:t>
                      </a:r>
                      <a:endParaRPr lang="en-GB" sz="1100" dirty="0"/>
                    </a:p>
                    <a:p>
                      <a:pPr marL="342900" lvl="0" indent="-342900" algn="just">
                        <a:lnSpc>
                          <a:spcPct val="150000"/>
                        </a:lnSpc>
                        <a:spcAft>
                          <a:spcPts val="0"/>
                        </a:spcAft>
                        <a:buFont typeface="Arial"/>
                        <a:buChar char="●"/>
                      </a:pPr>
                      <a:r>
                        <a:rPr lang="en-GB" sz="1200" u="none" strike="noStrike" dirty="0"/>
                        <a:t>Sometimes situations like financial incapability may be a hindrance to my goal accomplishments.</a:t>
                      </a:r>
                      <a:endParaRPr lang="en-GB" sz="1100" u="none" strike="noStrike" dirty="0"/>
                    </a:p>
                    <a:p>
                      <a:pPr marL="342900" lvl="0" indent="-342900" algn="just">
                        <a:lnSpc>
                          <a:spcPct val="150000"/>
                        </a:lnSpc>
                        <a:spcAft>
                          <a:spcPts val="0"/>
                        </a:spcAft>
                        <a:buFont typeface="Arial"/>
                        <a:buChar char="●"/>
                      </a:pPr>
                      <a:r>
                        <a:rPr lang="en-GB" sz="1200" u="none" strike="noStrike" dirty="0"/>
                        <a:t>Massive competition is there in the field of marketing.</a:t>
                      </a:r>
                      <a:endParaRPr lang="en-GB" sz="1100" u="none" strike="noStrike" dirty="0">
                        <a:latin typeface="Arial"/>
                        <a:ea typeface="Arial"/>
                      </a:endParaRPr>
                    </a:p>
                  </a:txBody>
                  <a:tcPr marL="63500" marR="63500" marT="63500" marB="63500"/>
                </a:tc>
                <a:extLst>
                  <a:ext uri="{0D108BD9-81ED-4DB2-BD59-A6C34878D82A}">
                    <a16:rowId xmlns:a16="http://schemas.microsoft.com/office/drawing/2014/main" val="10001"/>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Time management tools </a:t>
            </a:r>
            <a:br>
              <a:rPr lang="en-GB" dirty="0"/>
            </a:br>
            <a:endParaRPr lang="en-GB" dirty="0"/>
          </a:p>
        </p:txBody>
      </p:sp>
      <p:sp>
        <p:nvSpPr>
          <p:cNvPr id="3" name="Content Placeholder 2"/>
          <p:cNvSpPr>
            <a:spLocks noGrp="1"/>
          </p:cNvSpPr>
          <p:nvPr>
            <p:ph idx="1"/>
          </p:nvPr>
        </p:nvSpPr>
        <p:spPr>
          <a:xfrm>
            <a:off x="1435608" y="3571876"/>
            <a:ext cx="7708392" cy="3286124"/>
          </a:xfrm>
        </p:spPr>
        <p:txBody>
          <a:bodyPr>
            <a:normAutofit fontScale="70000" lnSpcReduction="20000"/>
          </a:bodyPr>
          <a:lstStyle/>
          <a:p>
            <a:pPr lvl="0"/>
            <a:r>
              <a:rPr lang="en-GB" dirty="0"/>
              <a:t>Time management needs continuous improvement as its skills enable the professionals to accomplish their goals. </a:t>
            </a:r>
          </a:p>
          <a:p>
            <a:pPr lvl="0"/>
            <a:r>
              <a:rPr lang="en-GB" dirty="0"/>
              <a:t>It helps to prioritise the work.</a:t>
            </a:r>
          </a:p>
          <a:p>
            <a:pPr lvl="0"/>
            <a:r>
              <a:rPr lang="en-GB" dirty="0"/>
              <a:t>Practical implications of time management enable the development of the skill (Welch et al., 2019).</a:t>
            </a:r>
          </a:p>
          <a:p>
            <a:pPr lvl="0"/>
            <a:r>
              <a:rPr lang="en-GB" dirty="0"/>
              <a:t>Effective time-management skills also enhance planning skills. </a:t>
            </a:r>
          </a:p>
          <a:p>
            <a:pPr lvl="0"/>
            <a:r>
              <a:rPr lang="en-GB" dirty="0"/>
              <a:t>Personal stress can also be reduced through time management.</a:t>
            </a:r>
          </a:p>
          <a:p>
            <a:pPr lvl="0"/>
            <a:r>
              <a:rPr lang="en-GB" dirty="0"/>
              <a:t>There are certain techniques to improve this skill. </a:t>
            </a:r>
          </a:p>
          <a:p>
            <a:endParaRPr lang="en-GB" dirty="0"/>
          </a:p>
        </p:txBody>
      </p:sp>
      <p:pic>
        <p:nvPicPr>
          <p:cNvPr id="7169" name="Picture 1"/>
          <p:cNvPicPr>
            <a:picLocks noChangeAspect="1" noChangeArrowheads="1"/>
          </p:cNvPicPr>
          <p:nvPr/>
        </p:nvPicPr>
        <p:blipFill>
          <a:blip r:embed="rId3"/>
          <a:srcRect l="12079" t="59570" r="65410" b="16016"/>
          <a:stretch>
            <a:fillRect/>
          </a:stretch>
        </p:blipFill>
        <p:spPr bwMode="auto">
          <a:xfrm>
            <a:off x="1071538" y="1428736"/>
            <a:ext cx="2928958" cy="178595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582594"/>
          </a:xfrm>
        </p:spPr>
        <p:txBody>
          <a:bodyPr>
            <a:normAutofit fontScale="90000"/>
          </a:bodyPr>
          <a:lstStyle/>
          <a:p>
            <a:pPr algn="ctr"/>
            <a:r>
              <a:rPr lang="en-GB" b="1" dirty="0"/>
              <a:t>Personal Development Plan </a:t>
            </a:r>
            <a:br>
              <a:rPr lang="en-GB" dirty="0"/>
            </a:br>
            <a:endParaRPr lang="en-GB" dirty="0"/>
          </a:p>
        </p:txBody>
      </p:sp>
      <p:graphicFrame>
        <p:nvGraphicFramePr>
          <p:cNvPr id="4" name="Content Placeholder 3"/>
          <p:cNvGraphicFramePr>
            <a:graphicFrameLocks noGrp="1"/>
          </p:cNvGraphicFramePr>
          <p:nvPr>
            <p:ph idx="1"/>
          </p:nvPr>
        </p:nvGraphicFramePr>
        <p:xfrm>
          <a:off x="1000099" y="857231"/>
          <a:ext cx="8143902" cy="5831871"/>
        </p:xfrm>
        <a:graphic>
          <a:graphicData uri="http://schemas.openxmlformats.org/drawingml/2006/table">
            <a:tbl>
              <a:tblPr firstRow="1" bandRow="1">
                <a:tableStyleId>{93296810-A885-4BE3-A3E7-6D5BEEA58F35}</a:tableStyleId>
              </a:tblPr>
              <a:tblGrid>
                <a:gridCol w="2091501">
                  <a:extLst>
                    <a:ext uri="{9D8B030D-6E8A-4147-A177-3AD203B41FA5}">
                      <a16:colId xmlns:a16="http://schemas.microsoft.com/office/drawing/2014/main" val="20000"/>
                    </a:ext>
                  </a:extLst>
                </a:gridCol>
                <a:gridCol w="2017467">
                  <a:extLst>
                    <a:ext uri="{9D8B030D-6E8A-4147-A177-3AD203B41FA5}">
                      <a16:colId xmlns:a16="http://schemas.microsoft.com/office/drawing/2014/main" val="20001"/>
                    </a:ext>
                  </a:extLst>
                </a:gridCol>
                <a:gridCol w="2017467">
                  <a:extLst>
                    <a:ext uri="{9D8B030D-6E8A-4147-A177-3AD203B41FA5}">
                      <a16:colId xmlns:a16="http://schemas.microsoft.com/office/drawing/2014/main" val="20002"/>
                    </a:ext>
                  </a:extLst>
                </a:gridCol>
                <a:gridCol w="2017467">
                  <a:extLst>
                    <a:ext uri="{9D8B030D-6E8A-4147-A177-3AD203B41FA5}">
                      <a16:colId xmlns:a16="http://schemas.microsoft.com/office/drawing/2014/main" val="20003"/>
                    </a:ext>
                  </a:extLst>
                </a:gridCol>
              </a:tblGrid>
              <a:tr h="564353">
                <a:tc>
                  <a:txBody>
                    <a:bodyPr/>
                    <a:lstStyle/>
                    <a:p>
                      <a:pPr>
                        <a:lnSpc>
                          <a:spcPct val="115000"/>
                        </a:lnSpc>
                        <a:spcAft>
                          <a:spcPts val="0"/>
                        </a:spcAft>
                      </a:pPr>
                      <a:r>
                        <a:rPr lang="en-GB" sz="1400" dirty="0"/>
                        <a:t>Skills to be achieved</a:t>
                      </a:r>
                      <a:endParaRPr lang="en-GB" sz="1100" dirty="0">
                        <a:latin typeface="Arial"/>
                        <a:ea typeface="Arial"/>
                      </a:endParaRPr>
                    </a:p>
                  </a:txBody>
                  <a:tcPr marL="63500" marR="63500" marT="63500" marB="63500"/>
                </a:tc>
                <a:tc>
                  <a:txBody>
                    <a:bodyPr/>
                    <a:lstStyle/>
                    <a:p>
                      <a:pPr>
                        <a:lnSpc>
                          <a:spcPct val="115000"/>
                        </a:lnSpc>
                        <a:spcAft>
                          <a:spcPts val="0"/>
                        </a:spcAft>
                      </a:pPr>
                      <a:r>
                        <a:rPr lang="en-GB" sz="1400"/>
                        <a:t>Resources to be needed</a:t>
                      </a:r>
                      <a:endParaRPr lang="en-GB" sz="1100">
                        <a:latin typeface="Arial"/>
                        <a:ea typeface="Arial"/>
                      </a:endParaRPr>
                    </a:p>
                  </a:txBody>
                  <a:tcPr marL="63500" marR="63500" marT="63500" marB="63500"/>
                </a:tc>
                <a:tc>
                  <a:txBody>
                    <a:bodyPr/>
                    <a:lstStyle/>
                    <a:p>
                      <a:pPr>
                        <a:lnSpc>
                          <a:spcPct val="115000"/>
                        </a:lnSpc>
                        <a:spcAft>
                          <a:spcPts val="0"/>
                        </a:spcAft>
                      </a:pPr>
                      <a:r>
                        <a:rPr lang="en-GB" sz="1400" dirty="0"/>
                        <a:t>Target Date to achieve the skills</a:t>
                      </a:r>
                      <a:endParaRPr lang="en-GB" sz="1100" dirty="0">
                        <a:latin typeface="Arial"/>
                        <a:ea typeface="Arial"/>
                      </a:endParaRPr>
                    </a:p>
                  </a:txBody>
                  <a:tcPr marL="63500" marR="63500" marT="63500" marB="63500"/>
                </a:tc>
                <a:tc>
                  <a:txBody>
                    <a:bodyPr/>
                    <a:lstStyle/>
                    <a:p>
                      <a:pPr>
                        <a:lnSpc>
                          <a:spcPct val="115000"/>
                        </a:lnSpc>
                        <a:spcAft>
                          <a:spcPts val="0"/>
                        </a:spcAft>
                      </a:pPr>
                      <a:r>
                        <a:rPr lang="en-GB" sz="1400" dirty="0"/>
                        <a:t>Success Indicator</a:t>
                      </a:r>
                      <a:endParaRPr lang="en-GB" sz="1100" dirty="0">
                        <a:latin typeface="Arial"/>
                        <a:ea typeface="Arial"/>
                      </a:endParaRPr>
                    </a:p>
                  </a:txBody>
                  <a:tcPr marL="63500" marR="63500" marT="63500" marB="63500"/>
                </a:tc>
                <a:extLst>
                  <a:ext uri="{0D108BD9-81ED-4DB2-BD59-A6C34878D82A}">
                    <a16:rowId xmlns:a16="http://schemas.microsoft.com/office/drawing/2014/main" val="10000"/>
                  </a:ext>
                </a:extLst>
              </a:tr>
              <a:tr h="837446">
                <a:tc>
                  <a:txBody>
                    <a:bodyPr/>
                    <a:lstStyle/>
                    <a:p>
                      <a:pPr algn="just">
                        <a:lnSpc>
                          <a:spcPct val="150000"/>
                        </a:lnSpc>
                        <a:spcAft>
                          <a:spcPts val="0"/>
                        </a:spcAft>
                      </a:pPr>
                      <a:r>
                        <a:rPr lang="en-GB" sz="800" dirty="0"/>
                        <a:t>Organising Study</a:t>
                      </a:r>
                      <a:endParaRPr lang="en-GB" sz="800" dirty="0">
                        <a:latin typeface="Arial"/>
                        <a:ea typeface="Arial"/>
                      </a:endParaRPr>
                    </a:p>
                  </a:txBody>
                  <a:tcPr marL="63500" marR="63500" marT="63500" marB="63500"/>
                </a:tc>
                <a:tc>
                  <a:txBody>
                    <a:bodyPr/>
                    <a:lstStyle/>
                    <a:p>
                      <a:pPr marL="342900" lvl="0" indent="-342900" algn="just">
                        <a:lnSpc>
                          <a:spcPct val="150000"/>
                        </a:lnSpc>
                        <a:spcAft>
                          <a:spcPts val="0"/>
                        </a:spcAft>
                        <a:buFont typeface="Arial"/>
                        <a:buChar char="●"/>
                      </a:pPr>
                      <a:r>
                        <a:rPr lang="en-GB" sz="800" u="none" strike="noStrike" dirty="0"/>
                        <a:t>Dedicate a particular workspace.</a:t>
                      </a:r>
                    </a:p>
                    <a:p>
                      <a:pPr marL="342900" lvl="0" indent="-342900" algn="just">
                        <a:lnSpc>
                          <a:spcPct val="150000"/>
                        </a:lnSpc>
                        <a:spcAft>
                          <a:spcPts val="0"/>
                        </a:spcAft>
                        <a:buFont typeface="Arial"/>
                        <a:buChar char="●"/>
                      </a:pPr>
                      <a:r>
                        <a:rPr lang="en-GB" sz="800" u="none" strike="noStrike" dirty="0"/>
                        <a:t>Use of checklists and other inspection tools.</a:t>
                      </a:r>
                    </a:p>
                    <a:p>
                      <a:pPr marL="342900" lvl="0" indent="-342900" algn="just">
                        <a:lnSpc>
                          <a:spcPct val="150000"/>
                        </a:lnSpc>
                        <a:spcAft>
                          <a:spcPts val="0"/>
                        </a:spcAft>
                        <a:buFont typeface="Arial"/>
                        <a:buChar char="●"/>
                      </a:pPr>
                      <a:r>
                        <a:rPr lang="en-GB" sz="800" u="none" strike="noStrike" dirty="0"/>
                        <a:t>Note-taking templates.</a:t>
                      </a:r>
                      <a:endParaRPr lang="en-GB" sz="800" u="none" strike="noStrike" dirty="0">
                        <a:latin typeface="Arial"/>
                        <a:ea typeface="Arial"/>
                      </a:endParaRPr>
                    </a:p>
                  </a:txBody>
                  <a:tcPr marL="63500" marR="63500" marT="63500" marB="63500"/>
                </a:tc>
                <a:tc>
                  <a:txBody>
                    <a:bodyPr/>
                    <a:lstStyle/>
                    <a:p>
                      <a:pPr algn="just">
                        <a:lnSpc>
                          <a:spcPct val="150000"/>
                        </a:lnSpc>
                        <a:spcAft>
                          <a:spcPts val="0"/>
                        </a:spcAft>
                      </a:pPr>
                      <a:r>
                        <a:rPr lang="en-GB" sz="800" dirty="0"/>
                        <a:t>7 months</a:t>
                      </a:r>
                      <a:endParaRPr lang="en-GB" sz="800" dirty="0">
                        <a:latin typeface="Arial"/>
                        <a:ea typeface="Arial"/>
                      </a:endParaRPr>
                    </a:p>
                  </a:txBody>
                  <a:tcPr marL="63500" marR="63500" marT="63500" marB="63500"/>
                </a:tc>
                <a:tc>
                  <a:txBody>
                    <a:bodyPr/>
                    <a:lstStyle/>
                    <a:p>
                      <a:pPr algn="just">
                        <a:lnSpc>
                          <a:spcPct val="150000"/>
                        </a:lnSpc>
                        <a:spcAft>
                          <a:spcPts val="0"/>
                        </a:spcAft>
                      </a:pPr>
                      <a:r>
                        <a:rPr lang="en-GB" sz="800" dirty="0"/>
                        <a:t>A strong sense of doing the work within the deadlines will indicate that I have done my study in an organised way.</a:t>
                      </a:r>
                      <a:endParaRPr lang="en-GB" sz="800" dirty="0">
                        <a:latin typeface="Arial"/>
                        <a:ea typeface="Arial"/>
                      </a:endParaRPr>
                    </a:p>
                  </a:txBody>
                  <a:tcPr marL="63500" marR="63500" marT="63500" marB="63500"/>
                </a:tc>
                <a:extLst>
                  <a:ext uri="{0D108BD9-81ED-4DB2-BD59-A6C34878D82A}">
                    <a16:rowId xmlns:a16="http://schemas.microsoft.com/office/drawing/2014/main" val="10001"/>
                  </a:ext>
                </a:extLst>
              </a:tr>
              <a:tr h="837446">
                <a:tc>
                  <a:txBody>
                    <a:bodyPr/>
                    <a:lstStyle/>
                    <a:p>
                      <a:pPr algn="just">
                        <a:lnSpc>
                          <a:spcPct val="150000"/>
                        </a:lnSpc>
                        <a:spcAft>
                          <a:spcPts val="0"/>
                        </a:spcAft>
                      </a:pPr>
                      <a:r>
                        <a:rPr lang="en-GB" sz="800" dirty="0"/>
                        <a:t>Paraphrasing</a:t>
                      </a:r>
                      <a:endParaRPr lang="en-GB" sz="800" dirty="0">
                        <a:latin typeface="Arial"/>
                        <a:ea typeface="Arial"/>
                      </a:endParaRPr>
                    </a:p>
                  </a:txBody>
                  <a:tcPr marL="63500" marR="63500" marT="63500" marB="63500"/>
                </a:tc>
                <a:tc>
                  <a:txBody>
                    <a:bodyPr/>
                    <a:lstStyle/>
                    <a:p>
                      <a:pPr marL="342900" lvl="0" indent="-342900" algn="just">
                        <a:lnSpc>
                          <a:spcPct val="150000"/>
                        </a:lnSpc>
                        <a:spcAft>
                          <a:spcPts val="0"/>
                        </a:spcAft>
                        <a:buFont typeface="Arial"/>
                        <a:buChar char="●"/>
                      </a:pPr>
                      <a:r>
                        <a:rPr lang="en-GB" sz="800" u="none" strike="noStrike"/>
                        <a:t>Development of vocabulary with extensive reading. </a:t>
                      </a:r>
                      <a:endParaRPr lang="en-GB" sz="800" u="none" strike="noStrike">
                        <a:latin typeface="Arial"/>
                        <a:ea typeface="Arial"/>
                      </a:endParaRPr>
                    </a:p>
                  </a:txBody>
                  <a:tcPr marL="63500" marR="63500" marT="63500" marB="63500"/>
                </a:tc>
                <a:tc>
                  <a:txBody>
                    <a:bodyPr/>
                    <a:lstStyle/>
                    <a:p>
                      <a:pPr algn="just">
                        <a:lnSpc>
                          <a:spcPct val="150000"/>
                        </a:lnSpc>
                        <a:spcAft>
                          <a:spcPts val="0"/>
                        </a:spcAft>
                      </a:pPr>
                      <a:r>
                        <a:rPr lang="en-GB" sz="800"/>
                        <a:t>6 months</a:t>
                      </a:r>
                      <a:endParaRPr lang="en-GB" sz="800">
                        <a:latin typeface="Arial"/>
                        <a:ea typeface="Arial"/>
                      </a:endParaRPr>
                    </a:p>
                  </a:txBody>
                  <a:tcPr marL="63500" marR="63500" marT="63500" marB="63500"/>
                </a:tc>
                <a:tc>
                  <a:txBody>
                    <a:bodyPr/>
                    <a:lstStyle/>
                    <a:p>
                      <a:pPr algn="just">
                        <a:lnSpc>
                          <a:spcPct val="150000"/>
                        </a:lnSpc>
                        <a:spcAft>
                          <a:spcPts val="0"/>
                        </a:spcAft>
                      </a:pPr>
                      <a:r>
                        <a:rPr lang="en-GB" sz="800" dirty="0"/>
                        <a:t>When I am able to write the project or other notes to reflect my ideas, I can feel that I am succeeding in writing paraphrases.</a:t>
                      </a:r>
                      <a:endParaRPr lang="en-GB" sz="800" dirty="0">
                        <a:latin typeface="Arial"/>
                        <a:ea typeface="Arial"/>
                      </a:endParaRPr>
                    </a:p>
                  </a:txBody>
                  <a:tcPr marL="63500" marR="63500" marT="63500" marB="63500"/>
                </a:tc>
                <a:extLst>
                  <a:ext uri="{0D108BD9-81ED-4DB2-BD59-A6C34878D82A}">
                    <a16:rowId xmlns:a16="http://schemas.microsoft.com/office/drawing/2014/main" val="10002"/>
                  </a:ext>
                </a:extLst>
              </a:tr>
              <a:tr h="1297332">
                <a:tc>
                  <a:txBody>
                    <a:bodyPr/>
                    <a:lstStyle/>
                    <a:p>
                      <a:pPr algn="just">
                        <a:lnSpc>
                          <a:spcPct val="150000"/>
                        </a:lnSpc>
                        <a:spcAft>
                          <a:spcPts val="0"/>
                        </a:spcAft>
                      </a:pPr>
                      <a:r>
                        <a:rPr lang="en-GB" sz="800" dirty="0"/>
                        <a:t>Summarising</a:t>
                      </a:r>
                      <a:endParaRPr lang="en-GB" sz="800" dirty="0">
                        <a:latin typeface="Arial"/>
                        <a:ea typeface="Arial"/>
                      </a:endParaRPr>
                    </a:p>
                  </a:txBody>
                  <a:tcPr marL="63500" marR="63500" marT="63500" marB="63500"/>
                </a:tc>
                <a:tc>
                  <a:txBody>
                    <a:bodyPr/>
                    <a:lstStyle/>
                    <a:p>
                      <a:pPr marL="342900" lvl="0" indent="-342900" algn="just">
                        <a:lnSpc>
                          <a:spcPct val="150000"/>
                        </a:lnSpc>
                        <a:spcAft>
                          <a:spcPts val="0"/>
                        </a:spcAft>
                        <a:buFont typeface="Arial"/>
                        <a:buChar char="●"/>
                      </a:pPr>
                      <a:r>
                        <a:rPr lang="en-GB" sz="800" u="none" strike="noStrike"/>
                        <a:t>Practice aloud the subject matter.</a:t>
                      </a:r>
                    </a:p>
                    <a:p>
                      <a:pPr marL="342900" lvl="0" indent="-342900" algn="just">
                        <a:lnSpc>
                          <a:spcPct val="150000"/>
                        </a:lnSpc>
                        <a:spcAft>
                          <a:spcPts val="0"/>
                        </a:spcAft>
                        <a:buFont typeface="Arial"/>
                        <a:buChar char="●"/>
                      </a:pPr>
                      <a:r>
                        <a:rPr lang="en-GB" sz="800" u="none" strike="noStrike"/>
                        <a:t>Try to develop to express words in minimum words or sentences.</a:t>
                      </a:r>
                    </a:p>
                    <a:p>
                      <a:pPr marL="342900" lvl="0" indent="-342900" algn="just">
                        <a:lnSpc>
                          <a:spcPct val="150000"/>
                        </a:lnSpc>
                        <a:spcAft>
                          <a:spcPts val="0"/>
                        </a:spcAft>
                        <a:buFont typeface="Arial"/>
                        <a:buChar char="●"/>
                      </a:pPr>
                      <a:r>
                        <a:rPr lang="en-GB" sz="800" u="none" strike="noStrike"/>
                        <a:t>Take notes in a concise manner.</a:t>
                      </a:r>
                      <a:endParaRPr lang="en-GB" sz="800" u="none" strike="noStrike">
                        <a:latin typeface="Arial"/>
                        <a:ea typeface="Arial"/>
                      </a:endParaRPr>
                    </a:p>
                  </a:txBody>
                  <a:tcPr marL="63500" marR="63500" marT="63500" marB="63500"/>
                </a:tc>
                <a:tc>
                  <a:txBody>
                    <a:bodyPr/>
                    <a:lstStyle/>
                    <a:p>
                      <a:pPr algn="just">
                        <a:lnSpc>
                          <a:spcPct val="150000"/>
                        </a:lnSpc>
                        <a:spcAft>
                          <a:spcPts val="0"/>
                        </a:spcAft>
                      </a:pPr>
                      <a:r>
                        <a:rPr lang="en-GB" sz="800"/>
                        <a:t>3 months</a:t>
                      </a:r>
                      <a:endParaRPr lang="en-GB" sz="800">
                        <a:latin typeface="Arial"/>
                        <a:ea typeface="Arial"/>
                      </a:endParaRPr>
                    </a:p>
                  </a:txBody>
                  <a:tcPr marL="63500" marR="63500" marT="63500" marB="63500"/>
                </a:tc>
                <a:tc>
                  <a:txBody>
                    <a:bodyPr/>
                    <a:lstStyle/>
                    <a:p>
                      <a:pPr algn="just">
                        <a:lnSpc>
                          <a:spcPct val="150000"/>
                        </a:lnSpc>
                        <a:spcAft>
                          <a:spcPts val="0"/>
                        </a:spcAft>
                      </a:pPr>
                      <a:r>
                        <a:rPr lang="en-GB" sz="800" dirty="0"/>
                        <a:t>The time when I will read a whole text and make it understand with some points, I will be successful in generating this skill. </a:t>
                      </a:r>
                      <a:endParaRPr lang="en-GB" sz="800" dirty="0">
                        <a:latin typeface="Arial"/>
                        <a:ea typeface="Arial"/>
                      </a:endParaRPr>
                    </a:p>
                  </a:txBody>
                  <a:tcPr marL="63500" marR="63500" marT="63500" marB="63500"/>
                </a:tc>
                <a:extLst>
                  <a:ext uri="{0D108BD9-81ED-4DB2-BD59-A6C34878D82A}">
                    <a16:rowId xmlns:a16="http://schemas.microsoft.com/office/drawing/2014/main" val="10003"/>
                  </a:ext>
                </a:extLst>
              </a:tr>
              <a:tr h="837446">
                <a:tc>
                  <a:txBody>
                    <a:bodyPr/>
                    <a:lstStyle/>
                    <a:p>
                      <a:pPr algn="just">
                        <a:lnSpc>
                          <a:spcPct val="150000"/>
                        </a:lnSpc>
                        <a:spcAft>
                          <a:spcPts val="0"/>
                        </a:spcAft>
                      </a:pPr>
                      <a:r>
                        <a:rPr lang="en-GB" sz="800" dirty="0"/>
                        <a:t>Cover letter writing</a:t>
                      </a:r>
                      <a:endParaRPr lang="en-GB" sz="800" dirty="0">
                        <a:latin typeface="Arial"/>
                        <a:ea typeface="Arial"/>
                      </a:endParaRPr>
                    </a:p>
                  </a:txBody>
                  <a:tcPr marL="63500" marR="63500" marT="63500" marB="63500"/>
                </a:tc>
                <a:tc>
                  <a:txBody>
                    <a:bodyPr/>
                    <a:lstStyle/>
                    <a:p>
                      <a:pPr marL="342900" lvl="0" indent="-342900" algn="just">
                        <a:lnSpc>
                          <a:spcPct val="150000"/>
                        </a:lnSpc>
                        <a:spcAft>
                          <a:spcPts val="0"/>
                        </a:spcAft>
                        <a:buFont typeface="Arial"/>
                        <a:buChar char="●"/>
                      </a:pPr>
                      <a:r>
                        <a:rPr lang="en-GB" sz="800" u="none" strike="noStrike"/>
                        <a:t>Take help from mentors and guides.</a:t>
                      </a:r>
                    </a:p>
                    <a:p>
                      <a:pPr marL="342900" lvl="0" indent="-342900" algn="just">
                        <a:lnSpc>
                          <a:spcPct val="150000"/>
                        </a:lnSpc>
                        <a:spcAft>
                          <a:spcPts val="0"/>
                        </a:spcAft>
                        <a:buFont typeface="Arial"/>
                        <a:buChar char="●"/>
                      </a:pPr>
                      <a:r>
                        <a:rPr lang="en-GB" sz="800" u="none" strike="noStrike"/>
                        <a:t>Develop academic writing and cv writing skills.</a:t>
                      </a:r>
                      <a:endParaRPr lang="en-GB" sz="800" u="none" strike="noStrike">
                        <a:latin typeface="Arial"/>
                        <a:ea typeface="Arial"/>
                      </a:endParaRPr>
                    </a:p>
                  </a:txBody>
                  <a:tcPr marL="63500" marR="63500" marT="63500" marB="63500"/>
                </a:tc>
                <a:tc>
                  <a:txBody>
                    <a:bodyPr/>
                    <a:lstStyle/>
                    <a:p>
                      <a:pPr algn="just">
                        <a:lnSpc>
                          <a:spcPct val="150000"/>
                        </a:lnSpc>
                        <a:spcAft>
                          <a:spcPts val="0"/>
                        </a:spcAft>
                      </a:pPr>
                      <a:r>
                        <a:rPr lang="en-GB" sz="800"/>
                        <a:t>2 months</a:t>
                      </a:r>
                      <a:endParaRPr lang="en-GB" sz="800">
                        <a:latin typeface="Arial"/>
                        <a:ea typeface="Arial"/>
                      </a:endParaRPr>
                    </a:p>
                  </a:txBody>
                  <a:tcPr marL="63500" marR="63500" marT="63500" marB="63500"/>
                </a:tc>
                <a:tc>
                  <a:txBody>
                    <a:bodyPr/>
                    <a:lstStyle/>
                    <a:p>
                      <a:pPr algn="just">
                        <a:lnSpc>
                          <a:spcPct val="150000"/>
                        </a:lnSpc>
                        <a:spcAft>
                          <a:spcPts val="0"/>
                        </a:spcAft>
                      </a:pPr>
                      <a:r>
                        <a:rPr lang="en-GB" sz="800" dirty="0"/>
                        <a:t>As soon as I get calls for the interview in my the final year of placement, I will be successful in writing an effective cover letter.</a:t>
                      </a:r>
                      <a:endParaRPr lang="en-GB" sz="800" dirty="0">
                        <a:latin typeface="Times New Roman"/>
                        <a:ea typeface="Times New Roman"/>
                      </a:endParaRPr>
                    </a:p>
                  </a:txBody>
                  <a:tcPr marL="63500" marR="63500" marT="63500" marB="63500"/>
                </a:tc>
                <a:extLst>
                  <a:ext uri="{0D108BD9-81ED-4DB2-BD59-A6C34878D82A}">
                    <a16:rowId xmlns:a16="http://schemas.microsoft.com/office/drawing/2014/main" val="10004"/>
                  </a:ext>
                </a:extLst>
              </a:tr>
              <a:tr h="1383399">
                <a:tc>
                  <a:txBody>
                    <a:bodyPr/>
                    <a:lstStyle/>
                    <a:p>
                      <a:pPr algn="just">
                        <a:lnSpc>
                          <a:spcPct val="150000"/>
                        </a:lnSpc>
                        <a:spcAft>
                          <a:spcPts val="0"/>
                        </a:spcAft>
                      </a:pPr>
                      <a:r>
                        <a:rPr lang="en-GB" sz="800" dirty="0"/>
                        <a:t>Using the library and gathering information</a:t>
                      </a:r>
                      <a:endParaRPr lang="en-GB" sz="800" dirty="0">
                        <a:latin typeface="Arial"/>
                        <a:ea typeface="Arial"/>
                      </a:endParaRPr>
                    </a:p>
                  </a:txBody>
                  <a:tcPr marL="63500" marR="63500" marT="63500" marB="63500"/>
                </a:tc>
                <a:tc>
                  <a:txBody>
                    <a:bodyPr/>
                    <a:lstStyle/>
                    <a:p>
                      <a:pPr marL="342900" lvl="0" indent="-342900">
                        <a:lnSpc>
                          <a:spcPct val="150000"/>
                        </a:lnSpc>
                        <a:spcAft>
                          <a:spcPts val="0"/>
                        </a:spcAft>
                        <a:buFont typeface="Arial"/>
                        <a:buChar char="●"/>
                      </a:pPr>
                      <a:r>
                        <a:rPr lang="en-GB" sz="800" u="none" strike="noStrike" dirty="0"/>
                        <a:t>Knowledge of the availability of different textbooks, notes, journals and other supporting materials. </a:t>
                      </a:r>
                      <a:endParaRPr lang="en-GB" sz="800" u="none" strike="noStrike" dirty="0">
                        <a:latin typeface="Arial"/>
                        <a:ea typeface="Arial"/>
                      </a:endParaRPr>
                    </a:p>
                  </a:txBody>
                  <a:tcPr marL="63500" marR="63500" marT="63500" marB="63500"/>
                </a:tc>
                <a:tc>
                  <a:txBody>
                    <a:bodyPr/>
                    <a:lstStyle/>
                    <a:p>
                      <a:pPr algn="just">
                        <a:lnSpc>
                          <a:spcPct val="150000"/>
                        </a:lnSpc>
                        <a:spcAft>
                          <a:spcPts val="0"/>
                        </a:spcAft>
                      </a:pPr>
                      <a:r>
                        <a:rPr lang="en-GB" sz="800" dirty="0"/>
                        <a:t>6 months</a:t>
                      </a:r>
                      <a:endParaRPr lang="en-GB" sz="800" dirty="0">
                        <a:latin typeface="Arial"/>
                        <a:ea typeface="Arial"/>
                      </a:endParaRPr>
                    </a:p>
                  </a:txBody>
                  <a:tcPr marL="63500" marR="63500" marT="63500" marB="63500"/>
                </a:tc>
                <a:tc>
                  <a:txBody>
                    <a:bodyPr/>
                    <a:lstStyle/>
                    <a:p>
                      <a:pPr algn="just">
                        <a:lnSpc>
                          <a:spcPct val="150000"/>
                        </a:lnSpc>
                        <a:spcAft>
                          <a:spcPts val="0"/>
                        </a:spcAft>
                      </a:pPr>
                      <a:r>
                        <a:rPr lang="en-GB" sz="800" dirty="0"/>
                        <a:t>I can take the help of the references on finding the exact locations of it from the library will finally develop my skill.</a:t>
                      </a:r>
                      <a:endParaRPr lang="en-GB" sz="800" dirty="0">
                        <a:latin typeface="Arial"/>
                        <a:ea typeface="Arial"/>
                      </a:endParaRPr>
                    </a:p>
                  </a:txBody>
                  <a:tcPr marL="63500" marR="63500" marT="63500" marB="63500"/>
                </a:tc>
                <a:extLst>
                  <a:ext uri="{0D108BD9-81ED-4DB2-BD59-A6C34878D82A}">
                    <a16:rowId xmlns:a16="http://schemas.microsoft.com/office/drawing/2014/main" val="10005"/>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Conclusion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a:t>The presentation focused on the employability skills required to choose a career.</a:t>
            </a:r>
          </a:p>
          <a:p>
            <a:pPr lvl="0"/>
            <a:r>
              <a:rPr lang="en-GB" dirty="0"/>
              <a:t>The skills are identified which require continuous improvement.</a:t>
            </a:r>
          </a:p>
          <a:p>
            <a:pPr lvl="0"/>
            <a:r>
              <a:rPr lang="en-GB" dirty="0"/>
              <a:t>A personal SWOT analysis has been done to analyse the personality traits of an individual.</a:t>
            </a:r>
          </a:p>
          <a:p>
            <a:pPr lvl="0"/>
            <a:r>
              <a:rPr lang="en-GB" dirty="0"/>
              <a:t> A proper personal development plan has also been done to get the skills improved within a stipulated time. </a:t>
            </a:r>
          </a:p>
          <a:p>
            <a:pPr lvl="0"/>
            <a:r>
              <a:rPr lang="en-GB" dirty="0"/>
              <a:t>Some tools for time management are identified to develop the skill more clearly.</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511156"/>
          </a:xfrm>
        </p:spPr>
        <p:txBody>
          <a:bodyPr>
            <a:normAutofit fontScale="90000"/>
          </a:bodyPr>
          <a:lstStyle/>
          <a:p>
            <a:pPr algn="ctr"/>
            <a:r>
              <a:rPr lang="en-GB" b="1" dirty="0"/>
              <a:t>Reference</a:t>
            </a:r>
            <a:endParaRPr lang="en-GB" dirty="0"/>
          </a:p>
        </p:txBody>
      </p:sp>
      <p:sp>
        <p:nvSpPr>
          <p:cNvPr id="3" name="Content Placeholder 2"/>
          <p:cNvSpPr>
            <a:spLocks noGrp="1"/>
          </p:cNvSpPr>
          <p:nvPr>
            <p:ph idx="1"/>
          </p:nvPr>
        </p:nvSpPr>
        <p:spPr>
          <a:xfrm>
            <a:off x="1435608" y="785794"/>
            <a:ext cx="7498080" cy="6072206"/>
          </a:xfrm>
        </p:spPr>
        <p:txBody>
          <a:bodyPr>
            <a:normAutofit fontScale="25000" lnSpcReduction="20000"/>
          </a:bodyPr>
          <a:lstStyle/>
          <a:p>
            <a:r>
              <a:rPr lang="en-GB" sz="3600" dirty="0"/>
              <a:t>AV, N. and </a:t>
            </a:r>
            <a:r>
              <a:rPr lang="en-GB" sz="3600" dirty="0" err="1"/>
              <a:t>Aithal</a:t>
            </a:r>
            <a:r>
              <a:rPr lang="en-GB" sz="3600" dirty="0"/>
              <a:t>, P.S., 2018. Employability Skill traits Management Quotient [ESMQ]-A Conceptual Model Proposal. </a:t>
            </a:r>
            <a:r>
              <a:rPr lang="en-GB" sz="3600" i="1" dirty="0"/>
              <a:t>International Journal of Applied Engineering and Management Letters (IJAEML)</a:t>
            </a:r>
            <a:r>
              <a:rPr lang="en-GB" sz="3600" dirty="0"/>
              <a:t>, </a:t>
            </a:r>
            <a:r>
              <a:rPr lang="en-GB" sz="3600" i="1" dirty="0"/>
              <a:t>2</a:t>
            </a:r>
            <a:r>
              <a:rPr lang="en-GB" sz="3600" dirty="0"/>
              <a:t>(1), pp.1-30. Available at: </a:t>
            </a:r>
            <a:r>
              <a:rPr lang="en-GB" sz="3600" u="sng" dirty="0">
                <a:hlinkClick r:id="rId2"/>
              </a:rPr>
              <a:t>https://www.researchgate.net/profile/Sreeramana-Aithal/publication/322663153_Employability_Skill_traits_Management_Quotient_ESMQ_-_A_Conceptual_Model_Proposal/links/5a6767d74585159da0d9eb6d/Employability-Skill-traits-Management-Quotient-ESMQ-A-Conceptual-Model-Proposal.pdf</a:t>
            </a:r>
            <a:r>
              <a:rPr lang="en-GB" sz="3600" dirty="0"/>
              <a:t> </a:t>
            </a:r>
          </a:p>
          <a:p>
            <a:r>
              <a:rPr lang="en-GB" sz="3600" dirty="0" err="1"/>
              <a:t>Bano</a:t>
            </a:r>
            <a:r>
              <a:rPr lang="en-GB" sz="3600" dirty="0"/>
              <a:t>, Y. and </a:t>
            </a:r>
            <a:r>
              <a:rPr lang="en-GB" sz="3600" dirty="0" err="1"/>
              <a:t>Vasantha</a:t>
            </a:r>
            <a:r>
              <a:rPr lang="en-GB" sz="3600" dirty="0"/>
              <a:t>, S., 2019. Review on strategies for bridging the employability skill </a:t>
            </a:r>
            <a:r>
              <a:rPr lang="en-GB" sz="3600" dirty="0" err="1"/>
              <a:t>Gapin</a:t>
            </a:r>
            <a:r>
              <a:rPr lang="en-GB" sz="3600" dirty="0"/>
              <a:t> higher education. </a:t>
            </a:r>
            <a:r>
              <a:rPr lang="en-GB" sz="3600" i="1" dirty="0"/>
              <a:t>International Journal of Recent Technology and Engineering</a:t>
            </a:r>
            <a:r>
              <a:rPr lang="en-GB" sz="3600" dirty="0"/>
              <a:t>, </a:t>
            </a:r>
            <a:r>
              <a:rPr lang="en-GB" sz="3600" i="1" dirty="0"/>
              <a:t>7</a:t>
            </a:r>
            <a:r>
              <a:rPr lang="en-GB" sz="3600" dirty="0"/>
              <a:t>(6S5), pp.1147-1152. Available at: </a:t>
            </a:r>
            <a:r>
              <a:rPr lang="en-GB" sz="3600" u="sng" dirty="0">
                <a:hlinkClick r:id="rId3"/>
              </a:rPr>
              <a:t>https://www.researchgate.net/profile/Yasmeen-Bano-3/publication/338402317_Review_on_Strategies_for_Bridging_the_Employability_Skill_Gap_in_Higher_Education/links/5e12d10b299bf10bc39290cd/Review-on-Strategies-for-Bridging-the-Employability-Skill-Gap-in-Higher-Education.pdf</a:t>
            </a:r>
            <a:r>
              <a:rPr lang="en-GB" sz="3600" dirty="0"/>
              <a:t> </a:t>
            </a:r>
          </a:p>
          <a:p>
            <a:r>
              <a:rPr lang="en-GB" sz="3600" dirty="0" err="1"/>
              <a:t>Calinaud</a:t>
            </a:r>
            <a:r>
              <a:rPr lang="en-GB" sz="3600" dirty="0"/>
              <a:t>, V., </a:t>
            </a:r>
            <a:r>
              <a:rPr lang="en-GB" sz="3600" dirty="0" err="1"/>
              <a:t>Kokkranikal</a:t>
            </a:r>
            <a:r>
              <a:rPr lang="en-GB" sz="3600" dirty="0"/>
              <a:t>, J. and </a:t>
            </a:r>
            <a:r>
              <a:rPr lang="en-GB" sz="3600" dirty="0" err="1"/>
              <a:t>Gebbels</a:t>
            </a:r>
            <a:r>
              <a:rPr lang="en-GB" sz="3600" dirty="0"/>
              <a:t>, M., 2021. Career advancement for women in the British hospitality industry: The enabling factors. </a:t>
            </a:r>
            <a:r>
              <a:rPr lang="en-GB" sz="3600" i="1" dirty="0"/>
              <a:t>Work, Employment and Society</a:t>
            </a:r>
            <a:r>
              <a:rPr lang="en-GB" sz="3600" dirty="0"/>
              <a:t>, </a:t>
            </a:r>
            <a:r>
              <a:rPr lang="en-GB" sz="3600" i="1" dirty="0"/>
              <a:t>35</a:t>
            </a:r>
            <a:r>
              <a:rPr lang="en-GB" sz="3600" dirty="0"/>
              <a:t>(4), pp.677-695. Available at: </a:t>
            </a:r>
            <a:r>
              <a:rPr lang="en-GB" sz="3600" u="sng" dirty="0">
                <a:hlinkClick r:id="rId4"/>
              </a:rPr>
              <a:t>https://journals.sagepub.com/doi/pdf/10.1177/0950017020967208</a:t>
            </a:r>
            <a:r>
              <a:rPr lang="en-GB" sz="3600" dirty="0"/>
              <a:t> </a:t>
            </a:r>
          </a:p>
          <a:p>
            <a:r>
              <a:rPr lang="en-GB" sz="3600" dirty="0" err="1"/>
              <a:t>Chowdhury</a:t>
            </a:r>
            <a:r>
              <a:rPr lang="en-GB" sz="3600" dirty="0"/>
              <a:t>, T.A. and </a:t>
            </a:r>
            <a:r>
              <a:rPr lang="en-GB" sz="3600" dirty="0" err="1"/>
              <a:t>Miah</a:t>
            </a:r>
            <a:r>
              <a:rPr lang="en-GB" sz="3600" dirty="0"/>
              <a:t>, M.K., 2019. Perceptions of students and employers regarding employability skills for entry-level positions in marketing and sales. </a:t>
            </a:r>
            <a:r>
              <a:rPr lang="en-GB" sz="3600" i="1" dirty="0"/>
              <a:t>Australian Journal of Career Development</a:t>
            </a:r>
            <a:r>
              <a:rPr lang="en-GB" sz="3600" dirty="0"/>
              <a:t>, </a:t>
            </a:r>
            <a:r>
              <a:rPr lang="en-GB" sz="3600" i="1" dirty="0"/>
              <a:t>28</a:t>
            </a:r>
            <a:r>
              <a:rPr lang="en-GB" sz="3600" dirty="0"/>
              <a:t>(1), pp.3-13. Available at: </a:t>
            </a:r>
            <a:r>
              <a:rPr lang="en-GB" sz="3600" u="sng" dirty="0">
                <a:hlinkClick r:id="rId5"/>
              </a:rPr>
              <a:t>https://journals.sagepub.com/doi/pdf/10.1177/1038416217751566</a:t>
            </a:r>
            <a:r>
              <a:rPr lang="en-GB" sz="3600" dirty="0"/>
              <a:t> </a:t>
            </a:r>
          </a:p>
          <a:p>
            <a:r>
              <a:rPr lang="en-GB" sz="3600" dirty="0"/>
              <a:t>Di Gregorio, A., </a:t>
            </a:r>
            <a:r>
              <a:rPr lang="en-GB" sz="3600" dirty="0" err="1"/>
              <a:t>Maggioni</a:t>
            </a:r>
            <a:r>
              <a:rPr lang="en-GB" sz="3600" dirty="0"/>
              <a:t>, I., </a:t>
            </a:r>
            <a:r>
              <a:rPr lang="en-GB" sz="3600" dirty="0" err="1"/>
              <a:t>Mauri</a:t>
            </a:r>
            <a:r>
              <a:rPr lang="en-GB" sz="3600" dirty="0"/>
              <a:t>, C. and </a:t>
            </a:r>
            <a:r>
              <a:rPr lang="en-GB" sz="3600" dirty="0" err="1"/>
              <a:t>Mazzucchelli</a:t>
            </a:r>
            <a:r>
              <a:rPr lang="en-GB" sz="3600" dirty="0"/>
              <a:t>, A., 2019. Employability skills for future marketing professionals. </a:t>
            </a:r>
            <a:r>
              <a:rPr lang="en-GB" sz="3600" i="1" dirty="0"/>
              <a:t>European management journal</a:t>
            </a:r>
            <a:r>
              <a:rPr lang="en-GB" sz="3600" dirty="0"/>
              <a:t>, </a:t>
            </a:r>
            <a:r>
              <a:rPr lang="en-GB" sz="3600" i="1" dirty="0"/>
              <a:t>37</a:t>
            </a:r>
            <a:r>
              <a:rPr lang="en-GB" sz="3600" dirty="0"/>
              <a:t>(3), pp.251-258. Availability at: </a:t>
            </a:r>
            <a:r>
              <a:rPr lang="en-GB" sz="3600" u="sng" dirty="0">
                <a:hlinkClick r:id="rId6"/>
              </a:rPr>
              <a:t>http://salonedellostudente.s3.amazonaws.com/app/uploads/2020/06/19124937/3_EMJ_Employability-skills-for-future-marketing-professionals.pdf</a:t>
            </a:r>
            <a:r>
              <a:rPr lang="en-GB" sz="3600" dirty="0"/>
              <a:t> </a:t>
            </a:r>
          </a:p>
          <a:p>
            <a:r>
              <a:rPr lang="en-GB" sz="3600" dirty="0" err="1"/>
              <a:t>Leiber</a:t>
            </a:r>
            <a:r>
              <a:rPr lang="en-GB" sz="3600" dirty="0"/>
              <a:t>, T., </a:t>
            </a:r>
            <a:r>
              <a:rPr lang="en-GB" sz="3600" dirty="0" err="1"/>
              <a:t>Stensaker</a:t>
            </a:r>
            <a:r>
              <a:rPr lang="en-GB" sz="3600" dirty="0"/>
              <a:t>, B. and Harvey, L.C., 2018. Bridging theory and practice of impact evaluation of quality management in higher education institutions: a SWOT analysis. </a:t>
            </a:r>
            <a:r>
              <a:rPr lang="en-GB" sz="3600" i="1" dirty="0"/>
              <a:t>European Journal of Higher Education</a:t>
            </a:r>
            <a:r>
              <a:rPr lang="en-GB" sz="3600" dirty="0"/>
              <a:t>, </a:t>
            </a:r>
            <a:r>
              <a:rPr lang="en-GB" sz="3600" i="1" dirty="0"/>
              <a:t>8</a:t>
            </a:r>
            <a:r>
              <a:rPr lang="en-GB" sz="3600" dirty="0"/>
              <a:t>(3), pp.351-365. Available at: </a:t>
            </a:r>
            <a:r>
              <a:rPr lang="en-GB" sz="3600" u="sng" dirty="0">
                <a:hlinkClick r:id="rId7"/>
              </a:rPr>
              <a:t>https://www.researchgate.net/profile/Theodor-Leiber-2/publication/325475593_Bridging_theory_and_practice_of_impact_evaluation_of_quality_management_in_higher_education_institutions_a_SWOT_analysis/links/5d270f35458515c11c25da09/Bridging-theory-and-practice-of-impact-evaluation-of-quality-management-in-higher-education-institutions-a-SWOT-analysis.pdf</a:t>
            </a:r>
            <a:r>
              <a:rPr lang="en-GB" sz="3600" dirty="0"/>
              <a:t> </a:t>
            </a:r>
          </a:p>
          <a:p>
            <a:r>
              <a:rPr lang="en-GB" sz="3600" dirty="0" err="1"/>
              <a:t>Mikhailovsky</a:t>
            </a:r>
            <a:r>
              <a:rPr lang="en-GB" sz="3600" dirty="0"/>
              <a:t>, P., </a:t>
            </a:r>
            <a:r>
              <a:rPr lang="en-GB" sz="3600" dirty="0" err="1"/>
              <a:t>Plakhin</a:t>
            </a:r>
            <a:r>
              <a:rPr lang="en-GB" sz="3600" dirty="0"/>
              <a:t>, A., </a:t>
            </a:r>
            <a:r>
              <a:rPr lang="en-GB" sz="3600" dirty="0" err="1"/>
              <a:t>Ogorodnikova</a:t>
            </a:r>
            <a:r>
              <a:rPr lang="en-GB" sz="3600" dirty="0"/>
              <a:t>, E., </a:t>
            </a:r>
            <a:r>
              <a:rPr lang="en-GB" sz="3600" dirty="0" err="1"/>
              <a:t>Kochergina</a:t>
            </a:r>
            <a:r>
              <a:rPr lang="en-GB" sz="3600" dirty="0"/>
              <a:t>, T., </a:t>
            </a:r>
            <a:r>
              <a:rPr lang="en-GB" sz="3600" dirty="0" err="1"/>
              <a:t>Guseva</a:t>
            </a:r>
            <a:r>
              <a:rPr lang="en-GB" sz="3600" dirty="0"/>
              <a:t>, T. and </a:t>
            </a:r>
            <a:r>
              <a:rPr lang="en-GB" sz="3600" dirty="0" err="1"/>
              <a:t>Selezneva</a:t>
            </a:r>
            <a:r>
              <a:rPr lang="en-GB" sz="3600" dirty="0"/>
              <a:t>, M., 2020. Lean management tools to improve the production system. </a:t>
            </a:r>
            <a:r>
              <a:rPr lang="en-GB" sz="3600" i="1" dirty="0" err="1"/>
              <a:t>Calitatea</a:t>
            </a:r>
            <a:r>
              <a:rPr lang="en-GB" sz="3600" dirty="0"/>
              <a:t>, </a:t>
            </a:r>
            <a:r>
              <a:rPr lang="en-GB" sz="3600" i="1" dirty="0"/>
              <a:t>21</a:t>
            </a:r>
            <a:r>
              <a:rPr lang="en-GB" sz="3600" dirty="0"/>
              <a:t>(176), pp.65-68. Available at: </a:t>
            </a:r>
            <a:r>
              <a:rPr lang="en-GB" sz="3600" u="sng" dirty="0">
                <a:hlinkClick r:id="rId8"/>
              </a:rPr>
              <a:t>https://www.researchgate.net/profile/Faisal-Faisal-8/publication/342262336_Determinants_and_Consequences_of_Internal_Auditor_Quality_on_Regional_Government_Performance_An_Empirical_Investigation_in_Indonesia/links/5eeb4d7992851ce9e7ec9b2d/Determinants-and-Consequences-of-Internal-Auditor-Quality-on-Regional-Government-Performance-An-Empirical-Investigation-in-Indonesia.pdf#page=65</a:t>
            </a:r>
            <a:r>
              <a:rPr lang="en-GB" sz="3600" dirty="0"/>
              <a:t> </a:t>
            </a:r>
          </a:p>
          <a:p>
            <a:r>
              <a:rPr lang="en-GB" sz="3600" dirty="0" err="1"/>
              <a:t>Peeters</a:t>
            </a:r>
            <a:r>
              <a:rPr lang="en-GB" sz="3600" dirty="0"/>
              <a:t>, E., </a:t>
            </a:r>
            <a:r>
              <a:rPr lang="en-GB" sz="3600" dirty="0" err="1"/>
              <a:t>Nelissen</a:t>
            </a:r>
            <a:r>
              <a:rPr lang="en-GB" sz="3600" dirty="0"/>
              <a:t>, J., De </a:t>
            </a:r>
            <a:r>
              <a:rPr lang="en-GB" sz="3600" dirty="0" err="1"/>
              <a:t>Cuyper</a:t>
            </a:r>
            <a:r>
              <a:rPr lang="en-GB" sz="3600" dirty="0"/>
              <a:t>, N., </a:t>
            </a:r>
            <a:r>
              <a:rPr lang="en-GB" sz="3600" dirty="0" err="1"/>
              <a:t>Forrier</a:t>
            </a:r>
            <a:r>
              <a:rPr lang="en-GB" sz="3600" dirty="0"/>
              <a:t>, A., </a:t>
            </a:r>
            <a:r>
              <a:rPr lang="en-GB" sz="3600" dirty="0" err="1"/>
              <a:t>Verbruggen</a:t>
            </a:r>
            <a:r>
              <a:rPr lang="en-GB" sz="3600" dirty="0"/>
              <a:t>, M. and De Witte, H., 2019. Employability capital: A conceptual framework tested through expert analysis. </a:t>
            </a:r>
            <a:r>
              <a:rPr lang="en-GB" sz="3600" i="1" dirty="0"/>
              <a:t>Journal of Career Development</a:t>
            </a:r>
            <a:r>
              <a:rPr lang="en-GB" sz="3600" dirty="0"/>
              <a:t>, </a:t>
            </a:r>
            <a:r>
              <a:rPr lang="en-GB" sz="3600" i="1" dirty="0"/>
              <a:t>46</a:t>
            </a:r>
            <a:r>
              <a:rPr lang="en-GB" sz="3600" dirty="0"/>
              <a:t>(2), pp.79-93. Available at: </a:t>
            </a:r>
            <a:r>
              <a:rPr lang="en-GB" sz="3600" u="sng" dirty="0">
                <a:hlinkClick r:id="rId9"/>
              </a:rPr>
              <a:t>https://journals.sagepub.com/doi/pdf/10.1177/0894845317731865</a:t>
            </a:r>
            <a:r>
              <a:rPr lang="en-GB" sz="3600" dirty="0"/>
              <a:t> </a:t>
            </a:r>
          </a:p>
          <a:p>
            <a:r>
              <a:rPr lang="en-GB" sz="3600" dirty="0" err="1"/>
              <a:t>Perera</a:t>
            </a:r>
            <a:r>
              <a:rPr lang="en-GB" sz="3600" dirty="0"/>
              <a:t>, M.M.A., </a:t>
            </a:r>
            <a:r>
              <a:rPr lang="en-GB" sz="3600" dirty="0" err="1"/>
              <a:t>Fernandes</a:t>
            </a:r>
            <a:r>
              <a:rPr lang="en-GB" sz="3600" dirty="0"/>
              <a:t>, M.T. and </a:t>
            </a:r>
            <a:r>
              <a:rPr lang="en-GB" sz="3600" dirty="0" err="1"/>
              <a:t>Paniker</a:t>
            </a:r>
            <a:r>
              <a:rPr lang="en-GB" sz="3600" dirty="0"/>
              <a:t>, M.P., 2018. Career readiness: A survey on effectiveness of learning employability skills at university level. </a:t>
            </a:r>
            <a:r>
              <a:rPr lang="en-GB" sz="3600" i="1" dirty="0"/>
              <a:t>International Journal of Engineering Technologies and Management Research</a:t>
            </a:r>
            <a:r>
              <a:rPr lang="en-GB" sz="3600" dirty="0"/>
              <a:t>, </a:t>
            </a:r>
            <a:r>
              <a:rPr lang="en-GB" sz="3600" i="1" dirty="0"/>
              <a:t>5</a:t>
            </a:r>
            <a:r>
              <a:rPr lang="en-GB" sz="3600" dirty="0"/>
              <a:t>(11), pp.86-106. Available at: </a:t>
            </a:r>
            <a:r>
              <a:rPr lang="en-GB" sz="3600" u="sng" dirty="0">
                <a:hlinkClick r:id="rId10"/>
              </a:rPr>
              <a:t>https://www.researchgate.net/profile/Michael-Angelo-Perera/publication/340774680_CAREER_READINESS_A_SURVEY_ON_EFFECTIVENESS_OF_LEARNING_EMPLOYABILITY_SKILLS_AT_UNIVERSITY_LEVEL/links/5fab9ff8a6fdcc331b946064/CAREER-READINESS-A-SURVEY-ON-EFFECTIVENESS-OF-LEARNING-EMPLOYABILITY-SKILLS-AT-UNIVERSITY-LEVEL.pdf</a:t>
            </a:r>
            <a:r>
              <a:rPr lang="en-GB" sz="3600" dirty="0"/>
              <a:t> </a:t>
            </a:r>
          </a:p>
          <a:p>
            <a:r>
              <a:rPr lang="en-GB" sz="3600" dirty="0"/>
              <a:t>Rubens, A., </a:t>
            </a:r>
            <a:r>
              <a:rPr lang="en-GB" sz="3600" dirty="0" err="1"/>
              <a:t>Schoenfeld</a:t>
            </a:r>
            <a:r>
              <a:rPr lang="en-GB" sz="3600" dirty="0"/>
              <a:t>, G.A., Schaffer, B.S. and Leah, J.S., 2018. Self-awareness and leadership: Developing an individual strategic professional development plan in an MBA leadership course. </a:t>
            </a:r>
            <a:r>
              <a:rPr lang="en-GB" sz="3600" i="1" dirty="0"/>
              <a:t>The International Journal of Management Education</a:t>
            </a:r>
            <a:r>
              <a:rPr lang="en-GB" sz="3600" dirty="0"/>
              <a:t>, </a:t>
            </a:r>
            <a:r>
              <a:rPr lang="en-GB" sz="3600" i="1" dirty="0"/>
              <a:t>16</a:t>
            </a:r>
            <a:r>
              <a:rPr lang="en-GB" sz="3600" dirty="0"/>
              <a:t>(1), pp.1-13. Available at: </a:t>
            </a:r>
            <a:r>
              <a:rPr lang="en-GB" sz="3600" u="sng" dirty="0">
                <a:hlinkClick r:id="rId11"/>
              </a:rPr>
              <a:t>https://www.researchgate.net/profile/Bryan-Schaffer-2/publication/322193806_Self-awareness_and_leadership_Developing_an_individual_strategic_professional_development_plan_in_an_MBA_leadership_course/links/5b4e4144a6fdcc8dae27a1ef/Self-awareness-and-leadership-Developing-an-individual-strategic-professional-development-plan-in-an-MBA-leadership-course.pdf</a:t>
            </a:r>
            <a:r>
              <a:rPr lang="en-GB" sz="3600" dirty="0"/>
              <a:t> </a:t>
            </a:r>
          </a:p>
          <a:p>
            <a:r>
              <a:rPr lang="en-GB" sz="3600" dirty="0" err="1"/>
              <a:t>Spanjaard</a:t>
            </a:r>
            <a:r>
              <a:rPr lang="en-GB" sz="3600" dirty="0"/>
              <a:t>, D., Hall, T. and </a:t>
            </a:r>
            <a:r>
              <a:rPr lang="en-GB" sz="3600" dirty="0" err="1"/>
              <a:t>Stegemann</a:t>
            </a:r>
            <a:r>
              <a:rPr lang="en-GB" sz="3600" dirty="0"/>
              <a:t>, N., 2018. Experiential learning: Helping students to become ‘career-ready’. </a:t>
            </a:r>
            <a:r>
              <a:rPr lang="en-GB" sz="3600" i="1" dirty="0"/>
              <a:t>Australasian Marketing Journal (AMJ)</a:t>
            </a:r>
            <a:r>
              <a:rPr lang="en-GB" sz="3600" dirty="0"/>
              <a:t>, </a:t>
            </a:r>
            <a:r>
              <a:rPr lang="en-GB" sz="3600" i="1" dirty="0"/>
              <a:t>26</a:t>
            </a:r>
            <a:r>
              <a:rPr lang="en-GB" sz="3600" dirty="0"/>
              <a:t>(2), pp.163-171. Available at: </a:t>
            </a:r>
            <a:r>
              <a:rPr lang="en-GB" sz="3600" u="sng" dirty="0">
                <a:hlinkClick r:id="rId12" action="ppaction://hlinkfile"/>
              </a:rPr>
              <a:t>https://www.researchgate.net/profile/Daniela-Spanjaard/publication/332350805_Experiential_Learning_Helping_Students_to_Become_'Career-Ready'/links/61413376578238365b0b18d9/Experiential-Learning-Helping-Students-to-Become-Career-Ready.pdf</a:t>
            </a:r>
            <a:r>
              <a:rPr lang="en-GB" sz="3600" dirty="0"/>
              <a:t> </a:t>
            </a:r>
          </a:p>
          <a:p>
            <a:r>
              <a:rPr lang="en-GB" sz="3600" dirty="0"/>
              <a:t>Welch, H., Hazen, E.L., </a:t>
            </a:r>
            <a:r>
              <a:rPr lang="en-GB" sz="3600" dirty="0" err="1"/>
              <a:t>Bograd</a:t>
            </a:r>
            <a:r>
              <a:rPr lang="en-GB" sz="3600" dirty="0"/>
              <a:t>, S.J., </a:t>
            </a:r>
            <a:r>
              <a:rPr lang="en-GB" sz="3600" dirty="0" err="1"/>
              <a:t>Jacox</a:t>
            </a:r>
            <a:r>
              <a:rPr lang="en-GB" sz="3600" dirty="0"/>
              <a:t>, M.G., </a:t>
            </a:r>
            <a:r>
              <a:rPr lang="en-GB" sz="3600" dirty="0" err="1"/>
              <a:t>Brodie</a:t>
            </a:r>
            <a:r>
              <a:rPr lang="en-GB" sz="3600" dirty="0"/>
              <a:t>, S., Robinson, D., Scales, K.L., Dewitt, L. and </a:t>
            </a:r>
            <a:r>
              <a:rPr lang="en-GB" sz="3600" dirty="0" err="1"/>
              <a:t>Lewison</a:t>
            </a:r>
            <a:r>
              <a:rPr lang="en-GB" sz="3600" dirty="0"/>
              <a:t>, R., 2019. Practical considerations for </a:t>
            </a:r>
            <a:r>
              <a:rPr lang="en-GB" sz="3600" dirty="0" err="1"/>
              <a:t>operationalizing</a:t>
            </a:r>
            <a:r>
              <a:rPr lang="en-GB" sz="3600" dirty="0"/>
              <a:t> dynamic management tools. </a:t>
            </a:r>
            <a:r>
              <a:rPr lang="en-GB" sz="3600" i="1" dirty="0"/>
              <a:t>Journal of Applied Ecology</a:t>
            </a:r>
            <a:r>
              <a:rPr lang="en-GB" sz="3600" dirty="0"/>
              <a:t>, </a:t>
            </a:r>
            <a:r>
              <a:rPr lang="en-GB" sz="3600" i="1" dirty="0"/>
              <a:t>56</a:t>
            </a:r>
            <a:r>
              <a:rPr lang="en-GB" sz="3600" dirty="0"/>
              <a:t>(2), pp.459-469. Available at: </a:t>
            </a:r>
            <a:r>
              <a:rPr lang="en-GB" sz="3600" u="sng" dirty="0">
                <a:hlinkClick r:id="rId13"/>
              </a:rPr>
              <a:t>https://besjournals.onlinelibrary.wiley.com/doi/pdf/10.1111/1365-2664.13281</a:t>
            </a:r>
            <a:r>
              <a:rPr lang="en-GB" sz="3600" dirty="0"/>
              <a:t>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45920" y="1500174"/>
            <a:ext cx="7498080" cy="4800600"/>
          </a:xfrm>
        </p:spPr>
        <p:txBody>
          <a:bodyPr>
            <a:normAutofit/>
          </a:bodyPr>
          <a:lstStyle/>
          <a:p>
            <a:pPr algn="ctr">
              <a:buNone/>
            </a:pPr>
            <a:endParaRPr lang="en-US" sz="9600" b="1" i="1" dirty="0">
              <a:latin typeface="Bahnschrift SemiCondensed" pitchFamily="34" charset="0"/>
            </a:endParaRPr>
          </a:p>
          <a:p>
            <a:pPr algn="ctr">
              <a:buNone/>
            </a:pPr>
            <a:r>
              <a:rPr lang="en-US" sz="9600" b="1" i="1" dirty="0">
                <a:latin typeface="Bahnschrift SemiCondensed" pitchFamily="34" charset="0"/>
              </a:rPr>
              <a:t>Thank You</a:t>
            </a:r>
            <a:endParaRPr lang="en-GB" sz="9600" b="1" i="1" dirty="0">
              <a:latin typeface="Bahnschrift SemiCondensed"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0</TotalTime>
  <Words>3273</Words>
  <Application>Microsoft Macintosh PowerPoint</Application>
  <PresentationFormat>On-screen Show (4:3)</PresentationFormat>
  <Paragraphs>126</Paragraphs>
  <Slides>13</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Bahnschrift SemiCondensed</vt:lpstr>
      <vt:lpstr>Calibri</vt:lpstr>
      <vt:lpstr>Gill Sans MT</vt:lpstr>
      <vt:lpstr>Times New Roman</vt:lpstr>
      <vt:lpstr>Verdana</vt:lpstr>
      <vt:lpstr>Wingdings 2</vt:lpstr>
      <vt:lpstr>Solstice</vt:lpstr>
      <vt:lpstr>Module Code:  BMSW4001 Module Title: Academic And Employability Skills Student Name: Iulian Delpiero Mutcu Student ID: 2121163 Tutor Name: Joanna Walsh </vt:lpstr>
      <vt:lpstr>Introduction</vt:lpstr>
      <vt:lpstr>Description of the chosen career </vt:lpstr>
      <vt:lpstr>Description of the chosen career (Continued.)</vt:lpstr>
      <vt:lpstr>Self-skills Identification  </vt:lpstr>
      <vt:lpstr>Self-skill Analysis  </vt:lpstr>
      <vt:lpstr> Skills required for improvement  </vt:lpstr>
      <vt:lpstr>Personal SWOT Analysis  </vt:lpstr>
      <vt:lpstr>Time management tools  </vt:lpstr>
      <vt:lpstr>Personal Development Plan  </vt:lpstr>
      <vt:lpstr>Conclusion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2022-04-14T03:56:55Z</dcterms:created>
  <dcterms:modified xsi:type="dcterms:W3CDTF">2022-04-23T19:59:06Z</dcterms:modified>
</cp:coreProperties>
</file>