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71" r:id="rId6"/>
    <p:sldId id="272" r:id="rId7"/>
    <p:sldId id="273" r:id="rId8"/>
    <p:sldId id="274" r:id="rId9"/>
    <p:sldId id="257" r:id="rId10"/>
    <p:sldId id="269" r:id="rId11"/>
    <p:sldId id="258" r:id="rId12"/>
    <p:sldId id="259" r:id="rId13"/>
    <p:sldId id="260" r:id="rId14"/>
    <p:sldId id="261" r:id="rId15"/>
    <p:sldId id="262" r:id="rId16"/>
    <p:sldId id="263" r:id="rId17"/>
    <p:sldId id="264" r:id="rId18"/>
    <p:sldId id="275" r:id="rId19"/>
    <p:sldId id="276" r:id="rId20"/>
    <p:sldId id="277" r:id="rId21"/>
    <p:sldId id="282" r:id="rId22"/>
    <p:sldId id="279" r:id="rId23"/>
    <p:sldId id="280" r:id="rId24"/>
    <p:sldId id="281" r:id="rId25"/>
    <p:sldId id="270" r:id="rId26"/>
    <p:sldId id="278" r:id="rId27"/>
    <p:sldId id="265" r:id="rId28"/>
    <p:sldId id="267" r:id="rId29"/>
    <p:sldId id="268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4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768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8" Type="http://schemas.openxmlformats.org/officeDocument/2006/relationships/slide" Target="slides/slide4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10" Type="http://schemas.openxmlformats.org/officeDocument/2006/relationships/image" Target="../media/image15.svg"/><Relationship Id="rId4" Type="http://schemas.openxmlformats.org/officeDocument/2006/relationships/image" Target="../media/image9.svg"/><Relationship Id="rId9" Type="http://schemas.openxmlformats.org/officeDocument/2006/relationships/image" Target="../media/image14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10" Type="http://schemas.openxmlformats.org/officeDocument/2006/relationships/image" Target="../media/image15.svg"/><Relationship Id="rId4" Type="http://schemas.openxmlformats.org/officeDocument/2006/relationships/image" Target="../media/image9.svg"/><Relationship Id="rId9" Type="http://schemas.openxmlformats.org/officeDocument/2006/relationships/image" Target="../media/image14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E0ED2A0-24B9-497E-9F62-35329136133C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A4E1C6B8-3EFB-4ACC-B8E8-EFB3D4736221}">
      <dgm:prSet/>
      <dgm:spPr/>
      <dgm:t>
        <a:bodyPr/>
        <a:lstStyle/>
        <a:p>
          <a:pPr>
            <a:defRPr cap="all"/>
          </a:pPr>
          <a:r>
            <a:rPr lang="en-GB"/>
            <a:t>Understanding the process of mass communication</a:t>
          </a:r>
          <a:endParaRPr lang="en-US"/>
        </a:p>
      </dgm:t>
    </dgm:pt>
    <dgm:pt modelId="{11AC61DA-93BB-42B3-8F7E-CB057CEEFBB7}" type="parTrans" cxnId="{13235349-855A-4240-9F1D-7DD878405A07}">
      <dgm:prSet/>
      <dgm:spPr/>
      <dgm:t>
        <a:bodyPr/>
        <a:lstStyle/>
        <a:p>
          <a:endParaRPr lang="en-US"/>
        </a:p>
      </dgm:t>
    </dgm:pt>
    <dgm:pt modelId="{5A6BDFD7-A72E-44E5-990F-5FF572A5C168}" type="sibTrans" cxnId="{13235349-855A-4240-9F1D-7DD878405A07}">
      <dgm:prSet/>
      <dgm:spPr/>
      <dgm:t>
        <a:bodyPr/>
        <a:lstStyle/>
        <a:p>
          <a:endParaRPr lang="en-US"/>
        </a:p>
      </dgm:t>
    </dgm:pt>
    <dgm:pt modelId="{6C926860-D596-4BCE-9CDD-C5B2488AF61F}">
      <dgm:prSet/>
      <dgm:spPr/>
      <dgm:t>
        <a:bodyPr/>
        <a:lstStyle/>
        <a:p>
          <a:pPr>
            <a:defRPr cap="all"/>
          </a:pPr>
          <a:r>
            <a:rPr lang="en-GB"/>
            <a:t>An awareness of the impact of the media on the individual and society</a:t>
          </a:r>
          <a:endParaRPr lang="en-US"/>
        </a:p>
      </dgm:t>
    </dgm:pt>
    <dgm:pt modelId="{7CC1AEC8-F4F3-44E9-9B67-A4C85DB68222}" type="parTrans" cxnId="{5EDCD093-46AA-46E8-BA75-A9CCB24EB1F9}">
      <dgm:prSet/>
      <dgm:spPr/>
      <dgm:t>
        <a:bodyPr/>
        <a:lstStyle/>
        <a:p>
          <a:endParaRPr lang="en-US"/>
        </a:p>
      </dgm:t>
    </dgm:pt>
    <dgm:pt modelId="{6FA7B87C-498B-4C71-927B-1FEF8FC7F19F}" type="sibTrans" cxnId="{5EDCD093-46AA-46E8-BA75-A9CCB24EB1F9}">
      <dgm:prSet/>
      <dgm:spPr/>
      <dgm:t>
        <a:bodyPr/>
        <a:lstStyle/>
        <a:p>
          <a:endParaRPr lang="en-US"/>
        </a:p>
      </dgm:t>
    </dgm:pt>
    <dgm:pt modelId="{6878AA2F-CEA1-4CE5-8337-31F31392D232}">
      <dgm:prSet/>
      <dgm:spPr/>
      <dgm:t>
        <a:bodyPr/>
        <a:lstStyle/>
        <a:p>
          <a:pPr>
            <a:defRPr cap="all"/>
          </a:pPr>
          <a:r>
            <a:rPr lang="en-GB"/>
            <a:t>An awareness of media content as a “text” that provides insight into our contemporary culture and ourselves</a:t>
          </a:r>
          <a:endParaRPr lang="en-US"/>
        </a:p>
      </dgm:t>
    </dgm:pt>
    <dgm:pt modelId="{7846FDF7-3847-430D-9318-B20E362855B4}" type="parTrans" cxnId="{43753A75-9D87-4D27-A042-83EB8F436BDB}">
      <dgm:prSet/>
      <dgm:spPr/>
      <dgm:t>
        <a:bodyPr/>
        <a:lstStyle/>
        <a:p>
          <a:endParaRPr lang="en-US"/>
        </a:p>
      </dgm:t>
    </dgm:pt>
    <dgm:pt modelId="{4D1080A3-607E-416A-8CDA-369A37EAF38D}" type="sibTrans" cxnId="{43753A75-9D87-4D27-A042-83EB8F436BDB}">
      <dgm:prSet/>
      <dgm:spPr/>
      <dgm:t>
        <a:bodyPr/>
        <a:lstStyle/>
        <a:p>
          <a:endParaRPr lang="en-US"/>
        </a:p>
      </dgm:t>
    </dgm:pt>
    <dgm:pt modelId="{65D2050C-BF2E-465F-8DBB-3BCFE6DCB7A8}">
      <dgm:prSet/>
      <dgm:spPr/>
      <dgm:t>
        <a:bodyPr/>
        <a:lstStyle/>
        <a:p>
          <a:pPr>
            <a:defRPr cap="all"/>
          </a:pPr>
          <a:r>
            <a:rPr lang="en-GB"/>
            <a:t>The development of strategies with which to analyse and discuss media messages</a:t>
          </a:r>
          <a:endParaRPr lang="en-US"/>
        </a:p>
      </dgm:t>
    </dgm:pt>
    <dgm:pt modelId="{65C8A335-9736-4DB4-8FAA-03D57D143544}" type="parTrans" cxnId="{E6973075-1CD4-4E6A-A700-63C92BEFE8A4}">
      <dgm:prSet/>
      <dgm:spPr/>
      <dgm:t>
        <a:bodyPr/>
        <a:lstStyle/>
        <a:p>
          <a:endParaRPr lang="en-US"/>
        </a:p>
      </dgm:t>
    </dgm:pt>
    <dgm:pt modelId="{E701EB35-E299-4095-9536-C98BED45E291}" type="sibTrans" cxnId="{E6973075-1CD4-4E6A-A700-63C92BEFE8A4}">
      <dgm:prSet/>
      <dgm:spPr/>
      <dgm:t>
        <a:bodyPr/>
        <a:lstStyle/>
        <a:p>
          <a:endParaRPr lang="en-US"/>
        </a:p>
      </dgm:t>
    </dgm:pt>
    <dgm:pt modelId="{57D06AFF-582A-4434-BC4D-A7C1E1D814D6}">
      <dgm:prSet/>
      <dgm:spPr/>
      <dgm:t>
        <a:bodyPr/>
        <a:lstStyle/>
        <a:p>
          <a:pPr>
            <a:defRPr cap="all"/>
          </a:pPr>
          <a:r>
            <a:rPr lang="en-GB"/>
            <a:t>In the case of media communicators: the ability to produce effective and responsible media messages</a:t>
          </a:r>
          <a:endParaRPr lang="en-US"/>
        </a:p>
      </dgm:t>
    </dgm:pt>
    <dgm:pt modelId="{77BCB144-B7A8-499A-B901-C8F46995624C}" type="parTrans" cxnId="{E0B1B209-28AB-434E-A790-C26B450122AE}">
      <dgm:prSet/>
      <dgm:spPr/>
      <dgm:t>
        <a:bodyPr/>
        <a:lstStyle/>
        <a:p>
          <a:endParaRPr lang="en-US"/>
        </a:p>
      </dgm:t>
    </dgm:pt>
    <dgm:pt modelId="{983338DE-D3D0-41E5-9461-76FDF8765B35}" type="sibTrans" cxnId="{E0B1B209-28AB-434E-A790-C26B450122AE}">
      <dgm:prSet/>
      <dgm:spPr/>
      <dgm:t>
        <a:bodyPr/>
        <a:lstStyle/>
        <a:p>
          <a:endParaRPr lang="en-US"/>
        </a:p>
      </dgm:t>
    </dgm:pt>
    <dgm:pt modelId="{1D783B32-23F6-4BF5-987A-45C20796EABB}" type="pres">
      <dgm:prSet presAssocID="{3E0ED2A0-24B9-497E-9F62-35329136133C}" presName="root" presStyleCnt="0">
        <dgm:presLayoutVars>
          <dgm:dir/>
          <dgm:resizeHandles val="exact"/>
        </dgm:presLayoutVars>
      </dgm:prSet>
      <dgm:spPr/>
    </dgm:pt>
    <dgm:pt modelId="{34771BB6-89FE-45FA-87DA-6D2B9023FBBA}" type="pres">
      <dgm:prSet presAssocID="{A4E1C6B8-3EFB-4ACC-B8E8-EFB3D4736221}" presName="compNode" presStyleCnt="0"/>
      <dgm:spPr/>
    </dgm:pt>
    <dgm:pt modelId="{F53C9AEC-1AD7-4A33-8C44-99EA5502DBDA}" type="pres">
      <dgm:prSet presAssocID="{A4E1C6B8-3EFB-4ACC-B8E8-EFB3D4736221}" presName="iconBgRect" presStyleLbl="bgShp" presStyleIdx="0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47A3B16D-C2F2-4663-ADE3-874C0D4F8952}" type="pres">
      <dgm:prSet presAssocID="{A4E1C6B8-3EFB-4ACC-B8E8-EFB3D4736221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EB3DEBB4-4016-4962-B05C-10148A8CF616}" type="pres">
      <dgm:prSet presAssocID="{A4E1C6B8-3EFB-4ACC-B8E8-EFB3D4736221}" presName="spaceRect" presStyleCnt="0"/>
      <dgm:spPr/>
    </dgm:pt>
    <dgm:pt modelId="{3B0FFAC5-C342-4532-8826-87F332372746}" type="pres">
      <dgm:prSet presAssocID="{A4E1C6B8-3EFB-4ACC-B8E8-EFB3D4736221}" presName="textRect" presStyleLbl="revTx" presStyleIdx="0" presStyleCnt="5">
        <dgm:presLayoutVars>
          <dgm:chMax val="1"/>
          <dgm:chPref val="1"/>
        </dgm:presLayoutVars>
      </dgm:prSet>
      <dgm:spPr/>
    </dgm:pt>
    <dgm:pt modelId="{0EAEADBB-77A9-4429-A5F4-365C997AF66B}" type="pres">
      <dgm:prSet presAssocID="{5A6BDFD7-A72E-44E5-990F-5FF572A5C168}" presName="sibTrans" presStyleCnt="0"/>
      <dgm:spPr/>
    </dgm:pt>
    <dgm:pt modelId="{E77AB6AD-101E-4A9E-A0D0-3D345703BDEC}" type="pres">
      <dgm:prSet presAssocID="{6C926860-D596-4BCE-9CDD-C5B2488AF61F}" presName="compNode" presStyleCnt="0"/>
      <dgm:spPr/>
    </dgm:pt>
    <dgm:pt modelId="{3BC592A4-875C-4E2B-9082-F128F2E501E3}" type="pres">
      <dgm:prSet presAssocID="{6C926860-D596-4BCE-9CDD-C5B2488AF61F}" presName="iconBgRect" presStyleLbl="bgShp" presStyleIdx="1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DF792652-1F2D-4BB9-ACE4-DC6FB581B2B9}" type="pres">
      <dgm:prSet presAssocID="{6C926860-D596-4BCE-9CDD-C5B2488AF61F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5258022D-D542-4002-BF56-2A35F96BD65E}" type="pres">
      <dgm:prSet presAssocID="{6C926860-D596-4BCE-9CDD-C5B2488AF61F}" presName="spaceRect" presStyleCnt="0"/>
      <dgm:spPr/>
    </dgm:pt>
    <dgm:pt modelId="{96B75B37-167D-445A-BB33-FB1C1CC90805}" type="pres">
      <dgm:prSet presAssocID="{6C926860-D596-4BCE-9CDD-C5B2488AF61F}" presName="textRect" presStyleLbl="revTx" presStyleIdx="1" presStyleCnt="5">
        <dgm:presLayoutVars>
          <dgm:chMax val="1"/>
          <dgm:chPref val="1"/>
        </dgm:presLayoutVars>
      </dgm:prSet>
      <dgm:spPr/>
    </dgm:pt>
    <dgm:pt modelId="{565FC047-40D6-44FF-B68E-1A3CC4B55654}" type="pres">
      <dgm:prSet presAssocID="{6FA7B87C-498B-4C71-927B-1FEF8FC7F19F}" presName="sibTrans" presStyleCnt="0"/>
      <dgm:spPr/>
    </dgm:pt>
    <dgm:pt modelId="{0402FCCC-7C55-4C63-8622-BD749C19EF5D}" type="pres">
      <dgm:prSet presAssocID="{6878AA2F-CEA1-4CE5-8337-31F31392D232}" presName="compNode" presStyleCnt="0"/>
      <dgm:spPr/>
    </dgm:pt>
    <dgm:pt modelId="{3A1E9479-15DF-4332-9F2C-0948CF78B9F0}" type="pres">
      <dgm:prSet presAssocID="{6878AA2F-CEA1-4CE5-8337-31F31392D232}" presName="iconBgRect" presStyleLbl="bgShp" presStyleIdx="2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B9033103-CCF1-4D3C-8581-B07B5F8B6609}" type="pres">
      <dgm:prSet presAssocID="{6878AA2F-CEA1-4CE5-8337-31F31392D232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21726234-C0B0-4102-BE8E-648E2F5A9975}" type="pres">
      <dgm:prSet presAssocID="{6878AA2F-CEA1-4CE5-8337-31F31392D232}" presName="spaceRect" presStyleCnt="0"/>
      <dgm:spPr/>
    </dgm:pt>
    <dgm:pt modelId="{21F5A1DD-2DC7-40BF-BB57-31D2C8E61D42}" type="pres">
      <dgm:prSet presAssocID="{6878AA2F-CEA1-4CE5-8337-31F31392D232}" presName="textRect" presStyleLbl="revTx" presStyleIdx="2" presStyleCnt="5">
        <dgm:presLayoutVars>
          <dgm:chMax val="1"/>
          <dgm:chPref val="1"/>
        </dgm:presLayoutVars>
      </dgm:prSet>
      <dgm:spPr/>
    </dgm:pt>
    <dgm:pt modelId="{9F008DF8-F5D8-4B54-911C-2530019B737F}" type="pres">
      <dgm:prSet presAssocID="{4D1080A3-607E-416A-8CDA-369A37EAF38D}" presName="sibTrans" presStyleCnt="0"/>
      <dgm:spPr/>
    </dgm:pt>
    <dgm:pt modelId="{DB67782C-B3F2-4C95-9301-379CCFF8AC35}" type="pres">
      <dgm:prSet presAssocID="{65D2050C-BF2E-465F-8DBB-3BCFE6DCB7A8}" presName="compNode" presStyleCnt="0"/>
      <dgm:spPr/>
    </dgm:pt>
    <dgm:pt modelId="{CBCC7E43-B710-406C-854A-6AAB6F2737E0}" type="pres">
      <dgm:prSet presAssocID="{65D2050C-BF2E-465F-8DBB-3BCFE6DCB7A8}" presName="iconBgRect" presStyleLbl="bgShp" presStyleIdx="3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D7DE5F68-5549-4DA2-B7BD-93C97853E207}" type="pres">
      <dgm:prSet presAssocID="{65D2050C-BF2E-465F-8DBB-3BCFE6DCB7A8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eting"/>
        </a:ext>
      </dgm:extLst>
    </dgm:pt>
    <dgm:pt modelId="{F15DB784-2831-42DF-AA57-5EE7D1FED1CB}" type="pres">
      <dgm:prSet presAssocID="{65D2050C-BF2E-465F-8DBB-3BCFE6DCB7A8}" presName="spaceRect" presStyleCnt="0"/>
      <dgm:spPr/>
    </dgm:pt>
    <dgm:pt modelId="{E65B8E58-136F-4A86-8FA4-57B9201BF78F}" type="pres">
      <dgm:prSet presAssocID="{65D2050C-BF2E-465F-8DBB-3BCFE6DCB7A8}" presName="textRect" presStyleLbl="revTx" presStyleIdx="3" presStyleCnt="5">
        <dgm:presLayoutVars>
          <dgm:chMax val="1"/>
          <dgm:chPref val="1"/>
        </dgm:presLayoutVars>
      </dgm:prSet>
      <dgm:spPr/>
    </dgm:pt>
    <dgm:pt modelId="{86CFD3D8-614B-40A5-8180-80E188F63766}" type="pres">
      <dgm:prSet presAssocID="{E701EB35-E299-4095-9536-C98BED45E291}" presName="sibTrans" presStyleCnt="0"/>
      <dgm:spPr/>
    </dgm:pt>
    <dgm:pt modelId="{F245E1BE-84D1-4441-A90C-591A5E751E2E}" type="pres">
      <dgm:prSet presAssocID="{57D06AFF-582A-4434-BC4D-A7C1E1D814D6}" presName="compNode" presStyleCnt="0"/>
      <dgm:spPr/>
    </dgm:pt>
    <dgm:pt modelId="{87BD17BA-42EC-42D3-97F7-0C064561D08A}" type="pres">
      <dgm:prSet presAssocID="{57D06AFF-582A-4434-BC4D-A7C1E1D814D6}" presName="iconBgRect" presStyleLbl="bgShp" presStyleIdx="4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31A6108F-FE12-4908-89B9-AC3DE78A454F}" type="pres">
      <dgm:prSet presAssocID="{57D06AFF-582A-4434-BC4D-A7C1E1D814D6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rketing"/>
        </a:ext>
      </dgm:extLst>
    </dgm:pt>
    <dgm:pt modelId="{EF756622-0342-47EF-9205-582651D2F9B2}" type="pres">
      <dgm:prSet presAssocID="{57D06AFF-582A-4434-BC4D-A7C1E1D814D6}" presName="spaceRect" presStyleCnt="0"/>
      <dgm:spPr/>
    </dgm:pt>
    <dgm:pt modelId="{B04B0986-913C-4DB5-8402-E3DD2D7A3BC4}" type="pres">
      <dgm:prSet presAssocID="{57D06AFF-582A-4434-BC4D-A7C1E1D814D6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E0B1B209-28AB-434E-A790-C26B450122AE}" srcId="{3E0ED2A0-24B9-497E-9F62-35329136133C}" destId="{57D06AFF-582A-4434-BC4D-A7C1E1D814D6}" srcOrd="4" destOrd="0" parTransId="{77BCB144-B7A8-499A-B901-C8F46995624C}" sibTransId="{983338DE-D3D0-41E5-9461-76FDF8765B35}"/>
    <dgm:cxn modelId="{E17DA225-B5AE-42DF-ABB3-9B6D9C9CE255}" type="presOf" srcId="{65D2050C-BF2E-465F-8DBB-3BCFE6DCB7A8}" destId="{E65B8E58-136F-4A86-8FA4-57B9201BF78F}" srcOrd="0" destOrd="0" presId="urn:microsoft.com/office/officeart/2018/5/layout/IconLeafLabelList"/>
    <dgm:cxn modelId="{9B184941-6729-46E7-A6D3-4ED89D95B358}" type="presOf" srcId="{57D06AFF-582A-4434-BC4D-A7C1E1D814D6}" destId="{B04B0986-913C-4DB5-8402-E3DD2D7A3BC4}" srcOrd="0" destOrd="0" presId="urn:microsoft.com/office/officeart/2018/5/layout/IconLeafLabelList"/>
    <dgm:cxn modelId="{13235349-855A-4240-9F1D-7DD878405A07}" srcId="{3E0ED2A0-24B9-497E-9F62-35329136133C}" destId="{A4E1C6B8-3EFB-4ACC-B8E8-EFB3D4736221}" srcOrd="0" destOrd="0" parTransId="{11AC61DA-93BB-42B3-8F7E-CB057CEEFBB7}" sibTransId="{5A6BDFD7-A72E-44E5-990F-5FF572A5C168}"/>
    <dgm:cxn modelId="{67786E4D-6901-474C-BC04-AB80F2BF781E}" type="presOf" srcId="{3E0ED2A0-24B9-497E-9F62-35329136133C}" destId="{1D783B32-23F6-4BF5-987A-45C20796EABB}" srcOrd="0" destOrd="0" presId="urn:microsoft.com/office/officeart/2018/5/layout/IconLeafLabelList"/>
    <dgm:cxn modelId="{E6973075-1CD4-4E6A-A700-63C92BEFE8A4}" srcId="{3E0ED2A0-24B9-497E-9F62-35329136133C}" destId="{65D2050C-BF2E-465F-8DBB-3BCFE6DCB7A8}" srcOrd="3" destOrd="0" parTransId="{65C8A335-9736-4DB4-8FAA-03D57D143544}" sibTransId="{E701EB35-E299-4095-9536-C98BED45E291}"/>
    <dgm:cxn modelId="{43753A75-9D87-4D27-A042-83EB8F436BDB}" srcId="{3E0ED2A0-24B9-497E-9F62-35329136133C}" destId="{6878AA2F-CEA1-4CE5-8337-31F31392D232}" srcOrd="2" destOrd="0" parTransId="{7846FDF7-3847-430D-9318-B20E362855B4}" sibTransId="{4D1080A3-607E-416A-8CDA-369A37EAF38D}"/>
    <dgm:cxn modelId="{5EDCD093-46AA-46E8-BA75-A9CCB24EB1F9}" srcId="{3E0ED2A0-24B9-497E-9F62-35329136133C}" destId="{6C926860-D596-4BCE-9CDD-C5B2488AF61F}" srcOrd="1" destOrd="0" parTransId="{7CC1AEC8-F4F3-44E9-9B67-A4C85DB68222}" sibTransId="{6FA7B87C-498B-4C71-927B-1FEF8FC7F19F}"/>
    <dgm:cxn modelId="{816A2AA1-4657-4DB7-BBE2-5731C0ABD8AD}" type="presOf" srcId="{6878AA2F-CEA1-4CE5-8337-31F31392D232}" destId="{21F5A1DD-2DC7-40BF-BB57-31D2C8E61D42}" srcOrd="0" destOrd="0" presId="urn:microsoft.com/office/officeart/2018/5/layout/IconLeafLabelList"/>
    <dgm:cxn modelId="{84D1FDB4-A327-4E1B-9408-711D2DE43A07}" type="presOf" srcId="{6C926860-D596-4BCE-9CDD-C5B2488AF61F}" destId="{96B75B37-167D-445A-BB33-FB1C1CC90805}" srcOrd="0" destOrd="0" presId="urn:microsoft.com/office/officeart/2018/5/layout/IconLeafLabelList"/>
    <dgm:cxn modelId="{6434A3C9-8E1F-4305-9197-2B3C92714437}" type="presOf" srcId="{A4E1C6B8-3EFB-4ACC-B8E8-EFB3D4736221}" destId="{3B0FFAC5-C342-4532-8826-87F332372746}" srcOrd="0" destOrd="0" presId="urn:microsoft.com/office/officeart/2018/5/layout/IconLeafLabelList"/>
    <dgm:cxn modelId="{C43654B8-90B7-4CD1-9E95-5D8AA759FC36}" type="presParOf" srcId="{1D783B32-23F6-4BF5-987A-45C20796EABB}" destId="{34771BB6-89FE-45FA-87DA-6D2B9023FBBA}" srcOrd="0" destOrd="0" presId="urn:microsoft.com/office/officeart/2018/5/layout/IconLeafLabelList"/>
    <dgm:cxn modelId="{C85769FB-209E-484F-AB33-1C30667EE759}" type="presParOf" srcId="{34771BB6-89FE-45FA-87DA-6D2B9023FBBA}" destId="{F53C9AEC-1AD7-4A33-8C44-99EA5502DBDA}" srcOrd="0" destOrd="0" presId="urn:microsoft.com/office/officeart/2018/5/layout/IconLeafLabelList"/>
    <dgm:cxn modelId="{6A3952B3-CC9B-4DA5-A289-9C03ADE22AD2}" type="presParOf" srcId="{34771BB6-89FE-45FA-87DA-6D2B9023FBBA}" destId="{47A3B16D-C2F2-4663-ADE3-874C0D4F8952}" srcOrd="1" destOrd="0" presId="urn:microsoft.com/office/officeart/2018/5/layout/IconLeafLabelList"/>
    <dgm:cxn modelId="{0CDA3AD1-D29D-4166-9DD8-00C55175D1C8}" type="presParOf" srcId="{34771BB6-89FE-45FA-87DA-6D2B9023FBBA}" destId="{EB3DEBB4-4016-4962-B05C-10148A8CF616}" srcOrd="2" destOrd="0" presId="urn:microsoft.com/office/officeart/2018/5/layout/IconLeafLabelList"/>
    <dgm:cxn modelId="{97F8890A-E7F6-464B-BB09-C46560A3D2B8}" type="presParOf" srcId="{34771BB6-89FE-45FA-87DA-6D2B9023FBBA}" destId="{3B0FFAC5-C342-4532-8826-87F332372746}" srcOrd="3" destOrd="0" presId="urn:microsoft.com/office/officeart/2018/5/layout/IconLeafLabelList"/>
    <dgm:cxn modelId="{AC6B9D5F-DA6C-44F3-A89C-D3F8504345B1}" type="presParOf" srcId="{1D783B32-23F6-4BF5-987A-45C20796EABB}" destId="{0EAEADBB-77A9-4429-A5F4-365C997AF66B}" srcOrd="1" destOrd="0" presId="urn:microsoft.com/office/officeart/2018/5/layout/IconLeafLabelList"/>
    <dgm:cxn modelId="{4D64E7E5-EB22-4AFE-BA70-63E4183E35BB}" type="presParOf" srcId="{1D783B32-23F6-4BF5-987A-45C20796EABB}" destId="{E77AB6AD-101E-4A9E-A0D0-3D345703BDEC}" srcOrd="2" destOrd="0" presId="urn:microsoft.com/office/officeart/2018/5/layout/IconLeafLabelList"/>
    <dgm:cxn modelId="{A689BDE2-772F-460C-8DBF-CEE0E7B98AB9}" type="presParOf" srcId="{E77AB6AD-101E-4A9E-A0D0-3D345703BDEC}" destId="{3BC592A4-875C-4E2B-9082-F128F2E501E3}" srcOrd="0" destOrd="0" presId="urn:microsoft.com/office/officeart/2018/5/layout/IconLeafLabelList"/>
    <dgm:cxn modelId="{46E9F44E-B17D-4E6B-83B6-744661A13AFF}" type="presParOf" srcId="{E77AB6AD-101E-4A9E-A0D0-3D345703BDEC}" destId="{DF792652-1F2D-4BB9-ACE4-DC6FB581B2B9}" srcOrd="1" destOrd="0" presId="urn:microsoft.com/office/officeart/2018/5/layout/IconLeafLabelList"/>
    <dgm:cxn modelId="{200468BE-F0B9-4764-8260-E0BBF9E0E24D}" type="presParOf" srcId="{E77AB6AD-101E-4A9E-A0D0-3D345703BDEC}" destId="{5258022D-D542-4002-BF56-2A35F96BD65E}" srcOrd="2" destOrd="0" presId="urn:microsoft.com/office/officeart/2018/5/layout/IconLeafLabelList"/>
    <dgm:cxn modelId="{8E633019-ED91-476A-93AE-7BDB7D075EFC}" type="presParOf" srcId="{E77AB6AD-101E-4A9E-A0D0-3D345703BDEC}" destId="{96B75B37-167D-445A-BB33-FB1C1CC90805}" srcOrd="3" destOrd="0" presId="urn:microsoft.com/office/officeart/2018/5/layout/IconLeafLabelList"/>
    <dgm:cxn modelId="{50D290E2-8483-4ADA-8375-8B147167441D}" type="presParOf" srcId="{1D783B32-23F6-4BF5-987A-45C20796EABB}" destId="{565FC047-40D6-44FF-B68E-1A3CC4B55654}" srcOrd="3" destOrd="0" presId="urn:microsoft.com/office/officeart/2018/5/layout/IconLeafLabelList"/>
    <dgm:cxn modelId="{BB3BD725-D83F-403C-8271-101F2D30B048}" type="presParOf" srcId="{1D783B32-23F6-4BF5-987A-45C20796EABB}" destId="{0402FCCC-7C55-4C63-8622-BD749C19EF5D}" srcOrd="4" destOrd="0" presId="urn:microsoft.com/office/officeart/2018/5/layout/IconLeafLabelList"/>
    <dgm:cxn modelId="{18167231-4E06-4F12-8847-78C88D3DDFF3}" type="presParOf" srcId="{0402FCCC-7C55-4C63-8622-BD749C19EF5D}" destId="{3A1E9479-15DF-4332-9F2C-0948CF78B9F0}" srcOrd="0" destOrd="0" presId="urn:microsoft.com/office/officeart/2018/5/layout/IconLeafLabelList"/>
    <dgm:cxn modelId="{319B471F-04D2-462F-B232-808B1F7E71D4}" type="presParOf" srcId="{0402FCCC-7C55-4C63-8622-BD749C19EF5D}" destId="{B9033103-CCF1-4D3C-8581-B07B5F8B6609}" srcOrd="1" destOrd="0" presId="urn:microsoft.com/office/officeart/2018/5/layout/IconLeafLabelList"/>
    <dgm:cxn modelId="{EAA7B347-A61C-4EA6-A0C2-C7E3C150AB66}" type="presParOf" srcId="{0402FCCC-7C55-4C63-8622-BD749C19EF5D}" destId="{21726234-C0B0-4102-BE8E-648E2F5A9975}" srcOrd="2" destOrd="0" presId="urn:microsoft.com/office/officeart/2018/5/layout/IconLeafLabelList"/>
    <dgm:cxn modelId="{A4BEDCE4-234E-4E4B-99F1-524EB0F5A800}" type="presParOf" srcId="{0402FCCC-7C55-4C63-8622-BD749C19EF5D}" destId="{21F5A1DD-2DC7-40BF-BB57-31D2C8E61D42}" srcOrd="3" destOrd="0" presId="urn:microsoft.com/office/officeart/2018/5/layout/IconLeafLabelList"/>
    <dgm:cxn modelId="{ED8650B6-3431-4A29-A906-7A104B26ECF2}" type="presParOf" srcId="{1D783B32-23F6-4BF5-987A-45C20796EABB}" destId="{9F008DF8-F5D8-4B54-911C-2530019B737F}" srcOrd="5" destOrd="0" presId="urn:microsoft.com/office/officeart/2018/5/layout/IconLeafLabelList"/>
    <dgm:cxn modelId="{6DDFC08E-F31B-445D-874C-E3C2645AEDDD}" type="presParOf" srcId="{1D783B32-23F6-4BF5-987A-45C20796EABB}" destId="{DB67782C-B3F2-4C95-9301-379CCFF8AC35}" srcOrd="6" destOrd="0" presId="urn:microsoft.com/office/officeart/2018/5/layout/IconLeafLabelList"/>
    <dgm:cxn modelId="{D5FD79DB-9C46-4377-A13F-EDE3E6453077}" type="presParOf" srcId="{DB67782C-B3F2-4C95-9301-379CCFF8AC35}" destId="{CBCC7E43-B710-406C-854A-6AAB6F2737E0}" srcOrd="0" destOrd="0" presId="urn:microsoft.com/office/officeart/2018/5/layout/IconLeafLabelList"/>
    <dgm:cxn modelId="{E41D95F6-EDCD-4AA0-843B-66FAB3F6206F}" type="presParOf" srcId="{DB67782C-B3F2-4C95-9301-379CCFF8AC35}" destId="{D7DE5F68-5549-4DA2-B7BD-93C97853E207}" srcOrd="1" destOrd="0" presId="urn:microsoft.com/office/officeart/2018/5/layout/IconLeafLabelList"/>
    <dgm:cxn modelId="{CE537A00-EBF0-4F3C-BBFD-379A2C28A495}" type="presParOf" srcId="{DB67782C-B3F2-4C95-9301-379CCFF8AC35}" destId="{F15DB784-2831-42DF-AA57-5EE7D1FED1CB}" srcOrd="2" destOrd="0" presId="urn:microsoft.com/office/officeart/2018/5/layout/IconLeafLabelList"/>
    <dgm:cxn modelId="{EDEA510B-6873-47A2-B7B9-3AAA158EFE92}" type="presParOf" srcId="{DB67782C-B3F2-4C95-9301-379CCFF8AC35}" destId="{E65B8E58-136F-4A86-8FA4-57B9201BF78F}" srcOrd="3" destOrd="0" presId="urn:microsoft.com/office/officeart/2018/5/layout/IconLeafLabelList"/>
    <dgm:cxn modelId="{0801A677-C76C-4426-9BAC-8CC445456E68}" type="presParOf" srcId="{1D783B32-23F6-4BF5-987A-45C20796EABB}" destId="{86CFD3D8-614B-40A5-8180-80E188F63766}" srcOrd="7" destOrd="0" presId="urn:microsoft.com/office/officeart/2018/5/layout/IconLeafLabelList"/>
    <dgm:cxn modelId="{2B6611B1-55A1-4AD5-80AD-8B60325918E1}" type="presParOf" srcId="{1D783B32-23F6-4BF5-987A-45C20796EABB}" destId="{F245E1BE-84D1-4441-A90C-591A5E751E2E}" srcOrd="8" destOrd="0" presId="urn:microsoft.com/office/officeart/2018/5/layout/IconLeafLabelList"/>
    <dgm:cxn modelId="{F00BC761-95FC-4D61-8CDA-1CADA7696D41}" type="presParOf" srcId="{F245E1BE-84D1-4441-A90C-591A5E751E2E}" destId="{87BD17BA-42EC-42D3-97F7-0C064561D08A}" srcOrd="0" destOrd="0" presId="urn:microsoft.com/office/officeart/2018/5/layout/IconLeafLabelList"/>
    <dgm:cxn modelId="{A5897300-E120-4E4D-BAFE-30F2F1B6D4A6}" type="presParOf" srcId="{F245E1BE-84D1-4441-A90C-591A5E751E2E}" destId="{31A6108F-FE12-4908-89B9-AC3DE78A454F}" srcOrd="1" destOrd="0" presId="urn:microsoft.com/office/officeart/2018/5/layout/IconLeafLabelList"/>
    <dgm:cxn modelId="{E94882C7-0EC7-4359-82E8-CE0D5043D820}" type="presParOf" srcId="{F245E1BE-84D1-4441-A90C-591A5E751E2E}" destId="{EF756622-0342-47EF-9205-582651D2F9B2}" srcOrd="2" destOrd="0" presId="urn:microsoft.com/office/officeart/2018/5/layout/IconLeafLabelList"/>
    <dgm:cxn modelId="{EA47479C-33EA-4BDB-A425-A55919FD2368}" type="presParOf" srcId="{F245E1BE-84D1-4441-A90C-591A5E751E2E}" destId="{B04B0986-913C-4DB5-8402-E3DD2D7A3BC4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3E0663B-5546-4184-914A-6DD4EE7A7BD4}" type="doc">
      <dgm:prSet loTypeId="urn:microsoft.com/office/officeart/2005/8/layout/orgChart1" loCatId="hierarchy" qsTypeId="urn:microsoft.com/office/officeart/2005/8/quickstyle/simple1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CC0DBFEF-4604-45C5-8E01-25A3BE09274F}">
      <dgm:prSet/>
      <dgm:spPr/>
      <dgm:t>
        <a:bodyPr/>
        <a:lstStyle/>
        <a:p>
          <a:r>
            <a:rPr lang="en-GB"/>
            <a:t>The cultivation of enhanced enjoyment, understanding, and appreciation of media content</a:t>
          </a:r>
          <a:endParaRPr lang="en-US"/>
        </a:p>
      </dgm:t>
    </dgm:pt>
    <dgm:pt modelId="{FB27B30D-B50E-44AB-984E-E0EE8F9D3ABD}" type="parTrans" cxnId="{9E8B35A2-D1C0-4429-B405-88D1D43AA148}">
      <dgm:prSet/>
      <dgm:spPr/>
      <dgm:t>
        <a:bodyPr/>
        <a:lstStyle/>
        <a:p>
          <a:endParaRPr lang="en-US"/>
        </a:p>
      </dgm:t>
    </dgm:pt>
    <dgm:pt modelId="{174C16C7-86F7-4946-B1A9-C117D2EEA9C4}" type="sibTrans" cxnId="{9E8B35A2-D1C0-4429-B405-88D1D43AA148}">
      <dgm:prSet/>
      <dgm:spPr/>
      <dgm:t>
        <a:bodyPr/>
        <a:lstStyle/>
        <a:p>
          <a:endParaRPr lang="en-US"/>
        </a:p>
      </dgm:t>
    </dgm:pt>
    <dgm:pt modelId="{C2BE08E8-CD61-4782-A4C0-9B972C1B2A7F}">
      <dgm:prSet/>
      <dgm:spPr/>
      <dgm:t>
        <a:bodyPr/>
        <a:lstStyle/>
        <a:p>
          <a:r>
            <a:rPr lang="en-GB"/>
            <a:t>The ability to comprehend, interpret and construct messages, using the different “languages” of media</a:t>
          </a:r>
          <a:endParaRPr lang="en-US"/>
        </a:p>
      </dgm:t>
    </dgm:pt>
    <dgm:pt modelId="{23B16F18-C25E-46EE-AC71-ADB60EAF78DE}" type="parTrans" cxnId="{10C77CDC-DDB7-4F54-B15B-D3BA1A8FAC4C}">
      <dgm:prSet/>
      <dgm:spPr/>
      <dgm:t>
        <a:bodyPr/>
        <a:lstStyle/>
        <a:p>
          <a:endParaRPr lang="en-US"/>
        </a:p>
      </dgm:t>
    </dgm:pt>
    <dgm:pt modelId="{C7B4E91C-ABC8-49F1-B9CB-FCAB802E6312}" type="sibTrans" cxnId="{10C77CDC-DDB7-4F54-B15B-D3BA1A8FAC4C}">
      <dgm:prSet/>
      <dgm:spPr/>
      <dgm:t>
        <a:bodyPr/>
        <a:lstStyle/>
        <a:p>
          <a:endParaRPr lang="en-US"/>
        </a:p>
      </dgm:t>
    </dgm:pt>
    <dgm:pt modelId="{FAFFA88C-264A-4097-BF0E-7CDB3AC7DC0E}">
      <dgm:prSet/>
      <dgm:spPr/>
      <dgm:t>
        <a:bodyPr/>
        <a:lstStyle/>
        <a:p>
          <a:r>
            <a:rPr lang="en-GB"/>
            <a:t>Anticipating changes in the media landscape</a:t>
          </a:r>
          <a:endParaRPr lang="en-US"/>
        </a:p>
      </dgm:t>
    </dgm:pt>
    <dgm:pt modelId="{800FD20B-8F2A-4B52-91C2-BCCADCB6D114}" type="parTrans" cxnId="{EBAEAB4F-EC6E-42DA-9385-5790EC50C3C7}">
      <dgm:prSet/>
      <dgm:spPr/>
      <dgm:t>
        <a:bodyPr/>
        <a:lstStyle/>
        <a:p>
          <a:endParaRPr lang="en-US"/>
        </a:p>
      </dgm:t>
    </dgm:pt>
    <dgm:pt modelId="{6CC1BAC7-BFC9-47CD-B557-84F4E3C4F9D9}" type="sibTrans" cxnId="{EBAEAB4F-EC6E-42DA-9385-5790EC50C3C7}">
      <dgm:prSet/>
      <dgm:spPr/>
      <dgm:t>
        <a:bodyPr/>
        <a:lstStyle/>
        <a:p>
          <a:endParaRPr lang="en-US"/>
        </a:p>
      </dgm:t>
    </dgm:pt>
    <dgm:pt modelId="{C4721505-0711-CE4B-85CA-66C908B3E6DB}" type="pres">
      <dgm:prSet presAssocID="{E3E0663B-5546-4184-914A-6DD4EE7A7BD4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0CEE4A2B-4886-0542-A6B9-1218ECAC610E}" type="pres">
      <dgm:prSet presAssocID="{CC0DBFEF-4604-45C5-8E01-25A3BE09274F}" presName="hierRoot1" presStyleCnt="0">
        <dgm:presLayoutVars>
          <dgm:hierBranch val="init"/>
        </dgm:presLayoutVars>
      </dgm:prSet>
      <dgm:spPr/>
    </dgm:pt>
    <dgm:pt modelId="{0F9C196C-4E4A-E148-9474-76691F1DC6CE}" type="pres">
      <dgm:prSet presAssocID="{CC0DBFEF-4604-45C5-8E01-25A3BE09274F}" presName="rootComposite1" presStyleCnt="0"/>
      <dgm:spPr/>
    </dgm:pt>
    <dgm:pt modelId="{2AEC7BA4-220B-824B-B47A-BAEFAA47DEE9}" type="pres">
      <dgm:prSet presAssocID="{CC0DBFEF-4604-45C5-8E01-25A3BE09274F}" presName="rootText1" presStyleLbl="node0" presStyleIdx="0" presStyleCnt="3">
        <dgm:presLayoutVars>
          <dgm:chPref val="3"/>
        </dgm:presLayoutVars>
      </dgm:prSet>
      <dgm:spPr/>
    </dgm:pt>
    <dgm:pt modelId="{B0147616-E9C9-4944-91CF-DDB663DAAFB9}" type="pres">
      <dgm:prSet presAssocID="{CC0DBFEF-4604-45C5-8E01-25A3BE09274F}" presName="rootConnector1" presStyleLbl="node1" presStyleIdx="0" presStyleCnt="0"/>
      <dgm:spPr/>
    </dgm:pt>
    <dgm:pt modelId="{A6B2E176-2607-DC43-9211-7F6E14C1C5F6}" type="pres">
      <dgm:prSet presAssocID="{CC0DBFEF-4604-45C5-8E01-25A3BE09274F}" presName="hierChild2" presStyleCnt="0"/>
      <dgm:spPr/>
    </dgm:pt>
    <dgm:pt modelId="{643B17DE-CE1C-1448-BF7D-D0D267598D88}" type="pres">
      <dgm:prSet presAssocID="{CC0DBFEF-4604-45C5-8E01-25A3BE09274F}" presName="hierChild3" presStyleCnt="0"/>
      <dgm:spPr/>
    </dgm:pt>
    <dgm:pt modelId="{87C547AF-4323-5542-ABC2-E6138CB7FAD8}" type="pres">
      <dgm:prSet presAssocID="{C2BE08E8-CD61-4782-A4C0-9B972C1B2A7F}" presName="hierRoot1" presStyleCnt="0">
        <dgm:presLayoutVars>
          <dgm:hierBranch val="init"/>
        </dgm:presLayoutVars>
      </dgm:prSet>
      <dgm:spPr/>
    </dgm:pt>
    <dgm:pt modelId="{8EBD0AC6-FAD9-BB45-888A-FA5E0AA6790A}" type="pres">
      <dgm:prSet presAssocID="{C2BE08E8-CD61-4782-A4C0-9B972C1B2A7F}" presName="rootComposite1" presStyleCnt="0"/>
      <dgm:spPr/>
    </dgm:pt>
    <dgm:pt modelId="{77358B5E-3007-1246-ADF2-24FED68E8E1B}" type="pres">
      <dgm:prSet presAssocID="{C2BE08E8-CD61-4782-A4C0-9B972C1B2A7F}" presName="rootText1" presStyleLbl="node0" presStyleIdx="1" presStyleCnt="3">
        <dgm:presLayoutVars>
          <dgm:chPref val="3"/>
        </dgm:presLayoutVars>
      </dgm:prSet>
      <dgm:spPr/>
    </dgm:pt>
    <dgm:pt modelId="{3261E94F-0A1B-5049-801F-AAA87BA81A1E}" type="pres">
      <dgm:prSet presAssocID="{C2BE08E8-CD61-4782-A4C0-9B972C1B2A7F}" presName="rootConnector1" presStyleLbl="node1" presStyleIdx="0" presStyleCnt="0"/>
      <dgm:spPr/>
    </dgm:pt>
    <dgm:pt modelId="{D90F4AF9-0DAE-2041-8613-DD77390E1F89}" type="pres">
      <dgm:prSet presAssocID="{C2BE08E8-CD61-4782-A4C0-9B972C1B2A7F}" presName="hierChild2" presStyleCnt="0"/>
      <dgm:spPr/>
    </dgm:pt>
    <dgm:pt modelId="{D93C7D14-55D1-0743-B875-9CAF905B4C73}" type="pres">
      <dgm:prSet presAssocID="{C2BE08E8-CD61-4782-A4C0-9B972C1B2A7F}" presName="hierChild3" presStyleCnt="0"/>
      <dgm:spPr/>
    </dgm:pt>
    <dgm:pt modelId="{3028F5A6-C691-A642-B390-17F950189CC0}" type="pres">
      <dgm:prSet presAssocID="{FAFFA88C-264A-4097-BF0E-7CDB3AC7DC0E}" presName="hierRoot1" presStyleCnt="0">
        <dgm:presLayoutVars>
          <dgm:hierBranch val="init"/>
        </dgm:presLayoutVars>
      </dgm:prSet>
      <dgm:spPr/>
    </dgm:pt>
    <dgm:pt modelId="{4BCE8862-89F8-C94B-A9DF-A42A5759E099}" type="pres">
      <dgm:prSet presAssocID="{FAFFA88C-264A-4097-BF0E-7CDB3AC7DC0E}" presName="rootComposite1" presStyleCnt="0"/>
      <dgm:spPr/>
    </dgm:pt>
    <dgm:pt modelId="{F9E1EE1E-3425-DB40-A45D-BFFC2C47DC68}" type="pres">
      <dgm:prSet presAssocID="{FAFFA88C-264A-4097-BF0E-7CDB3AC7DC0E}" presName="rootText1" presStyleLbl="node0" presStyleIdx="2" presStyleCnt="3">
        <dgm:presLayoutVars>
          <dgm:chPref val="3"/>
        </dgm:presLayoutVars>
      </dgm:prSet>
      <dgm:spPr/>
    </dgm:pt>
    <dgm:pt modelId="{31B10271-C69E-7F4A-8480-405694885DAE}" type="pres">
      <dgm:prSet presAssocID="{FAFFA88C-264A-4097-BF0E-7CDB3AC7DC0E}" presName="rootConnector1" presStyleLbl="node1" presStyleIdx="0" presStyleCnt="0"/>
      <dgm:spPr/>
    </dgm:pt>
    <dgm:pt modelId="{E21F6162-D12C-A24E-A892-4C974D411E59}" type="pres">
      <dgm:prSet presAssocID="{FAFFA88C-264A-4097-BF0E-7CDB3AC7DC0E}" presName="hierChild2" presStyleCnt="0"/>
      <dgm:spPr/>
    </dgm:pt>
    <dgm:pt modelId="{A80EDE90-D024-DE48-A19D-7DD42180E0EC}" type="pres">
      <dgm:prSet presAssocID="{FAFFA88C-264A-4097-BF0E-7CDB3AC7DC0E}" presName="hierChild3" presStyleCnt="0"/>
      <dgm:spPr/>
    </dgm:pt>
  </dgm:ptLst>
  <dgm:cxnLst>
    <dgm:cxn modelId="{DD3FF91D-1324-9743-A2ED-54BB2B867647}" type="presOf" srcId="{CC0DBFEF-4604-45C5-8E01-25A3BE09274F}" destId="{B0147616-E9C9-4944-91CF-DDB663DAAFB9}" srcOrd="1" destOrd="0" presId="urn:microsoft.com/office/officeart/2005/8/layout/orgChart1"/>
    <dgm:cxn modelId="{1DE11540-619F-0942-B7D0-F539549761BA}" type="presOf" srcId="{E3E0663B-5546-4184-914A-6DD4EE7A7BD4}" destId="{C4721505-0711-CE4B-85CA-66C908B3E6DB}" srcOrd="0" destOrd="0" presId="urn:microsoft.com/office/officeart/2005/8/layout/orgChart1"/>
    <dgm:cxn modelId="{04F49B4F-729F-8C47-B9E2-B6878BCDB49B}" type="presOf" srcId="{FAFFA88C-264A-4097-BF0E-7CDB3AC7DC0E}" destId="{31B10271-C69E-7F4A-8480-405694885DAE}" srcOrd="1" destOrd="0" presId="urn:microsoft.com/office/officeart/2005/8/layout/orgChart1"/>
    <dgm:cxn modelId="{EBAEAB4F-EC6E-42DA-9385-5790EC50C3C7}" srcId="{E3E0663B-5546-4184-914A-6DD4EE7A7BD4}" destId="{FAFFA88C-264A-4097-BF0E-7CDB3AC7DC0E}" srcOrd="2" destOrd="0" parTransId="{800FD20B-8F2A-4B52-91C2-BCCADCB6D114}" sibTransId="{6CC1BAC7-BFC9-47CD-B557-84F4E3C4F9D9}"/>
    <dgm:cxn modelId="{2F245691-9427-4E48-B914-AF2C4DD0C809}" type="presOf" srcId="{CC0DBFEF-4604-45C5-8E01-25A3BE09274F}" destId="{2AEC7BA4-220B-824B-B47A-BAEFAA47DEE9}" srcOrd="0" destOrd="0" presId="urn:microsoft.com/office/officeart/2005/8/layout/orgChart1"/>
    <dgm:cxn modelId="{EE0F7E94-460E-6A42-B5C0-630D31A8C448}" type="presOf" srcId="{FAFFA88C-264A-4097-BF0E-7CDB3AC7DC0E}" destId="{F9E1EE1E-3425-DB40-A45D-BFFC2C47DC68}" srcOrd="0" destOrd="0" presId="urn:microsoft.com/office/officeart/2005/8/layout/orgChart1"/>
    <dgm:cxn modelId="{9E8B35A2-D1C0-4429-B405-88D1D43AA148}" srcId="{E3E0663B-5546-4184-914A-6DD4EE7A7BD4}" destId="{CC0DBFEF-4604-45C5-8E01-25A3BE09274F}" srcOrd="0" destOrd="0" parTransId="{FB27B30D-B50E-44AB-984E-E0EE8F9D3ABD}" sibTransId="{174C16C7-86F7-4946-B1A9-C117D2EEA9C4}"/>
    <dgm:cxn modelId="{10C77CDC-DDB7-4F54-B15B-D3BA1A8FAC4C}" srcId="{E3E0663B-5546-4184-914A-6DD4EE7A7BD4}" destId="{C2BE08E8-CD61-4782-A4C0-9B972C1B2A7F}" srcOrd="1" destOrd="0" parTransId="{23B16F18-C25E-46EE-AC71-ADB60EAF78DE}" sibTransId="{C7B4E91C-ABC8-49F1-B9CB-FCAB802E6312}"/>
    <dgm:cxn modelId="{B892C8F7-9376-F248-863B-42D96024A253}" type="presOf" srcId="{C2BE08E8-CD61-4782-A4C0-9B972C1B2A7F}" destId="{77358B5E-3007-1246-ADF2-24FED68E8E1B}" srcOrd="0" destOrd="0" presId="urn:microsoft.com/office/officeart/2005/8/layout/orgChart1"/>
    <dgm:cxn modelId="{7F40C1F8-9F75-3244-BA28-AFB22D84D17D}" type="presOf" srcId="{C2BE08E8-CD61-4782-A4C0-9B972C1B2A7F}" destId="{3261E94F-0A1B-5049-801F-AAA87BA81A1E}" srcOrd="1" destOrd="0" presId="urn:microsoft.com/office/officeart/2005/8/layout/orgChart1"/>
    <dgm:cxn modelId="{4FA5116F-B50A-BA44-9E9B-8F4AB6DE428E}" type="presParOf" srcId="{C4721505-0711-CE4B-85CA-66C908B3E6DB}" destId="{0CEE4A2B-4886-0542-A6B9-1218ECAC610E}" srcOrd="0" destOrd="0" presId="urn:microsoft.com/office/officeart/2005/8/layout/orgChart1"/>
    <dgm:cxn modelId="{2C4BFBFF-080F-0B49-AA14-8A392CE361AA}" type="presParOf" srcId="{0CEE4A2B-4886-0542-A6B9-1218ECAC610E}" destId="{0F9C196C-4E4A-E148-9474-76691F1DC6CE}" srcOrd="0" destOrd="0" presId="urn:microsoft.com/office/officeart/2005/8/layout/orgChart1"/>
    <dgm:cxn modelId="{35942803-B34A-6C4B-B042-9EFEC54EFF21}" type="presParOf" srcId="{0F9C196C-4E4A-E148-9474-76691F1DC6CE}" destId="{2AEC7BA4-220B-824B-B47A-BAEFAA47DEE9}" srcOrd="0" destOrd="0" presId="urn:microsoft.com/office/officeart/2005/8/layout/orgChart1"/>
    <dgm:cxn modelId="{6A97A260-662A-B946-8716-B4E3A2E39FF2}" type="presParOf" srcId="{0F9C196C-4E4A-E148-9474-76691F1DC6CE}" destId="{B0147616-E9C9-4944-91CF-DDB663DAAFB9}" srcOrd="1" destOrd="0" presId="urn:microsoft.com/office/officeart/2005/8/layout/orgChart1"/>
    <dgm:cxn modelId="{14ED687A-A7DD-A74D-A83C-676AED17C776}" type="presParOf" srcId="{0CEE4A2B-4886-0542-A6B9-1218ECAC610E}" destId="{A6B2E176-2607-DC43-9211-7F6E14C1C5F6}" srcOrd="1" destOrd="0" presId="urn:microsoft.com/office/officeart/2005/8/layout/orgChart1"/>
    <dgm:cxn modelId="{521909F8-0A6D-5343-9420-AB654E72D3A3}" type="presParOf" srcId="{0CEE4A2B-4886-0542-A6B9-1218ECAC610E}" destId="{643B17DE-CE1C-1448-BF7D-D0D267598D88}" srcOrd="2" destOrd="0" presId="urn:microsoft.com/office/officeart/2005/8/layout/orgChart1"/>
    <dgm:cxn modelId="{10D0D754-34DF-4B4F-AE6F-664707F20BED}" type="presParOf" srcId="{C4721505-0711-CE4B-85CA-66C908B3E6DB}" destId="{87C547AF-4323-5542-ABC2-E6138CB7FAD8}" srcOrd="1" destOrd="0" presId="urn:microsoft.com/office/officeart/2005/8/layout/orgChart1"/>
    <dgm:cxn modelId="{607CCCFF-878A-D743-BED3-29B8BC35F5F0}" type="presParOf" srcId="{87C547AF-4323-5542-ABC2-E6138CB7FAD8}" destId="{8EBD0AC6-FAD9-BB45-888A-FA5E0AA6790A}" srcOrd="0" destOrd="0" presId="urn:microsoft.com/office/officeart/2005/8/layout/orgChart1"/>
    <dgm:cxn modelId="{0C6AF87C-2409-2A43-A444-FDFBE3B44DBA}" type="presParOf" srcId="{8EBD0AC6-FAD9-BB45-888A-FA5E0AA6790A}" destId="{77358B5E-3007-1246-ADF2-24FED68E8E1B}" srcOrd="0" destOrd="0" presId="urn:microsoft.com/office/officeart/2005/8/layout/orgChart1"/>
    <dgm:cxn modelId="{DC03554E-4833-7942-85A5-CD5968DF8066}" type="presParOf" srcId="{8EBD0AC6-FAD9-BB45-888A-FA5E0AA6790A}" destId="{3261E94F-0A1B-5049-801F-AAA87BA81A1E}" srcOrd="1" destOrd="0" presId="urn:microsoft.com/office/officeart/2005/8/layout/orgChart1"/>
    <dgm:cxn modelId="{33C9A50F-F6C7-C546-90BF-F75CA0B576A1}" type="presParOf" srcId="{87C547AF-4323-5542-ABC2-E6138CB7FAD8}" destId="{D90F4AF9-0DAE-2041-8613-DD77390E1F89}" srcOrd="1" destOrd="0" presId="urn:microsoft.com/office/officeart/2005/8/layout/orgChart1"/>
    <dgm:cxn modelId="{E19AE956-51A8-2F42-9954-5106588B601D}" type="presParOf" srcId="{87C547AF-4323-5542-ABC2-E6138CB7FAD8}" destId="{D93C7D14-55D1-0743-B875-9CAF905B4C73}" srcOrd="2" destOrd="0" presId="urn:microsoft.com/office/officeart/2005/8/layout/orgChart1"/>
    <dgm:cxn modelId="{9DD49E7A-BB9B-B641-9B66-B54B89EAB00F}" type="presParOf" srcId="{C4721505-0711-CE4B-85CA-66C908B3E6DB}" destId="{3028F5A6-C691-A642-B390-17F950189CC0}" srcOrd="2" destOrd="0" presId="urn:microsoft.com/office/officeart/2005/8/layout/orgChart1"/>
    <dgm:cxn modelId="{187237B9-5859-3447-8DD3-4DFE8A273230}" type="presParOf" srcId="{3028F5A6-C691-A642-B390-17F950189CC0}" destId="{4BCE8862-89F8-C94B-A9DF-A42A5759E099}" srcOrd="0" destOrd="0" presId="urn:microsoft.com/office/officeart/2005/8/layout/orgChart1"/>
    <dgm:cxn modelId="{CADDA598-15A8-0D4D-AF75-316CAD82112D}" type="presParOf" srcId="{4BCE8862-89F8-C94B-A9DF-A42A5759E099}" destId="{F9E1EE1E-3425-DB40-A45D-BFFC2C47DC68}" srcOrd="0" destOrd="0" presId="urn:microsoft.com/office/officeart/2005/8/layout/orgChart1"/>
    <dgm:cxn modelId="{3651D39D-BA88-FF4F-9F53-547D188417BE}" type="presParOf" srcId="{4BCE8862-89F8-C94B-A9DF-A42A5759E099}" destId="{31B10271-C69E-7F4A-8480-405694885DAE}" srcOrd="1" destOrd="0" presId="urn:microsoft.com/office/officeart/2005/8/layout/orgChart1"/>
    <dgm:cxn modelId="{989ED7D7-2FC9-334E-80C8-2E2595D67D03}" type="presParOf" srcId="{3028F5A6-C691-A642-B390-17F950189CC0}" destId="{E21F6162-D12C-A24E-A892-4C974D411E59}" srcOrd="1" destOrd="0" presId="urn:microsoft.com/office/officeart/2005/8/layout/orgChart1"/>
    <dgm:cxn modelId="{699C0DD8-AAE3-AB42-ABFF-5E7460D03284}" type="presParOf" srcId="{3028F5A6-C691-A642-B390-17F950189CC0}" destId="{A80EDE90-D024-DE48-A19D-7DD42180E0EC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3C9AEC-1AD7-4A33-8C44-99EA5502DBDA}">
      <dsp:nvSpPr>
        <dsp:cNvPr id="0" name=""/>
        <dsp:cNvSpPr/>
      </dsp:nvSpPr>
      <dsp:spPr>
        <a:xfrm>
          <a:off x="631199" y="685031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A3B16D-C2F2-4663-ADE3-874C0D4F8952}">
      <dsp:nvSpPr>
        <dsp:cNvPr id="0" name=""/>
        <dsp:cNvSpPr/>
      </dsp:nvSpPr>
      <dsp:spPr>
        <a:xfrm>
          <a:off x="865200" y="919031"/>
          <a:ext cx="630000" cy="63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0FFAC5-C342-4532-8826-87F332372746}">
      <dsp:nvSpPr>
        <dsp:cNvPr id="0" name=""/>
        <dsp:cNvSpPr/>
      </dsp:nvSpPr>
      <dsp:spPr>
        <a:xfrm>
          <a:off x="280199" y="2125031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Understanding the process of mass communication</a:t>
          </a:r>
          <a:endParaRPr lang="en-US" sz="1100" kern="1200"/>
        </a:p>
      </dsp:txBody>
      <dsp:txXfrm>
        <a:off x="280199" y="2125031"/>
        <a:ext cx="1800000" cy="720000"/>
      </dsp:txXfrm>
    </dsp:sp>
    <dsp:sp modelId="{3BC592A4-875C-4E2B-9082-F128F2E501E3}">
      <dsp:nvSpPr>
        <dsp:cNvPr id="0" name=""/>
        <dsp:cNvSpPr/>
      </dsp:nvSpPr>
      <dsp:spPr>
        <a:xfrm>
          <a:off x="2746200" y="685031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792652-1F2D-4BB9-ACE4-DC6FB581B2B9}">
      <dsp:nvSpPr>
        <dsp:cNvPr id="0" name=""/>
        <dsp:cNvSpPr/>
      </dsp:nvSpPr>
      <dsp:spPr>
        <a:xfrm>
          <a:off x="2980200" y="919031"/>
          <a:ext cx="630000" cy="63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B75B37-167D-445A-BB33-FB1C1CC90805}">
      <dsp:nvSpPr>
        <dsp:cNvPr id="0" name=""/>
        <dsp:cNvSpPr/>
      </dsp:nvSpPr>
      <dsp:spPr>
        <a:xfrm>
          <a:off x="2395200" y="2125031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An awareness of the impact of the media on the individual and society</a:t>
          </a:r>
          <a:endParaRPr lang="en-US" sz="1100" kern="1200"/>
        </a:p>
      </dsp:txBody>
      <dsp:txXfrm>
        <a:off x="2395200" y="2125031"/>
        <a:ext cx="1800000" cy="720000"/>
      </dsp:txXfrm>
    </dsp:sp>
    <dsp:sp modelId="{3A1E9479-15DF-4332-9F2C-0948CF78B9F0}">
      <dsp:nvSpPr>
        <dsp:cNvPr id="0" name=""/>
        <dsp:cNvSpPr/>
      </dsp:nvSpPr>
      <dsp:spPr>
        <a:xfrm>
          <a:off x="4861200" y="685031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033103-CCF1-4D3C-8581-B07B5F8B6609}">
      <dsp:nvSpPr>
        <dsp:cNvPr id="0" name=""/>
        <dsp:cNvSpPr/>
      </dsp:nvSpPr>
      <dsp:spPr>
        <a:xfrm>
          <a:off x="5095200" y="919031"/>
          <a:ext cx="630000" cy="63000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1F5A1DD-2DC7-40BF-BB57-31D2C8E61D42}">
      <dsp:nvSpPr>
        <dsp:cNvPr id="0" name=""/>
        <dsp:cNvSpPr/>
      </dsp:nvSpPr>
      <dsp:spPr>
        <a:xfrm>
          <a:off x="4510200" y="2125031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An awareness of media content as a “text” that provides insight into our contemporary culture and ourselves</a:t>
          </a:r>
          <a:endParaRPr lang="en-US" sz="1100" kern="1200"/>
        </a:p>
      </dsp:txBody>
      <dsp:txXfrm>
        <a:off x="4510200" y="2125031"/>
        <a:ext cx="1800000" cy="720000"/>
      </dsp:txXfrm>
    </dsp:sp>
    <dsp:sp modelId="{CBCC7E43-B710-406C-854A-6AAB6F2737E0}">
      <dsp:nvSpPr>
        <dsp:cNvPr id="0" name=""/>
        <dsp:cNvSpPr/>
      </dsp:nvSpPr>
      <dsp:spPr>
        <a:xfrm>
          <a:off x="6976200" y="685031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7DE5F68-5549-4DA2-B7BD-93C97853E207}">
      <dsp:nvSpPr>
        <dsp:cNvPr id="0" name=""/>
        <dsp:cNvSpPr/>
      </dsp:nvSpPr>
      <dsp:spPr>
        <a:xfrm>
          <a:off x="7210200" y="919031"/>
          <a:ext cx="630000" cy="63000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5B8E58-136F-4A86-8FA4-57B9201BF78F}">
      <dsp:nvSpPr>
        <dsp:cNvPr id="0" name=""/>
        <dsp:cNvSpPr/>
      </dsp:nvSpPr>
      <dsp:spPr>
        <a:xfrm>
          <a:off x="6625200" y="2125031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The development of strategies with which to analyse and discuss media messages</a:t>
          </a:r>
          <a:endParaRPr lang="en-US" sz="1100" kern="1200"/>
        </a:p>
      </dsp:txBody>
      <dsp:txXfrm>
        <a:off x="6625200" y="2125031"/>
        <a:ext cx="1800000" cy="720000"/>
      </dsp:txXfrm>
    </dsp:sp>
    <dsp:sp modelId="{87BD17BA-42EC-42D3-97F7-0C064561D08A}">
      <dsp:nvSpPr>
        <dsp:cNvPr id="0" name=""/>
        <dsp:cNvSpPr/>
      </dsp:nvSpPr>
      <dsp:spPr>
        <a:xfrm>
          <a:off x="9091200" y="685031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1A6108F-FE12-4908-89B9-AC3DE78A454F}">
      <dsp:nvSpPr>
        <dsp:cNvPr id="0" name=""/>
        <dsp:cNvSpPr/>
      </dsp:nvSpPr>
      <dsp:spPr>
        <a:xfrm>
          <a:off x="9325199" y="919031"/>
          <a:ext cx="630000" cy="63000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4B0986-913C-4DB5-8402-E3DD2D7A3BC4}">
      <dsp:nvSpPr>
        <dsp:cNvPr id="0" name=""/>
        <dsp:cNvSpPr/>
      </dsp:nvSpPr>
      <dsp:spPr>
        <a:xfrm>
          <a:off x="8740200" y="2125031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In the case of media communicators: the ability to produce effective and responsible media messages</a:t>
          </a:r>
          <a:endParaRPr lang="en-US" sz="1100" kern="1200"/>
        </a:p>
      </dsp:txBody>
      <dsp:txXfrm>
        <a:off x="8740200" y="2125031"/>
        <a:ext cx="1800000" cy="720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EC7BA4-220B-824B-B47A-BAEFAA47DEE9}">
      <dsp:nvSpPr>
        <dsp:cNvPr id="0" name=""/>
        <dsp:cNvSpPr/>
      </dsp:nvSpPr>
      <dsp:spPr>
        <a:xfrm>
          <a:off x="726" y="879191"/>
          <a:ext cx="3163434" cy="1581717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The cultivation of enhanced enjoyment, understanding, and appreciation of media content</a:t>
          </a:r>
          <a:endParaRPr lang="en-US" sz="2400" kern="1200"/>
        </a:p>
      </dsp:txBody>
      <dsp:txXfrm>
        <a:off x="726" y="879191"/>
        <a:ext cx="3163434" cy="1581717"/>
      </dsp:txXfrm>
    </dsp:sp>
    <dsp:sp modelId="{77358B5E-3007-1246-ADF2-24FED68E8E1B}">
      <dsp:nvSpPr>
        <dsp:cNvPr id="0" name=""/>
        <dsp:cNvSpPr/>
      </dsp:nvSpPr>
      <dsp:spPr>
        <a:xfrm>
          <a:off x="3828482" y="879191"/>
          <a:ext cx="3163434" cy="1581717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The ability to comprehend, interpret and construct messages, using the different “languages” of media</a:t>
          </a:r>
          <a:endParaRPr lang="en-US" sz="2400" kern="1200"/>
        </a:p>
      </dsp:txBody>
      <dsp:txXfrm>
        <a:off x="3828482" y="879191"/>
        <a:ext cx="3163434" cy="1581717"/>
      </dsp:txXfrm>
    </dsp:sp>
    <dsp:sp modelId="{F9E1EE1E-3425-DB40-A45D-BFFC2C47DC68}">
      <dsp:nvSpPr>
        <dsp:cNvPr id="0" name=""/>
        <dsp:cNvSpPr/>
      </dsp:nvSpPr>
      <dsp:spPr>
        <a:xfrm>
          <a:off x="7656238" y="879191"/>
          <a:ext cx="3163434" cy="1581717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Anticipating changes in the media landscape</a:t>
          </a:r>
          <a:endParaRPr lang="en-US" sz="2400" kern="1200"/>
        </a:p>
      </dsp:txBody>
      <dsp:txXfrm>
        <a:off x="7656238" y="879191"/>
        <a:ext cx="3163434" cy="158171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5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10/26/20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50000"/>
                </a:schemeClr>
              </a:gs>
            </a:gsLst>
            <a:lin ang="5400000" scaled="0"/>
            <a:tileRect/>
          </a:gradFill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pFill/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pFill/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10/26/20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://www.bbc.co.uk/webwise/0/25879514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webwise.ie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HGvjGJ9II9Q?feature=oembed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-_I17cK1ltY" TargetMode="Externa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wpM499XhMJQ?feature=oembed" TargetMode="External"/><Relationship Id="rId4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-_I17cK1ltY?feature=oembed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hyperlink" Target="https://www.dove.com/uk/dove-self-esteem-project.html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hyperlink" Target="https://www.youtube.com/watch?v=XjJQBjWYDTs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hyperlink" Target="https://www.youtube.com/watch?v=mq-BWUt2_t4&amp;feature=youtu.be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j-3eArinB7E?feature=oembed" TargetMode="Externa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parentinfo.org/" TargetMode="External"/><Relationship Id="rId7" Type="http://schemas.openxmlformats.org/officeDocument/2006/relationships/hyperlink" Target="http://micheleborba.com/" TargetMode="External"/><Relationship Id="rId2" Type="http://schemas.openxmlformats.org/officeDocument/2006/relationships/hyperlink" Target="https://www.getsafeonline.org/safeguarding-children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juniorachievementradio.com/86-empathy-dead/" TargetMode="External"/><Relationship Id="rId5" Type="http://schemas.openxmlformats.org/officeDocument/2006/relationships/hyperlink" Target="http://www.internetmatters.org/" TargetMode="External"/><Relationship Id="rId4" Type="http://schemas.openxmlformats.org/officeDocument/2006/relationships/hyperlink" Target="http://wisekids.org.uk/wk/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hyperlink" Target="https://www.bbc.co.uk/sounds/play/b01qdvlm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cbbc/curations/growing-up-digital" TargetMode="External"/><Relationship Id="rId2" Type="http://schemas.openxmlformats.org/officeDocument/2006/relationships/hyperlink" Target="https://www.youtube.com/watch?v=feQJndK_z6o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2">
                <a:shade val="48000"/>
                <a:hueMod val="106000"/>
                <a:satMod val="140000"/>
                <a:lumMod val="42000"/>
              </a:schemeClr>
              <a:schemeClr val="bg2">
                <a:tint val="98000"/>
                <a:hueMod val="92000"/>
                <a:satMod val="220000"/>
                <a:lumMod val="9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3B471BDA-CF9A-4D5A-968B-40FC59D410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1"/>
            <a:ext cx="12192003" cy="6858001"/>
            <a:chOff x="0" y="-1"/>
            <a:chExt cx="12192003" cy="6858001"/>
          </a:xfrm>
        </p:grpSpPr>
        <p:sp useBgFill="1">
          <p:nvSpPr>
            <p:cNvPr id="10" name="Rectangle 9">
              <a:extLst>
                <a:ext uri="{FF2B5EF4-FFF2-40B4-BE49-F238E27FC236}">
                  <a16:creationId xmlns:a16="http://schemas.microsoft.com/office/drawing/2014/main" id="{040777B3-B75E-4922-A37C-3C019743C8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-1"/>
              <a:ext cx="12192000" cy="6858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2">
              <a:extLst>
                <a:ext uri="{FF2B5EF4-FFF2-40B4-BE49-F238E27FC236}">
                  <a16:creationId xmlns:a16="http://schemas.microsoft.com/office/drawing/2014/main" id="{4444371B-289B-4387-9856-366475C89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 noChangeArrowheads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alphaModFix amt="30000"/>
              <a:duotone>
                <a:prstClr val="black"/>
                <a:schemeClr val="tx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1"/>
              <a:ext cx="12192003" cy="6858001"/>
            </a:xfrm>
            <a:prstGeom prst="rect">
              <a:avLst/>
            </a:prstGeom>
            <a:noFill/>
            <a:extLst>
              <a:ext uri="{909E8E84-426E-40dd-AFC4-6F175D3DCCD1}">
                <a14:hiddenFill xmlns:p14="http://schemas.microsoft.com/office/powerpoint/2010/main" xmlns:a14="http://schemas.microsoft.com/office/drawing/2010/main" xmlns:a16="http://schemas.microsoft.com/office/drawing/2014/main" xmlns="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615112" y="1122363"/>
            <a:ext cx="4052887" cy="2387600"/>
          </a:xfrm>
        </p:spPr>
        <p:txBody>
          <a:bodyPr>
            <a:normAutofit/>
          </a:bodyPr>
          <a:lstStyle/>
          <a:p>
            <a:r>
              <a:rPr lang="en-GB" dirty="0"/>
              <a:t>Literacy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5702" y="3602038"/>
            <a:ext cx="4082297" cy="1655762"/>
          </a:xfrm>
        </p:spPr>
        <p:txBody>
          <a:bodyPr>
            <a:normAutofit/>
          </a:bodyPr>
          <a:lstStyle/>
          <a:p>
            <a:r>
              <a:rPr lang="en-GB" dirty="0"/>
              <a:t>Children, Young People &amp; the media</a:t>
            </a:r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24737" r="15874" b="-1"/>
          <a:stretch/>
        </p:blipFill>
        <p:spPr>
          <a:xfrm>
            <a:off x="-5597" y="10"/>
            <a:ext cx="6101597" cy="6857990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C5A2BA54-1CB5-4D78-833D-4DE99D4CF6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2305051" cy="6858001"/>
            <a:chOff x="0" y="0"/>
            <a:chExt cx="2305051" cy="6858001"/>
          </a:xfrm>
          <a:solidFill>
            <a:schemeClr val="tx1">
              <a:alpha val="70000"/>
            </a:schemeClr>
          </a:solidFill>
          <a:effectLst/>
        </p:grpSpPr>
        <p:sp>
          <p:nvSpPr>
            <p:cNvPr id="14" name="Rectangle 5">
              <a:extLst>
                <a:ext uri="{FF2B5EF4-FFF2-40B4-BE49-F238E27FC236}">
                  <a16:creationId xmlns:a16="http://schemas.microsoft.com/office/drawing/2014/main" id="{2DB6607A-AE5A-4681-97D6-48D8B50102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5" name="Freeform 6">
              <a:extLst>
                <a:ext uri="{FF2B5EF4-FFF2-40B4-BE49-F238E27FC236}">
                  <a16:creationId xmlns:a16="http://schemas.microsoft.com/office/drawing/2014/main" id="{5E0CE6AA-EF28-43C6-800A-9935291AD5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6" name="Freeform 7">
              <a:extLst>
                <a:ext uri="{FF2B5EF4-FFF2-40B4-BE49-F238E27FC236}">
                  <a16:creationId xmlns:a16="http://schemas.microsoft.com/office/drawing/2014/main" id="{73BFC1E3-1422-4F2B-92EF-9A52318292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Rectangle 8">
              <a:extLst>
                <a:ext uri="{FF2B5EF4-FFF2-40B4-BE49-F238E27FC236}">
                  <a16:creationId xmlns:a16="http://schemas.microsoft.com/office/drawing/2014/main" id="{82CBF0D0-7E2E-45E8-B887-FECB65B4E9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8" name="Freeform 9">
              <a:extLst>
                <a:ext uri="{FF2B5EF4-FFF2-40B4-BE49-F238E27FC236}">
                  <a16:creationId xmlns:a16="http://schemas.microsoft.com/office/drawing/2014/main" id="{CFC2EE57-3A17-49D2-B960-B2151196DE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0">
              <a:extLst>
                <a:ext uri="{FF2B5EF4-FFF2-40B4-BE49-F238E27FC236}">
                  <a16:creationId xmlns:a16="http://schemas.microsoft.com/office/drawing/2014/main" id="{BC6054EA-AC38-4659-8DFC-7EA8363CA2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1">
              <a:extLst>
                <a:ext uri="{FF2B5EF4-FFF2-40B4-BE49-F238E27FC236}">
                  <a16:creationId xmlns:a16="http://schemas.microsoft.com/office/drawing/2014/main" id="{5D458F22-E3AE-4E1F-84E7-B89DA554D4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2">
              <a:extLst>
                <a:ext uri="{FF2B5EF4-FFF2-40B4-BE49-F238E27FC236}">
                  <a16:creationId xmlns:a16="http://schemas.microsoft.com/office/drawing/2014/main" id="{0C8ECD7E-36FA-42E4-8CA2-DCAEFB7B58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3">
              <a:extLst>
                <a:ext uri="{FF2B5EF4-FFF2-40B4-BE49-F238E27FC236}">
                  <a16:creationId xmlns:a16="http://schemas.microsoft.com/office/drawing/2014/main" id="{05CCF058-4880-4E54-B471-D1668C777A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4">
              <a:extLst>
                <a:ext uri="{FF2B5EF4-FFF2-40B4-BE49-F238E27FC236}">
                  <a16:creationId xmlns:a16="http://schemas.microsoft.com/office/drawing/2014/main" id="{665BE7E0-1D92-4191-8128-69FAB3A6A1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5">
              <a:extLst>
                <a:ext uri="{FF2B5EF4-FFF2-40B4-BE49-F238E27FC236}">
                  <a16:creationId xmlns:a16="http://schemas.microsoft.com/office/drawing/2014/main" id="{2E478E73-D149-4066-8259-CD8344AB94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6">
              <a:extLst>
                <a:ext uri="{FF2B5EF4-FFF2-40B4-BE49-F238E27FC236}">
                  <a16:creationId xmlns:a16="http://schemas.microsoft.com/office/drawing/2014/main" id="{5D5CD267-26CF-49D3-87EB-1E7BFBD62A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7">
              <a:extLst>
                <a:ext uri="{FF2B5EF4-FFF2-40B4-BE49-F238E27FC236}">
                  <a16:creationId xmlns:a16="http://schemas.microsoft.com/office/drawing/2014/main" id="{2336B37D-C4BA-41F8-B4E7-738E45EE93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18">
              <a:extLst>
                <a:ext uri="{FF2B5EF4-FFF2-40B4-BE49-F238E27FC236}">
                  <a16:creationId xmlns:a16="http://schemas.microsoft.com/office/drawing/2014/main" id="{49CEB4CD-333D-4D07-94CE-AC797BBF4B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19">
              <a:extLst>
                <a:ext uri="{FF2B5EF4-FFF2-40B4-BE49-F238E27FC236}">
                  <a16:creationId xmlns:a16="http://schemas.microsoft.com/office/drawing/2014/main" id="{E0F2EFE1-B0C9-41C9-9FA9-E770E2D5BD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0">
              <a:extLst>
                <a:ext uri="{FF2B5EF4-FFF2-40B4-BE49-F238E27FC236}">
                  <a16:creationId xmlns:a16="http://schemas.microsoft.com/office/drawing/2014/main" id="{2F6844AA-0827-41A1-BB22-4BD3309ADB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1">
              <a:extLst>
                <a:ext uri="{FF2B5EF4-FFF2-40B4-BE49-F238E27FC236}">
                  <a16:creationId xmlns:a16="http://schemas.microsoft.com/office/drawing/2014/main" id="{B235723F-C68A-4A97-A617-3E9A9C22A6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2">
              <a:extLst>
                <a:ext uri="{FF2B5EF4-FFF2-40B4-BE49-F238E27FC236}">
                  <a16:creationId xmlns:a16="http://schemas.microsoft.com/office/drawing/2014/main" id="{AFEB9141-0BDF-4114-AB24-1E01DE0318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3">
              <a:extLst>
                <a:ext uri="{FF2B5EF4-FFF2-40B4-BE49-F238E27FC236}">
                  <a16:creationId xmlns:a16="http://schemas.microsoft.com/office/drawing/2014/main" id="{0D54A9BF-75F9-4A83-AA6B-8010BF38A4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4">
              <a:extLst>
                <a:ext uri="{FF2B5EF4-FFF2-40B4-BE49-F238E27FC236}">
                  <a16:creationId xmlns:a16="http://schemas.microsoft.com/office/drawing/2014/main" id="{3288CFAB-D4D6-492A-B462-09BB2BD904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5">
              <a:extLst>
                <a:ext uri="{FF2B5EF4-FFF2-40B4-BE49-F238E27FC236}">
                  <a16:creationId xmlns:a16="http://schemas.microsoft.com/office/drawing/2014/main" id="{CA9D6FFC-1660-4F40-9FD2-2B33025E4C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6">
              <a:extLst>
                <a:ext uri="{FF2B5EF4-FFF2-40B4-BE49-F238E27FC236}">
                  <a16:creationId xmlns:a16="http://schemas.microsoft.com/office/drawing/2014/main" id="{A4A8BA1E-9927-4201-A300-C6B5BED919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7">
              <a:extLst>
                <a:ext uri="{FF2B5EF4-FFF2-40B4-BE49-F238E27FC236}">
                  <a16:creationId xmlns:a16="http://schemas.microsoft.com/office/drawing/2014/main" id="{22AFD4D4-6AEA-4436-82BC-CB036F87EC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28">
              <a:extLst>
                <a:ext uri="{FF2B5EF4-FFF2-40B4-BE49-F238E27FC236}">
                  <a16:creationId xmlns:a16="http://schemas.microsoft.com/office/drawing/2014/main" id="{B4CA41A4-B77F-444E-A92B-CC601C0BC6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29">
              <a:extLst>
                <a:ext uri="{FF2B5EF4-FFF2-40B4-BE49-F238E27FC236}">
                  <a16:creationId xmlns:a16="http://schemas.microsoft.com/office/drawing/2014/main" id="{865CFF1D-3C70-46D9-97B0-92C70F392C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0">
              <a:extLst>
                <a:ext uri="{FF2B5EF4-FFF2-40B4-BE49-F238E27FC236}">
                  <a16:creationId xmlns:a16="http://schemas.microsoft.com/office/drawing/2014/main" id="{7A04484B-D321-43E1-86DD-F7E32A24BC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Freeform 31">
              <a:extLst>
                <a:ext uri="{FF2B5EF4-FFF2-40B4-BE49-F238E27FC236}">
                  <a16:creationId xmlns:a16="http://schemas.microsoft.com/office/drawing/2014/main" id="{E2CC12CD-C2A5-40BD-8BE8-66B7A7268C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1" name="Freeform 32">
              <a:extLst>
                <a:ext uri="{FF2B5EF4-FFF2-40B4-BE49-F238E27FC236}">
                  <a16:creationId xmlns:a16="http://schemas.microsoft.com/office/drawing/2014/main" id="{1E3DF86E-AB44-4154-9CA3-C8C02B20D6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Rectangle 33">
              <a:extLst>
                <a:ext uri="{FF2B5EF4-FFF2-40B4-BE49-F238E27FC236}">
                  <a16:creationId xmlns:a16="http://schemas.microsoft.com/office/drawing/2014/main" id="{ADC8D582-EB2D-4D38-8823-7FB1FB2BFE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3" name="Freeform 34">
              <a:extLst>
                <a:ext uri="{FF2B5EF4-FFF2-40B4-BE49-F238E27FC236}">
                  <a16:creationId xmlns:a16="http://schemas.microsoft.com/office/drawing/2014/main" id="{011E1CEA-AFFC-42FE-840D-A3B0F84246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5">
              <a:extLst>
                <a:ext uri="{FF2B5EF4-FFF2-40B4-BE49-F238E27FC236}">
                  <a16:creationId xmlns:a16="http://schemas.microsoft.com/office/drawing/2014/main" id="{76C64EAF-0261-45FA-9F95-0B53646616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6">
              <a:extLst>
                <a:ext uri="{FF2B5EF4-FFF2-40B4-BE49-F238E27FC236}">
                  <a16:creationId xmlns:a16="http://schemas.microsoft.com/office/drawing/2014/main" id="{EDC58670-805B-4958-AE08-B61E5A73AB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7">
              <a:extLst>
                <a:ext uri="{FF2B5EF4-FFF2-40B4-BE49-F238E27FC236}">
                  <a16:creationId xmlns:a16="http://schemas.microsoft.com/office/drawing/2014/main" id="{1512240B-9829-4107-A85E-DFBEE30628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38">
              <a:extLst>
                <a:ext uri="{FF2B5EF4-FFF2-40B4-BE49-F238E27FC236}">
                  <a16:creationId xmlns:a16="http://schemas.microsoft.com/office/drawing/2014/main" id="{B59441B6-8F55-4566-B5F8-A053A93230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39">
              <a:extLst>
                <a:ext uri="{FF2B5EF4-FFF2-40B4-BE49-F238E27FC236}">
                  <a16:creationId xmlns:a16="http://schemas.microsoft.com/office/drawing/2014/main" id="{6D062F50-AC49-4E70-92B3-9BCFE13864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0">
              <a:extLst>
                <a:ext uri="{FF2B5EF4-FFF2-40B4-BE49-F238E27FC236}">
                  <a16:creationId xmlns:a16="http://schemas.microsoft.com/office/drawing/2014/main" id="{1FA0EB50-E8CB-45B4-8ED5-788754F4CE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1">
              <a:extLst>
                <a:ext uri="{FF2B5EF4-FFF2-40B4-BE49-F238E27FC236}">
                  <a16:creationId xmlns:a16="http://schemas.microsoft.com/office/drawing/2014/main" id="{FC507F72-75CE-468E-B348-AE1873E9E7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2">
              <a:extLst>
                <a:ext uri="{FF2B5EF4-FFF2-40B4-BE49-F238E27FC236}">
                  <a16:creationId xmlns:a16="http://schemas.microsoft.com/office/drawing/2014/main" id="{781D34F2-C0B0-4220-BA83-AE4CDC2BE4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Freeform 43">
              <a:extLst>
                <a:ext uri="{FF2B5EF4-FFF2-40B4-BE49-F238E27FC236}">
                  <a16:creationId xmlns:a16="http://schemas.microsoft.com/office/drawing/2014/main" id="{96D3A3D8-2214-47E2-90DF-EB8E8922E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3" name="Freeform 44">
              <a:extLst>
                <a:ext uri="{FF2B5EF4-FFF2-40B4-BE49-F238E27FC236}">
                  <a16:creationId xmlns:a16="http://schemas.microsoft.com/office/drawing/2014/main" id="{E5C891BD-8830-427B-A690-1C3D8BAD02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Rectangle 45">
              <a:extLst>
                <a:ext uri="{FF2B5EF4-FFF2-40B4-BE49-F238E27FC236}">
                  <a16:creationId xmlns:a16="http://schemas.microsoft.com/office/drawing/2014/main" id="{4A3705CB-C3BA-4834-822A-E97C2F8A0D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5" name="Freeform 46">
              <a:extLst>
                <a:ext uri="{FF2B5EF4-FFF2-40B4-BE49-F238E27FC236}">
                  <a16:creationId xmlns:a16="http://schemas.microsoft.com/office/drawing/2014/main" id="{3CF22130-7505-4C25-AC49-5DD59EF7C7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7">
              <a:extLst>
                <a:ext uri="{FF2B5EF4-FFF2-40B4-BE49-F238E27FC236}">
                  <a16:creationId xmlns:a16="http://schemas.microsoft.com/office/drawing/2014/main" id="{EFF560F4-697B-4CC1-9AC8-6C91A8017A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48">
              <a:extLst>
                <a:ext uri="{FF2B5EF4-FFF2-40B4-BE49-F238E27FC236}">
                  <a16:creationId xmlns:a16="http://schemas.microsoft.com/office/drawing/2014/main" id="{7D3216B3-1293-43C4-BBFA-B836E5895C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49">
              <a:extLst>
                <a:ext uri="{FF2B5EF4-FFF2-40B4-BE49-F238E27FC236}">
                  <a16:creationId xmlns:a16="http://schemas.microsoft.com/office/drawing/2014/main" id="{A0665B7D-2416-4B87-A001-9EDD0EF63A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0">
              <a:extLst>
                <a:ext uri="{FF2B5EF4-FFF2-40B4-BE49-F238E27FC236}">
                  <a16:creationId xmlns:a16="http://schemas.microsoft.com/office/drawing/2014/main" id="{2EE2432C-262C-4267-930A-BE1A8F6A9E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1">
              <a:extLst>
                <a:ext uri="{FF2B5EF4-FFF2-40B4-BE49-F238E27FC236}">
                  <a16:creationId xmlns:a16="http://schemas.microsoft.com/office/drawing/2014/main" id="{02A3432C-1ED1-4B42-B85C-81EC80B04D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2">
              <a:extLst>
                <a:ext uri="{FF2B5EF4-FFF2-40B4-BE49-F238E27FC236}">
                  <a16:creationId xmlns:a16="http://schemas.microsoft.com/office/drawing/2014/main" id="{A4AB4B84-080E-4A9D-99AC-F28468466A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3">
              <a:extLst>
                <a:ext uri="{FF2B5EF4-FFF2-40B4-BE49-F238E27FC236}">
                  <a16:creationId xmlns:a16="http://schemas.microsoft.com/office/drawing/2014/main" id="{668A2CA1-9949-45D9-A81C-AAF5287ADE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4">
              <a:extLst>
                <a:ext uri="{FF2B5EF4-FFF2-40B4-BE49-F238E27FC236}">
                  <a16:creationId xmlns:a16="http://schemas.microsoft.com/office/drawing/2014/main" id="{1151A1EC-0A92-4424-A8E5-8C32BA818C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5">
              <a:extLst>
                <a:ext uri="{FF2B5EF4-FFF2-40B4-BE49-F238E27FC236}">
                  <a16:creationId xmlns:a16="http://schemas.microsoft.com/office/drawing/2014/main" id="{277D7F09-E974-49B2-B91E-F8B15CF5E8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6">
              <a:extLst>
                <a:ext uri="{FF2B5EF4-FFF2-40B4-BE49-F238E27FC236}">
                  <a16:creationId xmlns:a16="http://schemas.microsoft.com/office/drawing/2014/main" id="{E6FBA352-4C32-4913-BC4F-0D8A3108E5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6" name="Freeform 57">
              <a:extLst>
                <a:ext uri="{FF2B5EF4-FFF2-40B4-BE49-F238E27FC236}">
                  <a16:creationId xmlns:a16="http://schemas.microsoft.com/office/drawing/2014/main" id="{8C63A559-C7FD-4FCC-8318-A8A38535E9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7" name="Freeform 58">
              <a:extLst>
                <a:ext uri="{FF2B5EF4-FFF2-40B4-BE49-F238E27FC236}">
                  <a16:creationId xmlns:a16="http://schemas.microsoft.com/office/drawing/2014/main" id="{17C111DD-1378-41CB-A7B3-240B74EFAD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grpSp>
        <p:nvGrpSpPr>
          <p:cNvPr id="69" name="Group 68">
            <a:extLst>
              <a:ext uri="{FF2B5EF4-FFF2-40B4-BE49-F238E27FC236}">
                <a16:creationId xmlns:a16="http://schemas.microsoft.com/office/drawing/2014/main" id="{ECC60EEE-AABB-4099-9403-8A4CDD573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364912" y="0"/>
            <a:ext cx="674688" cy="6848476"/>
            <a:chOff x="11364912" y="0"/>
            <a:chExt cx="674688" cy="6848476"/>
          </a:xfrm>
          <a:gradFill flip="none" rotWithShape="1">
            <a:gsLst>
              <a:gs pos="0">
                <a:schemeClr val="tx2">
                  <a:alpha val="80000"/>
                </a:schemeClr>
              </a:gs>
              <a:gs pos="100000">
                <a:schemeClr val="bg2">
                  <a:lumMod val="60000"/>
                  <a:lumOff val="40000"/>
                  <a:alpha val="60000"/>
                </a:schemeClr>
              </a:gs>
            </a:gsLst>
            <a:lin ang="5400000" scaled="0"/>
            <a:tileRect/>
          </a:gradFill>
        </p:grpSpPr>
        <p:sp>
          <p:nvSpPr>
            <p:cNvPr id="70" name="Freeform 32">
              <a:extLst>
                <a:ext uri="{FF2B5EF4-FFF2-40B4-BE49-F238E27FC236}">
                  <a16:creationId xmlns:a16="http://schemas.microsoft.com/office/drawing/2014/main" id="{37EE12D4-39A5-483C-9603-F67BC95C26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83975" y="0"/>
              <a:ext cx="417513" cy="512763"/>
            </a:xfrm>
            <a:custGeom>
              <a:avLst/>
              <a:gdLst/>
              <a:ahLst/>
              <a:cxnLst/>
              <a:rect l="0" t="0" r="r" b="b"/>
              <a:pathLst>
                <a:path w="263" h="323">
                  <a:moveTo>
                    <a:pt x="12" y="323"/>
                  </a:moveTo>
                  <a:lnTo>
                    <a:pt x="0" y="314"/>
                  </a:lnTo>
                  <a:lnTo>
                    <a:pt x="203" y="108"/>
                  </a:lnTo>
                  <a:lnTo>
                    <a:pt x="248" y="0"/>
                  </a:lnTo>
                  <a:lnTo>
                    <a:pt x="263" y="6"/>
                  </a:lnTo>
                  <a:lnTo>
                    <a:pt x="218" y="117"/>
                  </a:lnTo>
                  <a:lnTo>
                    <a:pt x="218" y="117"/>
                  </a:lnTo>
                  <a:lnTo>
                    <a:pt x="12" y="3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1" name="Freeform 33">
              <a:extLst>
                <a:ext uri="{FF2B5EF4-FFF2-40B4-BE49-F238E27FC236}">
                  <a16:creationId xmlns:a16="http://schemas.microsoft.com/office/drawing/2014/main" id="{EB0D59E9-096F-40E0-9841-CEE7D00810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364912" y="474663"/>
              <a:ext cx="157163" cy="152400"/>
            </a:xfrm>
            <a:custGeom>
              <a:avLst/>
              <a:gdLst/>
              <a:ahLst/>
              <a:cxnLst/>
              <a:rect l="0" t="0" r="r" b="b"/>
              <a:pathLst>
                <a:path w="33" h="32">
                  <a:moveTo>
                    <a:pt x="17" y="32"/>
                  </a:moveTo>
                  <a:cubicBezTo>
                    <a:pt x="13" y="32"/>
                    <a:pt x="9" y="30"/>
                    <a:pt x="6" y="27"/>
                  </a:cubicBezTo>
                  <a:cubicBezTo>
                    <a:pt x="0" y="21"/>
                    <a:pt x="0" y="11"/>
                    <a:pt x="6" y="5"/>
                  </a:cubicBezTo>
                  <a:cubicBezTo>
                    <a:pt x="9" y="2"/>
                    <a:pt x="13" y="0"/>
                    <a:pt x="17" y="0"/>
                  </a:cubicBezTo>
                  <a:cubicBezTo>
                    <a:pt x="21" y="0"/>
                    <a:pt x="25" y="2"/>
                    <a:pt x="28" y="5"/>
                  </a:cubicBezTo>
                  <a:cubicBezTo>
                    <a:pt x="31" y="8"/>
                    <a:pt x="33" y="12"/>
                    <a:pt x="33" y="16"/>
                  </a:cubicBezTo>
                  <a:cubicBezTo>
                    <a:pt x="33" y="20"/>
                    <a:pt x="31" y="24"/>
                    <a:pt x="28" y="27"/>
                  </a:cubicBezTo>
                  <a:cubicBezTo>
                    <a:pt x="25" y="30"/>
                    <a:pt x="21" y="32"/>
                    <a:pt x="17" y="32"/>
                  </a:cubicBezTo>
                  <a:close/>
                  <a:moveTo>
                    <a:pt x="17" y="4"/>
                  </a:moveTo>
                  <a:cubicBezTo>
                    <a:pt x="14" y="4"/>
                    <a:pt x="11" y="6"/>
                    <a:pt x="9" y="8"/>
                  </a:cubicBezTo>
                  <a:cubicBezTo>
                    <a:pt x="4" y="12"/>
                    <a:pt x="4" y="20"/>
                    <a:pt x="9" y="24"/>
                  </a:cubicBezTo>
                  <a:cubicBezTo>
                    <a:pt x="11" y="27"/>
                    <a:pt x="14" y="28"/>
                    <a:pt x="17" y="28"/>
                  </a:cubicBezTo>
                  <a:cubicBezTo>
                    <a:pt x="20" y="28"/>
                    <a:pt x="23" y="27"/>
                    <a:pt x="26" y="24"/>
                  </a:cubicBezTo>
                  <a:cubicBezTo>
                    <a:pt x="30" y="20"/>
                    <a:pt x="30" y="12"/>
                    <a:pt x="26" y="8"/>
                  </a:cubicBezTo>
                  <a:cubicBezTo>
                    <a:pt x="23" y="6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2" name="Freeform 34">
              <a:extLst>
                <a:ext uri="{FF2B5EF4-FFF2-40B4-BE49-F238E27FC236}">
                  <a16:creationId xmlns:a16="http://schemas.microsoft.com/office/drawing/2014/main" id="{282F10F0-6C2B-496C-8799-79FA8D0235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631612" y="1539875"/>
              <a:ext cx="188913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3" name="Freeform 35">
              <a:extLst>
                <a:ext uri="{FF2B5EF4-FFF2-40B4-BE49-F238E27FC236}">
                  <a16:creationId xmlns:a16="http://schemas.microsoft.com/office/drawing/2014/main" id="{BF5C5BBE-C9CE-403B-A438-0179F6DE44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31600" y="5694363"/>
              <a:ext cx="298450" cy="1154113"/>
            </a:xfrm>
            <a:custGeom>
              <a:avLst/>
              <a:gdLst/>
              <a:ahLst/>
              <a:cxnLst/>
              <a:rect l="0" t="0" r="r" b="b"/>
              <a:pathLst>
                <a:path w="188" h="727">
                  <a:moveTo>
                    <a:pt x="15" y="727"/>
                  </a:moveTo>
                  <a:lnTo>
                    <a:pt x="0" y="727"/>
                  </a:lnTo>
                  <a:lnTo>
                    <a:pt x="0" y="407"/>
                  </a:lnTo>
                  <a:lnTo>
                    <a:pt x="0" y="407"/>
                  </a:lnTo>
                  <a:lnTo>
                    <a:pt x="176" y="0"/>
                  </a:lnTo>
                  <a:lnTo>
                    <a:pt x="188" y="6"/>
                  </a:lnTo>
                  <a:lnTo>
                    <a:pt x="15" y="410"/>
                  </a:lnTo>
                  <a:lnTo>
                    <a:pt x="15" y="7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4" name="Freeform 36">
              <a:extLst>
                <a:ext uri="{FF2B5EF4-FFF2-40B4-BE49-F238E27FC236}">
                  <a16:creationId xmlns:a16="http://schemas.microsoft.com/office/drawing/2014/main" id="{E934C356-875A-42AE-A732-2D9A0F71D6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772900" y="5551488"/>
              <a:ext cx="157163" cy="155575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5"/>
                    <a:pt x="0" y="16"/>
                  </a:cubicBezTo>
                  <a:cubicBezTo>
                    <a:pt x="0" y="7"/>
                    <a:pt x="8" y="0"/>
                    <a:pt x="17" y="0"/>
                  </a:cubicBezTo>
                  <a:cubicBezTo>
                    <a:pt x="26" y="0"/>
                    <a:pt x="33" y="7"/>
                    <a:pt x="33" y="16"/>
                  </a:cubicBezTo>
                  <a:cubicBezTo>
                    <a:pt x="33" y="25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9"/>
                    <a:pt x="4" y="16"/>
                  </a:cubicBezTo>
                  <a:cubicBezTo>
                    <a:pt x="4" y="23"/>
                    <a:pt x="10" y="29"/>
                    <a:pt x="17" y="29"/>
                  </a:cubicBezTo>
                  <a:cubicBezTo>
                    <a:pt x="23" y="29"/>
                    <a:pt x="29" y="23"/>
                    <a:pt x="29" y="16"/>
                  </a:cubicBezTo>
                  <a:cubicBezTo>
                    <a:pt x="29" y="9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5" name="Freeform 37">
              <a:extLst>
                <a:ext uri="{FF2B5EF4-FFF2-40B4-BE49-F238E27FC236}">
                  <a16:creationId xmlns:a16="http://schemas.microsoft.com/office/drawing/2014/main" id="{F01F959B-AD54-406B-B259-33E1753064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710987" y="4763"/>
              <a:ext cx="304800" cy="1544638"/>
            </a:xfrm>
            <a:custGeom>
              <a:avLst/>
              <a:gdLst/>
              <a:ahLst/>
              <a:cxnLst/>
              <a:rect l="0" t="0" r="r" b="b"/>
              <a:pathLst>
                <a:path w="192" h="973">
                  <a:moveTo>
                    <a:pt x="15" y="973"/>
                  </a:moveTo>
                  <a:lnTo>
                    <a:pt x="0" y="973"/>
                  </a:lnTo>
                  <a:lnTo>
                    <a:pt x="0" y="790"/>
                  </a:lnTo>
                  <a:lnTo>
                    <a:pt x="174" y="614"/>
                  </a:lnTo>
                  <a:lnTo>
                    <a:pt x="174" y="0"/>
                  </a:lnTo>
                  <a:lnTo>
                    <a:pt x="192" y="0"/>
                  </a:lnTo>
                  <a:lnTo>
                    <a:pt x="192" y="620"/>
                  </a:lnTo>
                  <a:lnTo>
                    <a:pt x="15" y="796"/>
                  </a:lnTo>
                  <a:lnTo>
                    <a:pt x="15" y="97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6" name="Freeform 38">
              <a:extLst>
                <a:ext uri="{FF2B5EF4-FFF2-40B4-BE49-F238E27FC236}">
                  <a16:creationId xmlns:a16="http://schemas.microsoft.com/office/drawing/2014/main" id="{1F01FC20-9E7F-4CBD-80F4-FC59958C61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636375" y="4867275"/>
              <a:ext cx="188913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7" name="Freeform 39">
              <a:extLst>
                <a:ext uri="{FF2B5EF4-FFF2-40B4-BE49-F238E27FC236}">
                  <a16:creationId xmlns:a16="http://schemas.microsoft.com/office/drawing/2014/main" id="{347EC5B5-5839-44EA-A8C8-42471CDC49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41112" y="5046663"/>
              <a:ext cx="307975" cy="1801813"/>
            </a:xfrm>
            <a:custGeom>
              <a:avLst/>
              <a:gdLst/>
              <a:ahLst/>
              <a:cxnLst/>
              <a:rect l="0" t="0" r="r" b="b"/>
              <a:pathLst>
                <a:path w="194" h="1135">
                  <a:moveTo>
                    <a:pt x="18" y="1135"/>
                  </a:moveTo>
                  <a:lnTo>
                    <a:pt x="0" y="1135"/>
                  </a:lnTo>
                  <a:lnTo>
                    <a:pt x="0" y="354"/>
                  </a:lnTo>
                  <a:lnTo>
                    <a:pt x="176" y="177"/>
                  </a:lnTo>
                  <a:lnTo>
                    <a:pt x="176" y="0"/>
                  </a:lnTo>
                  <a:lnTo>
                    <a:pt x="194" y="0"/>
                  </a:lnTo>
                  <a:lnTo>
                    <a:pt x="194" y="183"/>
                  </a:lnTo>
                  <a:lnTo>
                    <a:pt x="18" y="360"/>
                  </a:lnTo>
                  <a:lnTo>
                    <a:pt x="18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8" name="Freeform 40">
              <a:extLst>
                <a:ext uri="{FF2B5EF4-FFF2-40B4-BE49-F238E27FC236}">
                  <a16:creationId xmlns:a16="http://schemas.microsoft.com/office/drawing/2014/main" id="{D116B3BA-0986-427E-B045-486A54F455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849100" y="64166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9" name="Rectangle 41">
              <a:extLst>
                <a:ext uri="{FF2B5EF4-FFF2-40B4-BE49-F238E27FC236}">
                  <a16:creationId xmlns:a16="http://schemas.microsoft.com/office/drawing/2014/main" id="{69492FD6-3328-4CD2-BF68-A1B7FC0C67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939587" y="6596063"/>
              <a:ext cx="23813" cy="2524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</p:grpSp>
    </p:spTree>
    <p:extLst>
      <p:ext uri="{BB962C8B-B14F-4D97-AF65-F5344CB8AC3E}">
        <p14:creationId xmlns:p14="http://schemas.microsoft.com/office/powerpoint/2010/main" val="25622697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888665"/>
            <a:ext cx="3306744" cy="1293028"/>
          </a:xfrm>
        </p:spPr>
        <p:txBody>
          <a:bodyPr>
            <a:normAutofit/>
          </a:bodyPr>
          <a:lstStyle/>
          <a:p>
            <a:r>
              <a:rPr lang="en-GB" sz="3200" dirty="0"/>
              <a:t>Contents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1" y="2334827"/>
            <a:ext cx="3306742" cy="388385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1600" dirty="0"/>
              <a:t>This week…..</a:t>
            </a:r>
          </a:p>
          <a:p>
            <a:endParaRPr lang="en-GB" sz="1600" dirty="0"/>
          </a:p>
          <a:p>
            <a:r>
              <a:rPr lang="en-GB" sz="1600" dirty="0"/>
              <a:t>We are going to look at what it means to be media literate and it’s growing importance.</a:t>
            </a:r>
          </a:p>
          <a:p>
            <a:endParaRPr lang="en-GB" sz="1600" dirty="0"/>
          </a:p>
          <a:p>
            <a:pPr marL="0" indent="0">
              <a:buNone/>
            </a:pPr>
            <a:r>
              <a:rPr lang="en-GB" sz="1600" dirty="0"/>
              <a:t>Defining Media Literacy</a:t>
            </a:r>
          </a:p>
          <a:p>
            <a:endParaRPr lang="en-GB" sz="1600" dirty="0"/>
          </a:p>
          <a:p>
            <a:pPr marL="0" indent="0">
              <a:buNone/>
            </a:pPr>
            <a:r>
              <a:rPr lang="en-GB" sz="1600" dirty="0"/>
              <a:t>“The ability to access, analyse, evaluate and communicate messages in a wide variety of forms” </a:t>
            </a:r>
          </a:p>
          <a:p>
            <a:pPr marL="0" indent="0">
              <a:buNone/>
            </a:pPr>
            <a:r>
              <a:rPr lang="en-GB" sz="1600" dirty="0"/>
              <a:t>(</a:t>
            </a:r>
            <a:r>
              <a:rPr lang="en-GB" sz="1600" dirty="0" err="1"/>
              <a:t>Aufderheide</a:t>
            </a:r>
            <a:r>
              <a:rPr lang="en-GB" sz="1600" dirty="0"/>
              <a:t> 1992)</a:t>
            </a:r>
          </a:p>
        </p:txBody>
      </p:sp>
      <p:pic>
        <p:nvPicPr>
          <p:cNvPr id="1026" name="Picture 2" descr="Image result for MEDIA LITERACY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3" r="5054"/>
          <a:stretch/>
        </p:blipFill>
        <p:spPr bwMode="auto">
          <a:xfrm>
            <a:off x="4955339" y="1336566"/>
            <a:ext cx="6127287" cy="460756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71141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alphaModFix amt="30000"/>
          </a:blip>
          <a:srcRect t="8995" b="31481"/>
          <a:stretch/>
        </p:blipFill>
        <p:spPr>
          <a:xfrm>
            <a:off x="-685780" y="-494926"/>
            <a:ext cx="12191980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</p:spPr>
        <p:txBody>
          <a:bodyPr>
            <a:normAutofit/>
          </a:bodyPr>
          <a:lstStyle/>
          <a:p>
            <a:r>
              <a:rPr lang="en-GB" dirty="0"/>
              <a:t>Further Definitions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194560"/>
            <a:ext cx="10820400" cy="402412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600" dirty="0"/>
              <a:t>According to </a:t>
            </a:r>
            <a:r>
              <a:rPr lang="en-GB" sz="1600" dirty="0" err="1"/>
              <a:t>Silverblatt</a:t>
            </a:r>
            <a:r>
              <a:rPr lang="en-GB" sz="1600" dirty="0"/>
              <a:t> (2013)</a:t>
            </a:r>
          </a:p>
          <a:p>
            <a:pPr marL="0" indent="0">
              <a:buNone/>
            </a:pPr>
            <a:r>
              <a:rPr lang="en-GB" sz="1600" dirty="0"/>
              <a:t>Media Literacy incorporates:</a:t>
            </a:r>
          </a:p>
          <a:p>
            <a:r>
              <a:rPr lang="en-GB" sz="1600" dirty="0"/>
              <a:t>Critical thinking skill that is applied to</a:t>
            </a:r>
          </a:p>
          <a:p>
            <a:pPr marL="0" indent="0">
              <a:buNone/>
            </a:pPr>
            <a:r>
              <a:rPr lang="en-GB" sz="1600" dirty="0"/>
              <a:t>	source of much of our information</a:t>
            </a:r>
          </a:p>
          <a:p>
            <a:pPr marL="0" indent="0">
              <a:buNone/>
            </a:pPr>
            <a:r>
              <a:rPr lang="en-GB" sz="1600" dirty="0"/>
              <a:t>	the channels used for mass communication</a:t>
            </a:r>
          </a:p>
          <a:p>
            <a:r>
              <a:rPr lang="en-GB" sz="1600" dirty="0"/>
              <a:t>Furnishing individuals with the tools to make</a:t>
            </a:r>
          </a:p>
          <a:p>
            <a:pPr marL="0" indent="0">
              <a:buNone/>
            </a:pPr>
            <a:r>
              <a:rPr lang="en-GB" sz="1600" dirty="0"/>
              <a:t>	independent choices</a:t>
            </a:r>
          </a:p>
          <a:p>
            <a:r>
              <a:rPr lang="en-GB" sz="1600" dirty="0"/>
              <a:t>Furnishing insight into the impact of various</a:t>
            </a:r>
          </a:p>
          <a:p>
            <a:pPr marL="0" indent="0">
              <a:buNone/>
            </a:pPr>
            <a:r>
              <a:rPr lang="en-GB" sz="1600" dirty="0"/>
              <a:t>	contexts on the construction of media and its’ messages</a:t>
            </a:r>
          </a:p>
        </p:txBody>
      </p:sp>
    </p:spTree>
    <p:extLst>
      <p:ext uri="{BB962C8B-B14F-4D97-AF65-F5344CB8AC3E}">
        <p14:creationId xmlns:p14="http://schemas.microsoft.com/office/powerpoint/2010/main" val="2497325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</p:spPr>
        <p:txBody>
          <a:bodyPr>
            <a:normAutofit/>
          </a:bodyPr>
          <a:lstStyle/>
          <a:p>
            <a:r>
              <a:rPr lang="en-GB" dirty="0"/>
              <a:t>Important Literacy concepts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72CB1B3-F66B-4680-B8BD-BAB760F0E11F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85800" y="2441051"/>
          <a:ext cx="10820400" cy="35300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240311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Challenges</a:t>
            </a:r>
          </a:p>
        </p:txBody>
      </p:sp>
      <p:graphicFrame>
        <p:nvGraphicFramePr>
          <p:cNvPr id="16" name="Content Placeholder 2">
            <a:extLst>
              <a:ext uri="{FF2B5EF4-FFF2-40B4-BE49-F238E27FC236}">
                <a16:creationId xmlns:a16="http://schemas.microsoft.com/office/drawing/2014/main" id="{BE4B001F-FCAE-4D50-AA7A-DD4139C19FDE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85800" y="2878138"/>
          <a:ext cx="10820400" cy="33401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726500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1092344"/>
            <a:ext cx="9905998" cy="927649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Traditional v Digital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/>
              <a:t>There is an argument that children and young people need to be media literate for all forms of media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/>
              <a:t>In the UK we have strict codes of contact when it comes to advertising to children however there have been numerous calls to ban advertising to children under 11 completely.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0521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A2BA54-C1A6-42CC-83B0-14EE917C27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Applicability and Enforcing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4EDC34-847F-408D-B2D0-832791F9E5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What is the current approach to modern media</a:t>
            </a:r>
          </a:p>
          <a:p>
            <a:r>
              <a:rPr lang="en-GB" dirty="0"/>
              <a:t>Is it possible to ban advertising to those under 11 ?</a:t>
            </a:r>
          </a:p>
          <a:p>
            <a:endParaRPr lang="en-GB" dirty="0"/>
          </a:p>
          <a:p>
            <a:r>
              <a:rPr lang="en-GB" dirty="0"/>
              <a:t>Given accessibility and ubiquity of digital media, is it possible to ban advertising ?</a:t>
            </a:r>
          </a:p>
          <a:p>
            <a:r>
              <a:rPr lang="en-GB" dirty="0"/>
              <a:t>What is the reason for your answer ?</a:t>
            </a:r>
          </a:p>
        </p:txBody>
      </p:sp>
    </p:spTree>
    <p:extLst>
      <p:ext uri="{BB962C8B-B14F-4D97-AF65-F5344CB8AC3E}">
        <p14:creationId xmlns:p14="http://schemas.microsoft.com/office/powerpoint/2010/main" val="1027453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C892AB0-7D6D-4FC9-9105-0CB4271618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-1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07353E4-FA19-40CB-8AF8-3A8E6704BE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72533" y="0"/>
            <a:ext cx="598488" cy="1981201"/>
            <a:chOff x="194733" y="0"/>
            <a:chExt cx="598488" cy="1981201"/>
          </a:xfrm>
        </p:grpSpPr>
        <p:sp>
          <p:nvSpPr>
            <p:cNvPr id="11" name="Freeform 35">
              <a:extLst>
                <a:ext uri="{FF2B5EF4-FFF2-40B4-BE49-F238E27FC236}">
                  <a16:creationId xmlns:a16="http://schemas.microsoft.com/office/drawing/2014/main" id="{697D009D-8E70-460A-BE57-321BB07641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V="1">
              <a:off x="285221" y="0"/>
              <a:ext cx="298450" cy="1154113"/>
            </a:xfrm>
            <a:custGeom>
              <a:avLst/>
              <a:gdLst/>
              <a:ahLst/>
              <a:cxnLst/>
              <a:rect l="0" t="0" r="r" b="b"/>
              <a:pathLst>
                <a:path w="188" h="727">
                  <a:moveTo>
                    <a:pt x="15" y="727"/>
                  </a:moveTo>
                  <a:lnTo>
                    <a:pt x="0" y="727"/>
                  </a:lnTo>
                  <a:lnTo>
                    <a:pt x="0" y="407"/>
                  </a:lnTo>
                  <a:lnTo>
                    <a:pt x="0" y="407"/>
                  </a:lnTo>
                  <a:lnTo>
                    <a:pt x="176" y="0"/>
                  </a:lnTo>
                  <a:lnTo>
                    <a:pt x="188" y="6"/>
                  </a:lnTo>
                  <a:lnTo>
                    <a:pt x="15" y="410"/>
                  </a:lnTo>
                  <a:lnTo>
                    <a:pt x="15" y="727"/>
                  </a:lnTo>
                  <a:close/>
                </a:path>
              </a:pathLst>
            </a:custGeom>
            <a:solidFill>
              <a:schemeClr val="tx2">
                <a:alpha val="80000"/>
              </a:schemeClr>
            </a:solidFill>
            <a:ln>
              <a:noFill/>
            </a:ln>
          </p:spPr>
        </p:sp>
        <p:sp>
          <p:nvSpPr>
            <p:cNvPr id="12" name="Freeform 36">
              <a:extLst>
                <a:ext uri="{FF2B5EF4-FFF2-40B4-BE49-F238E27FC236}">
                  <a16:creationId xmlns:a16="http://schemas.microsoft.com/office/drawing/2014/main" id="{D0001F35-F282-403E-8D08-0D204D851F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V="1">
              <a:off x="526521" y="1141413"/>
              <a:ext cx="157163" cy="155575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5"/>
                    <a:pt x="0" y="16"/>
                  </a:cubicBezTo>
                  <a:cubicBezTo>
                    <a:pt x="0" y="7"/>
                    <a:pt x="8" y="0"/>
                    <a:pt x="17" y="0"/>
                  </a:cubicBezTo>
                  <a:cubicBezTo>
                    <a:pt x="26" y="0"/>
                    <a:pt x="33" y="7"/>
                    <a:pt x="33" y="16"/>
                  </a:cubicBezTo>
                  <a:cubicBezTo>
                    <a:pt x="33" y="25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9"/>
                    <a:pt x="4" y="16"/>
                  </a:cubicBezTo>
                  <a:cubicBezTo>
                    <a:pt x="4" y="23"/>
                    <a:pt x="10" y="29"/>
                    <a:pt x="17" y="29"/>
                  </a:cubicBezTo>
                  <a:cubicBezTo>
                    <a:pt x="23" y="29"/>
                    <a:pt x="29" y="23"/>
                    <a:pt x="29" y="16"/>
                  </a:cubicBezTo>
                  <a:cubicBezTo>
                    <a:pt x="29" y="9"/>
                    <a:pt x="23" y="4"/>
                    <a:pt x="17" y="4"/>
                  </a:cubicBezTo>
                  <a:close/>
                </a:path>
              </a:pathLst>
            </a:custGeom>
            <a:solidFill>
              <a:schemeClr val="tx2">
                <a:alpha val="80000"/>
              </a:schemeClr>
            </a:solidFill>
            <a:ln>
              <a:noFill/>
            </a:ln>
          </p:spPr>
        </p:sp>
        <p:sp>
          <p:nvSpPr>
            <p:cNvPr id="13" name="Freeform 38">
              <a:extLst>
                <a:ext uri="{FF2B5EF4-FFF2-40B4-BE49-F238E27FC236}">
                  <a16:creationId xmlns:a16="http://schemas.microsoft.com/office/drawing/2014/main" id="{3F8A69A2-2D15-40CD-8C14-A18643ABA5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V="1">
              <a:off x="389996" y="1792288"/>
              <a:ext cx="188913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solidFill>
              <a:schemeClr val="tx2">
                <a:alpha val="80000"/>
              </a:schemeClr>
            </a:solidFill>
            <a:ln>
              <a:noFill/>
            </a:ln>
          </p:spPr>
        </p:sp>
        <p:sp>
          <p:nvSpPr>
            <p:cNvPr id="14" name="Freeform 39">
              <a:extLst>
                <a:ext uri="{FF2B5EF4-FFF2-40B4-BE49-F238E27FC236}">
                  <a16:creationId xmlns:a16="http://schemas.microsoft.com/office/drawing/2014/main" id="{B665CA2A-9D55-4786-9343-EB46672627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V="1">
              <a:off x="194733" y="0"/>
              <a:ext cx="307975" cy="1801813"/>
            </a:xfrm>
            <a:custGeom>
              <a:avLst/>
              <a:gdLst/>
              <a:ahLst/>
              <a:cxnLst/>
              <a:rect l="0" t="0" r="r" b="b"/>
              <a:pathLst>
                <a:path w="194" h="1135">
                  <a:moveTo>
                    <a:pt x="18" y="1135"/>
                  </a:moveTo>
                  <a:lnTo>
                    <a:pt x="0" y="1135"/>
                  </a:lnTo>
                  <a:lnTo>
                    <a:pt x="0" y="354"/>
                  </a:lnTo>
                  <a:lnTo>
                    <a:pt x="176" y="177"/>
                  </a:lnTo>
                  <a:lnTo>
                    <a:pt x="176" y="0"/>
                  </a:lnTo>
                  <a:lnTo>
                    <a:pt x="194" y="0"/>
                  </a:lnTo>
                  <a:lnTo>
                    <a:pt x="194" y="183"/>
                  </a:lnTo>
                  <a:lnTo>
                    <a:pt x="18" y="360"/>
                  </a:lnTo>
                  <a:lnTo>
                    <a:pt x="18" y="1135"/>
                  </a:lnTo>
                  <a:close/>
                </a:path>
              </a:pathLst>
            </a:custGeom>
            <a:solidFill>
              <a:schemeClr val="tx2">
                <a:alpha val="80000"/>
              </a:schemeClr>
            </a:solidFill>
            <a:ln>
              <a:noFill/>
            </a:ln>
          </p:spPr>
        </p:sp>
        <p:sp>
          <p:nvSpPr>
            <p:cNvPr id="15" name="Freeform 40">
              <a:extLst>
                <a:ext uri="{FF2B5EF4-FFF2-40B4-BE49-F238E27FC236}">
                  <a16:creationId xmlns:a16="http://schemas.microsoft.com/office/drawing/2014/main" id="{CEE9BD85-96DF-4CDF-BC0F-C4E46062B3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V="1">
              <a:off x="602721" y="24288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solidFill>
              <a:schemeClr val="tx2">
                <a:alpha val="80000"/>
              </a:schemeClr>
            </a:solidFill>
            <a:ln>
              <a:noFill/>
            </a:ln>
          </p:spPr>
        </p:sp>
        <p:sp>
          <p:nvSpPr>
            <p:cNvPr id="16" name="Rectangle 41">
              <a:extLst>
                <a:ext uri="{FF2B5EF4-FFF2-40B4-BE49-F238E27FC236}">
                  <a16:creationId xmlns:a16="http://schemas.microsoft.com/office/drawing/2014/main" id="{6BB6F5E5-6CA3-4B20-86A7-1174D6E71F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V="1">
              <a:off x="693208" y="0"/>
              <a:ext cx="23813" cy="252413"/>
            </a:xfrm>
            <a:prstGeom prst="rect">
              <a:avLst/>
            </a:prstGeom>
            <a:solidFill>
              <a:schemeClr val="tx2">
                <a:alpha val="80000"/>
              </a:schemeClr>
            </a:solidFill>
            <a:ln>
              <a:noFill/>
            </a:ln>
          </p:spPr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0328E69E-CE3D-4110-8BF7-AD3C0C10CB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085512" y="0"/>
            <a:ext cx="650875" cy="1730375"/>
            <a:chOff x="11347978" y="0"/>
            <a:chExt cx="650875" cy="1730375"/>
          </a:xfrm>
        </p:grpSpPr>
        <p:sp>
          <p:nvSpPr>
            <p:cNvPr id="19" name="Freeform 32">
              <a:extLst>
                <a:ext uri="{FF2B5EF4-FFF2-40B4-BE49-F238E27FC236}">
                  <a16:creationId xmlns:a16="http://schemas.microsoft.com/office/drawing/2014/main" id="{30F84C80-9E12-4460-B88F-D03839F0C8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67041" y="0"/>
              <a:ext cx="417513" cy="512763"/>
            </a:xfrm>
            <a:custGeom>
              <a:avLst/>
              <a:gdLst/>
              <a:ahLst/>
              <a:cxnLst/>
              <a:rect l="0" t="0" r="r" b="b"/>
              <a:pathLst>
                <a:path w="263" h="323">
                  <a:moveTo>
                    <a:pt x="12" y="323"/>
                  </a:moveTo>
                  <a:lnTo>
                    <a:pt x="0" y="314"/>
                  </a:lnTo>
                  <a:lnTo>
                    <a:pt x="203" y="108"/>
                  </a:lnTo>
                  <a:lnTo>
                    <a:pt x="248" y="0"/>
                  </a:lnTo>
                  <a:lnTo>
                    <a:pt x="263" y="6"/>
                  </a:lnTo>
                  <a:lnTo>
                    <a:pt x="218" y="117"/>
                  </a:lnTo>
                  <a:lnTo>
                    <a:pt x="218" y="117"/>
                  </a:lnTo>
                  <a:lnTo>
                    <a:pt x="12" y="323"/>
                  </a:lnTo>
                  <a:close/>
                </a:path>
              </a:pathLst>
            </a:custGeom>
            <a:solidFill>
              <a:schemeClr val="tx2">
                <a:alpha val="80000"/>
              </a:schemeClr>
            </a:solidFill>
            <a:ln>
              <a:noFill/>
            </a:ln>
          </p:spPr>
        </p:sp>
        <p:sp>
          <p:nvSpPr>
            <p:cNvPr id="20" name="Freeform 33">
              <a:extLst>
                <a:ext uri="{FF2B5EF4-FFF2-40B4-BE49-F238E27FC236}">
                  <a16:creationId xmlns:a16="http://schemas.microsoft.com/office/drawing/2014/main" id="{2F84C18C-5783-48FF-9DE0-FDA327CFC4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347978" y="474663"/>
              <a:ext cx="157163" cy="152400"/>
            </a:xfrm>
            <a:custGeom>
              <a:avLst/>
              <a:gdLst/>
              <a:ahLst/>
              <a:cxnLst/>
              <a:rect l="0" t="0" r="r" b="b"/>
              <a:pathLst>
                <a:path w="33" h="32">
                  <a:moveTo>
                    <a:pt x="17" y="32"/>
                  </a:moveTo>
                  <a:cubicBezTo>
                    <a:pt x="13" y="32"/>
                    <a:pt x="9" y="30"/>
                    <a:pt x="6" y="27"/>
                  </a:cubicBezTo>
                  <a:cubicBezTo>
                    <a:pt x="0" y="21"/>
                    <a:pt x="0" y="11"/>
                    <a:pt x="6" y="5"/>
                  </a:cubicBezTo>
                  <a:cubicBezTo>
                    <a:pt x="9" y="2"/>
                    <a:pt x="13" y="0"/>
                    <a:pt x="17" y="0"/>
                  </a:cubicBezTo>
                  <a:cubicBezTo>
                    <a:pt x="21" y="0"/>
                    <a:pt x="25" y="2"/>
                    <a:pt x="28" y="5"/>
                  </a:cubicBezTo>
                  <a:cubicBezTo>
                    <a:pt x="31" y="8"/>
                    <a:pt x="33" y="12"/>
                    <a:pt x="33" y="16"/>
                  </a:cubicBezTo>
                  <a:cubicBezTo>
                    <a:pt x="33" y="20"/>
                    <a:pt x="31" y="24"/>
                    <a:pt x="28" y="27"/>
                  </a:cubicBezTo>
                  <a:cubicBezTo>
                    <a:pt x="25" y="30"/>
                    <a:pt x="21" y="32"/>
                    <a:pt x="17" y="32"/>
                  </a:cubicBezTo>
                  <a:close/>
                  <a:moveTo>
                    <a:pt x="17" y="4"/>
                  </a:moveTo>
                  <a:cubicBezTo>
                    <a:pt x="14" y="4"/>
                    <a:pt x="11" y="6"/>
                    <a:pt x="9" y="8"/>
                  </a:cubicBezTo>
                  <a:cubicBezTo>
                    <a:pt x="4" y="12"/>
                    <a:pt x="4" y="20"/>
                    <a:pt x="9" y="24"/>
                  </a:cubicBezTo>
                  <a:cubicBezTo>
                    <a:pt x="11" y="27"/>
                    <a:pt x="14" y="28"/>
                    <a:pt x="17" y="28"/>
                  </a:cubicBezTo>
                  <a:cubicBezTo>
                    <a:pt x="20" y="28"/>
                    <a:pt x="23" y="27"/>
                    <a:pt x="26" y="24"/>
                  </a:cubicBezTo>
                  <a:cubicBezTo>
                    <a:pt x="30" y="20"/>
                    <a:pt x="30" y="12"/>
                    <a:pt x="26" y="8"/>
                  </a:cubicBezTo>
                  <a:cubicBezTo>
                    <a:pt x="23" y="6"/>
                    <a:pt x="20" y="4"/>
                    <a:pt x="17" y="4"/>
                  </a:cubicBezTo>
                  <a:close/>
                </a:path>
              </a:pathLst>
            </a:custGeom>
            <a:solidFill>
              <a:schemeClr val="tx2">
                <a:alpha val="80000"/>
              </a:schemeClr>
            </a:solidFill>
            <a:ln>
              <a:noFill/>
            </a:ln>
          </p:spPr>
        </p:sp>
        <p:sp>
          <p:nvSpPr>
            <p:cNvPr id="21" name="Freeform 34">
              <a:extLst>
                <a:ext uri="{FF2B5EF4-FFF2-40B4-BE49-F238E27FC236}">
                  <a16:creationId xmlns:a16="http://schemas.microsoft.com/office/drawing/2014/main" id="{08C6A855-346C-4589-9AD4-5E15BCBC7A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614678" y="1539875"/>
              <a:ext cx="188913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solidFill>
              <a:schemeClr val="tx2">
                <a:alpha val="80000"/>
              </a:schemeClr>
            </a:solidFill>
            <a:ln>
              <a:noFill/>
            </a:ln>
          </p:spPr>
        </p:sp>
        <p:sp>
          <p:nvSpPr>
            <p:cNvPr id="22" name="Freeform 37">
              <a:extLst>
                <a:ext uri="{FF2B5EF4-FFF2-40B4-BE49-F238E27FC236}">
                  <a16:creationId xmlns:a16="http://schemas.microsoft.com/office/drawing/2014/main" id="{7E64BEE6-1157-421C-A02A-47639E4D9F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694053" y="4763"/>
              <a:ext cx="304800" cy="1544638"/>
            </a:xfrm>
            <a:custGeom>
              <a:avLst/>
              <a:gdLst/>
              <a:ahLst/>
              <a:cxnLst/>
              <a:rect l="0" t="0" r="r" b="b"/>
              <a:pathLst>
                <a:path w="192" h="973">
                  <a:moveTo>
                    <a:pt x="15" y="973"/>
                  </a:moveTo>
                  <a:lnTo>
                    <a:pt x="0" y="973"/>
                  </a:lnTo>
                  <a:lnTo>
                    <a:pt x="0" y="790"/>
                  </a:lnTo>
                  <a:lnTo>
                    <a:pt x="174" y="614"/>
                  </a:lnTo>
                  <a:lnTo>
                    <a:pt x="174" y="0"/>
                  </a:lnTo>
                  <a:lnTo>
                    <a:pt x="192" y="0"/>
                  </a:lnTo>
                  <a:lnTo>
                    <a:pt x="192" y="620"/>
                  </a:lnTo>
                  <a:lnTo>
                    <a:pt x="15" y="796"/>
                  </a:lnTo>
                  <a:lnTo>
                    <a:pt x="15" y="973"/>
                  </a:lnTo>
                  <a:close/>
                </a:path>
              </a:pathLst>
            </a:custGeom>
            <a:solidFill>
              <a:schemeClr val="tx2">
                <a:alpha val="80000"/>
              </a:schemeClr>
            </a:solidFill>
            <a:ln>
              <a:noFill/>
            </a:ln>
          </p:spPr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F64806C9-3599-45A7-BCFF-F762C54276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440267" y="5118101"/>
            <a:ext cx="650875" cy="1730375"/>
            <a:chOff x="118533" y="5118101"/>
            <a:chExt cx="650875" cy="1730375"/>
          </a:xfrm>
        </p:grpSpPr>
        <p:sp>
          <p:nvSpPr>
            <p:cNvPr id="25" name="Freeform 32">
              <a:extLst>
                <a:ext uri="{FF2B5EF4-FFF2-40B4-BE49-F238E27FC236}">
                  <a16:creationId xmlns:a16="http://schemas.microsoft.com/office/drawing/2014/main" id="{41D6E755-9558-4CAA-8F56-469D231C35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V="1">
              <a:off x="237596" y="6335713"/>
              <a:ext cx="417513" cy="512763"/>
            </a:xfrm>
            <a:custGeom>
              <a:avLst/>
              <a:gdLst/>
              <a:ahLst/>
              <a:cxnLst/>
              <a:rect l="0" t="0" r="r" b="b"/>
              <a:pathLst>
                <a:path w="263" h="323">
                  <a:moveTo>
                    <a:pt x="12" y="323"/>
                  </a:moveTo>
                  <a:lnTo>
                    <a:pt x="0" y="314"/>
                  </a:lnTo>
                  <a:lnTo>
                    <a:pt x="203" y="108"/>
                  </a:lnTo>
                  <a:lnTo>
                    <a:pt x="248" y="0"/>
                  </a:lnTo>
                  <a:lnTo>
                    <a:pt x="263" y="6"/>
                  </a:lnTo>
                  <a:lnTo>
                    <a:pt x="218" y="117"/>
                  </a:lnTo>
                  <a:lnTo>
                    <a:pt x="218" y="117"/>
                  </a:lnTo>
                  <a:lnTo>
                    <a:pt x="12" y="323"/>
                  </a:lnTo>
                  <a:close/>
                </a:path>
              </a:pathLst>
            </a:custGeom>
            <a:solidFill>
              <a:schemeClr val="tx2">
                <a:alpha val="80000"/>
              </a:schemeClr>
            </a:solidFill>
            <a:ln>
              <a:noFill/>
            </a:ln>
          </p:spPr>
        </p:sp>
        <p:sp>
          <p:nvSpPr>
            <p:cNvPr id="26" name="Freeform 33">
              <a:extLst>
                <a:ext uri="{FF2B5EF4-FFF2-40B4-BE49-F238E27FC236}">
                  <a16:creationId xmlns:a16="http://schemas.microsoft.com/office/drawing/2014/main" id="{8FCD41C4-606C-446C-8C81-6353C64424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V="1">
              <a:off x="118533" y="6221413"/>
              <a:ext cx="157163" cy="152400"/>
            </a:xfrm>
            <a:custGeom>
              <a:avLst/>
              <a:gdLst/>
              <a:ahLst/>
              <a:cxnLst/>
              <a:rect l="0" t="0" r="r" b="b"/>
              <a:pathLst>
                <a:path w="33" h="32">
                  <a:moveTo>
                    <a:pt x="17" y="32"/>
                  </a:moveTo>
                  <a:cubicBezTo>
                    <a:pt x="13" y="32"/>
                    <a:pt x="9" y="30"/>
                    <a:pt x="6" y="27"/>
                  </a:cubicBezTo>
                  <a:cubicBezTo>
                    <a:pt x="0" y="21"/>
                    <a:pt x="0" y="11"/>
                    <a:pt x="6" y="5"/>
                  </a:cubicBezTo>
                  <a:cubicBezTo>
                    <a:pt x="9" y="2"/>
                    <a:pt x="13" y="0"/>
                    <a:pt x="17" y="0"/>
                  </a:cubicBezTo>
                  <a:cubicBezTo>
                    <a:pt x="21" y="0"/>
                    <a:pt x="25" y="2"/>
                    <a:pt x="28" y="5"/>
                  </a:cubicBezTo>
                  <a:cubicBezTo>
                    <a:pt x="31" y="8"/>
                    <a:pt x="33" y="12"/>
                    <a:pt x="33" y="16"/>
                  </a:cubicBezTo>
                  <a:cubicBezTo>
                    <a:pt x="33" y="20"/>
                    <a:pt x="31" y="24"/>
                    <a:pt x="28" y="27"/>
                  </a:cubicBezTo>
                  <a:cubicBezTo>
                    <a:pt x="25" y="30"/>
                    <a:pt x="21" y="32"/>
                    <a:pt x="17" y="32"/>
                  </a:cubicBezTo>
                  <a:close/>
                  <a:moveTo>
                    <a:pt x="17" y="4"/>
                  </a:moveTo>
                  <a:cubicBezTo>
                    <a:pt x="14" y="4"/>
                    <a:pt x="11" y="6"/>
                    <a:pt x="9" y="8"/>
                  </a:cubicBezTo>
                  <a:cubicBezTo>
                    <a:pt x="4" y="12"/>
                    <a:pt x="4" y="20"/>
                    <a:pt x="9" y="24"/>
                  </a:cubicBezTo>
                  <a:cubicBezTo>
                    <a:pt x="11" y="27"/>
                    <a:pt x="14" y="28"/>
                    <a:pt x="17" y="28"/>
                  </a:cubicBezTo>
                  <a:cubicBezTo>
                    <a:pt x="20" y="28"/>
                    <a:pt x="23" y="27"/>
                    <a:pt x="26" y="24"/>
                  </a:cubicBezTo>
                  <a:cubicBezTo>
                    <a:pt x="30" y="20"/>
                    <a:pt x="30" y="12"/>
                    <a:pt x="26" y="8"/>
                  </a:cubicBezTo>
                  <a:cubicBezTo>
                    <a:pt x="23" y="6"/>
                    <a:pt x="20" y="4"/>
                    <a:pt x="17" y="4"/>
                  </a:cubicBezTo>
                  <a:close/>
                </a:path>
              </a:pathLst>
            </a:custGeom>
            <a:solidFill>
              <a:schemeClr val="tx2">
                <a:alpha val="80000"/>
              </a:schemeClr>
            </a:solidFill>
            <a:ln>
              <a:noFill/>
            </a:ln>
          </p:spPr>
        </p:sp>
        <p:sp>
          <p:nvSpPr>
            <p:cNvPr id="27" name="Freeform 34">
              <a:extLst>
                <a:ext uri="{FF2B5EF4-FFF2-40B4-BE49-F238E27FC236}">
                  <a16:creationId xmlns:a16="http://schemas.microsoft.com/office/drawing/2014/main" id="{274CFBE4-CEA6-4C81-BB1E-83E1896771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V="1">
              <a:off x="385233" y="5118101"/>
              <a:ext cx="188913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solidFill>
              <a:schemeClr val="tx2">
                <a:alpha val="80000"/>
              </a:schemeClr>
            </a:solidFill>
            <a:ln>
              <a:noFill/>
            </a:ln>
          </p:spPr>
        </p:sp>
        <p:sp>
          <p:nvSpPr>
            <p:cNvPr id="28" name="Freeform 37">
              <a:extLst>
                <a:ext uri="{FF2B5EF4-FFF2-40B4-BE49-F238E27FC236}">
                  <a16:creationId xmlns:a16="http://schemas.microsoft.com/office/drawing/2014/main" id="{24813D3D-7B30-42F2-9065-1B40F140C7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V="1">
              <a:off x="464608" y="5299075"/>
              <a:ext cx="304800" cy="1544638"/>
            </a:xfrm>
            <a:custGeom>
              <a:avLst/>
              <a:gdLst/>
              <a:ahLst/>
              <a:cxnLst/>
              <a:rect l="0" t="0" r="r" b="b"/>
              <a:pathLst>
                <a:path w="192" h="973">
                  <a:moveTo>
                    <a:pt x="15" y="973"/>
                  </a:moveTo>
                  <a:lnTo>
                    <a:pt x="0" y="973"/>
                  </a:lnTo>
                  <a:lnTo>
                    <a:pt x="0" y="790"/>
                  </a:lnTo>
                  <a:lnTo>
                    <a:pt x="174" y="614"/>
                  </a:lnTo>
                  <a:lnTo>
                    <a:pt x="174" y="0"/>
                  </a:lnTo>
                  <a:lnTo>
                    <a:pt x="192" y="0"/>
                  </a:lnTo>
                  <a:lnTo>
                    <a:pt x="192" y="620"/>
                  </a:lnTo>
                  <a:lnTo>
                    <a:pt x="15" y="796"/>
                  </a:lnTo>
                  <a:lnTo>
                    <a:pt x="15" y="973"/>
                  </a:lnTo>
                  <a:close/>
                </a:path>
              </a:pathLst>
            </a:custGeom>
            <a:solidFill>
              <a:schemeClr val="tx2">
                <a:alpha val="80000"/>
              </a:schemeClr>
            </a:solidFill>
            <a:ln>
              <a:noFill/>
            </a:ln>
          </p:spPr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1287AC97-A8E8-4B45-A50A-3057A88B40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11229445" y="4867275"/>
            <a:ext cx="598488" cy="1981201"/>
            <a:chOff x="11424178" y="4867275"/>
            <a:chExt cx="598488" cy="1981201"/>
          </a:xfrm>
        </p:grpSpPr>
        <p:sp>
          <p:nvSpPr>
            <p:cNvPr id="31" name="Freeform 35">
              <a:extLst>
                <a:ext uri="{FF2B5EF4-FFF2-40B4-BE49-F238E27FC236}">
                  <a16:creationId xmlns:a16="http://schemas.microsoft.com/office/drawing/2014/main" id="{57D70AA8-D36C-4DF9-B7D7-4E2C9BEFD9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14666" y="5694363"/>
              <a:ext cx="298450" cy="1154113"/>
            </a:xfrm>
            <a:custGeom>
              <a:avLst/>
              <a:gdLst/>
              <a:ahLst/>
              <a:cxnLst/>
              <a:rect l="0" t="0" r="r" b="b"/>
              <a:pathLst>
                <a:path w="188" h="727">
                  <a:moveTo>
                    <a:pt x="15" y="727"/>
                  </a:moveTo>
                  <a:lnTo>
                    <a:pt x="0" y="727"/>
                  </a:lnTo>
                  <a:lnTo>
                    <a:pt x="0" y="407"/>
                  </a:lnTo>
                  <a:lnTo>
                    <a:pt x="0" y="407"/>
                  </a:lnTo>
                  <a:lnTo>
                    <a:pt x="176" y="0"/>
                  </a:lnTo>
                  <a:lnTo>
                    <a:pt x="188" y="6"/>
                  </a:lnTo>
                  <a:lnTo>
                    <a:pt x="15" y="410"/>
                  </a:lnTo>
                  <a:lnTo>
                    <a:pt x="15" y="727"/>
                  </a:lnTo>
                  <a:close/>
                </a:path>
              </a:pathLst>
            </a:custGeom>
            <a:solidFill>
              <a:schemeClr val="tx2">
                <a:alpha val="80000"/>
              </a:schemeClr>
            </a:solidFill>
            <a:ln>
              <a:noFill/>
            </a:ln>
          </p:spPr>
        </p:sp>
        <p:sp>
          <p:nvSpPr>
            <p:cNvPr id="32" name="Freeform 36">
              <a:extLst>
                <a:ext uri="{FF2B5EF4-FFF2-40B4-BE49-F238E27FC236}">
                  <a16:creationId xmlns:a16="http://schemas.microsoft.com/office/drawing/2014/main" id="{74D88556-8C5B-41AF-9FA0-92D2734708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755966" y="5551488"/>
              <a:ext cx="157163" cy="155575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5"/>
                    <a:pt x="0" y="16"/>
                  </a:cubicBezTo>
                  <a:cubicBezTo>
                    <a:pt x="0" y="7"/>
                    <a:pt x="8" y="0"/>
                    <a:pt x="17" y="0"/>
                  </a:cubicBezTo>
                  <a:cubicBezTo>
                    <a:pt x="26" y="0"/>
                    <a:pt x="33" y="7"/>
                    <a:pt x="33" y="16"/>
                  </a:cubicBezTo>
                  <a:cubicBezTo>
                    <a:pt x="33" y="25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9"/>
                    <a:pt x="4" y="16"/>
                  </a:cubicBezTo>
                  <a:cubicBezTo>
                    <a:pt x="4" y="23"/>
                    <a:pt x="10" y="29"/>
                    <a:pt x="17" y="29"/>
                  </a:cubicBezTo>
                  <a:cubicBezTo>
                    <a:pt x="23" y="29"/>
                    <a:pt x="29" y="23"/>
                    <a:pt x="29" y="16"/>
                  </a:cubicBezTo>
                  <a:cubicBezTo>
                    <a:pt x="29" y="9"/>
                    <a:pt x="23" y="4"/>
                    <a:pt x="17" y="4"/>
                  </a:cubicBezTo>
                  <a:close/>
                </a:path>
              </a:pathLst>
            </a:custGeom>
            <a:solidFill>
              <a:schemeClr val="tx2">
                <a:alpha val="80000"/>
              </a:schemeClr>
            </a:solidFill>
            <a:ln>
              <a:noFill/>
            </a:ln>
          </p:spPr>
        </p:sp>
        <p:sp>
          <p:nvSpPr>
            <p:cNvPr id="33" name="Freeform 38">
              <a:extLst>
                <a:ext uri="{FF2B5EF4-FFF2-40B4-BE49-F238E27FC236}">
                  <a16:creationId xmlns:a16="http://schemas.microsoft.com/office/drawing/2014/main" id="{17E00558-8912-48C6-8202-D8A2D854B7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619441" y="4867275"/>
              <a:ext cx="188913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solidFill>
              <a:schemeClr val="tx2">
                <a:alpha val="80000"/>
              </a:schemeClr>
            </a:solidFill>
            <a:ln>
              <a:noFill/>
            </a:ln>
          </p:spPr>
        </p:sp>
        <p:sp>
          <p:nvSpPr>
            <p:cNvPr id="34" name="Freeform 39">
              <a:extLst>
                <a:ext uri="{FF2B5EF4-FFF2-40B4-BE49-F238E27FC236}">
                  <a16:creationId xmlns:a16="http://schemas.microsoft.com/office/drawing/2014/main" id="{7E4C092A-90EF-4870-97FC-C2D97FD2CE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24178" y="5046663"/>
              <a:ext cx="307975" cy="1801813"/>
            </a:xfrm>
            <a:custGeom>
              <a:avLst/>
              <a:gdLst/>
              <a:ahLst/>
              <a:cxnLst/>
              <a:rect l="0" t="0" r="r" b="b"/>
              <a:pathLst>
                <a:path w="194" h="1135">
                  <a:moveTo>
                    <a:pt x="18" y="1135"/>
                  </a:moveTo>
                  <a:lnTo>
                    <a:pt x="0" y="1135"/>
                  </a:lnTo>
                  <a:lnTo>
                    <a:pt x="0" y="354"/>
                  </a:lnTo>
                  <a:lnTo>
                    <a:pt x="176" y="177"/>
                  </a:lnTo>
                  <a:lnTo>
                    <a:pt x="176" y="0"/>
                  </a:lnTo>
                  <a:lnTo>
                    <a:pt x="194" y="0"/>
                  </a:lnTo>
                  <a:lnTo>
                    <a:pt x="194" y="183"/>
                  </a:lnTo>
                  <a:lnTo>
                    <a:pt x="18" y="360"/>
                  </a:lnTo>
                  <a:lnTo>
                    <a:pt x="18" y="1135"/>
                  </a:lnTo>
                  <a:close/>
                </a:path>
              </a:pathLst>
            </a:custGeom>
            <a:solidFill>
              <a:schemeClr val="tx2">
                <a:alpha val="80000"/>
              </a:schemeClr>
            </a:solidFill>
            <a:ln>
              <a:noFill/>
            </a:ln>
          </p:spPr>
        </p:sp>
        <p:sp>
          <p:nvSpPr>
            <p:cNvPr id="35" name="Freeform 40">
              <a:extLst>
                <a:ext uri="{FF2B5EF4-FFF2-40B4-BE49-F238E27FC236}">
                  <a16:creationId xmlns:a16="http://schemas.microsoft.com/office/drawing/2014/main" id="{0C8C091A-4902-4B98-BB6B-AF6FA1174B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832166" y="64166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solidFill>
              <a:schemeClr val="tx2">
                <a:alpha val="80000"/>
              </a:schemeClr>
            </a:solidFill>
            <a:ln>
              <a:noFill/>
            </a:ln>
          </p:spPr>
        </p:sp>
        <p:sp>
          <p:nvSpPr>
            <p:cNvPr id="36" name="Rectangle 41">
              <a:extLst>
                <a:ext uri="{FF2B5EF4-FFF2-40B4-BE49-F238E27FC236}">
                  <a16:creationId xmlns:a16="http://schemas.microsoft.com/office/drawing/2014/main" id="{50C57AA3-5B6E-4C49-9AE3-D130A25404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922653" y="6596063"/>
              <a:ext cx="23813" cy="252413"/>
            </a:xfrm>
            <a:prstGeom prst="rect">
              <a:avLst/>
            </a:prstGeom>
            <a:solidFill>
              <a:schemeClr val="tx2">
                <a:alpha val="80000"/>
              </a:schemeClr>
            </a:solidFill>
            <a:ln>
              <a:noFill/>
            </a:ln>
          </p:spPr>
        </p:sp>
      </p:grpSp>
      <p:sp>
        <p:nvSpPr>
          <p:cNvPr id="38" name="Rectangle 37">
            <a:extLst>
              <a:ext uri="{FF2B5EF4-FFF2-40B4-BE49-F238E27FC236}">
                <a16:creationId xmlns:a16="http://schemas.microsoft.com/office/drawing/2014/main" id="{6D29BE04-4454-4832-B83F-10D001BFF9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0" name="Round Diagonal Corner Rectangle 7">
            <a:extLst>
              <a:ext uri="{FF2B5EF4-FFF2-40B4-BE49-F238E27FC236}">
                <a16:creationId xmlns:a16="http://schemas.microsoft.com/office/drawing/2014/main" id="{98714CE9-3C2C-48E1-8B8F-CFB7735C43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22867" y="766234"/>
            <a:ext cx="10346266" cy="5325532"/>
          </a:xfrm>
          <a:prstGeom prst="round2DiagRect">
            <a:avLst>
              <a:gd name="adj1" fmla="val 4147"/>
              <a:gd name="adj2" fmla="val 0"/>
            </a:avLst>
          </a:prstGeom>
          <a:solidFill>
            <a:schemeClr val="bg2">
              <a:lumMod val="50000"/>
              <a:alpha val="80000"/>
            </a:schemeClr>
          </a:solidFill>
          <a:ln w="19050" cap="sq">
            <a:solidFill>
              <a:srgbClr val="FFFFFF">
                <a:alpha val="60000"/>
              </a:srgb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7445" y="1168078"/>
            <a:ext cx="9048219" cy="1092200"/>
          </a:xfrm>
        </p:spPr>
        <p:txBody>
          <a:bodyPr anchor="ctr">
            <a:normAutofit/>
          </a:bodyPr>
          <a:lstStyle/>
          <a:p>
            <a:pPr algn="ctr"/>
            <a:endParaRPr lang="en-GB">
              <a:solidFill>
                <a:srgbClr val="FFFF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7446" y="2413001"/>
            <a:ext cx="9048218" cy="303318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000">
                <a:solidFill>
                  <a:srgbClr val="FFFFFF"/>
                </a:solidFill>
              </a:rPr>
              <a:t>“Research has linked growing commercial pressures on children to higher rates of depression, lower self-esteem and to mental health problems but that it is very difficult to prove such a link.”</a:t>
            </a:r>
          </a:p>
          <a:p>
            <a:endParaRPr lang="en-GB" sz="2000">
              <a:solidFill>
                <a:srgbClr val="FFFFFF"/>
              </a:solidFill>
            </a:endParaRPr>
          </a:p>
          <a:p>
            <a:pPr marL="0" indent="0">
              <a:buNone/>
            </a:pPr>
            <a:r>
              <a:rPr lang="en-GB" sz="2000">
                <a:solidFill>
                  <a:srgbClr val="FFFFFF"/>
                </a:solidFill>
              </a:rPr>
              <a:t>Source: J Kent, Leave our kids alone campaign</a:t>
            </a:r>
          </a:p>
          <a:p>
            <a:endParaRPr lang="en-GB" sz="20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59299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0">
              <a:schemeClr val="bg2">
                <a:tint val="98000"/>
                <a:hueMod val="94000"/>
                <a:satMod val="148000"/>
                <a:lumMod val="150000"/>
              </a:schemeClr>
            </a:gs>
            <a:gs pos="100000">
              <a:schemeClr val="bg2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E978A47D-4F17-40FE-AB70-7AF78A9575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5400" y="-14287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5BE3A7E-6A3F-401E-A025-BBB8FDB8DD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4288" y="0"/>
            <a:ext cx="1220788" cy="6858001"/>
            <a:chOff x="-14288" y="0"/>
            <a:chExt cx="1220788" cy="6858001"/>
          </a:xfrm>
          <a:solidFill>
            <a:schemeClr val="tx1">
              <a:alpha val="60000"/>
            </a:schemeClr>
          </a:solidFill>
        </p:grpSpPr>
        <p:sp>
          <p:nvSpPr>
            <p:cNvPr id="11" name="Rectangle 5">
              <a:extLst>
                <a:ext uri="{FF2B5EF4-FFF2-40B4-BE49-F238E27FC236}">
                  <a16:creationId xmlns:a16="http://schemas.microsoft.com/office/drawing/2014/main" id="{41EE9036-817C-476C-BD59-B5184F9A3E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300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F098087A-B4E4-4300-A841-44988BD88E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337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id="{F5BD5F4B-A39C-4DF9-84E4-A4D33F30E6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id="{D7FA9858-BFA0-4D5B-AF72-B1B65EB069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0025" y="4763"/>
              <a:ext cx="369888" cy="1811338"/>
            </a:xfrm>
            <a:custGeom>
              <a:avLst/>
              <a:gdLst/>
              <a:ahLst/>
              <a:cxnLst/>
              <a:rect l="0" t="0" r="r" b="b"/>
              <a:pathLst>
                <a:path w="233" h="1141">
                  <a:moveTo>
                    <a:pt x="218" y="1141"/>
                  </a:moveTo>
                  <a:lnTo>
                    <a:pt x="0" y="626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623"/>
                  </a:lnTo>
                  <a:lnTo>
                    <a:pt x="233" y="1135"/>
                  </a:lnTo>
                  <a:lnTo>
                    <a:pt x="218" y="1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id="{A508A5F3-AFE0-4750-A9C2-B51A514FFC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3237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6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id="{92B4AAEB-ABF4-42A7-BE52-0B442190D1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0" y="4763"/>
              <a:ext cx="369888" cy="1430338"/>
            </a:xfrm>
            <a:custGeom>
              <a:avLst/>
              <a:gdLst/>
              <a:ahLst/>
              <a:cxnLst/>
              <a:rect l="0" t="0" r="r" b="b"/>
              <a:pathLst>
                <a:path w="233" h="901">
                  <a:moveTo>
                    <a:pt x="221" y="901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380"/>
                  </a:lnTo>
                  <a:lnTo>
                    <a:pt x="233" y="895"/>
                  </a:lnTo>
                  <a:lnTo>
                    <a:pt x="221" y="9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1">
              <a:extLst>
                <a:ext uri="{FF2B5EF4-FFF2-40B4-BE49-F238E27FC236}">
                  <a16:creationId xmlns:a16="http://schemas.microsoft.com/office/drawing/2014/main" id="{3767C370-4A42-4376-8CAE-606C4BC8F4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6100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2">
              <a:extLst>
                <a:ext uri="{FF2B5EF4-FFF2-40B4-BE49-F238E27FC236}">
                  <a16:creationId xmlns:a16="http://schemas.microsoft.com/office/drawing/2014/main" id="{36205F53-9C95-4954-B97C-1625BB8A35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7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3">
              <a:extLst>
                <a:ext uri="{FF2B5EF4-FFF2-40B4-BE49-F238E27FC236}">
                  <a16:creationId xmlns:a16="http://schemas.microsoft.com/office/drawing/2014/main" id="{DC80B58E-3469-43E9-96FC-D747B69830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4">
              <a:extLst>
                <a:ext uri="{FF2B5EF4-FFF2-40B4-BE49-F238E27FC236}">
                  <a16:creationId xmlns:a16="http://schemas.microsoft.com/office/drawing/2014/main" id="{E17A4ED2-DDD7-4B4D-A39C-9B0121C886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1350" y="0"/>
              <a:ext cx="422275" cy="527050"/>
            </a:xfrm>
            <a:custGeom>
              <a:avLst/>
              <a:gdLst/>
              <a:ahLst/>
              <a:cxnLst/>
              <a:rect l="0" t="0" r="r" b="b"/>
              <a:pathLst>
                <a:path w="266" h="332">
                  <a:moveTo>
                    <a:pt x="257" y="332"/>
                  </a:moveTo>
                  <a:lnTo>
                    <a:pt x="48" y="123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3" y="114"/>
                  </a:lnTo>
                  <a:lnTo>
                    <a:pt x="266" y="320"/>
                  </a:lnTo>
                  <a:lnTo>
                    <a:pt x="257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5">
              <a:extLst>
                <a:ext uri="{FF2B5EF4-FFF2-40B4-BE49-F238E27FC236}">
                  <a16:creationId xmlns:a16="http://schemas.microsoft.com/office/drawing/2014/main" id="{A2C14A85-E7A9-4E1D-809F-20F5CFA788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0762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Line 16">
              <a:extLst>
                <a:ext uri="{FF2B5EF4-FFF2-40B4-BE49-F238E27FC236}">
                  <a16:creationId xmlns:a16="http://schemas.microsoft.com/office/drawing/2014/main" id="{F3D51E32-9399-4B7F-8D91-BF9A068B83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ShapeType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763" y="9525"/>
              <a:ext cx="0" cy="0"/>
            </a:xfrm>
            <a:prstGeom prst="line">
              <a:avLst/>
            </a:prstGeom>
            <a:grpFill/>
            <a:ln w="15" cap="flat">
              <a:solidFill>
                <a:srgbClr val="FFFFFF"/>
              </a:solidFill>
              <a:prstDash val="solid"/>
              <a:miter lim="800000"/>
              <a:headEnd/>
              <a:tailEnd/>
            </a:ln>
          </p:spPr>
        </p:sp>
        <p:sp>
          <p:nvSpPr>
            <p:cNvPr id="23" name="Freeform 17">
              <a:extLst>
                <a:ext uri="{FF2B5EF4-FFF2-40B4-BE49-F238E27FC236}">
                  <a16:creationId xmlns:a16="http://schemas.microsoft.com/office/drawing/2014/main" id="{9969F9D2-502D-4C1D-ABA5-02B1BF2A00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525" y="1801813"/>
              <a:ext cx="123825" cy="127000"/>
            </a:xfrm>
            <a:custGeom>
              <a:avLst/>
              <a:gdLst/>
              <a:ahLst/>
              <a:cxnLst/>
              <a:rect l="0" t="0" r="r" b="b"/>
              <a:pathLst>
                <a:path w="78" h="80">
                  <a:moveTo>
                    <a:pt x="6" y="80"/>
                  </a:moveTo>
                  <a:lnTo>
                    <a:pt x="0" y="71"/>
                  </a:lnTo>
                  <a:lnTo>
                    <a:pt x="69" y="0"/>
                  </a:lnTo>
                  <a:lnTo>
                    <a:pt x="78" y="9"/>
                  </a:lnTo>
                  <a:lnTo>
                    <a:pt x="6" y="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8">
              <a:extLst>
                <a:ext uri="{FF2B5EF4-FFF2-40B4-BE49-F238E27FC236}">
                  <a16:creationId xmlns:a16="http://schemas.microsoft.com/office/drawing/2014/main" id="{4AE555C6-5623-478A-BF35-63E9929A3A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9525" y="3549650"/>
              <a:ext cx="147638" cy="481013"/>
            </a:xfrm>
            <a:custGeom>
              <a:avLst/>
              <a:gdLst/>
              <a:ahLst/>
              <a:cxnLst/>
              <a:rect l="0" t="0" r="r" b="b"/>
              <a:pathLst>
                <a:path w="93" h="303">
                  <a:moveTo>
                    <a:pt x="93" y="303"/>
                  </a:moveTo>
                  <a:lnTo>
                    <a:pt x="78" y="303"/>
                  </a:lnTo>
                  <a:lnTo>
                    <a:pt x="78" y="78"/>
                  </a:lnTo>
                  <a:lnTo>
                    <a:pt x="0" y="12"/>
                  </a:lnTo>
                  <a:lnTo>
                    <a:pt x="12" y="0"/>
                  </a:lnTo>
                  <a:lnTo>
                    <a:pt x="93" y="69"/>
                  </a:lnTo>
                  <a:lnTo>
                    <a:pt x="93" y="30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9">
              <a:extLst>
                <a:ext uri="{FF2B5EF4-FFF2-40B4-BE49-F238E27FC236}">
                  <a16:creationId xmlns:a16="http://schemas.microsoft.com/office/drawing/2014/main" id="{A3D3AED4-A69E-4301-9BB4-436DC5F0C9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8587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20">
              <a:extLst>
                <a:ext uri="{FF2B5EF4-FFF2-40B4-BE49-F238E27FC236}">
                  <a16:creationId xmlns:a16="http://schemas.microsoft.com/office/drawing/2014/main" id="{C3B8082C-2D81-48D7-8B45-85B7C89296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4787" y="1849438"/>
              <a:ext cx="114300" cy="107950"/>
            </a:xfrm>
            <a:custGeom>
              <a:avLst/>
              <a:gdLst/>
              <a:ahLst/>
              <a:cxnLst/>
              <a:rect l="0" t="0" r="r" b="b"/>
              <a:pathLst>
                <a:path w="24" h="23">
                  <a:moveTo>
                    <a:pt x="12" y="23"/>
                  </a:moveTo>
                  <a:cubicBezTo>
                    <a:pt x="6" y="23"/>
                    <a:pt x="0" y="18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18" y="0"/>
                    <a:pt x="24" y="5"/>
                    <a:pt x="24" y="12"/>
                  </a:cubicBezTo>
                  <a:cubicBezTo>
                    <a:pt x="24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20" y="16"/>
                    <a:pt x="20" y="12"/>
                  </a:cubicBezTo>
                  <a:cubicBezTo>
                    <a:pt x="20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Rectangle 21">
              <a:extLst>
                <a:ext uri="{FF2B5EF4-FFF2-40B4-BE49-F238E27FC236}">
                  <a16:creationId xmlns:a16="http://schemas.microsoft.com/office/drawing/2014/main" id="{9AD35461-BA86-408B-8A29-244EB2F2FB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3350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28" name="Freeform 22">
              <a:extLst>
                <a:ext uri="{FF2B5EF4-FFF2-40B4-BE49-F238E27FC236}">
                  <a16:creationId xmlns:a16="http://schemas.microsoft.com/office/drawing/2014/main" id="{F238E495-B6C6-4857-899B-CDD5848312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23837" y="5041900"/>
              <a:ext cx="369888" cy="1801813"/>
            </a:xfrm>
            <a:custGeom>
              <a:avLst/>
              <a:gdLst/>
              <a:ahLst/>
              <a:cxnLst/>
              <a:rect l="0" t="0" r="r" b="b"/>
              <a:pathLst>
                <a:path w="233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8" y="0"/>
                  </a:lnTo>
                  <a:lnTo>
                    <a:pt x="233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3">
              <a:extLst>
                <a:ext uri="{FF2B5EF4-FFF2-40B4-BE49-F238E27FC236}">
                  <a16:creationId xmlns:a16="http://schemas.microsoft.com/office/drawing/2014/main" id="{E20A751E-054C-4EC2-8DA3-0EC923A658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387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4">
              <a:extLst>
                <a:ext uri="{FF2B5EF4-FFF2-40B4-BE49-F238E27FC236}">
                  <a16:creationId xmlns:a16="http://schemas.microsoft.com/office/drawing/2014/main" id="{B6E8E701-3D21-4E5C-AB6E-9A74046970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4288" y="5627688"/>
              <a:ext cx="85725" cy="1216025"/>
            </a:xfrm>
            <a:custGeom>
              <a:avLst/>
              <a:gdLst/>
              <a:ahLst/>
              <a:cxnLst/>
              <a:rect l="0" t="0" r="r" b="b"/>
              <a:pathLst>
                <a:path w="54" h="766">
                  <a:moveTo>
                    <a:pt x="54" y="766"/>
                  </a:moveTo>
                  <a:lnTo>
                    <a:pt x="36" y="766"/>
                  </a:lnTo>
                  <a:lnTo>
                    <a:pt x="36" y="149"/>
                  </a:lnTo>
                  <a:lnTo>
                    <a:pt x="0" y="3"/>
                  </a:lnTo>
                  <a:lnTo>
                    <a:pt x="18" y="0"/>
                  </a:lnTo>
                  <a:lnTo>
                    <a:pt x="54" y="146"/>
                  </a:lnTo>
                  <a:lnTo>
                    <a:pt x="54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5">
              <a:extLst>
                <a:ext uri="{FF2B5EF4-FFF2-40B4-BE49-F238E27FC236}">
                  <a16:creationId xmlns:a16="http://schemas.microsoft.com/office/drawing/2014/main" id="{431BDA41-D09D-4984-B888-756F5F81B4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7050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6">
              <a:extLst>
                <a:ext uri="{FF2B5EF4-FFF2-40B4-BE49-F238E27FC236}">
                  <a16:creationId xmlns:a16="http://schemas.microsoft.com/office/drawing/2014/main" id="{0DC943D2-20E4-4C00-82D2-D405A7C00B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09562" y="5422900"/>
              <a:ext cx="374650" cy="1425575"/>
            </a:xfrm>
            <a:custGeom>
              <a:avLst/>
              <a:gdLst/>
              <a:ahLst/>
              <a:cxnLst/>
              <a:rect l="0" t="0" r="r" b="b"/>
              <a:pathLst>
                <a:path w="236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3" y="512"/>
                  </a:lnTo>
                  <a:lnTo>
                    <a:pt x="221" y="0"/>
                  </a:lnTo>
                  <a:lnTo>
                    <a:pt x="236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7">
              <a:extLst>
                <a:ext uri="{FF2B5EF4-FFF2-40B4-BE49-F238E27FC236}">
                  <a16:creationId xmlns:a16="http://schemas.microsoft.com/office/drawing/2014/main" id="{4BC34A74-80A2-4DE1-8ADC-BBD1709035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69912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8">
              <a:extLst>
                <a:ext uri="{FF2B5EF4-FFF2-40B4-BE49-F238E27FC236}">
                  <a16:creationId xmlns:a16="http://schemas.microsoft.com/office/drawing/2014/main" id="{C6C3CA25-431F-4E26-952D-4AA9C4C725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9">
              <a:extLst>
                <a:ext uri="{FF2B5EF4-FFF2-40B4-BE49-F238E27FC236}">
                  <a16:creationId xmlns:a16="http://schemas.microsoft.com/office/drawing/2014/main" id="{776D1836-82AE-40EF-9829-C6B8D2CF02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30">
              <a:extLst>
                <a:ext uri="{FF2B5EF4-FFF2-40B4-BE49-F238E27FC236}">
                  <a16:creationId xmlns:a16="http://schemas.microsoft.com/office/drawing/2014/main" id="{9A8E397E-ADF9-45C1-98F4-3F5A86378B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9925" y="6330950"/>
              <a:ext cx="417513" cy="517525"/>
            </a:xfrm>
            <a:custGeom>
              <a:avLst/>
              <a:gdLst/>
              <a:ahLst/>
              <a:cxnLst/>
              <a:rect l="0" t="0" r="r" b="b"/>
              <a:pathLst>
                <a:path w="263" h="326">
                  <a:moveTo>
                    <a:pt x="15" y="326"/>
                  </a:moveTo>
                  <a:lnTo>
                    <a:pt x="0" y="320"/>
                  </a:lnTo>
                  <a:lnTo>
                    <a:pt x="45" y="206"/>
                  </a:lnTo>
                  <a:lnTo>
                    <a:pt x="48" y="206"/>
                  </a:lnTo>
                  <a:lnTo>
                    <a:pt x="254" y="0"/>
                  </a:lnTo>
                  <a:lnTo>
                    <a:pt x="263" y="12"/>
                  </a:lnTo>
                  <a:lnTo>
                    <a:pt x="60" y="215"/>
                  </a:lnTo>
                  <a:lnTo>
                    <a:pt x="15" y="3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1">
              <a:extLst>
                <a:ext uri="{FF2B5EF4-FFF2-40B4-BE49-F238E27FC236}">
                  <a16:creationId xmlns:a16="http://schemas.microsoft.com/office/drawing/2014/main" id="{DE07CFD9-357F-40BC-A792-CE874BFE50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337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1082673"/>
            <a:ext cx="2869416" cy="4708528"/>
          </a:xfrm>
        </p:spPr>
        <p:txBody>
          <a:bodyPr>
            <a:normAutofit/>
          </a:bodyPr>
          <a:lstStyle/>
          <a:p>
            <a:pPr algn="r"/>
            <a:r>
              <a:rPr lang="en-GB" sz="4000" b="1"/>
              <a:t>Theory</a:t>
            </a:r>
            <a:br>
              <a:rPr lang="en-GB" sz="4000"/>
            </a:br>
            <a:endParaRPr lang="en-GB" sz="4000"/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085ECEC0-FF5D-4348-92C7-1EA7C61E77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454684"/>
            <a:ext cx="0" cy="3649129"/>
          </a:xfrm>
          <a:prstGeom prst="line">
            <a:avLst/>
          </a:prstGeom>
          <a:ln w="25400">
            <a:solidFill>
              <a:schemeClr val="tx1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97763" y="1082673"/>
            <a:ext cx="5751237" cy="4708528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1800"/>
              <a:t>According to Malamuth, Linz and Yao (2005) “the internet provides “</a:t>
            </a:r>
            <a:r>
              <a:rPr lang="en-GB" sz="1800" b="1"/>
              <a:t>motivational</a:t>
            </a:r>
            <a:r>
              <a:rPr lang="en-GB" sz="1800"/>
              <a:t>”, “</a:t>
            </a:r>
            <a:r>
              <a:rPr lang="en-GB" sz="1800" b="1"/>
              <a:t>disinhibitory</a:t>
            </a:r>
            <a:r>
              <a:rPr lang="en-GB" sz="1800"/>
              <a:t>” and “</a:t>
            </a:r>
            <a:r>
              <a:rPr lang="en-GB" sz="1800" b="1"/>
              <a:t>opportunity</a:t>
            </a:r>
            <a:r>
              <a:rPr lang="en-GB" sz="1800"/>
              <a:t>” aspects that make it somewhat different from traditional media in terms of it’s potential impact”.</a:t>
            </a:r>
          </a:p>
          <a:p>
            <a:pPr marL="0" indent="0">
              <a:buNone/>
            </a:pPr>
            <a:endParaRPr lang="en-GB" sz="1800"/>
          </a:p>
          <a:p>
            <a:pPr marL="0" indent="0">
              <a:buNone/>
            </a:pPr>
            <a:r>
              <a:rPr lang="en-GB" sz="1800"/>
              <a:t>(Cited in Children, Adolescents and the media (2014) 3rd edition, pg403)</a:t>
            </a:r>
          </a:p>
          <a:p>
            <a:endParaRPr lang="en-GB" sz="1800"/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F4E035BE-9FF4-43D3-BC25-CF582D7FF8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364912" y="0"/>
            <a:ext cx="674688" cy="6848476"/>
            <a:chOff x="11364912" y="0"/>
            <a:chExt cx="674688" cy="6848476"/>
          </a:xfrm>
          <a:solidFill>
            <a:schemeClr val="tx1">
              <a:alpha val="60000"/>
            </a:schemeClr>
          </a:solidFill>
        </p:grpSpPr>
        <p:sp>
          <p:nvSpPr>
            <p:cNvPr id="42" name="Freeform 32">
              <a:extLst>
                <a:ext uri="{FF2B5EF4-FFF2-40B4-BE49-F238E27FC236}">
                  <a16:creationId xmlns:a16="http://schemas.microsoft.com/office/drawing/2014/main" id="{F98BCEB2-EC20-4E84-A994-0AC37292C8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83975" y="0"/>
              <a:ext cx="417513" cy="512763"/>
            </a:xfrm>
            <a:custGeom>
              <a:avLst/>
              <a:gdLst/>
              <a:ahLst/>
              <a:cxnLst/>
              <a:rect l="0" t="0" r="r" b="b"/>
              <a:pathLst>
                <a:path w="263" h="323">
                  <a:moveTo>
                    <a:pt x="12" y="323"/>
                  </a:moveTo>
                  <a:lnTo>
                    <a:pt x="0" y="314"/>
                  </a:lnTo>
                  <a:lnTo>
                    <a:pt x="203" y="108"/>
                  </a:lnTo>
                  <a:lnTo>
                    <a:pt x="248" y="0"/>
                  </a:lnTo>
                  <a:lnTo>
                    <a:pt x="263" y="6"/>
                  </a:lnTo>
                  <a:lnTo>
                    <a:pt x="218" y="117"/>
                  </a:lnTo>
                  <a:lnTo>
                    <a:pt x="218" y="117"/>
                  </a:lnTo>
                  <a:lnTo>
                    <a:pt x="12" y="3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3">
              <a:extLst>
                <a:ext uri="{FF2B5EF4-FFF2-40B4-BE49-F238E27FC236}">
                  <a16:creationId xmlns:a16="http://schemas.microsoft.com/office/drawing/2014/main" id="{7A2E1821-AEDF-417E-9F17-83379E9C09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364912" y="474663"/>
              <a:ext cx="157163" cy="152400"/>
            </a:xfrm>
            <a:custGeom>
              <a:avLst/>
              <a:gdLst/>
              <a:ahLst/>
              <a:cxnLst/>
              <a:rect l="0" t="0" r="r" b="b"/>
              <a:pathLst>
                <a:path w="33" h="32">
                  <a:moveTo>
                    <a:pt x="17" y="32"/>
                  </a:moveTo>
                  <a:cubicBezTo>
                    <a:pt x="13" y="32"/>
                    <a:pt x="9" y="30"/>
                    <a:pt x="6" y="27"/>
                  </a:cubicBezTo>
                  <a:cubicBezTo>
                    <a:pt x="0" y="21"/>
                    <a:pt x="0" y="11"/>
                    <a:pt x="6" y="5"/>
                  </a:cubicBezTo>
                  <a:cubicBezTo>
                    <a:pt x="9" y="2"/>
                    <a:pt x="13" y="0"/>
                    <a:pt x="17" y="0"/>
                  </a:cubicBezTo>
                  <a:cubicBezTo>
                    <a:pt x="21" y="0"/>
                    <a:pt x="25" y="2"/>
                    <a:pt x="28" y="5"/>
                  </a:cubicBezTo>
                  <a:cubicBezTo>
                    <a:pt x="31" y="8"/>
                    <a:pt x="33" y="12"/>
                    <a:pt x="33" y="16"/>
                  </a:cubicBezTo>
                  <a:cubicBezTo>
                    <a:pt x="33" y="20"/>
                    <a:pt x="31" y="24"/>
                    <a:pt x="28" y="27"/>
                  </a:cubicBezTo>
                  <a:cubicBezTo>
                    <a:pt x="25" y="30"/>
                    <a:pt x="21" y="32"/>
                    <a:pt x="17" y="32"/>
                  </a:cubicBezTo>
                  <a:close/>
                  <a:moveTo>
                    <a:pt x="17" y="4"/>
                  </a:moveTo>
                  <a:cubicBezTo>
                    <a:pt x="14" y="4"/>
                    <a:pt x="11" y="6"/>
                    <a:pt x="9" y="8"/>
                  </a:cubicBezTo>
                  <a:cubicBezTo>
                    <a:pt x="4" y="12"/>
                    <a:pt x="4" y="20"/>
                    <a:pt x="9" y="24"/>
                  </a:cubicBezTo>
                  <a:cubicBezTo>
                    <a:pt x="11" y="27"/>
                    <a:pt x="14" y="28"/>
                    <a:pt x="17" y="28"/>
                  </a:cubicBezTo>
                  <a:cubicBezTo>
                    <a:pt x="20" y="28"/>
                    <a:pt x="23" y="27"/>
                    <a:pt x="26" y="24"/>
                  </a:cubicBezTo>
                  <a:cubicBezTo>
                    <a:pt x="30" y="20"/>
                    <a:pt x="30" y="12"/>
                    <a:pt x="26" y="8"/>
                  </a:cubicBezTo>
                  <a:cubicBezTo>
                    <a:pt x="23" y="6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4">
              <a:extLst>
                <a:ext uri="{FF2B5EF4-FFF2-40B4-BE49-F238E27FC236}">
                  <a16:creationId xmlns:a16="http://schemas.microsoft.com/office/drawing/2014/main" id="{CB3734E2-8292-4B47-B6AB-0E5A058DE9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631612" y="1539875"/>
              <a:ext cx="188913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5">
              <a:extLst>
                <a:ext uri="{FF2B5EF4-FFF2-40B4-BE49-F238E27FC236}">
                  <a16:creationId xmlns:a16="http://schemas.microsoft.com/office/drawing/2014/main" id="{A0B09C51-29AB-45C0-B707-CCFB9DF280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31600" y="5694363"/>
              <a:ext cx="298450" cy="1154113"/>
            </a:xfrm>
            <a:custGeom>
              <a:avLst/>
              <a:gdLst/>
              <a:ahLst/>
              <a:cxnLst/>
              <a:rect l="0" t="0" r="r" b="b"/>
              <a:pathLst>
                <a:path w="188" h="727">
                  <a:moveTo>
                    <a:pt x="15" y="727"/>
                  </a:moveTo>
                  <a:lnTo>
                    <a:pt x="0" y="727"/>
                  </a:lnTo>
                  <a:lnTo>
                    <a:pt x="0" y="407"/>
                  </a:lnTo>
                  <a:lnTo>
                    <a:pt x="0" y="407"/>
                  </a:lnTo>
                  <a:lnTo>
                    <a:pt x="176" y="0"/>
                  </a:lnTo>
                  <a:lnTo>
                    <a:pt x="188" y="6"/>
                  </a:lnTo>
                  <a:lnTo>
                    <a:pt x="15" y="410"/>
                  </a:lnTo>
                  <a:lnTo>
                    <a:pt x="15" y="7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6">
              <a:extLst>
                <a:ext uri="{FF2B5EF4-FFF2-40B4-BE49-F238E27FC236}">
                  <a16:creationId xmlns:a16="http://schemas.microsoft.com/office/drawing/2014/main" id="{510C0CED-AE1B-45AE-B5E1-57521E589D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772900" y="5551488"/>
              <a:ext cx="157163" cy="155575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5"/>
                    <a:pt x="0" y="16"/>
                  </a:cubicBezTo>
                  <a:cubicBezTo>
                    <a:pt x="0" y="7"/>
                    <a:pt x="8" y="0"/>
                    <a:pt x="17" y="0"/>
                  </a:cubicBezTo>
                  <a:cubicBezTo>
                    <a:pt x="26" y="0"/>
                    <a:pt x="33" y="7"/>
                    <a:pt x="33" y="16"/>
                  </a:cubicBezTo>
                  <a:cubicBezTo>
                    <a:pt x="33" y="25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9"/>
                    <a:pt x="4" y="16"/>
                  </a:cubicBezTo>
                  <a:cubicBezTo>
                    <a:pt x="4" y="23"/>
                    <a:pt x="10" y="29"/>
                    <a:pt x="17" y="29"/>
                  </a:cubicBezTo>
                  <a:cubicBezTo>
                    <a:pt x="23" y="29"/>
                    <a:pt x="29" y="23"/>
                    <a:pt x="29" y="16"/>
                  </a:cubicBezTo>
                  <a:cubicBezTo>
                    <a:pt x="29" y="9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37">
              <a:extLst>
                <a:ext uri="{FF2B5EF4-FFF2-40B4-BE49-F238E27FC236}">
                  <a16:creationId xmlns:a16="http://schemas.microsoft.com/office/drawing/2014/main" id="{591F2327-4B45-41AA-B41C-7404B6A1E4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710987" y="4763"/>
              <a:ext cx="304800" cy="1544638"/>
            </a:xfrm>
            <a:custGeom>
              <a:avLst/>
              <a:gdLst/>
              <a:ahLst/>
              <a:cxnLst/>
              <a:rect l="0" t="0" r="r" b="b"/>
              <a:pathLst>
                <a:path w="192" h="973">
                  <a:moveTo>
                    <a:pt x="15" y="973"/>
                  </a:moveTo>
                  <a:lnTo>
                    <a:pt x="0" y="973"/>
                  </a:lnTo>
                  <a:lnTo>
                    <a:pt x="0" y="790"/>
                  </a:lnTo>
                  <a:lnTo>
                    <a:pt x="174" y="614"/>
                  </a:lnTo>
                  <a:lnTo>
                    <a:pt x="174" y="0"/>
                  </a:lnTo>
                  <a:lnTo>
                    <a:pt x="192" y="0"/>
                  </a:lnTo>
                  <a:lnTo>
                    <a:pt x="192" y="620"/>
                  </a:lnTo>
                  <a:lnTo>
                    <a:pt x="15" y="796"/>
                  </a:lnTo>
                  <a:lnTo>
                    <a:pt x="15" y="97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38">
              <a:extLst>
                <a:ext uri="{FF2B5EF4-FFF2-40B4-BE49-F238E27FC236}">
                  <a16:creationId xmlns:a16="http://schemas.microsoft.com/office/drawing/2014/main" id="{5A63224C-41A0-42C0-96F6-0B2BE99A13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636375" y="4867275"/>
              <a:ext cx="188913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39">
              <a:extLst>
                <a:ext uri="{FF2B5EF4-FFF2-40B4-BE49-F238E27FC236}">
                  <a16:creationId xmlns:a16="http://schemas.microsoft.com/office/drawing/2014/main" id="{A7C00B9F-C253-4776-9935-EC02254A4F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41112" y="5046663"/>
              <a:ext cx="307975" cy="1801813"/>
            </a:xfrm>
            <a:custGeom>
              <a:avLst/>
              <a:gdLst/>
              <a:ahLst/>
              <a:cxnLst/>
              <a:rect l="0" t="0" r="r" b="b"/>
              <a:pathLst>
                <a:path w="194" h="1135">
                  <a:moveTo>
                    <a:pt x="18" y="1135"/>
                  </a:moveTo>
                  <a:lnTo>
                    <a:pt x="0" y="1135"/>
                  </a:lnTo>
                  <a:lnTo>
                    <a:pt x="0" y="354"/>
                  </a:lnTo>
                  <a:lnTo>
                    <a:pt x="176" y="177"/>
                  </a:lnTo>
                  <a:lnTo>
                    <a:pt x="176" y="0"/>
                  </a:lnTo>
                  <a:lnTo>
                    <a:pt x="194" y="0"/>
                  </a:lnTo>
                  <a:lnTo>
                    <a:pt x="194" y="183"/>
                  </a:lnTo>
                  <a:lnTo>
                    <a:pt x="18" y="360"/>
                  </a:lnTo>
                  <a:lnTo>
                    <a:pt x="18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0">
              <a:extLst>
                <a:ext uri="{FF2B5EF4-FFF2-40B4-BE49-F238E27FC236}">
                  <a16:creationId xmlns:a16="http://schemas.microsoft.com/office/drawing/2014/main" id="{5062D4AA-13F3-4064-8440-FFE8562D85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849100" y="64166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Rectangle 41">
              <a:extLst>
                <a:ext uri="{FF2B5EF4-FFF2-40B4-BE49-F238E27FC236}">
                  <a16:creationId xmlns:a16="http://schemas.microsoft.com/office/drawing/2014/main" id="{3E143B27-CB82-440B-879B-D25C1891C1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939587" y="6596063"/>
              <a:ext cx="23813" cy="2524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</p:grpSp>
    </p:spTree>
    <p:extLst>
      <p:ext uri="{BB962C8B-B14F-4D97-AF65-F5344CB8AC3E}">
        <p14:creationId xmlns:p14="http://schemas.microsoft.com/office/powerpoint/2010/main" val="40303067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Motivational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Refers to the desire and drive to be online</a:t>
            </a:r>
            <a:endParaRPr lang="en-US" dirty="0"/>
          </a:p>
          <a:p>
            <a:pPr lvl="1"/>
            <a:r>
              <a:rPr lang="en-GB" dirty="0"/>
              <a:t>Always on</a:t>
            </a:r>
          </a:p>
          <a:p>
            <a:pPr lvl="1"/>
            <a:r>
              <a:rPr lang="en-GB" dirty="0"/>
              <a:t>Easy access</a:t>
            </a:r>
          </a:p>
          <a:p>
            <a:r>
              <a:rPr lang="en-GB" dirty="0"/>
              <a:t>More opportunity for engagement</a:t>
            </a:r>
          </a:p>
          <a:p>
            <a:r>
              <a:rPr lang="en-GB" dirty="0"/>
              <a:t>Has the ability to inspire increased learning 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9218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Disinhibitory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dirty="0"/>
              <a:t>Content is largely unregulated</a:t>
            </a:r>
            <a:endParaRPr lang="en-US" dirty="0"/>
          </a:p>
          <a:p>
            <a:pPr lvl="1"/>
            <a:r>
              <a:rPr lang="en-GB" dirty="0"/>
              <a:t>Studies show that extreme forms of violent and/or sexual content are more prevalent on the internet</a:t>
            </a:r>
          </a:p>
          <a:p>
            <a:pPr lvl="1"/>
            <a:r>
              <a:rPr lang="en-GB" dirty="0"/>
              <a:t>Why is this the case ?</a:t>
            </a:r>
          </a:p>
          <a:p>
            <a:r>
              <a:rPr lang="en-GB" dirty="0"/>
              <a:t>Participation can be private and anonymous</a:t>
            </a:r>
          </a:p>
          <a:p>
            <a:r>
              <a:rPr lang="en-GB" dirty="0"/>
              <a:t>More difficult for parents/guardians to monitor.</a:t>
            </a:r>
          </a:p>
          <a:p>
            <a:pPr lvl="1"/>
            <a:r>
              <a:rPr lang="en-GB" dirty="0"/>
              <a:t>Consider generational divide here</a:t>
            </a:r>
          </a:p>
          <a:p>
            <a:pPr lvl="1"/>
            <a:r>
              <a:rPr lang="en-GB" dirty="0"/>
              <a:t>Barriers to monitoring 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2845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Opportunity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People are more reachable and available</a:t>
            </a:r>
            <a:endParaRPr lang="en-US"/>
          </a:p>
          <a:p>
            <a:pPr lvl="1"/>
            <a:r>
              <a:rPr lang="en-GB" dirty="0"/>
              <a:t>Social Media</a:t>
            </a:r>
          </a:p>
          <a:p>
            <a:pPr lvl="1"/>
            <a:r>
              <a:rPr lang="en-GB" dirty="0"/>
              <a:t>Video Games</a:t>
            </a:r>
          </a:p>
          <a:p>
            <a:endParaRPr lang="en-GB" dirty="0"/>
          </a:p>
          <a:p>
            <a:r>
              <a:rPr lang="en-GB" dirty="0"/>
              <a:t>In relation to cyberbullying and child sexual exploitation the identity of the perpetrator can be disguised.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0455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The importance of media literacy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Needs parental/guardian support</a:t>
            </a:r>
          </a:p>
          <a:p>
            <a:r>
              <a:rPr lang="en-GB" dirty="0"/>
              <a:t>Free and open conversations</a:t>
            </a:r>
          </a:p>
          <a:p>
            <a:r>
              <a:rPr lang="en-GB" dirty="0"/>
              <a:t>Closing the participation gap between parents and children and young people</a:t>
            </a:r>
          </a:p>
          <a:p>
            <a:r>
              <a:rPr lang="en-GB" dirty="0"/>
              <a:t>Parents need to consider their own digital foot prints and the ones they create for their children.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05135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Resources for staying safe online</a:t>
            </a:r>
          </a:p>
        </p:txBody>
      </p:sp>
      <p:pic>
        <p:nvPicPr>
          <p:cNvPr id="1026" name="Picture 2" descr="https://eus-www.sway-cdn.com/s/6OslEKwWmVcuzLCG/images/NHEv99Uw2KOpD5?quality=300&amp;allowAnimation=true&amp;embeddedHost=true">
            <a:hlinkClick r:id="rId2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2350" y="2360815"/>
            <a:ext cx="4704123" cy="2634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8A7A705-6067-44D5-B6B0-47C7C7B23941}"/>
              </a:ext>
            </a:extLst>
          </p:cNvPr>
          <p:cNvSpPr txBox="1"/>
          <p:nvPr/>
        </p:nvSpPr>
        <p:spPr>
          <a:xfrm>
            <a:off x="4957586" y="5256741"/>
            <a:ext cx="27432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dirty="0">
                <a:ea typeface="+mn-lt"/>
                <a:cs typeface="+mn-lt"/>
                <a:hlinkClick r:id="rId4"/>
              </a:rPr>
              <a:t>https://www.webwise.ie</a:t>
            </a:r>
            <a:endParaRPr lang="en-US" dirty="0">
              <a:ea typeface="+mn-lt"/>
              <a:cs typeface="+mn-lt"/>
            </a:endParaRPr>
          </a:p>
          <a:p>
            <a:endParaRPr lang="en-GB" dirty="0"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556079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5922" y="987287"/>
            <a:ext cx="3548269" cy="4697896"/>
          </a:xfrm>
        </p:spPr>
        <p:txBody>
          <a:bodyPr>
            <a:normAutofit/>
          </a:bodyPr>
          <a:lstStyle/>
          <a:p>
            <a:pPr algn="l"/>
            <a:r>
              <a:rPr lang="en-GB" sz="3600" dirty="0"/>
              <a:t>Consider the following…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57825" y="987287"/>
            <a:ext cx="5755949" cy="4697895"/>
          </a:xfrm>
        </p:spPr>
        <p:txBody>
          <a:bodyPr anchor="ctr">
            <a:normAutofit/>
          </a:bodyPr>
          <a:lstStyle/>
          <a:p>
            <a:endParaRPr lang="en-GB" sz="1800" dirty="0"/>
          </a:p>
          <a:p>
            <a:pPr marL="0" indent="0">
              <a:buNone/>
            </a:pPr>
            <a:r>
              <a:rPr lang="en-GB" sz="1800" dirty="0"/>
              <a:t>In the case of media communicators: the ability to produce effective and responsible media messages</a:t>
            </a:r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r>
              <a:rPr lang="en-GB" sz="1800" dirty="0"/>
              <a:t>How is this achieved ?</a:t>
            </a:r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6328821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C934E9-A24C-8D43-AA7E-61FD67800D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the message here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D16DA6-D60E-CE40-ADA9-D6E526CEE8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Consider this advert……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Online Media 3" descr="Yorkie - Disguised Woman (2002, UK)">
            <a:hlinkClick r:id="" action="ppaction://media"/>
            <a:extLst>
              <a:ext uri="{FF2B5EF4-FFF2-40B4-BE49-F238E27FC236}">
                <a16:creationId xmlns:a16="http://schemas.microsoft.com/office/drawing/2014/main" id="{CB58CC00-7923-C144-B0EA-FC34B01537E1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4286250" y="2188845"/>
            <a:ext cx="7100888" cy="436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439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90507" y="764373"/>
            <a:ext cx="7434070" cy="1474330"/>
          </a:xfrm>
        </p:spPr>
        <p:txBody>
          <a:bodyPr>
            <a:normAutofit/>
          </a:bodyPr>
          <a:lstStyle/>
          <a:p>
            <a:r>
              <a:rPr lang="en-GB" dirty="0"/>
              <a:t>Educational Reinforcement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90507" y="2628900"/>
            <a:ext cx="7454077" cy="3589785"/>
          </a:xfrm>
        </p:spPr>
        <p:txBody>
          <a:bodyPr>
            <a:normAutofit/>
          </a:bodyPr>
          <a:lstStyle/>
          <a:p>
            <a:r>
              <a:rPr lang="en-GB" sz="2000" dirty="0"/>
              <a:t>The Experiment…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r>
              <a:rPr lang="en-GB" sz="2000" dirty="0"/>
              <a:t>What about the men?</a:t>
            </a:r>
          </a:p>
          <a:p>
            <a:r>
              <a:rPr lang="en-GB" sz="2000" dirty="0">
                <a:hlinkClick r:id="rId3"/>
              </a:rPr>
              <a:t>https://www.youtube.com/watch?v=- _I17cK1ltY</a:t>
            </a:r>
            <a:endParaRPr lang="en-GB" sz="2000" dirty="0"/>
          </a:p>
          <a:p>
            <a:endParaRPr lang="en-GB" sz="2000" dirty="0"/>
          </a:p>
        </p:txBody>
      </p:sp>
      <p:pic>
        <p:nvPicPr>
          <p:cNvPr id="4" name="Online Media 3" descr="No. 1 Dove: Campaign for Real Beauty">
            <a:hlinkClick r:id="" action="ppaction://media"/>
            <a:extLst>
              <a:ext uri="{FF2B5EF4-FFF2-40B4-BE49-F238E27FC236}">
                <a16:creationId xmlns:a16="http://schemas.microsoft.com/office/drawing/2014/main" id="{46EEE9ED-3126-214A-B831-13804809240D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054418" y="1849885"/>
            <a:ext cx="9857422" cy="4627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049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452BFF-3C89-FB4F-B592-79D1A18EBF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men ?</a:t>
            </a:r>
          </a:p>
        </p:txBody>
      </p:sp>
      <p:pic>
        <p:nvPicPr>
          <p:cNvPr id="4" name="Online Media 3" descr="dove campaign for real beauty (male version)">
            <a:hlinkClick r:id="" action="ppaction://media"/>
            <a:extLst>
              <a:ext uri="{FF2B5EF4-FFF2-40B4-BE49-F238E27FC236}">
                <a16:creationId xmlns:a16="http://schemas.microsoft.com/office/drawing/2014/main" id="{6B33CFC6-F5C3-CC4C-8422-A3DF550A6044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003867" y="1578636"/>
            <a:ext cx="8974771" cy="5138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803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64373"/>
            <a:ext cx="4753466" cy="1293028"/>
          </a:xfrm>
        </p:spPr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1" y="2194560"/>
            <a:ext cx="4753466" cy="402412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1700" dirty="0">
                <a:latin typeface="ArialNova"/>
                <a:hlinkClick r:id="rId2"/>
              </a:rPr>
              <a:t>Dove Self-Esteem Project</a:t>
            </a:r>
            <a:endParaRPr lang="en-GB" sz="1700" dirty="0">
              <a:latin typeface="ArialNova"/>
            </a:endParaRPr>
          </a:p>
          <a:p>
            <a:endParaRPr lang="en-GB" sz="1700" dirty="0">
              <a:latin typeface="ArialNova"/>
            </a:endParaRPr>
          </a:p>
          <a:p>
            <a:endParaRPr lang="en-GB" sz="1700" dirty="0">
              <a:latin typeface="ArialNova"/>
            </a:endParaRPr>
          </a:p>
          <a:p>
            <a:r>
              <a:rPr lang="en-GB" sz="1700" dirty="0"/>
              <a:t>What’s the point?</a:t>
            </a:r>
          </a:p>
          <a:p>
            <a:endParaRPr lang="en-GB" sz="1700" dirty="0"/>
          </a:p>
          <a:p>
            <a:pPr marL="0" indent="0">
              <a:buNone/>
            </a:pPr>
            <a:r>
              <a:rPr lang="en-GB" sz="1700" dirty="0"/>
              <a:t>Discuss in groups your thoughts on the Dove campaign, consider:</a:t>
            </a:r>
          </a:p>
          <a:p>
            <a:r>
              <a:rPr lang="en-GB" sz="1700" dirty="0"/>
              <a:t>The purpose</a:t>
            </a:r>
          </a:p>
          <a:p>
            <a:r>
              <a:rPr lang="en-GB" sz="1700" dirty="0"/>
              <a:t>The impact of the campaign</a:t>
            </a:r>
          </a:p>
          <a:p>
            <a:r>
              <a:rPr lang="en-GB" sz="1700" dirty="0"/>
              <a:t>The messages</a:t>
            </a:r>
          </a:p>
          <a:p>
            <a:r>
              <a:rPr lang="en-GB" sz="1700" dirty="0"/>
              <a:t>Social responsibility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4456" r="27814" b="-1"/>
          <a:stretch/>
        </p:blipFill>
        <p:spPr>
          <a:xfrm>
            <a:off x="6407004" y="1336566"/>
            <a:ext cx="4683948" cy="4607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45749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888665"/>
            <a:ext cx="3306744" cy="1293028"/>
          </a:xfrm>
        </p:spPr>
        <p:txBody>
          <a:bodyPr>
            <a:normAutofit/>
          </a:bodyPr>
          <a:lstStyle/>
          <a:p>
            <a:r>
              <a:rPr lang="en-GB" sz="3200" dirty="0"/>
              <a:t>Responsible Advertising 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1" y="2334827"/>
            <a:ext cx="3306742" cy="388385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600" b="1" dirty="0"/>
              <a:t>#</a:t>
            </a:r>
            <a:r>
              <a:rPr lang="en-GB" sz="1600" b="1" dirty="0" err="1"/>
              <a:t>likeagirl</a:t>
            </a:r>
            <a:endParaRPr lang="en-GB" sz="1600" dirty="0"/>
          </a:p>
          <a:p>
            <a:pPr marL="0" indent="0">
              <a:buNone/>
            </a:pPr>
            <a:r>
              <a:rPr lang="en-GB" sz="1600" dirty="0">
                <a:hlinkClick r:id="rId2"/>
              </a:rPr>
              <a:t>https://www.youtube.com/watch? v=XjJQBjWYDTs</a:t>
            </a:r>
            <a:endParaRPr lang="en-GB" sz="1600" dirty="0"/>
          </a:p>
          <a:p>
            <a:endParaRPr lang="en-GB" sz="1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17156" r="8041"/>
          <a:stretch/>
        </p:blipFill>
        <p:spPr>
          <a:xfrm>
            <a:off x="4955339" y="1336566"/>
            <a:ext cx="6127287" cy="4607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65663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764373"/>
            <a:ext cx="3977639" cy="1600200"/>
          </a:xfrm>
        </p:spPr>
        <p:txBody>
          <a:bodyPr anchor="b">
            <a:normAutofit/>
          </a:bodyPr>
          <a:lstStyle/>
          <a:p>
            <a:pPr algn="l"/>
            <a:r>
              <a:rPr lang="en-GB" sz="3200" dirty="0"/>
              <a:t>Future Thoughts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364573"/>
            <a:ext cx="3977639" cy="385411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1200"/>
              <a:t>Children’s Commissioner’s Growing Up</a:t>
            </a:r>
          </a:p>
          <a:p>
            <a:pPr marL="0" indent="0">
              <a:buNone/>
            </a:pPr>
            <a:r>
              <a:rPr lang="en-GB" sz="1200"/>
              <a:t>Digital Taskforce</a:t>
            </a:r>
          </a:p>
          <a:p>
            <a:endParaRPr lang="en-GB" sz="1200"/>
          </a:p>
          <a:p>
            <a:pPr marL="0" indent="0">
              <a:buNone/>
            </a:pPr>
            <a:r>
              <a:rPr lang="en-GB" sz="1200"/>
              <a:t>“these interventions would give children and</a:t>
            </a:r>
          </a:p>
          <a:p>
            <a:pPr marL="0" indent="0">
              <a:buNone/>
            </a:pPr>
            <a:r>
              <a:rPr lang="en-GB" sz="1200"/>
              <a:t>young adults resilience, information and power,</a:t>
            </a:r>
          </a:p>
          <a:p>
            <a:pPr marL="0" indent="0">
              <a:buNone/>
            </a:pPr>
            <a:r>
              <a:rPr lang="en-GB" sz="1200"/>
              <a:t>and hence open up the internet to them as a</a:t>
            </a:r>
          </a:p>
          <a:p>
            <a:pPr marL="0" indent="0">
              <a:buNone/>
            </a:pPr>
            <a:r>
              <a:rPr lang="en-GB" sz="1200"/>
              <a:t>place where they can be citizens not just users,</a:t>
            </a:r>
          </a:p>
          <a:p>
            <a:pPr marL="0" indent="0">
              <a:buNone/>
            </a:pPr>
            <a:r>
              <a:rPr lang="en-GB" sz="1200"/>
              <a:t>creative but not addicted, open yet not</a:t>
            </a:r>
          </a:p>
          <a:p>
            <a:pPr marL="0" indent="0">
              <a:buNone/>
            </a:pPr>
            <a:r>
              <a:rPr lang="en-GB" sz="1200"/>
              <a:t>vulnerable to having their personal information</a:t>
            </a:r>
          </a:p>
          <a:p>
            <a:pPr marL="0" indent="0">
              <a:buNone/>
            </a:pPr>
            <a:r>
              <a:rPr lang="en-GB" sz="1200"/>
              <a:t>captured and monetised by companies”</a:t>
            </a:r>
          </a:p>
          <a:p>
            <a:pPr marL="0" indent="0">
              <a:buNone/>
            </a:pPr>
            <a:endParaRPr lang="en-GB" sz="1200"/>
          </a:p>
          <a:p>
            <a:pPr marL="0" indent="0">
              <a:buNone/>
            </a:pPr>
            <a:r>
              <a:rPr lang="en-GB" sz="1200"/>
              <a:t>https://www.youtube.com/watch?v=mq-BWUt2_t4&amp;feature=youtu.be</a:t>
            </a:r>
          </a:p>
          <a:p>
            <a:pPr marL="0" indent="0">
              <a:buNone/>
            </a:pPr>
            <a:endParaRPr lang="en-GB" sz="1200"/>
          </a:p>
        </p:txBody>
      </p:sp>
      <p:pic>
        <p:nvPicPr>
          <p:cNvPr id="4" name="Picture 3">
            <a:hlinkClick r:id="rId2"/>
          </p:cNvPr>
          <p:cNvPicPr>
            <a:picLocks noChangeAspect="1"/>
          </p:cNvPicPr>
          <p:nvPr/>
        </p:nvPicPr>
        <p:blipFill rotWithShape="1">
          <a:blip r:embed="rId3"/>
          <a:srcRect l="10279" r="15649" b="-1"/>
          <a:stretch/>
        </p:blipFill>
        <p:spPr>
          <a:xfrm>
            <a:off x="5304147" y="10"/>
            <a:ext cx="6887853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00415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1F133D-491B-4440-9B90-06BE9020F3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Further Future thoughts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66E343-01AA-9B4A-BC8F-DE2CF8BF71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Consider this…….</a:t>
            </a:r>
          </a:p>
        </p:txBody>
      </p:sp>
      <p:pic>
        <p:nvPicPr>
          <p:cNvPr id="4" name="Online Media 3" descr="Coding for Kids |What is coding for kids? | Coding for beginners | Types of Coding |Coding Languages">
            <a:hlinkClick r:id="" action="ppaction://media"/>
            <a:extLst>
              <a:ext uri="{FF2B5EF4-FFF2-40B4-BE49-F238E27FC236}">
                <a16:creationId xmlns:a16="http://schemas.microsoft.com/office/drawing/2014/main" id="{04E34D46-A3F4-634B-B095-7442441174EB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852526" y="1763028"/>
            <a:ext cx="7958140" cy="4476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148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3B742E-8BB7-2C45-B563-1BB77F3E50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Personal Thoughts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8CFB2C-EF90-2E46-849F-B09F4C7F8B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For the previous video:</a:t>
            </a:r>
          </a:p>
          <a:p>
            <a:pPr lvl="1"/>
            <a:r>
              <a:rPr lang="en-US" dirty="0"/>
              <a:t>Who is the advert aimed at ?</a:t>
            </a:r>
          </a:p>
          <a:p>
            <a:pPr lvl="1"/>
            <a:r>
              <a:rPr lang="en-US" dirty="0"/>
              <a:t>What is the purpose for this video ?</a:t>
            </a:r>
          </a:p>
          <a:p>
            <a:pPr lvl="1"/>
            <a:r>
              <a:rPr lang="en-US" dirty="0"/>
              <a:t>What impact is this likely to have ?</a:t>
            </a:r>
          </a:p>
          <a:p>
            <a:pPr lvl="1"/>
            <a:r>
              <a:rPr lang="en-US" dirty="0"/>
              <a:t>How does this promote media literacy ?</a:t>
            </a:r>
          </a:p>
          <a:p>
            <a:pPr lvl="1"/>
            <a:r>
              <a:rPr lang="en-US" dirty="0"/>
              <a:t>Is there a difference between this and older generations ?</a:t>
            </a:r>
          </a:p>
        </p:txBody>
      </p:sp>
    </p:spTree>
    <p:extLst>
      <p:ext uri="{BB962C8B-B14F-4D97-AF65-F5344CB8AC3E}">
        <p14:creationId xmlns:p14="http://schemas.microsoft.com/office/powerpoint/2010/main" val="228575802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Research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1413" y="1825537"/>
            <a:ext cx="9905999" cy="3541714"/>
          </a:xfrm>
        </p:spPr>
        <p:txBody>
          <a:bodyPr>
            <a:normAutofit/>
          </a:bodyPr>
          <a:lstStyle/>
          <a:p>
            <a:r>
              <a:rPr lang="en-GB" dirty="0">
                <a:hlinkClick r:id="rId2"/>
              </a:rPr>
              <a:t>https://www.getsafeonline.org/safeguarding-children/</a:t>
            </a:r>
            <a:endParaRPr lang="en-GB" dirty="0"/>
          </a:p>
          <a:p>
            <a:r>
              <a:rPr lang="en-GB" dirty="0">
                <a:hlinkClick r:id="rId3"/>
              </a:rPr>
              <a:t>http://parentinfo.org/</a:t>
            </a:r>
            <a:endParaRPr lang="en-GB" dirty="0"/>
          </a:p>
          <a:p>
            <a:r>
              <a:rPr lang="en-GB" dirty="0">
                <a:hlinkClick r:id="rId4"/>
              </a:rPr>
              <a:t>http://wisekids.org.uk/wk/</a:t>
            </a:r>
            <a:endParaRPr lang="en-GB" dirty="0"/>
          </a:p>
          <a:p>
            <a:r>
              <a:rPr lang="en-GB" dirty="0">
                <a:hlinkClick r:id="rId5"/>
              </a:rPr>
              <a:t>http://www.internetmatters.org/</a:t>
            </a:r>
            <a:endParaRPr lang="en-GB" dirty="0"/>
          </a:p>
          <a:p>
            <a:r>
              <a:rPr lang="en-GB" dirty="0">
                <a:hlinkClick r:id="rId6"/>
              </a:rPr>
              <a:t>http://juniorachievementradio.com/86-empathy-dead/</a:t>
            </a:r>
            <a:endParaRPr lang="en-GB" dirty="0"/>
          </a:p>
          <a:p>
            <a:r>
              <a:rPr lang="en-GB" dirty="0">
                <a:hlinkClick r:id="rId7"/>
              </a:rPr>
              <a:t>http://micheleborba.com/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602382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2400" dirty="0"/>
              <a:t>PLEASE ENSURE YOU LISTEN TO THIS DEBATE…</a:t>
            </a:r>
          </a:p>
        </p:txBody>
      </p:sp>
      <p:pic>
        <p:nvPicPr>
          <p:cNvPr id="4" name="Content Placeholder 3">
            <a:hlinkClick r:id="rId2"/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043580" y="1549577"/>
            <a:ext cx="8101666" cy="354171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55C9BCB-5E32-4E25-8C18-8FE9AEBDE99B}"/>
              </a:ext>
            </a:extLst>
          </p:cNvPr>
          <p:cNvSpPr txBox="1"/>
          <p:nvPr/>
        </p:nvSpPr>
        <p:spPr>
          <a:xfrm>
            <a:off x="1849261" y="5450417"/>
            <a:ext cx="8088488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dirty="0">
                <a:ea typeface="+mn-lt"/>
                <a:cs typeface="+mn-lt"/>
                <a:hlinkClick r:id="rId2"/>
              </a:rPr>
              <a:t>https://www.bbc.co.uk/sounds/play/b01qdvlm</a:t>
            </a:r>
            <a:endParaRPr lang="en-US" dirty="0">
              <a:ea typeface="+mn-lt"/>
              <a:cs typeface="+mn-lt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00781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Tasks for the week…..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GB" dirty="0"/>
              <a:t>…Familiarise yourself with the variety of social media platforms available.</a:t>
            </a:r>
          </a:p>
          <a:p>
            <a:pPr marL="0" indent="0" algn="ctr">
              <a:buNone/>
            </a:pPr>
            <a:r>
              <a:rPr lang="en-GB" dirty="0"/>
              <a:t>This is of particular benefit to your second assignment !</a:t>
            </a:r>
          </a:p>
          <a:p>
            <a:pPr marL="0" indent="0">
              <a:buNone/>
            </a:pPr>
            <a:r>
              <a:rPr lang="en-GB" dirty="0"/>
              <a:t>	        What regulations are in place for young people ?</a:t>
            </a:r>
          </a:p>
          <a:p>
            <a:pPr marL="0" indent="0">
              <a:buNone/>
            </a:pPr>
            <a:r>
              <a:rPr lang="en-GB" dirty="0"/>
              <a:t>Read : - </a:t>
            </a:r>
            <a:r>
              <a:rPr lang="en-GB" sz="1600" dirty="0"/>
              <a:t>Growing up Digital – A report of the growing up Digital taskforce January 2017 – On </a:t>
            </a:r>
            <a:r>
              <a:rPr lang="en-GB" sz="1600" dirty="0" err="1"/>
              <a:t>moodle</a:t>
            </a:r>
            <a:endParaRPr lang="en-GB" sz="1600" dirty="0"/>
          </a:p>
          <a:p>
            <a:pPr marL="0" indent="0">
              <a:buNone/>
            </a:pPr>
            <a:r>
              <a:rPr lang="en-GB" dirty="0"/>
              <a:t>Watch: - </a:t>
            </a:r>
            <a:r>
              <a:rPr lang="en-GB" dirty="0">
                <a:hlinkClick r:id="rId2"/>
              </a:rPr>
              <a:t>https://www.youtube.com/watch?v=feQJndK_z6o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Review: - </a:t>
            </a:r>
            <a:r>
              <a:rPr lang="en-GB" dirty="0">
                <a:hlinkClick r:id="rId3"/>
              </a:rPr>
              <a:t>https://www.bbc.co.uk/cbbc/curations/growing- up-digital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274764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252C36"/>
      </a:dk2>
      <a:lt2>
        <a:srgbClr val="7C96A3"/>
      </a:lt2>
      <a:accent1>
        <a:srgbClr val="4FD093"/>
      </a:accent1>
      <a:accent2>
        <a:srgbClr val="54BCDF"/>
      </a:accent2>
      <a:accent3>
        <a:srgbClr val="A262D0"/>
      </a:accent3>
      <a:accent4>
        <a:srgbClr val="D7537B"/>
      </a:accent4>
      <a:accent5>
        <a:srgbClr val="E78045"/>
      </a:accent5>
      <a:accent6>
        <a:srgbClr val="84C350"/>
      </a:accent6>
      <a:hlink>
        <a:srgbClr val="22FFFF"/>
      </a:hlink>
      <a:folHlink>
        <a:srgbClr val="9BF3FD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4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4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  <a:hueMod val="106000"/>
                <a:satMod val="140000"/>
                <a:lumMod val="42000"/>
              </a:schemeClr>
              <a:schemeClr val="phClr">
                <a:tint val="98000"/>
                <a:hueMod val="92000"/>
                <a:satMod val="220000"/>
                <a:lumMod val="9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142578CA-DEC9-49C3-80AF-C113973CC9A9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3E4129E1942A84CA5D85470FB25F56B" ma:contentTypeVersion="4" ma:contentTypeDescription="Create a new document." ma:contentTypeScope="" ma:versionID="27a9905e4b6528ca8d0844120f09af53">
  <xsd:schema xmlns:xsd="http://www.w3.org/2001/XMLSchema" xmlns:xs="http://www.w3.org/2001/XMLSchema" xmlns:p="http://schemas.microsoft.com/office/2006/metadata/properties" xmlns:ns2="d0c16ae7-32b4-4740-b0a7-dfd26a9ffd57" targetNamespace="http://schemas.microsoft.com/office/2006/metadata/properties" ma:root="true" ma:fieldsID="0775bea60b7b898ec0c34674b7639abc" ns2:_="">
    <xsd:import namespace="d0c16ae7-32b4-4740-b0a7-dfd26a9ffd5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0c16ae7-32b4-4740-b0a7-dfd26a9ffd5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E54A960-A2D6-48A8-B6FC-D91169B35298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F42E15AF-76AD-4062-8F1A-A31AA93B83D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92DBB7D-1461-4DCA-AB86-7FA990FC3FD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0c16ae7-32b4-4740-b0a7-dfd26a9ffd5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1006</Words>
  <Application>Microsoft Macintosh PowerPoint</Application>
  <PresentationFormat>Widescreen</PresentationFormat>
  <Paragraphs>148</Paragraphs>
  <Slides>26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0" baseType="lpstr">
      <vt:lpstr>Arial</vt:lpstr>
      <vt:lpstr>ArialNova</vt:lpstr>
      <vt:lpstr>Tw Cen MT</vt:lpstr>
      <vt:lpstr>Circuit</vt:lpstr>
      <vt:lpstr>Literacy </vt:lpstr>
      <vt:lpstr>Contents</vt:lpstr>
      <vt:lpstr>Further Definitions</vt:lpstr>
      <vt:lpstr>Important Literacy concepts</vt:lpstr>
      <vt:lpstr>Challenges</vt:lpstr>
      <vt:lpstr>Traditional v Digital </vt:lpstr>
      <vt:lpstr>Applicability and Enforcing</vt:lpstr>
      <vt:lpstr>PowerPoint Presentation</vt:lpstr>
      <vt:lpstr>Theory </vt:lpstr>
      <vt:lpstr>Motivational </vt:lpstr>
      <vt:lpstr>Disinhibitory </vt:lpstr>
      <vt:lpstr>Opportunity </vt:lpstr>
      <vt:lpstr>The importance of media literacy </vt:lpstr>
      <vt:lpstr>Resources for staying safe online</vt:lpstr>
      <vt:lpstr>Consider the following…</vt:lpstr>
      <vt:lpstr>What is the message here</vt:lpstr>
      <vt:lpstr>Educational Reinforcement</vt:lpstr>
      <vt:lpstr>The men ?</vt:lpstr>
      <vt:lpstr>PowerPoint Presentation</vt:lpstr>
      <vt:lpstr>Responsible Advertising ?</vt:lpstr>
      <vt:lpstr>Future Thoughts</vt:lpstr>
      <vt:lpstr>Further Future thoughts</vt:lpstr>
      <vt:lpstr>Personal Thoughts</vt:lpstr>
      <vt:lpstr>Research </vt:lpstr>
      <vt:lpstr>PLEASE ENSURE YOU LISTEN TO THIS DEBATE…</vt:lpstr>
      <vt:lpstr>Tasks for the week…..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Traditional vs Digital</dc:title>
  <dc:creator>Jaymie Phillips</dc:creator>
  <cp:lastModifiedBy>Jaymie Phillips</cp:lastModifiedBy>
  <cp:revision>81</cp:revision>
  <dcterms:created xsi:type="dcterms:W3CDTF">2020-10-19T14:34:36Z</dcterms:created>
  <dcterms:modified xsi:type="dcterms:W3CDTF">2020-10-26T16:00:29Z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0x010100F3E4129E1942A84CA5D85470FB25F56B</vt:lpwstr>
  </property>
</Properties>
</file>