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7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326" r:id="rId9"/>
    <p:sldId id="306" r:id="rId10"/>
    <p:sldId id="264" r:id="rId11"/>
    <p:sldId id="301" r:id="rId12"/>
    <p:sldId id="265" r:id="rId13"/>
    <p:sldId id="266" r:id="rId14"/>
    <p:sldId id="267" r:id="rId15"/>
    <p:sldId id="268" r:id="rId16"/>
    <p:sldId id="284" r:id="rId17"/>
    <p:sldId id="269" r:id="rId18"/>
    <p:sldId id="303" r:id="rId19"/>
    <p:sldId id="316" r:id="rId20"/>
    <p:sldId id="270" r:id="rId21"/>
    <p:sldId id="271" r:id="rId22"/>
    <p:sldId id="273" r:id="rId23"/>
    <p:sldId id="298" r:id="rId24"/>
    <p:sldId id="322" r:id="rId25"/>
    <p:sldId id="323" r:id="rId26"/>
    <p:sldId id="324" r:id="rId27"/>
    <p:sldId id="319" r:id="rId28"/>
    <p:sldId id="315" r:id="rId29"/>
    <p:sldId id="275" r:id="rId30"/>
    <p:sldId id="300" r:id="rId31"/>
    <p:sldId id="307" r:id="rId32"/>
    <p:sldId id="277" r:id="rId33"/>
    <p:sldId id="278" r:id="rId34"/>
    <p:sldId id="279" r:id="rId35"/>
    <p:sldId id="280" r:id="rId36"/>
    <p:sldId id="308" r:id="rId37"/>
    <p:sldId id="309" r:id="rId38"/>
    <p:sldId id="286" r:id="rId39"/>
    <p:sldId id="287" r:id="rId40"/>
    <p:sldId id="288" r:id="rId41"/>
    <p:sldId id="289" r:id="rId42"/>
    <p:sldId id="290" r:id="rId43"/>
    <p:sldId id="295" r:id="rId44"/>
    <p:sldId id="325" r:id="rId45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>
      <p:cViewPr varScale="1">
        <p:scale>
          <a:sx n="86" d="100"/>
          <a:sy n="86" d="100"/>
        </p:scale>
        <p:origin x="873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7F3936EC-9078-468C-8410-C40AEE4DA94C}"/>
    <pc:docChg chg="delSld">
      <pc:chgData name="David Gardner" userId="32a3b49f-52b0-4a7d-8a0d-c44fdf742dfe" providerId="ADAL" clId="{7F3936EC-9078-468C-8410-C40AEE4DA94C}" dt="2025-01-30T19:30:55.647" v="8" actId="47"/>
      <pc:docMkLst>
        <pc:docMk/>
      </pc:docMkLst>
      <pc:sldChg chg="del">
        <pc:chgData name="David Gardner" userId="32a3b49f-52b0-4a7d-8a0d-c44fdf742dfe" providerId="ADAL" clId="{7F3936EC-9078-468C-8410-C40AEE4DA94C}" dt="2025-01-30T19:29:03.033" v="0" actId="47"/>
        <pc:sldMkLst>
          <pc:docMk/>
          <pc:sldMk cId="0" sldId="283"/>
        </pc:sldMkLst>
      </pc:sldChg>
      <pc:sldChg chg="del">
        <pc:chgData name="David Gardner" userId="32a3b49f-52b0-4a7d-8a0d-c44fdf742dfe" providerId="ADAL" clId="{7F3936EC-9078-468C-8410-C40AEE4DA94C}" dt="2025-01-30T19:30:19.820" v="7" actId="47"/>
        <pc:sldMkLst>
          <pc:docMk/>
          <pc:sldMk cId="0" sldId="304"/>
        </pc:sldMkLst>
      </pc:sldChg>
      <pc:sldChg chg="del">
        <pc:chgData name="David Gardner" userId="32a3b49f-52b0-4a7d-8a0d-c44fdf742dfe" providerId="ADAL" clId="{7F3936EC-9078-468C-8410-C40AEE4DA94C}" dt="2025-01-30T19:30:16.346" v="6" actId="47"/>
        <pc:sldMkLst>
          <pc:docMk/>
          <pc:sldMk cId="0" sldId="305"/>
        </pc:sldMkLst>
      </pc:sldChg>
      <pc:sldChg chg="del">
        <pc:chgData name="David Gardner" userId="32a3b49f-52b0-4a7d-8a0d-c44fdf742dfe" providerId="ADAL" clId="{7F3936EC-9078-468C-8410-C40AEE4DA94C}" dt="2025-01-30T19:29:42.827" v="1" actId="47"/>
        <pc:sldMkLst>
          <pc:docMk/>
          <pc:sldMk cId="0" sldId="310"/>
        </pc:sldMkLst>
      </pc:sldChg>
      <pc:sldChg chg="del">
        <pc:chgData name="David Gardner" userId="32a3b49f-52b0-4a7d-8a0d-c44fdf742dfe" providerId="ADAL" clId="{7F3936EC-9078-468C-8410-C40AEE4DA94C}" dt="2025-01-30T19:29:45.633" v="3" actId="47"/>
        <pc:sldMkLst>
          <pc:docMk/>
          <pc:sldMk cId="0" sldId="311"/>
        </pc:sldMkLst>
      </pc:sldChg>
      <pc:sldChg chg="del">
        <pc:chgData name="David Gardner" userId="32a3b49f-52b0-4a7d-8a0d-c44fdf742dfe" providerId="ADAL" clId="{7F3936EC-9078-468C-8410-C40AEE4DA94C}" dt="2025-01-30T19:29:44.042" v="2" actId="47"/>
        <pc:sldMkLst>
          <pc:docMk/>
          <pc:sldMk cId="0" sldId="312"/>
        </pc:sldMkLst>
      </pc:sldChg>
      <pc:sldChg chg="del">
        <pc:chgData name="David Gardner" userId="32a3b49f-52b0-4a7d-8a0d-c44fdf742dfe" providerId="ADAL" clId="{7F3936EC-9078-468C-8410-C40AEE4DA94C}" dt="2025-01-30T19:29:49.093" v="5" actId="47"/>
        <pc:sldMkLst>
          <pc:docMk/>
          <pc:sldMk cId="0" sldId="317"/>
        </pc:sldMkLst>
      </pc:sldChg>
      <pc:sldChg chg="del">
        <pc:chgData name="David Gardner" userId="32a3b49f-52b0-4a7d-8a0d-c44fdf742dfe" providerId="ADAL" clId="{7F3936EC-9078-468C-8410-C40AEE4DA94C}" dt="2025-01-30T19:30:55.647" v="8" actId="47"/>
        <pc:sldMkLst>
          <pc:docMk/>
          <pc:sldMk cId="0" sldId="318"/>
        </pc:sldMkLst>
      </pc:sldChg>
      <pc:sldChg chg="del">
        <pc:chgData name="David Gardner" userId="32a3b49f-52b0-4a7d-8a0d-c44fdf742dfe" providerId="ADAL" clId="{7F3936EC-9078-468C-8410-C40AEE4DA94C}" dt="2025-01-30T19:29:46.702" v="4" actId="47"/>
        <pc:sldMkLst>
          <pc:docMk/>
          <pc:sldMk cId="0" sldId="32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7A7180-DDC2-B5A8-1689-2D2131A8D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E1D5F-93E6-B233-9EEB-52D9D7C9B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79A85-B449-5F2D-BA1D-2BD44F863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654EC-ED5C-4CDC-8C02-ADC70427CD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44891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49C29-FA37-A14D-3561-E975F011E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88245-F997-91BA-31AC-414B32351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A321D-4B5A-3B73-02EB-25F048FA6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D4058-275A-473A-BC18-8E448A3667D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2199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0927E-0ABB-5064-510C-535750BA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EB77D-01EC-4A73-CF4D-7BA57AC9B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35CBC-8C70-BFAC-F3CD-9441A5155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4DAA8-D472-47C7-A44D-598A7A760E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4311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E0C4C9-51F4-820E-F7F5-28E036520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6656189-CCD7-BFA4-EF0F-551921930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4FBA097-3475-2700-5836-781F36CEC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8CCD8B-A1BF-489C-AFFA-D97476FBEC5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0896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D2358DF-DF33-2DB5-EEF8-96558D4DB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13BF8FC-4706-E5A4-C15D-09AB46D74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F64E07C-17B8-B01B-E335-7930BD6AD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C2A19-5B0A-476A-9459-C2ED7855DB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84245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AD48C5F-7BB0-F4B4-8182-62E9740AF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03F4FA1-F012-C1F5-96A9-C9D185652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2B529C7-1DFD-0F29-A1C2-7B8DC90BB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6F7E96-9269-4523-B5F5-DBEE099FDC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0299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AD3687D-CBE6-1630-4725-0061B3D95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FFA3BA0-10D5-C8B6-EAD3-18A6E13D1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456D2D3-6B7E-B3A7-2489-506E2A49A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03515-145C-4C2B-ABBF-F5BFD8F5AEC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34055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6173293-54CB-8637-D756-D70233276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1D62022-AFFF-AB17-E5FD-28D182E6C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51B134-2F75-D241-3E8E-FFC6F929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BAF4A-15B3-4790-97D9-A6EAFDAC975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4268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6848973-FF21-1C9A-24FE-0B336D0F5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ADB19B4-9A40-A899-1931-A531C43FA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BD66C1A-B6C1-996D-EBE3-26DD4869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A7022-AEBA-4A55-A38E-658BD8969AD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586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59D9D-287E-0A2B-597A-2B8C7EEF9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4DD9-62DA-BAB0-C7B8-0998749EC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AE250-0A62-52D5-74C6-BC94F8630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5E7DB-C553-4747-BEC9-540C416B8D1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4585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627A6-84CD-049A-1161-A311FBB2C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E1C74E-102C-5262-2216-B9C89346B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0F14-ED92-F1F1-11BA-34ACDE3D2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B67C9F-6A3D-4E2C-A5AF-43AE6CD1A9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9036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D1A9A7-F2C9-2594-759B-E567CFEA8F8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6B784B8-57A0-D949-6D89-517A462FF20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9A24C-7BF3-FFE3-AC32-AE9F2544A2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Times New Roman" pitchFamily="-106" charset="0"/>
                <a:ea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96B3F-8FD4-812E-F9DF-23E6DECE62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Times New Roman" pitchFamily="-106" charset="0"/>
                <a:ea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04000C-2041-D5BF-94FD-DC96877709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0AE622DF-D899-4FA1-B6DA-F8419B4A90A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026" descr="Large confetti">
            <a:extLst>
              <a:ext uri="{FF2B5EF4-FFF2-40B4-BE49-F238E27FC236}">
                <a16:creationId xmlns:a16="http://schemas.microsoft.com/office/drawing/2014/main" id="{077ADC2B-64BC-A1B1-B941-FC091E64D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Postural Analysis</a:t>
            </a:r>
          </a:p>
        </p:txBody>
      </p:sp>
      <p:sp>
        <p:nvSpPr>
          <p:cNvPr id="5123" name="Rectangle 1027">
            <a:extLst>
              <a:ext uri="{FF2B5EF4-FFF2-40B4-BE49-F238E27FC236}">
                <a16:creationId xmlns:a16="http://schemas.microsoft.com/office/drawing/2014/main" id="{803CFC2D-4DAB-C4CD-6DE8-8913EA1C73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Postural analysis is an assessment of the function of the motor system as well as the nervous system.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health status of bones and soft tissues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position of bones, muscles, and ligaments.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ability of the nervous system to control movement.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 descr="Large confetti">
            <a:extLst>
              <a:ext uri="{FF2B5EF4-FFF2-40B4-BE49-F238E27FC236}">
                <a16:creationId xmlns:a16="http://schemas.microsoft.com/office/drawing/2014/main" id="{957E54FB-32DC-A388-25D6-67E0DDC20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4925"/>
            <a:ext cx="7772400" cy="1031875"/>
          </a:xfrm>
        </p:spPr>
        <p:txBody>
          <a:bodyPr/>
          <a:lstStyle/>
          <a:p>
            <a:pPr eaLnBrk="1" hangingPunct="1"/>
            <a:r>
              <a:rPr lang="en-US" altLang="en-US"/>
              <a:t>Postural Assessment</a:t>
            </a:r>
          </a:p>
        </p:txBody>
      </p:sp>
      <p:sp>
        <p:nvSpPr>
          <p:cNvPr id="3075" name="AutoShape 5" descr="Image result for postural assessment">
            <a:extLst>
              <a:ext uri="{FF2B5EF4-FFF2-40B4-BE49-F238E27FC236}">
                <a16:creationId xmlns:a16="http://schemas.microsoft.com/office/drawing/2014/main" id="{0C822DA8-2390-82C9-03A0-9DDB686E77E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076" name="AutoShape 7" descr="Image result for postural assessment">
            <a:extLst>
              <a:ext uri="{FF2B5EF4-FFF2-40B4-BE49-F238E27FC236}">
                <a16:creationId xmlns:a16="http://schemas.microsoft.com/office/drawing/2014/main" id="{7600C675-1880-0185-D877-22817A758A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20675" y="-301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3077" name="AutoShape 9" descr="Image result for postural assessment">
            <a:extLst>
              <a:ext uri="{FF2B5EF4-FFF2-40B4-BE49-F238E27FC236}">
                <a16:creationId xmlns:a16="http://schemas.microsoft.com/office/drawing/2014/main" id="{17681C02-06E9-FC07-E7D0-049DBFDC073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3075" y="1222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3078" name="Picture 10" descr="F:\Teaching\SHSS4044 science of Nutrition\download.jpg">
            <a:extLst>
              <a:ext uri="{FF2B5EF4-FFF2-40B4-BE49-F238E27FC236}">
                <a16:creationId xmlns:a16="http://schemas.microsoft.com/office/drawing/2014/main" id="{11A22C1E-B4D5-C789-397D-7B0DD86EEF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789363"/>
            <a:ext cx="335280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9" name="AutoShape 12" descr="Image result for postural assessment">
            <a:extLst>
              <a:ext uri="{FF2B5EF4-FFF2-40B4-BE49-F238E27FC236}">
                <a16:creationId xmlns:a16="http://schemas.microsoft.com/office/drawing/2014/main" id="{B4BE79F0-3867-576F-AD2D-94FA903CEF1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5475" y="2746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3080" name="Picture 13" descr="F:\Teaching\SHSS4044 science of Nutrition\posturalassessment.png">
            <a:extLst>
              <a:ext uri="{FF2B5EF4-FFF2-40B4-BE49-F238E27FC236}">
                <a16:creationId xmlns:a16="http://schemas.microsoft.com/office/drawing/2014/main" id="{45CD02CE-37E4-1626-0E64-A102D41DA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275" y="930275"/>
            <a:ext cx="47625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15" descr="Image result for postural assessment">
            <a:extLst>
              <a:ext uri="{FF2B5EF4-FFF2-40B4-BE49-F238E27FC236}">
                <a16:creationId xmlns:a16="http://schemas.microsoft.com/office/drawing/2014/main" id="{E477B32F-2C01-F0A3-1D49-FAD30BB4A2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109663"/>
            <a:ext cx="3886200" cy="2306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 descr="Large confetti">
            <a:extLst>
              <a:ext uri="{FF2B5EF4-FFF2-40B4-BE49-F238E27FC236}">
                <a16:creationId xmlns:a16="http://schemas.microsoft.com/office/drawing/2014/main" id="{DB52F496-4117-E555-0BBD-D3094DD138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Posture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C47DD31-9060-FCCC-B2D4-51FE46A75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62000"/>
            <a:ext cx="8229600" cy="5287963"/>
          </a:xfrm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The nervous system innervates Muscles, bones, and ligaments to exert postural control.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800">
                <a:ea typeface="ＭＳ Ｐゴシック" panose="020B0600070205080204" pitchFamily="34" charset="-128"/>
              </a:rPr>
              <a:t>Posture is how the body balances.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800">
              <a:ea typeface="ＭＳ Ｐゴシック" panose="020B0600070205080204" pitchFamily="34" charset="-128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2AB071F7-BFCE-4A57-C8B0-8DEE799F37B6}"/>
              </a:ext>
            </a:extLst>
          </p:cNvPr>
          <p:cNvSpPr/>
          <p:nvPr/>
        </p:nvSpPr>
        <p:spPr>
          <a:xfrm>
            <a:off x="4202113" y="1752600"/>
            <a:ext cx="990600" cy="914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4101" name="Picture 5" descr="Image result for postural in sport">
            <a:extLst>
              <a:ext uri="{FF2B5EF4-FFF2-40B4-BE49-F238E27FC236}">
                <a16:creationId xmlns:a16="http://schemas.microsoft.com/office/drawing/2014/main" id="{70ECBE34-BC2D-570B-029B-DEB56C08B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429000"/>
            <a:ext cx="5040313" cy="3351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7" descr="Image result for postural in sport">
            <a:extLst>
              <a:ext uri="{FF2B5EF4-FFF2-40B4-BE49-F238E27FC236}">
                <a16:creationId xmlns:a16="http://schemas.microsoft.com/office/drawing/2014/main" id="{9DF86E13-F70D-A842-BE31-B3420597D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34036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 descr="Large confetti">
            <a:extLst>
              <a:ext uri="{FF2B5EF4-FFF2-40B4-BE49-F238E27FC236}">
                <a16:creationId xmlns:a16="http://schemas.microsoft.com/office/drawing/2014/main" id="{CC878319-8191-6AC4-9672-8EC280E80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Neutral Posture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EAB59DF4-6224-DB62-F654-9455D535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The brain and nervous system </a:t>
            </a:r>
            <a:r>
              <a:rPr lang="en-US" altLang="en-US" dirty="0" err="1">
                <a:ea typeface="ＭＳ Ｐゴシック" panose="020B0600070205080204" pitchFamily="34" charset="-128"/>
              </a:rPr>
              <a:t>utilise</a:t>
            </a:r>
            <a:r>
              <a:rPr lang="en-US" altLang="en-US" dirty="0">
                <a:ea typeface="ＭＳ Ｐゴシック" panose="020B0600070205080204" pitchFamily="34" charset="-128"/>
              </a:rPr>
              <a:t> information from three sources to balance the body in space.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Eyes – level.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Ears – vestibular apparatus.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Muscles and joints – proprioceptive pathways.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 descr="Large confetti">
            <a:extLst>
              <a:ext uri="{FF2B5EF4-FFF2-40B4-BE49-F238E27FC236}">
                <a16:creationId xmlns:a16="http://schemas.microsoft.com/office/drawing/2014/main" id="{A2993E4B-B1CA-B435-311D-AC66632FE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Righting Reflex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83BB8CE-134D-983E-02E9-56685536E0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229600" cy="47545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solidFill>
                  <a:srgbClr val="FF0000"/>
                </a:solidFill>
                <a:ea typeface="ＭＳ Ｐゴシック" pitchFamily="-106" charset="-128"/>
              </a:rPr>
              <a:t>A postural reaction that turns a falling body in space so that its lands in a safe manner.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i.e. Reaction to tripping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dirty="0">
                <a:solidFill>
                  <a:srgbClr val="FF0000"/>
                </a:solidFill>
                <a:ea typeface="ＭＳ Ｐゴシック" pitchFamily="-106" charset="-128"/>
              </a:rPr>
              <a:t>A normal effective reaction is dependent on normal vestibular, visual and proprioceptive functions.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 descr="Large confetti">
            <a:extLst>
              <a:ext uri="{FF2B5EF4-FFF2-40B4-BE49-F238E27FC236}">
                <a16:creationId xmlns:a16="http://schemas.microsoft.com/office/drawing/2014/main" id="{EF8448CC-E4CF-53DC-51A3-E519CA1C33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Changes in Posture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ED1CF17-C4DB-E94D-404E-C3791436DA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199"/>
            <a:ext cx="8229600" cy="49831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Postural changes can be the </a:t>
            </a:r>
            <a:r>
              <a:rPr lang="en-US" altLang="en-US" sz="2800" i="1" dirty="0">
                <a:solidFill>
                  <a:srgbClr val="FF0000"/>
                </a:solidFill>
                <a:ea typeface="ＭＳ Ｐゴシック" pitchFamily="-106" charset="-128"/>
              </a:rPr>
              <a:t>cause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-106" charset="-128"/>
              </a:rPr>
              <a:t> </a:t>
            </a:r>
            <a:r>
              <a:rPr lang="en-US" altLang="en-US" sz="2800" dirty="0">
                <a:ea typeface="ＭＳ Ｐゴシック" pitchFamily="-106" charset="-128"/>
              </a:rPr>
              <a:t>of a clinical problem.</a:t>
            </a:r>
          </a:p>
          <a:p>
            <a:pPr marL="914400" lvl="2" indent="0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000" dirty="0">
                <a:ea typeface="ＭＳ Ｐゴシック" pitchFamily="-106" charset="-128"/>
              </a:rPr>
              <a:t>		</a:t>
            </a:r>
            <a:r>
              <a:rPr lang="en-US" altLang="en-US" sz="2000" b="1" dirty="0">
                <a:solidFill>
                  <a:srgbClr val="0070C0"/>
                </a:solidFill>
                <a:ea typeface="ＭＳ Ｐゴシック" pitchFamily="-106" charset="-128"/>
              </a:rPr>
              <a:t>e.g. lower back pain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Postural changes can be the </a:t>
            </a:r>
            <a:r>
              <a:rPr lang="en-US" altLang="en-US" sz="2800" i="1" dirty="0">
                <a:solidFill>
                  <a:srgbClr val="FF0000"/>
                </a:solidFill>
                <a:ea typeface="ＭＳ Ｐゴシック" pitchFamily="-106" charset="-128"/>
              </a:rPr>
              <a:t>effect</a:t>
            </a:r>
            <a:r>
              <a:rPr lang="en-US" altLang="en-US" sz="2800" dirty="0">
                <a:solidFill>
                  <a:srgbClr val="FF0000"/>
                </a:solidFill>
                <a:ea typeface="ＭＳ Ｐゴシック" pitchFamily="-106" charset="-128"/>
              </a:rPr>
              <a:t> </a:t>
            </a:r>
            <a:r>
              <a:rPr lang="en-US" altLang="en-US" sz="2800" dirty="0">
                <a:ea typeface="ＭＳ Ｐゴシック" pitchFamily="-106" charset="-128"/>
              </a:rPr>
              <a:t>of a clinical problem.</a:t>
            </a:r>
          </a:p>
          <a:p>
            <a:pPr marL="914400" lvl="2" indent="0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000" dirty="0">
                <a:ea typeface="ＭＳ Ｐゴシック" pitchFamily="-106" charset="-128"/>
              </a:rPr>
              <a:t>	</a:t>
            </a:r>
            <a:r>
              <a:rPr lang="en-US" altLang="en-US" sz="2000" b="1" dirty="0">
                <a:ea typeface="ＭＳ Ｐゴシック" pitchFamily="-106" charset="-128"/>
              </a:rPr>
              <a:t>	</a:t>
            </a:r>
            <a:r>
              <a:rPr lang="en-US" altLang="en-US" sz="2000" b="1" dirty="0">
                <a:solidFill>
                  <a:srgbClr val="0070C0"/>
                </a:solidFill>
                <a:ea typeface="ＭＳ Ｐゴシック" pitchFamily="-106" charset="-128"/>
              </a:rPr>
              <a:t>e.g. stroke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Orthopedic problems can cause a postural change, which can worsen the orthopedic problem.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endParaRPr lang="en-US" altLang="en-US" sz="2800" dirty="0">
              <a:ea typeface="ＭＳ Ｐゴシック" pitchFamily="-106" charset="-128"/>
            </a:endParaRPr>
          </a:p>
          <a:p>
            <a:pPr marL="0" indent="0" algn="ctr" eaLnBrk="1" fontAlgn="auto" hangingPunct="1">
              <a:lnSpc>
                <a:spcPct val="8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800" dirty="0">
                <a:ea typeface="ＭＳ Ｐゴシック" pitchFamily="-106" charset="-128"/>
              </a:rPr>
              <a:t>postural problems can alter mechanical loading which can predispose an individual to injury.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 descr="Large confetti">
            <a:extLst>
              <a:ext uri="{FF2B5EF4-FFF2-40B4-BE49-F238E27FC236}">
                <a16:creationId xmlns:a16="http://schemas.microsoft.com/office/drawing/2014/main" id="{2196C1CB-3D31-A5E3-8BD6-967A6B79E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15962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Ideal Posture?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EF454A05-E98E-9C86-2986-0C0EB3F67E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600" dirty="0">
                <a:ea typeface="ＭＳ Ｐゴシック" pitchFamily="-106" charset="-128"/>
              </a:rPr>
              <a:t>There is no “normal” posture.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600" dirty="0">
                <a:ea typeface="ＭＳ Ｐゴシック" pitchFamily="-106" charset="-128"/>
              </a:rPr>
              <a:t>Ideal posture serves as a reference point.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sz="2600" dirty="0">
                <a:ea typeface="ＭＳ Ｐゴシック" pitchFamily="-106" charset="-128"/>
              </a:rPr>
              <a:t>Ideal posture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sz="22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Distributes gravitational stress for balanced muscle function.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Allows joints to move in their mid range to minimize stress on ligaments and articular surfaces.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Effective for the individual’s activities of daily living.</a:t>
            </a: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en-US" altLang="en-US" sz="2600" dirty="0">
              <a:ea typeface="ＭＳ Ｐゴシック" pitchFamily="-106" charset="-128"/>
            </a:endParaRPr>
          </a:p>
          <a:p>
            <a:pPr marL="971550" lvl="1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US" altLang="en-US" sz="2600" dirty="0">
                <a:ea typeface="ＭＳ Ｐゴシック" pitchFamily="-106" charset="-128"/>
              </a:rPr>
              <a:t>Allows the individual to avoid injury.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6082D-2A8A-DD51-0745-20EB2217E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Affecting Posture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CF4C9-C8FD-FBE3-111A-7B829FC93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Body Structure  / anatomical abnormalities</a:t>
            </a:r>
          </a:p>
          <a:p>
            <a:r>
              <a:rPr lang="en-GB" sz="2800" dirty="0"/>
              <a:t>Age</a:t>
            </a:r>
          </a:p>
          <a:p>
            <a:r>
              <a:rPr lang="en-GB" sz="2800" dirty="0"/>
              <a:t>Physiological state</a:t>
            </a:r>
          </a:p>
          <a:p>
            <a:r>
              <a:rPr lang="en-GB" sz="2800" dirty="0"/>
              <a:t>Pathology</a:t>
            </a:r>
          </a:p>
          <a:p>
            <a:r>
              <a:rPr lang="en-GB" sz="2800" dirty="0"/>
              <a:t>Occupation</a:t>
            </a:r>
          </a:p>
          <a:p>
            <a:r>
              <a:rPr lang="en-GB" sz="2800" dirty="0"/>
              <a:t>Recreation</a:t>
            </a:r>
          </a:p>
          <a:p>
            <a:r>
              <a:rPr lang="en-GB" sz="2800" dirty="0"/>
              <a:t>Environment</a:t>
            </a:r>
          </a:p>
          <a:p>
            <a:r>
              <a:rPr lang="en-GB" sz="2800" dirty="0"/>
              <a:t>Social / Culture</a:t>
            </a:r>
          </a:p>
          <a:p>
            <a:r>
              <a:rPr lang="en-GB" sz="2800" dirty="0"/>
              <a:t>Emotional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852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 descr="Large confetti">
            <a:extLst>
              <a:ext uri="{FF2B5EF4-FFF2-40B4-BE49-F238E27FC236}">
                <a16:creationId xmlns:a16="http://schemas.microsoft.com/office/drawing/2014/main" id="{4CF4771B-EDBA-A518-3BD6-1B64B4DFA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Balanced Posture</a:t>
            </a:r>
          </a:p>
        </p:txBody>
      </p:sp>
      <p:pic>
        <p:nvPicPr>
          <p:cNvPr id="9219" name="Content Placeholder 3" descr="Balanced Posture.jpg">
            <a:extLst>
              <a:ext uri="{FF2B5EF4-FFF2-40B4-BE49-F238E27FC236}">
                <a16:creationId xmlns:a16="http://schemas.microsoft.com/office/drawing/2014/main" id="{C29E2476-9789-DAA7-B4A2-08534FFF361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6400" y="1676400"/>
            <a:ext cx="5541963" cy="4525963"/>
          </a:xfr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BF29EA-C5CE-9245-373E-3587476D4BA7}"/>
              </a:ext>
            </a:extLst>
          </p:cNvPr>
          <p:cNvCxnSpPr/>
          <p:nvPr/>
        </p:nvCxnSpPr>
        <p:spPr>
          <a:xfrm>
            <a:off x="2209800" y="35052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77FCA5-9FF5-BB78-280B-8B8E8657FE56}"/>
              </a:ext>
            </a:extLst>
          </p:cNvPr>
          <p:cNvCxnSpPr/>
          <p:nvPr/>
        </p:nvCxnSpPr>
        <p:spPr>
          <a:xfrm>
            <a:off x="2378075" y="26670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7995070-0CB4-30AB-78A1-FBFCC902A921}"/>
              </a:ext>
            </a:extLst>
          </p:cNvPr>
          <p:cNvCxnSpPr/>
          <p:nvPr/>
        </p:nvCxnSpPr>
        <p:spPr>
          <a:xfrm>
            <a:off x="2286000" y="22860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36961D-75F2-1043-FA34-3A61E60C0D22}"/>
              </a:ext>
            </a:extLst>
          </p:cNvPr>
          <p:cNvCxnSpPr/>
          <p:nvPr/>
        </p:nvCxnSpPr>
        <p:spPr>
          <a:xfrm>
            <a:off x="5791200" y="38100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D7659AD-5017-3253-F2B2-32B9FA35D218}"/>
              </a:ext>
            </a:extLst>
          </p:cNvPr>
          <p:cNvCxnSpPr/>
          <p:nvPr/>
        </p:nvCxnSpPr>
        <p:spPr>
          <a:xfrm>
            <a:off x="5638800" y="4800600"/>
            <a:ext cx="12192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3DB2F5B-5515-64E7-FAF1-4935569A9F00}"/>
              </a:ext>
            </a:extLst>
          </p:cNvPr>
          <p:cNvCxnSpPr/>
          <p:nvPr/>
        </p:nvCxnSpPr>
        <p:spPr>
          <a:xfrm>
            <a:off x="2819400" y="4222750"/>
            <a:ext cx="0" cy="14922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C9811-BAF8-6D61-C20B-A10EEE926C74}"/>
              </a:ext>
            </a:extLst>
          </p:cNvPr>
          <p:cNvCxnSpPr/>
          <p:nvPr/>
        </p:nvCxnSpPr>
        <p:spPr>
          <a:xfrm>
            <a:off x="6324600" y="1676400"/>
            <a:ext cx="0" cy="449580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 descr="Large confetti">
            <a:extLst>
              <a:ext uri="{FF2B5EF4-FFF2-40B4-BE49-F238E27FC236}">
                <a16:creationId xmlns:a16="http://schemas.microsoft.com/office/drawing/2014/main" id="{B201C814-358D-BACE-10CF-E582A318E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Examples of Poor Postural Habits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76832AF9-7811-1423-FDCD-3270888C44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752599"/>
            <a:ext cx="8229600" cy="483076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Excessive sitting.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Carrying a heavy backpack.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Slumping.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Poor sleeping positions.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One-sided activities…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Carrying a heavy purse.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Sitting on a wallet.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Sitting in a twisted position.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 descr="Large confetti">
            <a:extLst>
              <a:ext uri="{FF2B5EF4-FFF2-40B4-BE49-F238E27FC236}">
                <a16:creationId xmlns:a16="http://schemas.microsoft.com/office/drawing/2014/main" id="{8DA1C604-877F-86E4-6229-76DE2BF2E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Postural Changes</a:t>
            </a:r>
          </a:p>
        </p:txBody>
      </p:sp>
      <p:pic>
        <p:nvPicPr>
          <p:cNvPr id="11267" name="Picture 5" descr="Image result for poor posture">
            <a:extLst>
              <a:ext uri="{FF2B5EF4-FFF2-40B4-BE49-F238E27FC236}">
                <a16:creationId xmlns:a16="http://schemas.microsoft.com/office/drawing/2014/main" id="{581C62EF-38E0-22ED-975B-80D471EC4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143000"/>
            <a:ext cx="4171950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7" descr="Image result for poor posture">
            <a:extLst>
              <a:ext uri="{FF2B5EF4-FFF2-40B4-BE49-F238E27FC236}">
                <a16:creationId xmlns:a16="http://schemas.microsoft.com/office/drawing/2014/main" id="{C8698CC1-2714-00B5-36C9-B14E07190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1295400"/>
            <a:ext cx="3979863" cy="208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9" descr="Image result for poor posture and spine">
            <a:extLst>
              <a:ext uri="{FF2B5EF4-FFF2-40B4-BE49-F238E27FC236}">
                <a16:creationId xmlns:a16="http://schemas.microsoft.com/office/drawing/2014/main" id="{DCA86B45-CF58-8D15-3186-4DDAB5F630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4097338"/>
            <a:ext cx="6651625" cy="276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 descr="Large confetti">
            <a:extLst>
              <a:ext uri="{FF2B5EF4-FFF2-40B4-BE49-F238E27FC236}">
                <a16:creationId xmlns:a16="http://schemas.microsoft.com/office/drawing/2014/main" id="{79FB5944-CC08-9259-0379-91C524ACB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Effects of Poor Posture on Muscles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4E49C817-048C-A9B7-D124-B7C5FE882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9812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Overstressed muscles tighten.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 err="1">
                <a:ea typeface="ＭＳ Ｐゴシック" panose="020B0600070205080204" pitchFamily="34" charset="-128"/>
              </a:rPr>
              <a:t>Favoured</a:t>
            </a:r>
            <a:r>
              <a:rPr lang="en-US" altLang="en-US" dirty="0">
                <a:ea typeface="ＭＳ Ｐゴシック" panose="020B0600070205080204" pitchFamily="34" charset="-128"/>
              </a:rPr>
              <a:t> muscles weaken.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This imbalance perpetuates the poor posture.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 descr="Large confetti">
            <a:extLst>
              <a:ext uri="{FF2B5EF4-FFF2-40B4-BE49-F238E27FC236}">
                <a16:creationId xmlns:a16="http://schemas.microsoft.com/office/drawing/2014/main" id="{B9F44576-56EB-2486-086D-74D51C4F3C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Spinal Distortions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945CC21F-97D7-2D0F-9C68-099AA35835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1910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Anterior to posterior.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Lateral.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Helical.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dirty="0">
              <a:ea typeface="ＭＳ Ｐゴシック" pitchFamily="-106" charset="-128"/>
            </a:endParaRPr>
          </a:p>
        </p:txBody>
      </p:sp>
      <p:pic>
        <p:nvPicPr>
          <p:cNvPr id="13316" name="Content Placeholder 3" descr="Helical Spine.jpg">
            <a:extLst>
              <a:ext uri="{FF2B5EF4-FFF2-40B4-BE49-F238E27FC236}">
                <a16:creationId xmlns:a16="http://schemas.microsoft.com/office/drawing/2014/main" id="{E931F0FE-55A8-7EB8-A370-07B9978ECA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754592"/>
            <a:ext cx="2363787" cy="202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5" descr="Scoliosis Surgery, Treatments, Adult and Idiopathic Scoliosis">
            <a:extLst>
              <a:ext uri="{FF2B5EF4-FFF2-40B4-BE49-F238E27FC236}">
                <a16:creationId xmlns:a16="http://schemas.microsoft.com/office/drawing/2014/main" id="{6191F256-1BCE-405B-6B5F-7BD945451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2263775"/>
            <a:ext cx="3424238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8" name="Picture 7" descr="Kyphosis Caused By Poor Posture - Causes, Treatment &amp; Exercises">
            <a:extLst>
              <a:ext uri="{FF2B5EF4-FFF2-40B4-BE49-F238E27FC236}">
                <a16:creationId xmlns:a16="http://schemas.microsoft.com/office/drawing/2014/main" id="{814C2E04-18B9-7489-9967-CD9DD34271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163" y="1371600"/>
            <a:ext cx="2487612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Spine xray Black and White Stock Photos ...">
            <a:extLst>
              <a:ext uri="{FF2B5EF4-FFF2-40B4-BE49-F238E27FC236}">
                <a16:creationId xmlns:a16="http://schemas.microsoft.com/office/drawing/2014/main" id="{D691CA56-B97A-3A7C-4032-B53C86924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015" y="3724098"/>
            <a:ext cx="2363786" cy="286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 descr="Large confetti">
            <a:extLst>
              <a:ext uri="{FF2B5EF4-FFF2-40B4-BE49-F238E27FC236}">
                <a16:creationId xmlns:a16="http://schemas.microsoft.com/office/drawing/2014/main" id="{9DE8893F-8DC9-28CA-2AA2-A7F5A1E42B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Evaluate Muscle Tension and Strength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1A770786-24E1-187E-1B67-F573016A15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Palpate for hypertonic (overused) muscles.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Palpate for weak / inhibited muscles.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 muscle is weak because it is unstressed and should be strengthened with exercise.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 inhibited muscle is not being used because its antagonistic muscle is being overused.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Large confetti">
            <a:extLst>
              <a:ext uri="{FF2B5EF4-FFF2-40B4-BE49-F238E27FC236}">
                <a16:creationId xmlns:a16="http://schemas.microsoft.com/office/drawing/2014/main" id="{4DB7E32A-FFCB-D1BE-747C-3AE6677A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Reciprocal Inhibition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E486F16-8A90-D96A-4360-0BDA2753E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Reciprocal inhibition describes muscles on one side of a joint relaxing to accommodate contraction of muscles on the other side of a joint.</a:t>
            </a:r>
          </a:p>
        </p:txBody>
      </p:sp>
      <p:pic>
        <p:nvPicPr>
          <p:cNvPr id="2050" name="Picture 2" descr="Stretching - PNF Stretching Technique ...">
            <a:extLst>
              <a:ext uri="{FF2B5EF4-FFF2-40B4-BE49-F238E27FC236}">
                <a16:creationId xmlns:a16="http://schemas.microsoft.com/office/drawing/2014/main" id="{6EE0D428-61C7-922F-4BDB-5EC1BFC9D3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5" y="3887788"/>
            <a:ext cx="4243300" cy="223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ciprocal Inhibition and Coactivation ...">
            <a:extLst>
              <a:ext uri="{FF2B5EF4-FFF2-40B4-BE49-F238E27FC236}">
                <a16:creationId xmlns:a16="http://schemas.microsoft.com/office/drawing/2014/main" id="{292E3B58-E9ED-4212-4AE4-A851D8777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733800"/>
            <a:ext cx="3810000" cy="233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 descr="Large confetti">
            <a:extLst>
              <a:ext uri="{FF2B5EF4-FFF2-40B4-BE49-F238E27FC236}">
                <a16:creationId xmlns:a16="http://schemas.microsoft.com/office/drawing/2014/main" id="{7AE87D8F-551B-73CB-F307-FC6D62128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Postural and Phasic Muscles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759530B-BF05-02E5-9435-0D5CEDCFAF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Postural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(tend to hyperactivity)</a:t>
            </a:r>
            <a:endParaRPr lang="en-US" altLang="en-US" sz="2400" dirty="0">
              <a:solidFill>
                <a:srgbClr val="FF0000"/>
              </a:solidFill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endParaRPr lang="en-US" altLang="en-US" sz="2400" dirty="0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Triceps 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Hamstrings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Adductors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Rectus femoris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Tensor fascia </a:t>
            </a:r>
            <a:r>
              <a:rPr lang="en-US" altLang="en-US" sz="2400" dirty="0" err="1">
                <a:ea typeface="ＭＳ Ｐゴシック" panose="020B0600070205080204" pitchFamily="34" charset="-128"/>
                <a:cs typeface="Times New Roman" panose="02020603050405020304" pitchFamily="18" charset="0"/>
              </a:rPr>
              <a:t>latae</a:t>
            </a:r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(TFL)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Psoas</a:t>
            </a:r>
          </a:p>
          <a:p>
            <a:pPr marL="0" indent="0" eaLnBrk="1" hangingPunct="1"/>
            <a:r>
              <a:rPr lang="en-US" altLang="en-US" sz="2400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Erector spinae</a:t>
            </a: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4E1FC9ED-4A24-79D7-9830-E3860184E0F4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676400"/>
            <a:ext cx="4038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Phasic </a:t>
            </a:r>
          </a:p>
          <a:p>
            <a:pPr marL="0" indent="0" algn="ctr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400" b="1" dirty="0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(tend to </a:t>
            </a:r>
            <a:r>
              <a:rPr lang="en-US" altLang="en-US" sz="2400" b="1" dirty="0" err="1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hypoactivity</a:t>
            </a:r>
            <a:r>
              <a:rPr lang="en-US" altLang="en-US" sz="2400" b="1" dirty="0">
                <a:solidFill>
                  <a:srgbClr val="FF0000"/>
                </a:solidFill>
                <a:ea typeface="ＭＳ Ｐゴシック" pitchFamily="-106" charset="-128"/>
                <a:cs typeface="Times New Roman" pitchFamily="-106" charset="0"/>
              </a:rPr>
              <a:t>)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altLang="en-US" sz="2400" dirty="0">
              <a:solidFill>
                <a:srgbClr val="FF0000"/>
              </a:solidFill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Tibialis</a:t>
            </a: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 anterior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Gluteus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maximus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Gluteus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medius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Rectus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abdominus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Lower / middle trapezius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Longus</a:t>
            </a: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capitus</a:t>
            </a: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 and </a:t>
            </a:r>
            <a:r>
              <a:rPr lang="en-US" altLang="en-US" sz="2400" dirty="0" err="1">
                <a:ea typeface="ＭＳ Ｐゴシック" pitchFamily="-106" charset="-128"/>
                <a:cs typeface="Times New Roman" pitchFamily="-106" charset="0"/>
              </a:rPr>
              <a:t>colli</a:t>
            </a:r>
            <a:endParaRPr lang="en-US" altLang="en-US" sz="2400" dirty="0">
              <a:ea typeface="ＭＳ Ｐゴシック" pitchFamily="-106" charset="-128"/>
              <a:cs typeface="Times New Roman" pitchFamily="-106" charset="0"/>
            </a:endParaRP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  <a:cs typeface="Times New Roman" pitchFamily="-106" charset="0"/>
              </a:rPr>
              <a:t>Deltoids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 descr="Large confetti">
            <a:extLst>
              <a:ext uri="{FF2B5EF4-FFF2-40B4-BE49-F238E27FC236}">
                <a16:creationId xmlns:a16="http://schemas.microsoft.com/office/drawing/2014/main" id="{B0A39D3D-C860-1E19-CA93-7E3B26DB1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Prior To Postural Evaluation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22DBAC46-5485-A274-D214-DE39523364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Obtain pertinent history.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Description of symptoms.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Fractures.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Injuries.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Congenital anomalies.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dirty="0">
                <a:ea typeface="ＭＳ Ｐゴシック" panose="020B0600070205080204" pitchFamily="34" charset="-128"/>
              </a:rPr>
              <a:t>Dominant hand.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Note gross structural asymmetries such as scoliosis.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 descr="Large confetti">
            <a:extLst>
              <a:ext uri="{FF2B5EF4-FFF2-40B4-BE49-F238E27FC236}">
                <a16:creationId xmlns:a16="http://schemas.microsoft.com/office/drawing/2014/main" id="{7FF856F3-7A16-E765-F9C3-EEF8CE136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Postural Views</a:t>
            </a:r>
          </a:p>
        </p:txBody>
      </p:sp>
      <p:pic>
        <p:nvPicPr>
          <p:cNvPr id="19459" name="Content Placeholder 3" descr="Posture Views.jpg">
            <a:extLst>
              <a:ext uri="{FF2B5EF4-FFF2-40B4-BE49-F238E27FC236}">
                <a16:creationId xmlns:a16="http://schemas.microsoft.com/office/drawing/2014/main" id="{A6E06D6A-0F53-68A5-FCA8-09FFF34BDC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3750" y="1600200"/>
            <a:ext cx="7556500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 descr="Large confetti">
            <a:extLst>
              <a:ext uri="{FF2B5EF4-FFF2-40B4-BE49-F238E27FC236}">
                <a16:creationId xmlns:a16="http://schemas.microsoft.com/office/drawing/2014/main" id="{44B50E3F-65EB-45C1-6207-2E959B397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Posture Types</a:t>
            </a:r>
          </a:p>
        </p:txBody>
      </p:sp>
      <p:pic>
        <p:nvPicPr>
          <p:cNvPr id="20483" name="Content Placeholder 3" descr="Posture Types.jpg">
            <a:extLst>
              <a:ext uri="{FF2B5EF4-FFF2-40B4-BE49-F238E27FC236}">
                <a16:creationId xmlns:a16="http://schemas.microsoft.com/office/drawing/2014/main" id="{9F034432-E6E2-3244-D753-99685B1D4D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5606" y="1417638"/>
            <a:ext cx="5792788" cy="5089025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 descr="Large confetti">
            <a:extLst>
              <a:ext uri="{FF2B5EF4-FFF2-40B4-BE49-F238E27FC236}">
                <a16:creationId xmlns:a16="http://schemas.microsoft.com/office/drawing/2014/main" id="{E2F23838-724B-C9E3-74CA-EAC5D6B8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Posterior View Evaluation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2EFD8894-EA2F-7DB8-FBED-1134A7DAA4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Occipital </a:t>
            </a:r>
            <a:r>
              <a:rPr lang="en-US" altLang="en-US" dirty="0" err="1">
                <a:ea typeface="ＭＳ Ｐゴシック" pitchFamily="-106" charset="-128"/>
              </a:rPr>
              <a:t>protruberance</a:t>
            </a:r>
            <a:r>
              <a:rPr lang="en-US" altLang="en-US" dirty="0">
                <a:ea typeface="ＭＳ Ｐゴシック" pitchFamily="-106" charset="-128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Cervical, thoracic, and lumbar spinous processes.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Coccyx.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Gluteal folds.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Arms should hand equally with palms slightly visible.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 descr="Large confetti">
            <a:extLst>
              <a:ext uri="{FF2B5EF4-FFF2-40B4-BE49-F238E27FC236}">
                <a16:creationId xmlns:a16="http://schemas.microsoft.com/office/drawing/2014/main" id="{3FF2AF24-7462-5153-FF91-587F536A6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Posterior View Evaluation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E7014CD-7EF3-C8A3-0C46-72A914F113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space between the arms and sides of the body should be equal.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Legs should be equally abducted.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The backs of the knees should be the same.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Ankles and feet aligned (no pronation or supination).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 descr="Large confetti">
            <a:extLst>
              <a:ext uri="{FF2B5EF4-FFF2-40B4-BE49-F238E27FC236}">
                <a16:creationId xmlns:a16="http://schemas.microsoft.com/office/drawing/2014/main" id="{B6D682F5-C968-F6E6-B6B8-581A16062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Posterior View Evaluation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45BEEF-FB27-BD58-8934-011B4806A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Structures that should be level and equal.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Tips of mastoid processes.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Acromia.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Scapula.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Lower margins of 12</a:t>
            </a:r>
            <a:r>
              <a:rPr lang="en-US" altLang="en-US" baseline="30000" dirty="0">
                <a:ea typeface="ＭＳ Ｐゴシック" panose="020B0600070205080204" pitchFamily="34" charset="-128"/>
              </a:rPr>
              <a:t>th</a:t>
            </a:r>
            <a:r>
              <a:rPr lang="en-US" altLang="en-US" dirty="0">
                <a:ea typeface="ＭＳ Ｐゴシック" panose="020B0600070205080204" pitchFamily="34" charset="-128"/>
              </a:rPr>
              <a:t> ribs.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Iliac crests.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Posterior superior iliac spines (PSIS).</a:t>
            </a:r>
          </a:p>
          <a:p>
            <a:pPr marL="971550" lvl="1" indent="-514350" eaLnBrk="1" hangingPunct="1">
              <a:buFont typeface="Calibri" panose="020F0502020204030204" pitchFamily="34" charset="0"/>
              <a:buAutoNum type="arabicPeriod"/>
            </a:pPr>
            <a:r>
              <a:rPr lang="en-US" altLang="en-US" dirty="0">
                <a:ea typeface="ＭＳ Ｐゴシック" panose="020B0600070205080204" pitchFamily="34" charset="-128"/>
              </a:rPr>
              <a:t>Ischial tuberosities.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 descr="Large confetti">
            <a:extLst>
              <a:ext uri="{FF2B5EF4-FFF2-40B4-BE49-F238E27FC236}">
                <a16:creationId xmlns:a16="http://schemas.microsoft.com/office/drawing/2014/main" id="{01523B87-DDA5-AF7D-9CAA-BB6F5335B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Ideal Posterior Alignment</a:t>
            </a:r>
          </a:p>
        </p:txBody>
      </p:sp>
      <p:pic>
        <p:nvPicPr>
          <p:cNvPr id="24579" name="Picture 2">
            <a:extLst>
              <a:ext uri="{FF2B5EF4-FFF2-40B4-BE49-F238E27FC236}">
                <a16:creationId xmlns:a16="http://schemas.microsoft.com/office/drawing/2014/main" id="{CED6F41E-0BDC-BDD1-2297-86E38D01E1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52600"/>
            <a:ext cx="5638800" cy="4764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23CC9D47-326A-8148-C3D8-6535E7C04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Spinal Deformities</a:t>
            </a:r>
          </a:p>
        </p:txBody>
      </p:sp>
      <p:pic>
        <p:nvPicPr>
          <p:cNvPr id="25603" name="Picture 4" descr="Related image">
            <a:extLst>
              <a:ext uri="{FF2B5EF4-FFF2-40B4-BE49-F238E27FC236}">
                <a16:creationId xmlns:a16="http://schemas.microsoft.com/office/drawing/2014/main" id="{3ADA87A4-97DC-7E8E-C5A6-CC6EE48D8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47800"/>
            <a:ext cx="8153400" cy="4681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8497B-B770-2F02-CCD9-6C462302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Lordosis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2E141D32-2BFD-70B4-FAEC-31DBB7C65A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225" y="936625"/>
            <a:ext cx="8458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an excessive inward curve of the spine at the lumbar regions</a:t>
            </a:r>
          </a:p>
        </p:txBody>
      </p:sp>
      <p:pic>
        <p:nvPicPr>
          <p:cNvPr id="26628" name="Picture 4" descr="Image result for lordosis">
            <a:extLst>
              <a:ext uri="{FF2B5EF4-FFF2-40B4-BE49-F238E27FC236}">
                <a16:creationId xmlns:a16="http://schemas.microsoft.com/office/drawing/2014/main" id="{32F88054-07AD-C1C5-C1DB-11BA18E20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75" y="1981200"/>
            <a:ext cx="4533900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F05035A6-A5E8-4562-C240-669A6AD05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Kyphosis</a:t>
            </a:r>
          </a:p>
        </p:txBody>
      </p:sp>
      <p:pic>
        <p:nvPicPr>
          <p:cNvPr id="27651" name="Picture 2" descr="Image result for kyphosis">
            <a:extLst>
              <a:ext uri="{FF2B5EF4-FFF2-40B4-BE49-F238E27FC236}">
                <a16:creationId xmlns:a16="http://schemas.microsoft.com/office/drawing/2014/main" id="{3061B687-B15D-2A80-8DB6-A734C1618F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13" y="2590800"/>
            <a:ext cx="6257925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Rectangle 3">
            <a:extLst>
              <a:ext uri="{FF2B5EF4-FFF2-40B4-BE49-F238E27FC236}">
                <a16:creationId xmlns:a16="http://schemas.microsoft.com/office/drawing/2014/main" id="{4D6F9369-3E75-EA2E-F726-6BB282AA72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1219200"/>
            <a:ext cx="7924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an abnormally excessive convex curvature of the spine as it occurs in the thoracic and sacral regions. 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 descr="Large confetti">
            <a:extLst>
              <a:ext uri="{FF2B5EF4-FFF2-40B4-BE49-F238E27FC236}">
                <a16:creationId xmlns:a16="http://schemas.microsoft.com/office/drawing/2014/main" id="{A8319BEF-8C6A-B5DA-E158-8D35E7D4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Scoliosis</a:t>
            </a:r>
          </a:p>
        </p:txBody>
      </p:sp>
      <p:pic>
        <p:nvPicPr>
          <p:cNvPr id="28675" name="Picture 5" descr="Image result for scoliosis">
            <a:extLst>
              <a:ext uri="{FF2B5EF4-FFF2-40B4-BE49-F238E27FC236}">
                <a16:creationId xmlns:a16="http://schemas.microsoft.com/office/drawing/2014/main" id="{6E2C1BFC-E07C-6D36-FF48-68C4C9305A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3" y="914400"/>
            <a:ext cx="4410075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Picture 7" descr="Image result for scoliosis">
            <a:extLst>
              <a:ext uri="{FF2B5EF4-FFF2-40B4-BE49-F238E27FC236}">
                <a16:creationId xmlns:a16="http://schemas.microsoft.com/office/drawing/2014/main" id="{8AB6F539-E0DE-F553-CA14-AF5DE6DCA1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3424238"/>
            <a:ext cx="5638800" cy="3176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Rectangle 2">
            <a:extLst>
              <a:ext uri="{FF2B5EF4-FFF2-40B4-BE49-F238E27FC236}">
                <a16:creationId xmlns:a16="http://schemas.microsoft.com/office/drawing/2014/main" id="{C7DDFA07-3E29-4150-AB75-C61D221E7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9938" y="1371600"/>
            <a:ext cx="4572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latin typeface="Times New Roman" panose="02020603050405020304" pitchFamily="18" charset="0"/>
              </a:rPr>
              <a:t>a condition in which a person's spine has a sideways curve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 descr="Large confetti">
            <a:extLst>
              <a:ext uri="{FF2B5EF4-FFF2-40B4-BE49-F238E27FC236}">
                <a16:creationId xmlns:a16="http://schemas.microsoft.com/office/drawing/2014/main" id="{0472D62E-1FCA-05EE-F928-B58BB9800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Pelvic Unleveling</a:t>
            </a:r>
          </a:p>
        </p:txBody>
      </p:sp>
      <p:pic>
        <p:nvPicPr>
          <p:cNvPr id="29699" name="Content Placeholder 3" descr="Pelvic Unleveling.jpg">
            <a:extLst>
              <a:ext uri="{FF2B5EF4-FFF2-40B4-BE49-F238E27FC236}">
                <a16:creationId xmlns:a16="http://schemas.microsoft.com/office/drawing/2014/main" id="{AFCE8B8E-936C-AD7D-E1C8-402B6D7A3A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675" y="1446213"/>
            <a:ext cx="3448050" cy="3905250"/>
          </a:xfrm>
        </p:spPr>
      </p:pic>
      <p:sp>
        <p:nvSpPr>
          <p:cNvPr id="29700" name="AutoShape 5" descr="Image result for pelvic unleveling">
            <a:extLst>
              <a:ext uri="{FF2B5EF4-FFF2-40B4-BE49-F238E27FC236}">
                <a16:creationId xmlns:a16="http://schemas.microsoft.com/office/drawing/2014/main" id="{A05C94EA-8DEE-5BAA-E80A-19B1ECC38FB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pic>
        <p:nvPicPr>
          <p:cNvPr id="29701" name="Picture 7" descr="Image result for pelvic unleveling">
            <a:extLst>
              <a:ext uri="{FF2B5EF4-FFF2-40B4-BE49-F238E27FC236}">
                <a16:creationId xmlns:a16="http://schemas.microsoft.com/office/drawing/2014/main" id="{6591F367-65D6-5221-C0F9-5FB17738A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138238"/>
            <a:ext cx="3800475" cy="4438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ight Arrow 2">
            <a:extLst>
              <a:ext uri="{FF2B5EF4-FFF2-40B4-BE49-F238E27FC236}">
                <a16:creationId xmlns:a16="http://schemas.microsoft.com/office/drawing/2014/main" id="{7DB87E00-D01D-E76E-EB01-6BC7D69CE3F3}"/>
              </a:ext>
            </a:extLst>
          </p:cNvPr>
          <p:cNvSpPr/>
          <p:nvPr/>
        </p:nvSpPr>
        <p:spPr>
          <a:xfrm>
            <a:off x="3886200" y="3048000"/>
            <a:ext cx="762000" cy="6191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 descr="Large confetti">
            <a:extLst>
              <a:ext uri="{FF2B5EF4-FFF2-40B4-BE49-F238E27FC236}">
                <a16:creationId xmlns:a16="http://schemas.microsoft.com/office/drawing/2014/main" id="{28075525-7B12-D428-504E-768BF299F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Lateral View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55BC8C54-EEAD-3484-8EE4-62758852F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600200"/>
            <a:ext cx="5638800" cy="4525963"/>
          </a:xfrm>
        </p:spPr>
        <p:txBody>
          <a:bodyPr/>
          <a:lstStyle/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Evaluate from both sides.</a:t>
            </a:r>
          </a:p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Landmarks.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External auditory canal.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Acromion process of shoulder.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Axillary line.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Mid-point of iliac crest.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Greater trochanter of hip.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Lateral condyles of femur.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Tibia slightly anterior to lateral malleolus.</a:t>
            </a:r>
          </a:p>
        </p:txBody>
      </p:sp>
      <p:pic>
        <p:nvPicPr>
          <p:cNvPr id="35844" name="Content Placeholder 3" descr="Lateral alignment.jpg">
            <a:extLst>
              <a:ext uri="{FF2B5EF4-FFF2-40B4-BE49-F238E27FC236}">
                <a16:creationId xmlns:a16="http://schemas.microsoft.com/office/drawing/2014/main" id="{2C2C1158-2520-9C09-E9D2-E4CCE8B659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600200"/>
            <a:ext cx="38036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 descr="Large confetti">
            <a:extLst>
              <a:ext uri="{FF2B5EF4-FFF2-40B4-BE49-F238E27FC236}">
                <a16:creationId xmlns:a16="http://schemas.microsoft.com/office/drawing/2014/main" id="{E624CF36-C81B-E072-40A0-7D0C765AF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Head Alignment Lateral View</a:t>
            </a:r>
          </a:p>
        </p:txBody>
      </p:sp>
      <p:pic>
        <p:nvPicPr>
          <p:cNvPr id="36867" name="Content Placeholder 3" descr="Lateral alignment Head.jpg">
            <a:extLst>
              <a:ext uri="{FF2B5EF4-FFF2-40B4-BE49-F238E27FC236}">
                <a16:creationId xmlns:a16="http://schemas.microsoft.com/office/drawing/2014/main" id="{20C222C5-2361-9DC1-A1E9-D8ADF043C3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122488"/>
            <a:ext cx="8229600" cy="3481387"/>
          </a:xfr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 descr="Large confetti">
            <a:extLst>
              <a:ext uri="{FF2B5EF4-FFF2-40B4-BE49-F238E27FC236}">
                <a16:creationId xmlns:a16="http://schemas.microsoft.com/office/drawing/2014/main" id="{99824D0B-03CD-052F-DCBF-7A273E5A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Forward Head Posture</a:t>
            </a:r>
          </a:p>
        </p:txBody>
      </p:sp>
      <p:pic>
        <p:nvPicPr>
          <p:cNvPr id="37891" name="Content Placeholder 3" descr="Forward Head Posture.jpg">
            <a:extLst>
              <a:ext uri="{FF2B5EF4-FFF2-40B4-BE49-F238E27FC236}">
                <a16:creationId xmlns:a16="http://schemas.microsoft.com/office/drawing/2014/main" id="{0B4782AF-9165-564F-8801-9166A06108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" y="1546225"/>
            <a:ext cx="1666875" cy="4525963"/>
          </a:xfrm>
        </p:spPr>
      </p:pic>
      <p:pic>
        <p:nvPicPr>
          <p:cNvPr id="37892" name="Picture 3" descr="C:\Documents and Settings\Michael\My Documents\PCOM\ONE2\Pictures\Lateral Align Forward.gif">
            <a:extLst>
              <a:ext uri="{FF2B5EF4-FFF2-40B4-BE49-F238E27FC236}">
                <a16:creationId xmlns:a16="http://schemas.microsoft.com/office/drawing/2014/main" id="{15B25C7C-1420-BE81-3A61-EFCFA6835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295400"/>
            <a:ext cx="331946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3" name="Content Placeholder 3" descr="Head Neck Weight Dist.jpg">
            <a:extLst>
              <a:ext uri="{FF2B5EF4-FFF2-40B4-BE49-F238E27FC236}">
                <a16:creationId xmlns:a16="http://schemas.microsoft.com/office/drawing/2014/main" id="{3D8B490E-46E5-F1A7-F18A-B98F63E7E33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1546225"/>
            <a:ext cx="31559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 descr="Large confetti">
            <a:extLst>
              <a:ext uri="{FF2B5EF4-FFF2-40B4-BE49-F238E27FC236}">
                <a16:creationId xmlns:a16="http://schemas.microsoft.com/office/drawing/2014/main" id="{0BE5B734-6248-21F0-D974-1692C9801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0A4B90FC-B532-820B-ED66-DCB27F031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Balanced posture should appear equal from left to right.</a:t>
            </a:r>
          </a:p>
          <a:p>
            <a:pPr eaLnBrk="1" hangingPunct="1"/>
            <a:r>
              <a:rPr lang="en-US" altLang="en-US" sz="2800">
                <a:ea typeface="ＭＳ Ｐゴシック" panose="020B0600070205080204" pitchFamily="34" charset="-128"/>
              </a:rPr>
              <a:t>Landmarks.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Bridge of nose.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Center of chin.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Episternal notch.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Xiphoid process.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Umbilicus.</a:t>
            </a:r>
          </a:p>
          <a:p>
            <a:pPr lvl="1" eaLnBrk="1" hangingPunct="1"/>
            <a:r>
              <a:rPr lang="en-US" altLang="en-US" sz="2400">
                <a:ea typeface="ＭＳ Ｐゴシック" panose="020B0600070205080204" pitchFamily="34" charset="-128"/>
              </a:rPr>
              <a:t>Pubes.</a:t>
            </a:r>
          </a:p>
        </p:txBody>
      </p:sp>
      <p:pic>
        <p:nvPicPr>
          <p:cNvPr id="40964" name="Picture 5" descr="Image result for frontal postural alignment">
            <a:extLst>
              <a:ext uri="{FF2B5EF4-FFF2-40B4-BE49-F238E27FC236}">
                <a16:creationId xmlns:a16="http://schemas.microsoft.com/office/drawing/2014/main" id="{C9726022-653A-7186-1139-0088BE5AC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981200"/>
            <a:ext cx="2066925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 descr="Large confetti">
            <a:extLst>
              <a:ext uri="{FF2B5EF4-FFF2-40B4-BE49-F238E27FC236}">
                <a16:creationId xmlns:a16="http://schemas.microsoft.com/office/drawing/2014/main" id="{01A78C43-1814-A75C-40B4-3BD87F6C1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2C8938AF-E194-1A85-87BC-D76A5BD138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Arms should hang similarly with palms at the side of the thighs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Shoulder girdle symmetry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Hands should show similar rotation and placement on the body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en-US" dirty="0">
                <a:ea typeface="ＭＳ Ｐゴシック" pitchFamily="-106" charset="-128"/>
              </a:rPr>
              <a:t>Legs should appear equally abducted from the center line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 descr="Large confetti">
            <a:extLst>
              <a:ext uri="{FF2B5EF4-FFF2-40B4-BE49-F238E27FC236}">
                <a16:creationId xmlns:a16="http://schemas.microsoft.com/office/drawing/2014/main" id="{EE3145DF-3AFD-70F6-38C8-EDC065F849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7FD8D066-7B49-06EE-75D7-4AAF73114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Feet aligned 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No pronation / supination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No inversion of eversion</a:t>
            </a:r>
          </a:p>
          <a:p>
            <a:pPr lvl="1" eaLnBrk="1" hangingPunct="1"/>
            <a:endParaRPr lang="en-US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Knees forward and symmetric</a:t>
            </a: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 descr="Large confetti">
            <a:extLst>
              <a:ext uri="{FF2B5EF4-FFF2-40B4-BE49-F238E27FC236}">
                <a16:creationId xmlns:a16="http://schemas.microsoft.com/office/drawing/2014/main" id="{73750985-B03C-8723-8121-C5415B6B8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Anteroposterior / Front View</a:t>
            </a:r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AB10322C-1363-C208-D3A9-188ABC833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Structures that should be equal and level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Eyes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Clavicles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Lower margins of the ribcage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Anterior superior iliac spines (ASIS)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Femoral trochanters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Knees</a:t>
            </a:r>
          </a:p>
          <a:p>
            <a:pPr lvl="1" eaLnBrk="1" hangingPunct="1"/>
            <a:r>
              <a:rPr lang="en-US" altLang="en-US" dirty="0">
                <a:ea typeface="ＭＳ Ｐゴシック" panose="020B0600070205080204" pitchFamily="34" charset="-128"/>
              </a:rPr>
              <a:t>Ankles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 descr="Large confetti">
            <a:extLst>
              <a:ext uri="{FF2B5EF4-FFF2-40B4-BE49-F238E27FC236}">
                <a16:creationId xmlns:a16="http://schemas.microsoft.com/office/drawing/2014/main" id="{98E2708B-9FCA-FA82-E5D9-956C76200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Genu Valga (Knock-knees)</a:t>
            </a:r>
          </a:p>
        </p:txBody>
      </p:sp>
      <p:pic>
        <p:nvPicPr>
          <p:cNvPr id="46083" name="Picture 5" descr="Image result for genu valgum">
            <a:extLst>
              <a:ext uri="{FF2B5EF4-FFF2-40B4-BE49-F238E27FC236}">
                <a16:creationId xmlns:a16="http://schemas.microsoft.com/office/drawing/2014/main" id="{03B16D56-0B1F-C7D1-5451-0871810B8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382713"/>
            <a:ext cx="6324600" cy="486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 descr="Large confetti">
            <a:extLst>
              <a:ext uri="{FF2B5EF4-FFF2-40B4-BE49-F238E27FC236}">
                <a16:creationId xmlns:a16="http://schemas.microsoft.com/office/drawing/2014/main" id="{7B8010C9-7B9A-D42D-3CB0-F49DE813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Genu Vara (Bowlegs)</a:t>
            </a:r>
          </a:p>
        </p:txBody>
      </p:sp>
      <p:pic>
        <p:nvPicPr>
          <p:cNvPr id="47107" name="Picture 5" descr="Image result for genu vara">
            <a:extLst>
              <a:ext uri="{FF2B5EF4-FFF2-40B4-BE49-F238E27FC236}">
                <a16:creationId xmlns:a16="http://schemas.microsoft.com/office/drawing/2014/main" id="{5031AE30-90B0-2BC0-5D3B-65963F014B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88" y="1447800"/>
            <a:ext cx="8229600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 descr="Large confetti">
            <a:extLst>
              <a:ext uri="{FF2B5EF4-FFF2-40B4-BE49-F238E27FC236}">
                <a16:creationId xmlns:a16="http://schemas.microsoft.com/office/drawing/2014/main" id="{10FF9E60-DC18-7AC1-8AC7-7DF912F5A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Upper Crossed Syndrome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FB588CDB-E470-D11B-5911-66A7A9716E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4800" y="1600200"/>
            <a:ext cx="37338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FF0000"/>
                </a:solidFill>
                <a:ea typeface="ＭＳ Ｐゴシック" pitchFamily="-106" charset="-128"/>
              </a:rPr>
              <a:t>Affects the head, neck and shoulders.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Result of long-term seated postures.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Rolled-in and forward shoulders.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Increased thoracic kyphosis.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Forward head posture.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ea typeface="ＭＳ Ｐゴシック" pitchFamily="-106" charset="-128"/>
              </a:rPr>
              <a:t>Loss of cervical lordosis.</a:t>
            </a:r>
          </a:p>
        </p:txBody>
      </p:sp>
      <p:pic>
        <p:nvPicPr>
          <p:cNvPr id="48132" name="Picture 5" descr="Image result for upper crossed syndrome">
            <a:extLst>
              <a:ext uri="{FF2B5EF4-FFF2-40B4-BE49-F238E27FC236}">
                <a16:creationId xmlns:a16="http://schemas.microsoft.com/office/drawing/2014/main" id="{2945C351-E4B8-7466-DC3E-8800E9E67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21336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 descr="Large confetti">
            <a:extLst>
              <a:ext uri="{FF2B5EF4-FFF2-40B4-BE49-F238E27FC236}">
                <a16:creationId xmlns:a16="http://schemas.microsoft.com/office/drawing/2014/main" id="{2B39A7B0-CB2B-C8B9-60B4-FB1125AFF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Lower Crossed Syndrome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A6C9EE1B-F3FD-12E9-7479-1A862412D6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Affects the lumbar spine and pelvis.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Anterior pelvis and increased lumbar lordosis.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Tightness in the psoas and lumbar erector </a:t>
            </a:r>
            <a:r>
              <a:rPr lang="en-US" altLang="en-US" dirty="0" err="1">
                <a:ea typeface="ＭＳ Ｐゴシック" pitchFamily="-106" charset="-128"/>
              </a:rPr>
              <a:t>spinae</a:t>
            </a:r>
            <a:r>
              <a:rPr lang="en-US" altLang="en-US" dirty="0">
                <a:ea typeface="ＭＳ Ｐゴシック" pitchFamily="-106" charset="-128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en-US" dirty="0">
              <a:ea typeface="ＭＳ Ｐゴシック" pitchFamily="-106" charset="-128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ea typeface="ＭＳ Ｐゴシック" pitchFamily="-106" charset="-128"/>
              </a:rPr>
              <a:t>Long-term sitting contributes to this syndrome as well.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 descr="Large confetti">
            <a:extLst>
              <a:ext uri="{FF2B5EF4-FFF2-40B4-BE49-F238E27FC236}">
                <a16:creationId xmlns:a16="http://schemas.microsoft.com/office/drawing/2014/main" id="{296EED0A-AC57-3254-B56E-A6FD5D3AE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Lower Crossed Syndrome</a:t>
            </a:r>
          </a:p>
        </p:txBody>
      </p:sp>
      <p:sp>
        <p:nvSpPr>
          <p:cNvPr id="50179" name="Rectangle 4">
            <a:extLst>
              <a:ext uri="{FF2B5EF4-FFF2-40B4-BE49-F238E27FC236}">
                <a16:creationId xmlns:a16="http://schemas.microsoft.com/office/drawing/2014/main" id="{4F5AAB69-EA0F-8997-F18E-C0CE2E900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6563" y="1104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37931725" indent="-37474525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pic>
        <p:nvPicPr>
          <p:cNvPr id="50180" name="Picture 6" descr="Image result for lower crossed syndrome">
            <a:extLst>
              <a:ext uri="{FF2B5EF4-FFF2-40B4-BE49-F238E27FC236}">
                <a16:creationId xmlns:a16="http://schemas.microsoft.com/office/drawing/2014/main" id="{F49B15F2-1514-C71B-1082-E2357F843A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1152525"/>
            <a:ext cx="3094038" cy="519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 descr="Large confetti">
            <a:extLst>
              <a:ext uri="{FF2B5EF4-FFF2-40B4-BE49-F238E27FC236}">
                <a16:creationId xmlns:a16="http://schemas.microsoft.com/office/drawing/2014/main" id="{B5A14E8C-C3AF-88B6-051D-22534203AF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ea typeface="ＭＳ Ｐゴシック" pitchFamily="-106" charset="-128"/>
                <a:cs typeface="Times New Roman" pitchFamily="-106" charset="0"/>
              </a:rPr>
              <a:t>Imbalances in the Following Pairs of Muscles:</a:t>
            </a:r>
            <a:r>
              <a:rPr lang="en-US" altLang="en-US" dirty="0">
                <a:ea typeface="ＭＳ Ｐゴシック" pitchFamily="-106" charset="-128"/>
              </a:rPr>
              <a:t> 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3B959D74-24C7-DC90-33D7-542997F5A2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Weak gluteus maximus and short hip flexors.</a:t>
            </a: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Weak abdominals and short lumbar erector spinae.</a:t>
            </a:r>
          </a:p>
          <a:p>
            <a:pPr eaLnBrk="1" hangingPunct="1">
              <a:defRPr/>
            </a:pPr>
            <a:endParaRPr lang="en-US" altLang="en-US" dirty="0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eaLnBrk="1" hangingPunct="1">
              <a:defRPr/>
            </a:pP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Weak gluteus </a:t>
            </a:r>
            <a:r>
              <a:rPr lang="en-US" altLang="en-US" dirty="0" err="1">
                <a:ea typeface="ＭＳ Ｐゴシック" panose="020B0600070205080204" pitchFamily="34" charset="-128"/>
                <a:cs typeface="Times New Roman" panose="02020603050405020304" pitchFamily="18" charset="0"/>
              </a:rPr>
              <a:t>medius</a:t>
            </a:r>
            <a:r>
              <a:rPr lang="en-US" altLang="en-US" dirty="0">
                <a:ea typeface="ＭＳ Ｐゴシック" panose="020B0600070205080204" pitchFamily="34" charset="-128"/>
                <a:cs typeface="Times New Roman" panose="02020603050405020304" pitchFamily="18" charset="0"/>
              </a:rPr>
              <a:t> and short TFL and QL.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 descr="Large confetti">
            <a:extLst>
              <a:ext uri="{FF2B5EF4-FFF2-40B4-BE49-F238E27FC236}">
                <a16:creationId xmlns:a16="http://schemas.microsoft.com/office/drawing/2014/main" id="{FBDA6443-106E-80A6-5C7C-12871B345C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sz="4000">
                <a:ea typeface="ＭＳ Ｐゴシック" panose="020B0600070205080204" pitchFamily="34" charset="-128"/>
                <a:cs typeface="Times New Roman" panose="02020603050405020304" pitchFamily="18" charset="0"/>
              </a:rPr>
              <a:t>Postural Signs of Lower Crossed Syndrome 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247ACAFD-B93B-1273-E647-F9DA1BC598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u="sng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Postural finding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endParaRPr lang="en-US" altLang="en-US" sz="2400" b="1" u="sng">
              <a:solidFill>
                <a:srgbClr val="FF0000"/>
              </a:solidFill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Lumbar hyperlordosis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Anterior pelvic tilt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Protruding abdomen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Foot turned out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Hypertrophy of thoracolumbar junction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Groove in iliotibial band</a:t>
            </a:r>
          </a:p>
        </p:txBody>
      </p:sp>
      <p:sp>
        <p:nvSpPr>
          <p:cNvPr id="52228" name="Rectangle 4">
            <a:extLst>
              <a:ext uri="{FF2B5EF4-FFF2-40B4-BE49-F238E27FC236}">
                <a16:creationId xmlns:a16="http://schemas.microsoft.com/office/drawing/2014/main" id="{5964BD63-3B55-718F-3A60-B5708C173F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US" altLang="en-US" sz="2400" b="1" u="sng">
                <a:solidFill>
                  <a:srgbClr val="FF0000"/>
                </a:solidFill>
                <a:ea typeface="ＭＳ Ｐゴシック" panose="020B0600070205080204" pitchFamily="34" charset="-128"/>
                <a:cs typeface="Times New Roman" panose="02020603050405020304" pitchFamily="18" charset="0"/>
              </a:rPr>
              <a:t>Dysfunction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US" altLang="en-US" sz="2400" b="1" u="sng">
              <a:ea typeface="ＭＳ Ｐゴシック" panose="020B0600070205080204" pitchFamily="34" charset="-128"/>
              <a:cs typeface="Times New Roman" panose="02020603050405020304" pitchFamily="18" charset="0"/>
            </a:endParaRP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Shortened erector spinae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Weak gluteus maximus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Weak abdominals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Shortened piriformis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Hypermobile lumbosacral junction</a:t>
            </a:r>
          </a:p>
          <a:p>
            <a:pPr marL="0" indent="0" eaLnBrk="1" hangingPunct="1"/>
            <a:r>
              <a:rPr lang="en-US" altLang="en-US" sz="2400">
                <a:ea typeface="ＭＳ Ｐゴシック" panose="020B0600070205080204" pitchFamily="34" charset="-128"/>
                <a:cs typeface="Times New Roman" panose="02020603050405020304" pitchFamily="18" charset="0"/>
              </a:rPr>
              <a:t>Shortened tensor fascia latae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 descr="Large confetti">
            <a:extLst>
              <a:ext uri="{FF2B5EF4-FFF2-40B4-BE49-F238E27FC236}">
                <a16:creationId xmlns:a16="http://schemas.microsoft.com/office/drawing/2014/main" id="{AC1B2512-976C-EA61-10C4-226FCE544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92163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Layered Syndrome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E0A225CA-EA7B-0C82-9111-DD381A331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43000"/>
            <a:ext cx="8229600" cy="16764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>
                <a:ea typeface="ＭＳ Ｐゴシック" panose="020B0600070205080204" pitchFamily="34" charset="-128"/>
              </a:rPr>
              <a:t>Layered syndrome is a combination of the muscle imbalances seen in both upper and lower crossed syndrome.</a:t>
            </a:r>
          </a:p>
        </p:txBody>
      </p:sp>
      <p:pic>
        <p:nvPicPr>
          <p:cNvPr id="53252" name="Content Placeholder 3" descr="Upper Lower Crossed Syndrome.jpg">
            <a:extLst>
              <a:ext uri="{FF2B5EF4-FFF2-40B4-BE49-F238E27FC236}">
                <a16:creationId xmlns:a16="http://schemas.microsoft.com/office/drawing/2014/main" id="{D859D6B7-4EC4-EA6C-A30B-D88B4C536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819400"/>
            <a:ext cx="4275138" cy="361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3" name="Picture 8" descr="Image result for layered syndrome">
            <a:extLst>
              <a:ext uri="{FF2B5EF4-FFF2-40B4-BE49-F238E27FC236}">
                <a16:creationId xmlns:a16="http://schemas.microsoft.com/office/drawing/2014/main" id="{531FB78E-F9D5-D8A6-DD01-9873CA553E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438400"/>
            <a:ext cx="2922588" cy="410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139DC-0B4C-3EC7-2269-F63F2AE40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r>
              <a:rPr lang="en-GB" dirty="0"/>
              <a:t>Assessment posture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AB3EF-E6CD-6A85-710D-2C4B0B967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Visual subjective evaluation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Plumbline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Video image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Static / dynamic / loading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Standing, sitting, functional / sport activities</a:t>
            </a:r>
          </a:p>
        </p:txBody>
      </p:sp>
    </p:spTree>
    <p:extLst>
      <p:ext uri="{BB962C8B-B14F-4D97-AF65-F5344CB8AC3E}">
        <p14:creationId xmlns:p14="http://schemas.microsoft.com/office/powerpoint/2010/main" val="10876866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770</TotalTime>
  <Words>1067</Words>
  <Application>Microsoft Office PowerPoint</Application>
  <PresentationFormat>On-screen Show (4:3)</PresentationFormat>
  <Paragraphs>265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ＭＳ Ｐゴシック</vt:lpstr>
      <vt:lpstr>Arial</vt:lpstr>
      <vt:lpstr>Calibri</vt:lpstr>
      <vt:lpstr>Times New Roman</vt:lpstr>
      <vt:lpstr>Office Theme</vt:lpstr>
      <vt:lpstr>Postural Analysis</vt:lpstr>
      <vt:lpstr>Postural Assessment</vt:lpstr>
      <vt:lpstr>Posture</vt:lpstr>
      <vt:lpstr>Neutral Posture</vt:lpstr>
      <vt:lpstr>Righting Reflex</vt:lpstr>
      <vt:lpstr>Changes in Posture</vt:lpstr>
      <vt:lpstr>Ideal Posture?</vt:lpstr>
      <vt:lpstr>Factors Affecting Posture</vt:lpstr>
      <vt:lpstr>Balanced Posture</vt:lpstr>
      <vt:lpstr>Examples of Poor Postural Habits</vt:lpstr>
      <vt:lpstr>Postural Changes</vt:lpstr>
      <vt:lpstr>Effects of Poor Posture on Muscles</vt:lpstr>
      <vt:lpstr>Spinal Distortions</vt:lpstr>
      <vt:lpstr>Evaluate Muscle Tension and Strength</vt:lpstr>
      <vt:lpstr>Reciprocal Inhibition</vt:lpstr>
      <vt:lpstr>Postural and Phasic Muscles</vt:lpstr>
      <vt:lpstr>Prior To Postural Evaluation</vt:lpstr>
      <vt:lpstr>Postural Views</vt:lpstr>
      <vt:lpstr>Posture Types</vt:lpstr>
      <vt:lpstr>Posterior View Evaluation</vt:lpstr>
      <vt:lpstr>Posterior View Evaluation</vt:lpstr>
      <vt:lpstr>Posterior View Evaluation</vt:lpstr>
      <vt:lpstr>Ideal Posterior Alignment</vt:lpstr>
      <vt:lpstr>Spinal Deformities</vt:lpstr>
      <vt:lpstr>Lordosis</vt:lpstr>
      <vt:lpstr>Kyphosis</vt:lpstr>
      <vt:lpstr>Scoliosis</vt:lpstr>
      <vt:lpstr>Pelvic Unleveling</vt:lpstr>
      <vt:lpstr>Lateral View</vt:lpstr>
      <vt:lpstr>Head Alignment Lateral View</vt:lpstr>
      <vt:lpstr>Forward Head Posture</vt:lpstr>
      <vt:lpstr>Anteroposterior / Front View</vt:lpstr>
      <vt:lpstr>Anteroposterior / Front View</vt:lpstr>
      <vt:lpstr>Anteroposterior / Front View</vt:lpstr>
      <vt:lpstr>Anteroposterior / Front View</vt:lpstr>
      <vt:lpstr>Genu Valga (Knock-knees)</vt:lpstr>
      <vt:lpstr>Genu Vara (Bowlegs)</vt:lpstr>
      <vt:lpstr>Upper Crossed Syndrome</vt:lpstr>
      <vt:lpstr>Lower Crossed Syndrome</vt:lpstr>
      <vt:lpstr>Lower Crossed Syndrome</vt:lpstr>
      <vt:lpstr>Imbalances in the Following Pairs of Muscles: </vt:lpstr>
      <vt:lpstr>Postural Signs of Lower Crossed Syndrome </vt:lpstr>
      <vt:lpstr>Layered Syndrome</vt:lpstr>
      <vt:lpstr>Assessment posture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Postural Assessment</dc:title>
  <dc:creator>Michael</dc:creator>
  <cp:lastModifiedBy>David Gardner</cp:lastModifiedBy>
  <cp:revision>31</cp:revision>
  <cp:lastPrinted>1601-01-01T00:00:00Z</cp:lastPrinted>
  <dcterms:created xsi:type="dcterms:W3CDTF">2009-01-15T09:02:36Z</dcterms:created>
  <dcterms:modified xsi:type="dcterms:W3CDTF">2025-01-30T19:31:04Z</dcterms:modified>
</cp:coreProperties>
</file>