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Lst>
  <p:sldSz cx="12192000" cy="109807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22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797080"/>
            <a:ext cx="10363200" cy="3822924"/>
          </a:xfrm>
        </p:spPr>
        <p:txBody>
          <a:bodyPr anchor="b"/>
          <a:lstStyle>
            <a:lvl1pPr algn="ctr">
              <a:defRPr sz="8000"/>
            </a:lvl1pPr>
          </a:lstStyle>
          <a:p>
            <a:r>
              <a:rPr lang="en-US"/>
              <a:t>Click to edit Master title style</a:t>
            </a:r>
            <a:endParaRPr lang="en-US" dirty="0"/>
          </a:p>
        </p:txBody>
      </p:sp>
      <p:sp>
        <p:nvSpPr>
          <p:cNvPr id="3" name="Subtitle 2"/>
          <p:cNvSpPr>
            <a:spLocks noGrp="1"/>
          </p:cNvSpPr>
          <p:nvPr>
            <p:ph type="subTitle" idx="1"/>
          </p:nvPr>
        </p:nvSpPr>
        <p:spPr>
          <a:xfrm>
            <a:off x="1524000" y="5767430"/>
            <a:ext cx="9144000" cy="2651136"/>
          </a:xfrm>
        </p:spPr>
        <p:txBody>
          <a:bodyPr/>
          <a:lstStyle>
            <a:lvl1pPr marL="0" indent="0" algn="ctr">
              <a:buNone/>
              <a:defRPr sz="3200"/>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F4A72C-827E-443F-BFC8-FB2F026F2E76}" type="datetimeFigureOut">
              <a:rPr lang="en-GB" smtClean="0"/>
              <a:t>12/05/2025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879051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4A72C-827E-443F-BFC8-FB2F026F2E76}" type="datetimeFigureOut">
              <a:rPr lang="en-GB" smtClean="0"/>
              <a:t>12/05/2025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764815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2737562"/>
            <a:ext cx="10515600" cy="4567681"/>
          </a:xfrm>
        </p:spPr>
        <p:txBody>
          <a:bodyPr anchor="b"/>
          <a:lstStyle>
            <a:lvl1pPr>
              <a:defRPr sz="8000"/>
            </a:lvl1pPr>
          </a:lstStyle>
          <a:p>
            <a:r>
              <a:rPr lang="en-US"/>
              <a:t>Click to edit Master title style</a:t>
            </a:r>
            <a:endParaRPr lang="en-US" dirty="0"/>
          </a:p>
        </p:txBody>
      </p:sp>
      <p:sp>
        <p:nvSpPr>
          <p:cNvPr id="3" name="Text Placeholder 2"/>
          <p:cNvSpPr>
            <a:spLocks noGrp="1"/>
          </p:cNvSpPr>
          <p:nvPr>
            <p:ph type="body" idx="1"/>
          </p:nvPr>
        </p:nvSpPr>
        <p:spPr>
          <a:xfrm>
            <a:off x="831851" y="7348455"/>
            <a:ext cx="10515600" cy="2402036"/>
          </a:xfrm>
        </p:spPr>
        <p:txBody>
          <a:bodyPr/>
          <a:lstStyle>
            <a:lvl1pPr marL="0" indent="0">
              <a:buNone/>
              <a:defRPr sz="3200">
                <a:solidFill>
                  <a:schemeClr val="tx1"/>
                </a:solidFill>
              </a:defRPr>
            </a:lvl1pPr>
            <a:lvl2pPr marL="609585" indent="0">
              <a:buNone/>
              <a:defRPr sz="2667">
                <a:solidFill>
                  <a:schemeClr val="tx1">
                    <a:tint val="75000"/>
                  </a:schemeClr>
                </a:solidFill>
              </a:defRPr>
            </a:lvl2pPr>
            <a:lvl3pPr marL="1219170" indent="0">
              <a:buNone/>
              <a:defRPr sz="2400">
                <a:solidFill>
                  <a:schemeClr val="tx1">
                    <a:tint val="75000"/>
                  </a:schemeClr>
                </a:solidFill>
              </a:defRPr>
            </a:lvl3pPr>
            <a:lvl4pPr marL="1828754" indent="0">
              <a:buNone/>
              <a:defRPr sz="2133">
                <a:solidFill>
                  <a:schemeClr val="tx1">
                    <a:tint val="75000"/>
                  </a:schemeClr>
                </a:solidFill>
              </a:defRPr>
            </a:lvl4pPr>
            <a:lvl5pPr marL="2438339" indent="0">
              <a:buNone/>
              <a:defRPr sz="2133">
                <a:solidFill>
                  <a:schemeClr val="tx1">
                    <a:tint val="75000"/>
                  </a:schemeClr>
                </a:solidFill>
              </a:defRPr>
            </a:lvl5pPr>
            <a:lvl6pPr marL="3047924" indent="0">
              <a:buNone/>
              <a:defRPr sz="2133">
                <a:solidFill>
                  <a:schemeClr val="tx1">
                    <a:tint val="75000"/>
                  </a:schemeClr>
                </a:solidFill>
              </a:defRPr>
            </a:lvl6pPr>
            <a:lvl7pPr marL="3657509" indent="0">
              <a:buNone/>
              <a:defRPr sz="2133">
                <a:solidFill>
                  <a:schemeClr val="tx1">
                    <a:tint val="75000"/>
                  </a:schemeClr>
                </a:solidFill>
              </a:defRPr>
            </a:lvl7pPr>
            <a:lvl8pPr marL="4267093" indent="0">
              <a:buNone/>
              <a:defRPr sz="2133">
                <a:solidFill>
                  <a:schemeClr val="tx1">
                    <a:tint val="75000"/>
                  </a:schemeClr>
                </a:solidFill>
              </a:defRPr>
            </a:lvl8pPr>
            <a:lvl9pPr marL="4876678" indent="0">
              <a:buNone/>
              <a:defRPr sz="21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F4A72C-827E-443F-BFC8-FB2F026F2E76}" type="datetimeFigureOut">
              <a:rPr lang="en-GB" smtClean="0"/>
              <a:t>12/05/2025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2288049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2923113"/>
            <a:ext cx="5181600" cy="69671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923113"/>
            <a:ext cx="5181600" cy="69671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F4A72C-827E-443F-BFC8-FB2F026F2E76}" type="datetimeFigureOut">
              <a:rPr lang="en-GB" smtClean="0"/>
              <a:t>12/05/2025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821661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584625"/>
            <a:ext cx="10515600" cy="21224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2691807"/>
            <a:ext cx="5157787" cy="131921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4" name="Content Placeholder 3"/>
          <p:cNvSpPr>
            <a:spLocks noGrp="1"/>
          </p:cNvSpPr>
          <p:nvPr>
            <p:ph sz="half" idx="2"/>
          </p:nvPr>
        </p:nvSpPr>
        <p:spPr>
          <a:xfrm>
            <a:off x="839789" y="4011019"/>
            <a:ext cx="5157787" cy="58996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2691807"/>
            <a:ext cx="5183188" cy="131921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a:t>Edit Master text styles</a:t>
            </a:r>
          </a:p>
        </p:txBody>
      </p:sp>
      <p:sp>
        <p:nvSpPr>
          <p:cNvPr id="6" name="Content Placeholder 5"/>
          <p:cNvSpPr>
            <a:spLocks noGrp="1"/>
          </p:cNvSpPr>
          <p:nvPr>
            <p:ph sz="quarter" idx="4"/>
          </p:nvPr>
        </p:nvSpPr>
        <p:spPr>
          <a:xfrm>
            <a:off x="6172201" y="4011019"/>
            <a:ext cx="5183188" cy="589960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F4A72C-827E-443F-BFC8-FB2F026F2E76}" type="datetimeFigureOut">
              <a:rPr lang="en-GB" smtClean="0"/>
              <a:t>12/05/2025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3275188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F4A72C-827E-443F-BFC8-FB2F026F2E76}" type="datetimeFigureOut">
              <a:rPr lang="en-GB" smtClean="0"/>
              <a:t>12/05/2025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3287041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F4A72C-827E-443F-BFC8-FB2F026F2E76}" type="datetimeFigureOut">
              <a:rPr lang="en-GB" smtClean="0"/>
              <a:t>12/05/2025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10371998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732049"/>
            <a:ext cx="3932237" cy="2562172"/>
          </a:xfrm>
        </p:spPr>
        <p:txBody>
          <a:bodyPr anchor="b"/>
          <a:lstStyle>
            <a:lvl1pPr>
              <a:defRPr sz="4267"/>
            </a:lvl1pPr>
          </a:lstStyle>
          <a:p>
            <a:r>
              <a:rPr lang="en-US"/>
              <a:t>Click to edit Master title style</a:t>
            </a:r>
            <a:endParaRPr lang="en-US" dirty="0"/>
          </a:p>
        </p:txBody>
      </p:sp>
      <p:sp>
        <p:nvSpPr>
          <p:cNvPr id="3" name="Content Placeholder 2"/>
          <p:cNvSpPr>
            <a:spLocks noGrp="1"/>
          </p:cNvSpPr>
          <p:nvPr>
            <p:ph idx="1"/>
          </p:nvPr>
        </p:nvSpPr>
        <p:spPr>
          <a:xfrm>
            <a:off x="5183188" y="1581025"/>
            <a:ext cx="6172200" cy="7803441"/>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3294221"/>
            <a:ext cx="3932237" cy="610295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E4F4A72C-827E-443F-BFC8-FB2F026F2E76}" type="datetimeFigureOut">
              <a:rPr lang="en-GB" smtClean="0"/>
              <a:t>12/05/2025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2945651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732049"/>
            <a:ext cx="3932237" cy="2562172"/>
          </a:xfrm>
        </p:spPr>
        <p:txBody>
          <a:bodyPr anchor="b"/>
          <a:lstStyle>
            <a:lvl1pPr>
              <a:defRPr sz="4267"/>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1581025"/>
            <a:ext cx="6172200" cy="7803441"/>
          </a:xfrm>
        </p:spPr>
        <p:txBody>
          <a:bodyPr anchor="t"/>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t>Click icon to add picture</a:t>
            </a:r>
            <a:endParaRPr lang="en-US" dirty="0"/>
          </a:p>
        </p:txBody>
      </p:sp>
      <p:sp>
        <p:nvSpPr>
          <p:cNvPr id="4" name="Text Placeholder 3"/>
          <p:cNvSpPr>
            <a:spLocks noGrp="1"/>
          </p:cNvSpPr>
          <p:nvPr>
            <p:ph type="body" sz="half" idx="2"/>
          </p:nvPr>
        </p:nvSpPr>
        <p:spPr>
          <a:xfrm>
            <a:off x="839788" y="3294221"/>
            <a:ext cx="3932237" cy="6102953"/>
          </a:xfrm>
        </p:spPr>
        <p:txBody>
          <a:bodyPr/>
          <a:lstStyle>
            <a:lvl1pPr marL="0" indent="0">
              <a:buNone/>
              <a:defRPr sz="2133"/>
            </a:lvl1pPr>
            <a:lvl2pPr marL="609585" indent="0">
              <a:buNone/>
              <a:defRPr sz="1867"/>
            </a:lvl2pPr>
            <a:lvl3pPr marL="1219170" indent="0">
              <a:buNone/>
              <a:defRPr sz="1600"/>
            </a:lvl3pPr>
            <a:lvl4pPr marL="1828754" indent="0">
              <a:buNone/>
              <a:defRPr sz="1333"/>
            </a:lvl4pPr>
            <a:lvl5pPr marL="2438339" indent="0">
              <a:buNone/>
              <a:defRPr sz="1333"/>
            </a:lvl5pPr>
            <a:lvl6pPr marL="3047924" indent="0">
              <a:buNone/>
              <a:defRPr sz="1333"/>
            </a:lvl6pPr>
            <a:lvl7pPr marL="3657509" indent="0">
              <a:buNone/>
              <a:defRPr sz="1333"/>
            </a:lvl7pPr>
            <a:lvl8pPr marL="4267093" indent="0">
              <a:buNone/>
              <a:defRPr sz="1333"/>
            </a:lvl8pPr>
            <a:lvl9pPr marL="4876678" indent="0">
              <a:buNone/>
              <a:defRPr sz="1333"/>
            </a:lvl9pPr>
          </a:lstStyle>
          <a:p>
            <a:pPr lvl="0"/>
            <a:r>
              <a:rPr lang="en-US"/>
              <a:t>Edit Master text styles</a:t>
            </a:r>
          </a:p>
        </p:txBody>
      </p:sp>
      <p:sp>
        <p:nvSpPr>
          <p:cNvPr id="5" name="Date Placeholder 4"/>
          <p:cNvSpPr>
            <a:spLocks noGrp="1"/>
          </p:cNvSpPr>
          <p:nvPr>
            <p:ph type="dt" sz="half" idx="10"/>
          </p:nvPr>
        </p:nvSpPr>
        <p:spPr/>
        <p:txBody>
          <a:bodyPr/>
          <a:lstStyle/>
          <a:p>
            <a:fld id="{E4F4A72C-827E-443F-BFC8-FB2F026F2E76}" type="datetimeFigureOut">
              <a:rPr lang="en-GB" smtClean="0"/>
              <a:t>12/05/2025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18589838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4A72C-827E-443F-BFC8-FB2F026F2E76}" type="datetimeFigureOut">
              <a:rPr lang="en-GB" smtClean="0"/>
              <a:t>12/05/2025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2527932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584623"/>
            <a:ext cx="2628900" cy="930566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584623"/>
            <a:ext cx="7734300" cy="930566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F4A72C-827E-443F-BFC8-FB2F026F2E76}" type="datetimeFigureOut">
              <a:rPr lang="en-GB" smtClean="0"/>
              <a:t>12/05/2025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0E513-0AD6-466C-B82E-8B8A9D447BD8}" type="slidenum">
              <a:rPr lang="en-GB" smtClean="0"/>
              <a:t>‹#›</a:t>
            </a:fld>
            <a:endParaRPr lang="en-GB"/>
          </a:p>
        </p:txBody>
      </p:sp>
    </p:spTree>
    <p:extLst>
      <p:ext uri="{BB962C8B-B14F-4D97-AF65-F5344CB8AC3E}">
        <p14:creationId xmlns:p14="http://schemas.microsoft.com/office/powerpoint/2010/main" val="1141019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584625"/>
            <a:ext cx="10515600" cy="21224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2923113"/>
            <a:ext cx="10515600" cy="696717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10177520"/>
            <a:ext cx="2743200" cy="584623"/>
          </a:xfrm>
          <a:prstGeom prst="rect">
            <a:avLst/>
          </a:prstGeom>
        </p:spPr>
        <p:txBody>
          <a:bodyPr vert="horz" lIns="91440" tIns="45720" rIns="91440" bIns="45720" rtlCol="0" anchor="ctr"/>
          <a:lstStyle>
            <a:lvl1pPr algn="l">
              <a:defRPr sz="1600">
                <a:solidFill>
                  <a:schemeClr val="tx1">
                    <a:tint val="75000"/>
                  </a:schemeClr>
                </a:solidFill>
              </a:defRPr>
            </a:lvl1pPr>
          </a:lstStyle>
          <a:p>
            <a:fld id="{E4F4A72C-827E-443F-BFC8-FB2F026F2E76}" type="datetimeFigureOut">
              <a:rPr lang="en-GB" smtClean="0"/>
              <a:t>12/05/2025</a:t>
            </a:fld>
            <a:endParaRPr lang="en-GB"/>
          </a:p>
        </p:txBody>
      </p:sp>
      <p:sp>
        <p:nvSpPr>
          <p:cNvPr id="5" name="Footer Placeholder 4"/>
          <p:cNvSpPr>
            <a:spLocks noGrp="1"/>
          </p:cNvSpPr>
          <p:nvPr>
            <p:ph type="ftr" sz="quarter" idx="3"/>
          </p:nvPr>
        </p:nvSpPr>
        <p:spPr>
          <a:xfrm>
            <a:off x="4038600" y="10177520"/>
            <a:ext cx="4114800" cy="584623"/>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10177520"/>
            <a:ext cx="2743200" cy="584623"/>
          </a:xfrm>
          <a:prstGeom prst="rect">
            <a:avLst/>
          </a:prstGeom>
        </p:spPr>
        <p:txBody>
          <a:bodyPr vert="horz" lIns="91440" tIns="45720" rIns="91440" bIns="45720" rtlCol="0" anchor="ctr"/>
          <a:lstStyle>
            <a:lvl1pPr algn="r">
              <a:defRPr sz="1600">
                <a:solidFill>
                  <a:schemeClr val="tx1">
                    <a:tint val="75000"/>
                  </a:schemeClr>
                </a:solidFill>
              </a:defRPr>
            </a:lvl1pPr>
          </a:lstStyle>
          <a:p>
            <a:fld id="{9F40E513-0AD6-466C-B82E-8B8A9D447BD8}" type="slidenum">
              <a:rPr lang="en-GB" smtClean="0"/>
              <a:t>‹#›</a:t>
            </a:fld>
            <a:endParaRPr lang="en-GB"/>
          </a:p>
        </p:txBody>
      </p:sp>
    </p:spTree>
    <p:extLst>
      <p:ext uri="{BB962C8B-B14F-4D97-AF65-F5344CB8AC3E}">
        <p14:creationId xmlns:p14="http://schemas.microsoft.com/office/powerpoint/2010/main" val="295000792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ublicdomainpictures.net/en/view-image.php?image=267289&amp;picture=autism-awareness-puzzle-icon"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78B7CC6-CCF0-4241-976B-1947D5C3906E}"/>
              </a:ext>
            </a:extLst>
          </p:cNvPr>
          <p:cNvSpPr/>
          <p:nvPr/>
        </p:nvSpPr>
        <p:spPr>
          <a:xfrm>
            <a:off x="3340100" y="114353"/>
            <a:ext cx="5626100" cy="615433"/>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2612342D-96D0-4707-B30B-94100D049A71}"/>
              </a:ext>
            </a:extLst>
          </p:cNvPr>
          <p:cNvSpPr txBox="1"/>
          <p:nvPr/>
        </p:nvSpPr>
        <p:spPr>
          <a:xfrm>
            <a:off x="3505976" y="118834"/>
            <a:ext cx="6400800" cy="523220"/>
          </a:xfrm>
          <a:prstGeom prst="rect">
            <a:avLst/>
          </a:prstGeom>
          <a:noFill/>
        </p:spPr>
        <p:txBody>
          <a:bodyPr wrap="square" rtlCol="0">
            <a:spAutoFit/>
          </a:bodyPr>
          <a:lstStyle/>
          <a:p>
            <a:r>
              <a:rPr lang="en-GB" sz="2800" dirty="0">
                <a:latin typeface="Arial" panose="020B0604020202020204" pitchFamily="34" charset="0"/>
                <a:cs typeface="Arial" panose="020B0604020202020204" pitchFamily="34" charset="0"/>
              </a:rPr>
              <a:t>Supporting Children with Autism</a:t>
            </a:r>
          </a:p>
        </p:txBody>
      </p:sp>
      <p:sp>
        <p:nvSpPr>
          <p:cNvPr id="7" name="Rectangle 6">
            <a:extLst>
              <a:ext uri="{FF2B5EF4-FFF2-40B4-BE49-F238E27FC236}">
                <a16:creationId xmlns:a16="http://schemas.microsoft.com/office/drawing/2014/main" id="{C2C0AB81-379C-49C6-A038-6C6D7415E512}"/>
              </a:ext>
            </a:extLst>
          </p:cNvPr>
          <p:cNvSpPr/>
          <p:nvPr/>
        </p:nvSpPr>
        <p:spPr>
          <a:xfrm>
            <a:off x="57150" y="783312"/>
            <a:ext cx="12192000" cy="738664"/>
          </a:xfrm>
          <a:prstGeom prst="rect">
            <a:avLst/>
          </a:prstGeom>
        </p:spPr>
        <p:txBody>
          <a:bodyPr wrap="square">
            <a:spAutoFit/>
          </a:bodyPr>
          <a:lstStyle/>
          <a:p>
            <a:r>
              <a:rPr lang="en-GB" sz="1400" dirty="0">
                <a:solidFill>
                  <a:srgbClr val="242424"/>
                </a:solidFill>
                <a:latin typeface="Arial" panose="020B0604020202020204" pitchFamily="34" charset="0"/>
                <a:cs typeface="Arial" panose="020B0604020202020204" pitchFamily="34" charset="0"/>
              </a:rPr>
              <a:t>Autism Spectrum Disorder (ASD) is a neurodevelopmental condition characterised by difficulties in social communication and interaction, alongside restricted and repetitive behaviours. In Wales, the identification and diagnosis of autism follow specific guidelines and protocols to ensure accurate and timely diagnosis (</a:t>
            </a:r>
            <a:r>
              <a:rPr lang="en-GB" sz="1400" dirty="0" err="1">
                <a:solidFill>
                  <a:srgbClr val="242424"/>
                </a:solidFill>
                <a:latin typeface="Arial" panose="020B0604020202020204" pitchFamily="34" charset="0"/>
                <a:cs typeface="Arial" panose="020B0604020202020204" pitchFamily="34" charset="0"/>
              </a:rPr>
              <a:t>gov.wales</a:t>
            </a:r>
            <a:r>
              <a:rPr lang="en-GB" sz="1400" dirty="0">
                <a:solidFill>
                  <a:srgbClr val="242424"/>
                </a:solidFill>
                <a:latin typeface="Arial" panose="020B0604020202020204" pitchFamily="34" charset="0"/>
                <a:cs typeface="Arial" panose="020B0604020202020204" pitchFamily="34" charset="0"/>
              </a:rPr>
              <a:t>, 2021)</a:t>
            </a:r>
            <a:endParaRPr lang="en-GB" sz="1400" dirty="0">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046E5E18-FC86-4836-BF27-C3A4B64F65DC}"/>
              </a:ext>
            </a:extLst>
          </p:cNvPr>
          <p:cNvSpPr/>
          <p:nvPr/>
        </p:nvSpPr>
        <p:spPr>
          <a:xfrm>
            <a:off x="106117" y="1575502"/>
            <a:ext cx="3806570" cy="75514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114864A0-6226-4677-9FBB-CBBDDB1981AA}"/>
              </a:ext>
            </a:extLst>
          </p:cNvPr>
          <p:cNvSpPr txBox="1"/>
          <p:nvPr/>
        </p:nvSpPr>
        <p:spPr>
          <a:xfrm>
            <a:off x="165510" y="1691042"/>
            <a:ext cx="3766509" cy="7417415"/>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rPr>
              <a:t>How is autism identified and diagnosed</a:t>
            </a:r>
            <a:r>
              <a:rPr lang="en-GB" sz="1400" dirty="0">
                <a:latin typeface="Arial" panose="020B0604020202020204" pitchFamily="34" charset="0"/>
                <a:cs typeface="Arial" panose="020B0604020202020204" pitchFamily="34" charset="0"/>
              </a:rPr>
              <a:t>?</a:t>
            </a:r>
          </a:p>
          <a:p>
            <a:r>
              <a:rPr lang="en-GB" sz="1400" dirty="0">
                <a:latin typeface="Arial" panose="020B0604020202020204" pitchFamily="34" charset="0"/>
                <a:cs typeface="Arial" panose="020B0604020202020204" pitchFamily="34" charset="0"/>
              </a:rPr>
              <a:t>The Code of Practice on the Delivery of Autism Services (</a:t>
            </a:r>
            <a:r>
              <a:rPr lang="en-GB" sz="1400" dirty="0" err="1">
                <a:latin typeface="Arial" panose="020B0604020202020204" pitchFamily="34" charset="0"/>
                <a:cs typeface="Arial" panose="020B0604020202020204" pitchFamily="34" charset="0"/>
              </a:rPr>
              <a:t>gov.wales</a:t>
            </a:r>
            <a:r>
              <a:rPr lang="en-GB" sz="1400" dirty="0">
                <a:latin typeface="Arial" panose="020B0604020202020204" pitchFamily="34" charset="0"/>
                <a:cs typeface="Arial" panose="020B0604020202020204" pitchFamily="34" charset="0"/>
              </a:rPr>
              <a:t>, 2021), which went into effect in September 2021, acts as a guide for the diagnostic procedure for autism in Wales. Initial identification often occurs through observations by parents, teachers, or healthcare professionals who notice developmental differences or behavioural concerns (</a:t>
            </a:r>
            <a:r>
              <a:rPr lang="en-GB" sz="1400" dirty="0" err="1">
                <a:latin typeface="Arial" panose="020B0604020202020204" pitchFamily="34" charset="0"/>
                <a:cs typeface="Arial" panose="020B0604020202020204" pitchFamily="34" charset="0"/>
              </a:rPr>
              <a:t>NeuroLaunch</a:t>
            </a:r>
            <a:r>
              <a:rPr lang="en-GB" sz="1400" dirty="0">
                <a:latin typeface="Arial" panose="020B0604020202020204" pitchFamily="34" charset="0"/>
                <a:cs typeface="Arial" panose="020B0604020202020204" pitchFamily="34" charset="0"/>
              </a:rPr>
              <a:t>, 2024). A referral to autism assessment services is then made, typically by a General Practitioner (GP) or an educational psychologist (</a:t>
            </a:r>
            <a:r>
              <a:rPr lang="en-GB" sz="1400" dirty="0" err="1">
                <a:latin typeface="Arial" panose="020B0604020202020204" pitchFamily="34" charset="0"/>
                <a:cs typeface="Arial" panose="020B0604020202020204" pitchFamily="34" charset="0"/>
              </a:rPr>
              <a:t>gov.wales</a:t>
            </a:r>
            <a:r>
              <a:rPr lang="en-GB" sz="1400" dirty="0">
                <a:latin typeface="Arial" panose="020B0604020202020204" pitchFamily="34" charset="0"/>
                <a:cs typeface="Arial" panose="020B0604020202020204" pitchFamily="34" charset="0"/>
              </a:rPr>
              <a:t>, 2021). Within the NHS, autism specialists carry out an assessment where a team investigates further (NHS, n.d.). The Integrated Autism Service (IAS), managed by the NHS, plays a central role in this process by accepting referrals for comprehensive diagnostic assessments and subsequent support services (NHS, n.d.). In parallel to the clinical assessments, there is a strong emphasis on supporting families throughout the diagnostic journey. Clear communication between professionals and families is crucial to ensure that parents are fully informed about each step of the process, the available resources, and the potential intervention options. This collaborative approach not only helps to alleviate parental anxiety but also creates a partnership that can enhance the overall effectiveness of early interventions (National Autistic Society, 2025)</a:t>
            </a:r>
          </a:p>
          <a:p>
            <a:endParaRPr lang="en-GB" sz="1400" dirty="0">
              <a:latin typeface="Arial" panose="020B060402020202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559A59B3-782F-47E3-BE23-111BA0DB7510}"/>
              </a:ext>
            </a:extLst>
          </p:cNvPr>
          <p:cNvSpPr/>
          <p:nvPr/>
        </p:nvSpPr>
        <p:spPr>
          <a:xfrm>
            <a:off x="4087833" y="1521976"/>
            <a:ext cx="4016334" cy="89872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62A9F67-DFFF-4F65-92FF-8B9BA224F31F}"/>
              </a:ext>
            </a:extLst>
          </p:cNvPr>
          <p:cNvSpPr/>
          <p:nvPr/>
        </p:nvSpPr>
        <p:spPr>
          <a:xfrm>
            <a:off x="8279313" y="1320586"/>
            <a:ext cx="3845234" cy="95413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E9AE906-E31C-4D47-929A-6AFBD7CC3119}"/>
              </a:ext>
            </a:extLst>
          </p:cNvPr>
          <p:cNvSpPr txBox="1"/>
          <p:nvPr/>
        </p:nvSpPr>
        <p:spPr>
          <a:xfrm>
            <a:off x="4212745" y="1624330"/>
            <a:ext cx="3891422" cy="87100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rPr>
              <a:t>Impact of barriers</a:t>
            </a:r>
          </a:p>
          <a:p>
            <a:r>
              <a:rPr lang="en-GB" sz="1400" dirty="0">
                <a:latin typeface="Arial" panose="020B0604020202020204" pitchFamily="34" charset="0"/>
                <a:cs typeface="Arial" panose="020B0604020202020204" pitchFamily="34" charset="0"/>
              </a:rPr>
              <a:t>Delays in referral remain a significant issue. Many individuals face long waiting times before receiving an assessment (Cardiff and Vale University Health Board, 2023). This delay can lead to increased mental health challenges and difficulties in accessing appropriate support services (Jones et al., 2022). Additionally, disparities in service provision across different regions contribute to inconsistencies in access to diagnostic assessments, particularly in rural areas where specialist services may be limited. One significant challenge in diagnosing autism in children is the delayed recognition of symptoms, which can result in late intervention and support. Many early signs of autism, such as differences in social communication and repetitive behaviours, may be misinterpreted as typical developmental variations or overlooked due to a lack of awareness among caregivers and professionals. (Child Mind Institute, 2025). In Wales, there are a number of reasons why autism diagnoses are delayed. When diagnosis is delayed in the early years, children miss the window of opportunity that enables tailored therapies to promote language development, social skills, and adaptive behaviours (</a:t>
            </a:r>
            <a:r>
              <a:rPr lang="en-GB" sz="1400" dirty="0" err="1">
                <a:latin typeface="Arial" panose="020B0604020202020204" pitchFamily="34" charset="0"/>
                <a:cs typeface="Arial" panose="020B0604020202020204" pitchFamily="34" charset="0"/>
              </a:rPr>
              <a:t>Hookway</a:t>
            </a:r>
            <a:r>
              <a:rPr lang="en-GB" sz="1400" dirty="0">
                <a:latin typeface="Arial" panose="020B0604020202020204" pitchFamily="34" charset="0"/>
                <a:cs typeface="Arial" panose="020B0604020202020204" pitchFamily="34" charset="0"/>
              </a:rPr>
              <a:t>, 2024). The ALN Act places a strong emphasis on early detection and intervention, which is essential for those with autism. To support children with additional learning needs, schools and local authorities must create Individual Development Plans (IDPs) (GOV.WALES, 2025). Delays in diagnosis, however, may make it more difficult to carry out these plans, depriving many children of the educational adaptations they      require (National Autistic Society, 2025). </a:t>
            </a:r>
          </a:p>
          <a:p>
            <a:endParaRPr lang="en-GB" sz="1400" u="sng" dirty="0">
              <a:latin typeface="Arial" panose="020B0604020202020204" pitchFamily="34" charset="0"/>
              <a:cs typeface="Arial" panose="020B0604020202020204" pitchFamily="34" charset="0"/>
            </a:endParaRPr>
          </a:p>
          <a:p>
            <a:endParaRPr lang="en-GB" sz="1400" u="sng"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030CC8C-747E-497A-A854-C2BDC0A48F81}"/>
              </a:ext>
            </a:extLst>
          </p:cNvPr>
          <p:cNvSpPr txBox="1"/>
          <p:nvPr/>
        </p:nvSpPr>
        <p:spPr>
          <a:xfrm>
            <a:off x="8282236" y="1432402"/>
            <a:ext cx="3803647" cy="9140964"/>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   </a:t>
            </a:r>
            <a:r>
              <a:rPr lang="en-GB" sz="1400" u="sng" dirty="0">
                <a:latin typeface="Arial" panose="020B0604020202020204" pitchFamily="34" charset="0"/>
                <a:cs typeface="Arial" panose="020B0604020202020204" pitchFamily="34" charset="0"/>
              </a:rPr>
              <a:t>Appropriate support strategy</a:t>
            </a:r>
          </a:p>
          <a:p>
            <a:r>
              <a:rPr lang="en-GB" sz="1400" dirty="0">
                <a:latin typeface="Arial" panose="020B0604020202020204" pitchFamily="34" charset="0"/>
                <a:cs typeface="Arial" panose="020B0604020202020204" pitchFamily="34" charset="0"/>
              </a:rPr>
              <a:t>For young children with autism, establishing a predictable environment is critical to their development. Visual supports—such as pictures, symbols, and visual timetables—combined with structured routines help reduce anxiety and improve transition times, communication, and engagement. (Advanced Autism Services, 2025). Building Blocks Therapy (2025) also demonstrates that by using visual supports in combination with consistent routines, young children with autism experience reduced stress and enhanced engagement, as the visual cues help clarify daily expectations and enhance understanding. Structured routines give children a reliable daily schedule that makes it easier for them to predict what will happen next. This dual approach reduces unpredictability—a common source of distress for children with autism. Young children who use visual aids to comprehend their everyday routine show improved self-regulation and fewer behavioural issues. It breaks down the day into sections as looking at the day as an "overall goal" can be seen as overwhelming (Building Blocks Therapy, 2025; </a:t>
            </a:r>
            <a:r>
              <a:rPr lang="en-GB" sz="1400" dirty="0" err="1">
                <a:latin typeface="Arial" panose="020B0604020202020204" pitchFamily="34" charset="0"/>
                <a:cs typeface="Arial" panose="020B0604020202020204" pitchFamily="34" charset="0"/>
              </a:rPr>
              <a:t>MyTeamABA</a:t>
            </a:r>
            <a:r>
              <a:rPr lang="en-GB" sz="1400" dirty="0">
                <a:latin typeface="Arial" panose="020B0604020202020204" pitchFamily="34" charset="0"/>
                <a:cs typeface="Arial" panose="020B0604020202020204" pitchFamily="34" charset="0"/>
              </a:rPr>
              <a:t>, 2025a). MacDonald (2019) reported that visual support tools not only improve predictability but also facilitate smoother transitions, thereby enhancing communication skills. When children understand the visual representation of their daily flow, they experience increased autonomy and less reliance on adult prompts. Odom and Cox (2017) demonstrated that embedding structured routines into educational interventions promotes behavioural stability and supports academic engagement, ultimately contributing to improved long-term outcomes.</a:t>
            </a:r>
          </a:p>
          <a:p>
            <a:endParaRPr lang="en-GB" sz="1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F2C25C2C-B893-48CF-A078-AB2394814FA8}"/>
              </a:ext>
            </a:extLst>
          </p:cNvPr>
          <p:cNvSpPr txBox="1"/>
          <p:nvPr/>
        </p:nvSpPr>
        <p:spPr>
          <a:xfrm>
            <a:off x="10205625" y="26763"/>
            <a:ext cx="2043525" cy="738664"/>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1400404</a:t>
            </a:r>
          </a:p>
          <a:p>
            <a:r>
              <a:rPr lang="en-GB" sz="1400" dirty="0">
                <a:latin typeface="Arial" panose="020B0604020202020204" pitchFamily="34" charset="0"/>
                <a:cs typeface="Arial" panose="020B0604020202020204" pitchFamily="34" charset="0"/>
              </a:rPr>
              <a:t>Word count – 928</a:t>
            </a:r>
          </a:p>
          <a:p>
            <a:r>
              <a:rPr lang="en-GB" sz="1400" dirty="0">
                <a:latin typeface="Arial" panose="020B0604020202020204" pitchFamily="34" charset="0"/>
                <a:cs typeface="Arial" panose="020B0604020202020204" pitchFamily="34" charset="0"/>
              </a:rPr>
              <a:t>ECEY6006</a:t>
            </a:r>
          </a:p>
        </p:txBody>
      </p:sp>
      <p:pic>
        <p:nvPicPr>
          <p:cNvPr id="16" name="Picture 15">
            <a:extLst>
              <a:ext uri="{FF2B5EF4-FFF2-40B4-BE49-F238E27FC236}">
                <a16:creationId xmlns:a16="http://schemas.microsoft.com/office/drawing/2014/main" id="{B3810146-E41D-47A7-9C34-1007017FB2F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65510" y="9242537"/>
            <a:ext cx="1618649" cy="1618649"/>
          </a:xfrm>
          <a:prstGeom prst="rect">
            <a:avLst/>
          </a:prstGeom>
        </p:spPr>
      </p:pic>
    </p:spTree>
    <p:extLst>
      <p:ext uri="{BB962C8B-B14F-4D97-AF65-F5344CB8AC3E}">
        <p14:creationId xmlns:p14="http://schemas.microsoft.com/office/powerpoint/2010/main" val="23298879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223</TotalTime>
  <Words>851</Words>
  <Application>Microsoft Office PowerPoint</Application>
  <PresentationFormat>Custom</PresentationFormat>
  <Paragraphs>11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USK.CImms</dc:creator>
  <cp:lastModifiedBy>Chelsey Imms</cp:lastModifiedBy>
  <cp:revision>13</cp:revision>
  <dcterms:created xsi:type="dcterms:W3CDTF">2025-04-28T10:29:20Z</dcterms:created>
  <dcterms:modified xsi:type="dcterms:W3CDTF">2025-05-12T16:53:51Z</dcterms:modified>
</cp:coreProperties>
</file>