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79" r:id="rId1"/>
  </p:sldMasterIdLst>
  <p:notesMasterIdLst>
    <p:notesMasterId r:id="rId31"/>
  </p:notesMasterIdLst>
  <p:sldIdLst>
    <p:sldId id="367" r:id="rId2"/>
    <p:sldId id="366" r:id="rId3"/>
    <p:sldId id="338" r:id="rId4"/>
    <p:sldId id="331" r:id="rId5"/>
    <p:sldId id="334" r:id="rId6"/>
    <p:sldId id="301" r:id="rId7"/>
    <p:sldId id="332" r:id="rId8"/>
    <p:sldId id="333" r:id="rId9"/>
    <p:sldId id="335" r:id="rId10"/>
    <p:sldId id="329" r:id="rId11"/>
    <p:sldId id="336" r:id="rId12"/>
    <p:sldId id="373" r:id="rId13"/>
    <p:sldId id="342" r:id="rId14"/>
    <p:sldId id="349" r:id="rId15"/>
    <p:sldId id="375" r:id="rId16"/>
    <p:sldId id="321" r:id="rId17"/>
    <p:sldId id="372" r:id="rId18"/>
    <p:sldId id="344" r:id="rId19"/>
    <p:sldId id="354" r:id="rId20"/>
    <p:sldId id="287" r:id="rId21"/>
    <p:sldId id="368" r:id="rId22"/>
    <p:sldId id="315" r:id="rId23"/>
    <p:sldId id="288" r:id="rId24"/>
    <p:sldId id="357" r:id="rId25"/>
    <p:sldId id="363" r:id="rId26"/>
    <p:sldId id="350" r:id="rId27"/>
    <p:sldId id="374" r:id="rId28"/>
    <p:sldId id="364" r:id="rId29"/>
    <p:sldId id="365" r:id="rId30"/>
  </p:sldIdLst>
  <p:sldSz cx="9144000" cy="5143500" type="screen16x9"/>
  <p:notesSz cx="7102475" cy="9037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13" userDrawn="1">
          <p15:clr>
            <a:srgbClr val="A4A3A4"/>
          </p15:clr>
        </p15:guide>
        <p15:guide id="2" pos="2381" userDrawn="1">
          <p15:clr>
            <a:srgbClr val="A4A3A4"/>
          </p15:clr>
        </p15:guide>
        <p15:guide id="4" orient="horz" pos="1076" userDrawn="1">
          <p15:clr>
            <a:srgbClr val="A4A3A4"/>
          </p15:clr>
        </p15:guide>
        <p15:guide id="5" pos="431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n Watling" initials="AW" lastIdx="1" clrIdx="0">
    <p:extLst>
      <p:ext uri="{19B8F6BF-5375-455C-9EA6-DF929625EA0E}">
        <p15:presenceInfo xmlns:p15="http://schemas.microsoft.com/office/powerpoint/2012/main" userId="75bee524c7ce285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300"/>
    <a:srgbClr val="FF9063"/>
    <a:srgbClr val="280300"/>
    <a:srgbClr val="F7F7EA"/>
    <a:srgbClr val="F5F5E7"/>
    <a:srgbClr val="EBE9CD"/>
    <a:srgbClr val="942092"/>
    <a:srgbClr val="EA62DD"/>
    <a:srgbClr val="4297A1"/>
    <a:srgbClr val="D609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172" autoAdjust="0"/>
    <p:restoredTop sz="72494" autoAdjust="0"/>
  </p:normalViewPr>
  <p:slideViewPr>
    <p:cSldViewPr>
      <p:cViewPr varScale="1">
        <p:scale>
          <a:sx n="51" d="100"/>
          <a:sy n="51" d="100"/>
        </p:scale>
        <p:origin x="1788" y="66"/>
      </p:cViewPr>
      <p:guideLst>
        <p:guide orient="horz" pos="713"/>
        <p:guide pos="2381"/>
        <p:guide orient="horz" pos="1076"/>
        <p:guide pos="431"/>
      </p:guideLst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4E8B58-1CB8-4B09-A70C-D0054B888250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F6BB8CB-F926-4B43-A1DE-1B011C632358}">
      <dgm:prSet/>
      <dgm:spPr/>
      <dgm:t>
        <a:bodyPr/>
        <a:lstStyle/>
        <a:p>
          <a:r>
            <a:rPr lang="en-GB"/>
            <a:t>I needed to feel celebrated,</a:t>
          </a:r>
        </a:p>
        <a:p>
          <a:endParaRPr lang="en-GB"/>
        </a:p>
        <a:p>
          <a:r>
            <a:rPr lang="en-GB"/>
            <a:t> I needed to feel special</a:t>
          </a:r>
          <a:endParaRPr lang="en-US"/>
        </a:p>
      </dgm:t>
    </dgm:pt>
    <dgm:pt modelId="{6B01732F-D8CD-42AE-9563-DE513F310E30}" type="parTrans" cxnId="{FFC617A1-9662-4504-A1B7-F53E1C0DBAB0}">
      <dgm:prSet/>
      <dgm:spPr/>
      <dgm:t>
        <a:bodyPr/>
        <a:lstStyle/>
        <a:p>
          <a:endParaRPr lang="en-US"/>
        </a:p>
      </dgm:t>
    </dgm:pt>
    <dgm:pt modelId="{E32451DF-E1A5-4050-AA80-CB7965C0F9E8}" type="sibTrans" cxnId="{FFC617A1-9662-4504-A1B7-F53E1C0DBAB0}">
      <dgm:prSet/>
      <dgm:spPr/>
      <dgm:t>
        <a:bodyPr/>
        <a:lstStyle/>
        <a:p>
          <a:endParaRPr lang="en-US"/>
        </a:p>
      </dgm:t>
    </dgm:pt>
    <dgm:pt modelId="{5DD4B4C6-15F5-46CD-A412-5BF5862FD4E7}">
      <dgm:prSet/>
      <dgm:spPr/>
      <dgm:t>
        <a:bodyPr/>
        <a:lstStyle/>
        <a:p>
          <a:r>
            <a:rPr lang="en-GB"/>
            <a:t>I needed a space I called my own, </a:t>
          </a:r>
        </a:p>
        <a:p>
          <a:r>
            <a:rPr lang="en-GB"/>
            <a:t> I needed a space where I was physically comfortable.</a:t>
          </a:r>
          <a:endParaRPr lang="en-US"/>
        </a:p>
      </dgm:t>
    </dgm:pt>
    <dgm:pt modelId="{03D47281-4CA0-46C4-8440-D05630E51C42}" type="parTrans" cxnId="{11AFFF74-873F-41B0-BE0F-A74C39B30AC9}">
      <dgm:prSet/>
      <dgm:spPr/>
      <dgm:t>
        <a:bodyPr/>
        <a:lstStyle/>
        <a:p>
          <a:endParaRPr lang="en-US"/>
        </a:p>
      </dgm:t>
    </dgm:pt>
    <dgm:pt modelId="{A4607F33-5D36-46C5-8E04-D1EABBA9BCD8}" type="sibTrans" cxnId="{11AFFF74-873F-41B0-BE0F-A74C39B30AC9}">
      <dgm:prSet/>
      <dgm:spPr/>
      <dgm:t>
        <a:bodyPr/>
        <a:lstStyle/>
        <a:p>
          <a:endParaRPr lang="en-US"/>
        </a:p>
      </dgm:t>
    </dgm:pt>
    <dgm:pt modelId="{C93FBFB0-EB70-4E8B-9D5F-412B1566064C}">
      <dgm:prSet/>
      <dgm:spPr/>
      <dgm:t>
        <a:bodyPr/>
        <a:lstStyle/>
        <a:p>
          <a:r>
            <a:rPr lang="en-GB"/>
            <a:t>I needed a space where I felt safe. </a:t>
          </a:r>
        </a:p>
        <a:p>
          <a:r>
            <a:rPr lang="en-GB"/>
            <a:t>I needed to be kept safe from harm /others </a:t>
          </a:r>
          <a:endParaRPr lang="en-US"/>
        </a:p>
      </dgm:t>
    </dgm:pt>
    <dgm:pt modelId="{FD2E97A5-AA02-4DE2-B3E5-C88564D2DA68}" type="parTrans" cxnId="{4A6B524B-A29B-4BB9-80B3-8F5D42EA9227}">
      <dgm:prSet/>
      <dgm:spPr/>
      <dgm:t>
        <a:bodyPr/>
        <a:lstStyle/>
        <a:p>
          <a:endParaRPr lang="en-US"/>
        </a:p>
      </dgm:t>
    </dgm:pt>
    <dgm:pt modelId="{F0F0A2F5-14A6-4FFA-881F-0B68F534FDF2}" type="sibTrans" cxnId="{4A6B524B-A29B-4BB9-80B3-8F5D42EA9227}">
      <dgm:prSet/>
      <dgm:spPr/>
      <dgm:t>
        <a:bodyPr/>
        <a:lstStyle/>
        <a:p>
          <a:endParaRPr lang="en-US"/>
        </a:p>
      </dgm:t>
    </dgm:pt>
    <dgm:pt modelId="{984967F7-C8D8-4145-AFFA-07F54814CA92}">
      <dgm:prSet/>
      <dgm:spPr/>
      <dgm:t>
        <a:bodyPr/>
        <a:lstStyle/>
        <a:p>
          <a:r>
            <a:rPr lang="en-GB"/>
            <a:t>I needed company.</a:t>
          </a:r>
        </a:p>
        <a:p>
          <a:r>
            <a:rPr lang="en-GB"/>
            <a:t> I needed to be left alone. </a:t>
          </a:r>
        </a:p>
        <a:p>
          <a:r>
            <a:rPr lang="en-GB"/>
            <a:t> I needed to be believed and trusted </a:t>
          </a:r>
          <a:endParaRPr lang="en-US"/>
        </a:p>
      </dgm:t>
    </dgm:pt>
    <dgm:pt modelId="{50562938-A2A3-4B97-8373-724C155F94BB}" type="parTrans" cxnId="{FF5619AD-4C9A-4553-96DF-0F36F7E5B563}">
      <dgm:prSet/>
      <dgm:spPr/>
      <dgm:t>
        <a:bodyPr/>
        <a:lstStyle/>
        <a:p>
          <a:endParaRPr lang="en-US"/>
        </a:p>
      </dgm:t>
    </dgm:pt>
    <dgm:pt modelId="{3265C8AD-E9C9-4769-8CB2-BCDBD5225342}" type="sibTrans" cxnId="{FF5619AD-4C9A-4553-96DF-0F36F7E5B563}">
      <dgm:prSet/>
      <dgm:spPr/>
      <dgm:t>
        <a:bodyPr/>
        <a:lstStyle/>
        <a:p>
          <a:endParaRPr lang="en-US"/>
        </a:p>
      </dgm:t>
    </dgm:pt>
    <dgm:pt modelId="{6CE6040F-629C-474B-B034-E0F695747013}">
      <dgm:prSet/>
      <dgm:spPr/>
      <dgm:t>
        <a:bodyPr/>
        <a:lstStyle/>
        <a:p>
          <a:endParaRPr lang="en-GB"/>
        </a:p>
        <a:p>
          <a:r>
            <a:rPr lang="en-GB"/>
            <a:t>I needed to be protected.</a:t>
          </a:r>
        </a:p>
        <a:p>
          <a:endParaRPr lang="en-GB"/>
        </a:p>
        <a:p>
          <a:r>
            <a:rPr lang="en-GB"/>
            <a:t> I needed someone to come to my defence,</a:t>
          </a:r>
          <a:endParaRPr lang="en-US"/>
        </a:p>
      </dgm:t>
    </dgm:pt>
    <dgm:pt modelId="{A3B15BDF-46DA-4068-B14A-FB53AD1F17ED}" type="parTrans" cxnId="{2BF1DDFB-AA3E-4DC1-B572-556CA2ADD000}">
      <dgm:prSet/>
      <dgm:spPr/>
      <dgm:t>
        <a:bodyPr/>
        <a:lstStyle/>
        <a:p>
          <a:endParaRPr lang="en-US"/>
        </a:p>
      </dgm:t>
    </dgm:pt>
    <dgm:pt modelId="{2F9A2EA1-BC14-4286-85F8-B05E562B1345}" type="sibTrans" cxnId="{2BF1DDFB-AA3E-4DC1-B572-556CA2ADD000}">
      <dgm:prSet/>
      <dgm:spPr/>
      <dgm:t>
        <a:bodyPr/>
        <a:lstStyle/>
        <a:p>
          <a:endParaRPr lang="en-US"/>
        </a:p>
      </dgm:t>
    </dgm:pt>
    <dgm:pt modelId="{9F74340A-E385-4C60-B6F0-F0053B5E1438}">
      <dgm:prSet/>
      <dgm:spPr/>
      <dgm:t>
        <a:bodyPr/>
        <a:lstStyle/>
        <a:p>
          <a:r>
            <a:rPr lang="en-GB"/>
            <a:t>I needed to be able to express who I am.</a:t>
          </a:r>
        </a:p>
        <a:p>
          <a:r>
            <a:rPr lang="en-GB"/>
            <a:t>          </a:t>
          </a:r>
        </a:p>
        <a:p>
          <a:r>
            <a:rPr lang="en-GB"/>
            <a:t>  I needed to feel accepted for who I am.</a:t>
          </a:r>
          <a:endParaRPr lang="en-US"/>
        </a:p>
      </dgm:t>
    </dgm:pt>
    <dgm:pt modelId="{4E213BB3-8FCC-4F58-8C3D-7C83E1B79B86}" type="parTrans" cxnId="{D2BB28FB-B616-4318-9725-78FA51278DF2}">
      <dgm:prSet/>
      <dgm:spPr/>
      <dgm:t>
        <a:bodyPr/>
        <a:lstStyle/>
        <a:p>
          <a:endParaRPr lang="en-US"/>
        </a:p>
      </dgm:t>
    </dgm:pt>
    <dgm:pt modelId="{7BBDC617-5655-4EB5-BCD9-97C2CA6C9EEF}" type="sibTrans" cxnId="{D2BB28FB-B616-4318-9725-78FA51278DF2}">
      <dgm:prSet/>
      <dgm:spPr/>
      <dgm:t>
        <a:bodyPr/>
        <a:lstStyle/>
        <a:p>
          <a:endParaRPr lang="en-US"/>
        </a:p>
      </dgm:t>
    </dgm:pt>
    <dgm:pt modelId="{10F7F3DC-79C3-4860-B02E-B2BC98E486CE}">
      <dgm:prSet/>
      <dgm:spPr/>
      <dgm:t>
        <a:bodyPr/>
        <a:lstStyle/>
        <a:p>
          <a:endParaRPr lang="en-GB"/>
        </a:p>
        <a:p>
          <a:endParaRPr lang="en-GB"/>
        </a:p>
        <a:p>
          <a:r>
            <a:rPr lang="en-GB"/>
            <a:t>I needed to feel that I belong(ed),</a:t>
          </a:r>
        </a:p>
        <a:p>
          <a:r>
            <a:rPr lang="en-GB"/>
            <a:t> I needed to connect meaningfully. </a:t>
          </a:r>
        </a:p>
        <a:p>
          <a:r>
            <a:rPr lang="en-GB"/>
            <a:t> I needed to know I was loved for who I am </a:t>
          </a:r>
          <a:endParaRPr lang="en-US"/>
        </a:p>
      </dgm:t>
    </dgm:pt>
    <dgm:pt modelId="{3F686CFC-83BC-4C75-BACE-3AB472DBE779}" type="parTrans" cxnId="{F5DC3424-2730-458D-84EA-DA3554201CA0}">
      <dgm:prSet/>
      <dgm:spPr/>
      <dgm:t>
        <a:bodyPr/>
        <a:lstStyle/>
        <a:p>
          <a:endParaRPr lang="en-US"/>
        </a:p>
      </dgm:t>
    </dgm:pt>
    <dgm:pt modelId="{742F1D80-657E-4A7B-8552-5627C58168EA}" type="sibTrans" cxnId="{F5DC3424-2730-458D-84EA-DA3554201CA0}">
      <dgm:prSet/>
      <dgm:spPr/>
      <dgm:t>
        <a:bodyPr/>
        <a:lstStyle/>
        <a:p>
          <a:endParaRPr lang="en-US"/>
        </a:p>
      </dgm:t>
    </dgm:pt>
    <dgm:pt modelId="{68029D3F-400B-40B7-BC44-A9DE0EAA138A}">
      <dgm:prSet/>
      <dgm:spPr/>
      <dgm:t>
        <a:bodyPr/>
        <a:lstStyle/>
        <a:p>
          <a:r>
            <a:rPr lang="en-GB"/>
            <a:t>I needed my physical, emotional, and sexual boundaries  to be respected /protected/defended</a:t>
          </a:r>
          <a:endParaRPr lang="en-US"/>
        </a:p>
      </dgm:t>
    </dgm:pt>
    <dgm:pt modelId="{7CA56E3D-E5C4-43EE-AAAB-2B59A641138E}" type="parTrans" cxnId="{4603999D-649D-461F-BF90-4A8E67309E7C}">
      <dgm:prSet/>
      <dgm:spPr/>
      <dgm:t>
        <a:bodyPr/>
        <a:lstStyle/>
        <a:p>
          <a:endParaRPr lang="en-US"/>
        </a:p>
      </dgm:t>
    </dgm:pt>
    <dgm:pt modelId="{15529CF4-9FCB-483E-A739-6ED3168BEC09}" type="sibTrans" cxnId="{4603999D-649D-461F-BF90-4A8E67309E7C}">
      <dgm:prSet/>
      <dgm:spPr/>
      <dgm:t>
        <a:bodyPr/>
        <a:lstStyle/>
        <a:p>
          <a:endParaRPr lang="en-US"/>
        </a:p>
      </dgm:t>
    </dgm:pt>
    <dgm:pt modelId="{4488CB53-472B-466B-8BD1-7A4E43852404}">
      <dgm:prSet/>
      <dgm:spPr/>
      <dgm:t>
        <a:bodyPr/>
        <a:lstStyle/>
        <a:p>
          <a:r>
            <a:rPr lang="en-GB"/>
            <a:t>I needed someone to help me understand the difference between right and wrong.</a:t>
          </a:r>
          <a:endParaRPr lang="en-US"/>
        </a:p>
      </dgm:t>
    </dgm:pt>
    <dgm:pt modelId="{7856E21D-6133-472F-9C27-5587C0D03C06}" type="parTrans" cxnId="{CA9AE9BD-314A-4E61-B136-CE5D485ADCC3}">
      <dgm:prSet/>
      <dgm:spPr/>
      <dgm:t>
        <a:bodyPr/>
        <a:lstStyle/>
        <a:p>
          <a:endParaRPr lang="en-US"/>
        </a:p>
      </dgm:t>
    </dgm:pt>
    <dgm:pt modelId="{76681DD9-D019-4EB8-ADB9-F1E5659509D7}" type="sibTrans" cxnId="{CA9AE9BD-314A-4E61-B136-CE5D485ADCC3}">
      <dgm:prSet/>
      <dgm:spPr/>
      <dgm:t>
        <a:bodyPr/>
        <a:lstStyle/>
        <a:p>
          <a:endParaRPr lang="en-US"/>
        </a:p>
      </dgm:t>
    </dgm:pt>
    <dgm:pt modelId="{A0D103C9-D32F-47A8-B4D6-1C5B8FD16FA6}">
      <dgm:prSet/>
      <dgm:spPr/>
      <dgm:t>
        <a:bodyPr/>
        <a:lstStyle/>
        <a:p>
          <a:r>
            <a:rPr lang="en-GB"/>
            <a:t>I needed to be considered and valued. </a:t>
          </a:r>
        </a:p>
        <a:p>
          <a:r>
            <a:rPr lang="en-GB"/>
            <a:t>I needed to be taken seriously</a:t>
          </a:r>
          <a:endParaRPr lang="en-US"/>
        </a:p>
      </dgm:t>
    </dgm:pt>
    <dgm:pt modelId="{6F5E7748-7798-42B5-AE7A-12C416F403FB}" type="parTrans" cxnId="{CCF158B2-A19F-4ED0-BEE7-8336FD9C6E4B}">
      <dgm:prSet/>
      <dgm:spPr/>
      <dgm:t>
        <a:bodyPr/>
        <a:lstStyle/>
        <a:p>
          <a:endParaRPr lang="en-US"/>
        </a:p>
      </dgm:t>
    </dgm:pt>
    <dgm:pt modelId="{92C3F848-B01A-4C51-93AD-1C30BA00B03C}" type="sibTrans" cxnId="{CCF158B2-A19F-4ED0-BEE7-8336FD9C6E4B}">
      <dgm:prSet/>
      <dgm:spPr/>
      <dgm:t>
        <a:bodyPr/>
        <a:lstStyle/>
        <a:p>
          <a:endParaRPr lang="en-US"/>
        </a:p>
      </dgm:t>
    </dgm:pt>
    <dgm:pt modelId="{DBE5B846-1147-4317-B9A3-7CAE22034659}">
      <dgm:prSet/>
      <dgm:spPr/>
      <dgm:t>
        <a:bodyPr/>
        <a:lstStyle/>
        <a:p>
          <a:r>
            <a:rPr lang="en-GB"/>
            <a:t>I needed to be able to make and learn from my mistakes and not be punished  </a:t>
          </a:r>
        </a:p>
        <a:p>
          <a:r>
            <a:rPr lang="en-GB"/>
            <a:t>I needed to be looked after properly. </a:t>
          </a:r>
          <a:endParaRPr lang="en-US"/>
        </a:p>
      </dgm:t>
    </dgm:pt>
    <dgm:pt modelId="{ED477542-44D0-425F-8A8F-9FF80F10D9CD}" type="parTrans" cxnId="{ED376E08-A38D-4B6E-8F53-6EF05D958997}">
      <dgm:prSet/>
      <dgm:spPr/>
      <dgm:t>
        <a:bodyPr/>
        <a:lstStyle/>
        <a:p>
          <a:endParaRPr lang="en-US"/>
        </a:p>
      </dgm:t>
    </dgm:pt>
    <dgm:pt modelId="{98F16AAB-A8DD-4818-8AA9-223F6AAC3978}" type="sibTrans" cxnId="{ED376E08-A38D-4B6E-8F53-6EF05D958997}">
      <dgm:prSet/>
      <dgm:spPr/>
      <dgm:t>
        <a:bodyPr/>
        <a:lstStyle/>
        <a:p>
          <a:endParaRPr lang="en-US"/>
        </a:p>
      </dgm:t>
    </dgm:pt>
    <dgm:pt modelId="{A96F0E83-B4C4-4E62-8871-816275F2618A}">
      <dgm:prSet/>
      <dgm:spPr/>
      <dgm:t>
        <a:bodyPr/>
        <a:lstStyle/>
        <a:p>
          <a:r>
            <a:rPr lang="en-GB"/>
            <a:t>I needed to be cared for and comforted when I was ill.                       </a:t>
          </a:r>
        </a:p>
        <a:p>
          <a:endParaRPr lang="en-GB"/>
        </a:p>
        <a:p>
          <a:r>
            <a:rPr lang="en-GB"/>
            <a:t>I needed to be nurtured. </a:t>
          </a:r>
          <a:endParaRPr lang="en-US"/>
        </a:p>
      </dgm:t>
    </dgm:pt>
    <dgm:pt modelId="{23F95CEF-DD98-49AD-BA5A-B8EDD04D5EFE}" type="parTrans" cxnId="{5E5EE12C-07EE-4E67-9405-BFAF61F524EB}">
      <dgm:prSet/>
      <dgm:spPr/>
      <dgm:t>
        <a:bodyPr/>
        <a:lstStyle/>
        <a:p>
          <a:endParaRPr lang="en-US"/>
        </a:p>
      </dgm:t>
    </dgm:pt>
    <dgm:pt modelId="{DEC70E60-ADEB-4120-8FBA-2D076AC59107}" type="sibTrans" cxnId="{5E5EE12C-07EE-4E67-9405-BFAF61F524EB}">
      <dgm:prSet/>
      <dgm:spPr/>
      <dgm:t>
        <a:bodyPr/>
        <a:lstStyle/>
        <a:p>
          <a:endParaRPr lang="en-US"/>
        </a:p>
      </dgm:t>
    </dgm:pt>
    <dgm:pt modelId="{F9845AB6-FD61-4997-8370-10CDE3B3B861}">
      <dgm:prSet/>
      <dgm:spPr/>
      <dgm:t>
        <a:bodyPr/>
        <a:lstStyle/>
        <a:p>
          <a:r>
            <a:rPr lang="en-GB" dirty="0"/>
            <a:t>I needed cuddles and soothing;                                                </a:t>
          </a:r>
        </a:p>
        <a:p>
          <a:endParaRPr lang="en-GB" dirty="0"/>
        </a:p>
        <a:p>
          <a:r>
            <a:rPr lang="en-GB" dirty="0"/>
            <a:t>I needed to feel included. </a:t>
          </a:r>
        </a:p>
        <a:p>
          <a:endParaRPr lang="en-GB" dirty="0"/>
        </a:p>
        <a:p>
          <a:r>
            <a:rPr lang="en-GB" dirty="0"/>
            <a:t>   I needed to have fun</a:t>
          </a:r>
          <a:endParaRPr lang="en-US" dirty="0"/>
        </a:p>
      </dgm:t>
    </dgm:pt>
    <dgm:pt modelId="{3325067C-2007-413E-AAEF-9D193590B1B3}" type="parTrans" cxnId="{C6EA3BF9-5ED5-42B6-82F8-FCA38B6EBDFC}">
      <dgm:prSet/>
      <dgm:spPr/>
      <dgm:t>
        <a:bodyPr/>
        <a:lstStyle/>
        <a:p>
          <a:endParaRPr lang="en-US"/>
        </a:p>
      </dgm:t>
    </dgm:pt>
    <dgm:pt modelId="{464A2E12-19DA-4E5A-AEAD-820D1B515426}" type="sibTrans" cxnId="{C6EA3BF9-5ED5-42B6-82F8-FCA38B6EBDFC}">
      <dgm:prSet/>
      <dgm:spPr/>
      <dgm:t>
        <a:bodyPr/>
        <a:lstStyle/>
        <a:p>
          <a:endParaRPr lang="en-US"/>
        </a:p>
      </dgm:t>
    </dgm:pt>
    <dgm:pt modelId="{D8023B27-4470-4FC8-A6AF-6C047E656ED3}">
      <dgm:prSet/>
      <dgm:spPr/>
      <dgm:t>
        <a:bodyPr/>
        <a:lstStyle/>
        <a:p>
          <a:r>
            <a:rPr lang="en-GB" dirty="0"/>
            <a:t>I needed to have freedom.  </a:t>
          </a:r>
        </a:p>
        <a:p>
          <a:r>
            <a:rPr lang="en-GB" dirty="0"/>
            <a:t>                                      </a:t>
          </a:r>
        </a:p>
        <a:p>
          <a:r>
            <a:rPr lang="en-GB" dirty="0"/>
            <a:t>  I needed to have freedom from the responsibility of caring for others.</a:t>
          </a:r>
          <a:endParaRPr lang="en-US" dirty="0"/>
        </a:p>
      </dgm:t>
    </dgm:pt>
    <dgm:pt modelId="{C2251F1A-5E9A-4666-A683-F53332AB6A4A}" type="parTrans" cxnId="{5C051655-A160-4324-8ECC-33A43FE354EE}">
      <dgm:prSet/>
      <dgm:spPr/>
      <dgm:t>
        <a:bodyPr/>
        <a:lstStyle/>
        <a:p>
          <a:endParaRPr lang="en-US"/>
        </a:p>
      </dgm:t>
    </dgm:pt>
    <dgm:pt modelId="{94BF2FAA-D434-4D80-88A5-6E658D70A196}" type="sibTrans" cxnId="{5C051655-A160-4324-8ECC-33A43FE354EE}">
      <dgm:prSet/>
      <dgm:spPr/>
      <dgm:t>
        <a:bodyPr/>
        <a:lstStyle/>
        <a:p>
          <a:endParaRPr lang="en-US"/>
        </a:p>
      </dgm:t>
    </dgm:pt>
    <dgm:pt modelId="{F76AFC3B-8823-4731-8496-F52FB23F51C1}" type="pres">
      <dgm:prSet presAssocID="{D54E8B58-1CB8-4B09-A70C-D0054B888250}" presName="diagram" presStyleCnt="0">
        <dgm:presLayoutVars>
          <dgm:dir/>
          <dgm:resizeHandles val="exact"/>
        </dgm:presLayoutVars>
      </dgm:prSet>
      <dgm:spPr/>
    </dgm:pt>
    <dgm:pt modelId="{CC0A4EE3-B86C-44A4-9EB3-B9BD86223291}" type="pres">
      <dgm:prSet presAssocID="{0F6BB8CB-F926-4B43-A1DE-1B011C632358}" presName="node" presStyleLbl="node1" presStyleIdx="0" presStyleCnt="14">
        <dgm:presLayoutVars>
          <dgm:bulletEnabled val="1"/>
        </dgm:presLayoutVars>
      </dgm:prSet>
      <dgm:spPr/>
    </dgm:pt>
    <dgm:pt modelId="{B0749381-9A8A-43C3-A55C-92BB104C8028}" type="pres">
      <dgm:prSet presAssocID="{E32451DF-E1A5-4050-AA80-CB7965C0F9E8}" presName="sibTrans" presStyleCnt="0"/>
      <dgm:spPr/>
    </dgm:pt>
    <dgm:pt modelId="{6C9DE5F3-3AA4-4F03-89C4-A20A28BF74D5}" type="pres">
      <dgm:prSet presAssocID="{5DD4B4C6-15F5-46CD-A412-5BF5862FD4E7}" presName="node" presStyleLbl="node1" presStyleIdx="1" presStyleCnt="14">
        <dgm:presLayoutVars>
          <dgm:bulletEnabled val="1"/>
        </dgm:presLayoutVars>
      </dgm:prSet>
      <dgm:spPr/>
    </dgm:pt>
    <dgm:pt modelId="{90D63ACD-5675-486F-AAA0-9647ABAA7086}" type="pres">
      <dgm:prSet presAssocID="{A4607F33-5D36-46C5-8E04-D1EABBA9BCD8}" presName="sibTrans" presStyleCnt="0"/>
      <dgm:spPr/>
    </dgm:pt>
    <dgm:pt modelId="{66A03A11-E267-4B29-AA1F-8A4E59BE7A5E}" type="pres">
      <dgm:prSet presAssocID="{C93FBFB0-EB70-4E8B-9D5F-412B1566064C}" presName="node" presStyleLbl="node1" presStyleIdx="2" presStyleCnt="14">
        <dgm:presLayoutVars>
          <dgm:bulletEnabled val="1"/>
        </dgm:presLayoutVars>
      </dgm:prSet>
      <dgm:spPr/>
    </dgm:pt>
    <dgm:pt modelId="{231745CF-67D6-40F8-812A-C79DD2ABB1DA}" type="pres">
      <dgm:prSet presAssocID="{F0F0A2F5-14A6-4FFA-881F-0B68F534FDF2}" presName="sibTrans" presStyleCnt="0"/>
      <dgm:spPr/>
    </dgm:pt>
    <dgm:pt modelId="{E3E30EDC-D963-41A6-A12F-102FDFF617D0}" type="pres">
      <dgm:prSet presAssocID="{984967F7-C8D8-4145-AFFA-07F54814CA92}" presName="node" presStyleLbl="node1" presStyleIdx="3" presStyleCnt="14">
        <dgm:presLayoutVars>
          <dgm:bulletEnabled val="1"/>
        </dgm:presLayoutVars>
      </dgm:prSet>
      <dgm:spPr/>
    </dgm:pt>
    <dgm:pt modelId="{D91DC3F4-F42C-4023-9FAD-3DF0FC0C1083}" type="pres">
      <dgm:prSet presAssocID="{3265C8AD-E9C9-4769-8CB2-BCDBD5225342}" presName="sibTrans" presStyleCnt="0"/>
      <dgm:spPr/>
    </dgm:pt>
    <dgm:pt modelId="{173A7F34-7B67-4DB9-A6B2-D8AFC6F8D535}" type="pres">
      <dgm:prSet presAssocID="{6CE6040F-629C-474B-B034-E0F695747013}" presName="node" presStyleLbl="node1" presStyleIdx="4" presStyleCnt="14">
        <dgm:presLayoutVars>
          <dgm:bulletEnabled val="1"/>
        </dgm:presLayoutVars>
      </dgm:prSet>
      <dgm:spPr/>
    </dgm:pt>
    <dgm:pt modelId="{D1710373-D390-4B9A-88D1-E22222854DE4}" type="pres">
      <dgm:prSet presAssocID="{2F9A2EA1-BC14-4286-85F8-B05E562B1345}" presName="sibTrans" presStyleCnt="0"/>
      <dgm:spPr/>
    </dgm:pt>
    <dgm:pt modelId="{FD837717-6F54-4159-A6AD-C96E2D40669F}" type="pres">
      <dgm:prSet presAssocID="{9F74340A-E385-4C60-B6F0-F0053B5E1438}" presName="node" presStyleLbl="node1" presStyleIdx="5" presStyleCnt="14">
        <dgm:presLayoutVars>
          <dgm:bulletEnabled val="1"/>
        </dgm:presLayoutVars>
      </dgm:prSet>
      <dgm:spPr/>
    </dgm:pt>
    <dgm:pt modelId="{1B184ECA-6A06-4B5E-92E9-A9DE1EF13CB7}" type="pres">
      <dgm:prSet presAssocID="{7BBDC617-5655-4EB5-BCD9-97C2CA6C9EEF}" presName="sibTrans" presStyleCnt="0"/>
      <dgm:spPr/>
    </dgm:pt>
    <dgm:pt modelId="{B00B2D0B-0901-414D-991A-94F691AC078B}" type="pres">
      <dgm:prSet presAssocID="{10F7F3DC-79C3-4860-B02E-B2BC98E486CE}" presName="node" presStyleLbl="node1" presStyleIdx="6" presStyleCnt="14">
        <dgm:presLayoutVars>
          <dgm:bulletEnabled val="1"/>
        </dgm:presLayoutVars>
      </dgm:prSet>
      <dgm:spPr/>
    </dgm:pt>
    <dgm:pt modelId="{E18C1C1B-EDE7-4FE2-A1D8-19ECA53017B3}" type="pres">
      <dgm:prSet presAssocID="{742F1D80-657E-4A7B-8552-5627C58168EA}" presName="sibTrans" presStyleCnt="0"/>
      <dgm:spPr/>
    </dgm:pt>
    <dgm:pt modelId="{76E9F6DA-B9CB-468D-BCFA-37B9DE31BE69}" type="pres">
      <dgm:prSet presAssocID="{68029D3F-400B-40B7-BC44-A9DE0EAA138A}" presName="node" presStyleLbl="node1" presStyleIdx="7" presStyleCnt="14">
        <dgm:presLayoutVars>
          <dgm:bulletEnabled val="1"/>
        </dgm:presLayoutVars>
      </dgm:prSet>
      <dgm:spPr/>
    </dgm:pt>
    <dgm:pt modelId="{B5EF67C3-7D7F-41D3-B717-B88A4F89CB37}" type="pres">
      <dgm:prSet presAssocID="{15529CF4-9FCB-483E-A739-6ED3168BEC09}" presName="sibTrans" presStyleCnt="0"/>
      <dgm:spPr/>
    </dgm:pt>
    <dgm:pt modelId="{5F903D76-51F0-4450-9311-7BCEFCBF0589}" type="pres">
      <dgm:prSet presAssocID="{4488CB53-472B-466B-8BD1-7A4E43852404}" presName="node" presStyleLbl="node1" presStyleIdx="8" presStyleCnt="14">
        <dgm:presLayoutVars>
          <dgm:bulletEnabled val="1"/>
        </dgm:presLayoutVars>
      </dgm:prSet>
      <dgm:spPr/>
    </dgm:pt>
    <dgm:pt modelId="{67F891C2-7727-4ED5-B46E-985F875692F7}" type="pres">
      <dgm:prSet presAssocID="{76681DD9-D019-4EB8-ADB9-F1E5659509D7}" presName="sibTrans" presStyleCnt="0"/>
      <dgm:spPr/>
    </dgm:pt>
    <dgm:pt modelId="{C783666F-6605-44C8-8F9A-5CE85D7BC23E}" type="pres">
      <dgm:prSet presAssocID="{A0D103C9-D32F-47A8-B4D6-1C5B8FD16FA6}" presName="node" presStyleLbl="node1" presStyleIdx="9" presStyleCnt="14">
        <dgm:presLayoutVars>
          <dgm:bulletEnabled val="1"/>
        </dgm:presLayoutVars>
      </dgm:prSet>
      <dgm:spPr/>
    </dgm:pt>
    <dgm:pt modelId="{83056084-8F0F-42BB-92A0-EBA4E3E50A6C}" type="pres">
      <dgm:prSet presAssocID="{92C3F848-B01A-4C51-93AD-1C30BA00B03C}" presName="sibTrans" presStyleCnt="0"/>
      <dgm:spPr/>
    </dgm:pt>
    <dgm:pt modelId="{FD098088-EAF4-4D63-A080-39DF471064A2}" type="pres">
      <dgm:prSet presAssocID="{DBE5B846-1147-4317-B9A3-7CAE22034659}" presName="node" presStyleLbl="node1" presStyleIdx="10" presStyleCnt="14">
        <dgm:presLayoutVars>
          <dgm:bulletEnabled val="1"/>
        </dgm:presLayoutVars>
      </dgm:prSet>
      <dgm:spPr/>
    </dgm:pt>
    <dgm:pt modelId="{FF2B7E8B-CF40-418F-A9BF-FBB2FBA645A0}" type="pres">
      <dgm:prSet presAssocID="{98F16AAB-A8DD-4818-8AA9-223F6AAC3978}" presName="sibTrans" presStyleCnt="0"/>
      <dgm:spPr/>
    </dgm:pt>
    <dgm:pt modelId="{53F3EADE-676C-4730-85C3-CF660BA35213}" type="pres">
      <dgm:prSet presAssocID="{A96F0E83-B4C4-4E62-8871-816275F2618A}" presName="node" presStyleLbl="node1" presStyleIdx="11" presStyleCnt="14">
        <dgm:presLayoutVars>
          <dgm:bulletEnabled val="1"/>
        </dgm:presLayoutVars>
      </dgm:prSet>
      <dgm:spPr/>
    </dgm:pt>
    <dgm:pt modelId="{58154B93-9F7F-445A-8AC6-7203BC052CAF}" type="pres">
      <dgm:prSet presAssocID="{DEC70E60-ADEB-4120-8FBA-2D076AC59107}" presName="sibTrans" presStyleCnt="0"/>
      <dgm:spPr/>
    </dgm:pt>
    <dgm:pt modelId="{5A8BEE69-9999-4C9C-9842-7C4D756E1CE4}" type="pres">
      <dgm:prSet presAssocID="{F9845AB6-FD61-4997-8370-10CDE3B3B861}" presName="node" presStyleLbl="node1" presStyleIdx="12" presStyleCnt="14">
        <dgm:presLayoutVars>
          <dgm:bulletEnabled val="1"/>
        </dgm:presLayoutVars>
      </dgm:prSet>
      <dgm:spPr/>
    </dgm:pt>
    <dgm:pt modelId="{C1D11FFC-5320-419F-A5D8-A470BE299E92}" type="pres">
      <dgm:prSet presAssocID="{464A2E12-19DA-4E5A-AEAD-820D1B515426}" presName="sibTrans" presStyleCnt="0"/>
      <dgm:spPr/>
    </dgm:pt>
    <dgm:pt modelId="{562D6DE5-3E90-4770-864D-799AE605A8F7}" type="pres">
      <dgm:prSet presAssocID="{D8023B27-4470-4FC8-A6AF-6C047E656ED3}" presName="node" presStyleLbl="node1" presStyleIdx="13" presStyleCnt="14">
        <dgm:presLayoutVars>
          <dgm:bulletEnabled val="1"/>
        </dgm:presLayoutVars>
      </dgm:prSet>
      <dgm:spPr/>
    </dgm:pt>
  </dgm:ptLst>
  <dgm:cxnLst>
    <dgm:cxn modelId="{ED376E08-A38D-4B6E-8F53-6EF05D958997}" srcId="{D54E8B58-1CB8-4B09-A70C-D0054B888250}" destId="{DBE5B846-1147-4317-B9A3-7CAE22034659}" srcOrd="10" destOrd="0" parTransId="{ED477542-44D0-425F-8A8F-9FF80F10D9CD}" sibTransId="{98F16AAB-A8DD-4818-8AA9-223F6AAC3978}"/>
    <dgm:cxn modelId="{6FC94E15-4ABA-4B3B-BC71-D7ECD690709E}" type="presOf" srcId="{6CE6040F-629C-474B-B034-E0F695747013}" destId="{173A7F34-7B67-4DB9-A6B2-D8AFC6F8D535}" srcOrd="0" destOrd="0" presId="urn:microsoft.com/office/officeart/2005/8/layout/default"/>
    <dgm:cxn modelId="{F043191B-15D3-486F-B11F-34257CF12523}" type="presOf" srcId="{F9845AB6-FD61-4997-8370-10CDE3B3B861}" destId="{5A8BEE69-9999-4C9C-9842-7C4D756E1CE4}" srcOrd="0" destOrd="0" presId="urn:microsoft.com/office/officeart/2005/8/layout/default"/>
    <dgm:cxn modelId="{F5DC3424-2730-458D-84EA-DA3554201CA0}" srcId="{D54E8B58-1CB8-4B09-A70C-D0054B888250}" destId="{10F7F3DC-79C3-4860-B02E-B2BC98E486CE}" srcOrd="6" destOrd="0" parTransId="{3F686CFC-83BC-4C75-BACE-3AB472DBE779}" sibTransId="{742F1D80-657E-4A7B-8552-5627C58168EA}"/>
    <dgm:cxn modelId="{A6A69A26-57D6-47AD-A098-D0BF910B9C09}" type="presOf" srcId="{C93FBFB0-EB70-4E8B-9D5F-412B1566064C}" destId="{66A03A11-E267-4B29-AA1F-8A4E59BE7A5E}" srcOrd="0" destOrd="0" presId="urn:microsoft.com/office/officeart/2005/8/layout/default"/>
    <dgm:cxn modelId="{5E5EE12C-07EE-4E67-9405-BFAF61F524EB}" srcId="{D54E8B58-1CB8-4B09-A70C-D0054B888250}" destId="{A96F0E83-B4C4-4E62-8871-816275F2618A}" srcOrd="11" destOrd="0" parTransId="{23F95CEF-DD98-49AD-BA5A-B8EDD04D5EFE}" sibTransId="{DEC70E60-ADEB-4120-8FBA-2D076AC59107}"/>
    <dgm:cxn modelId="{EF26E630-12B3-4F53-B472-3C280B4BBCFC}" type="presOf" srcId="{D8023B27-4470-4FC8-A6AF-6C047E656ED3}" destId="{562D6DE5-3E90-4770-864D-799AE605A8F7}" srcOrd="0" destOrd="0" presId="urn:microsoft.com/office/officeart/2005/8/layout/default"/>
    <dgm:cxn modelId="{AE3EBC61-0E8C-4BCE-84CB-3D56BF487536}" type="presOf" srcId="{A0D103C9-D32F-47A8-B4D6-1C5B8FD16FA6}" destId="{C783666F-6605-44C8-8F9A-5CE85D7BC23E}" srcOrd="0" destOrd="0" presId="urn:microsoft.com/office/officeart/2005/8/layout/default"/>
    <dgm:cxn modelId="{2285D642-0316-4737-BFAB-6C866A7FA155}" type="presOf" srcId="{9F74340A-E385-4C60-B6F0-F0053B5E1438}" destId="{FD837717-6F54-4159-A6AD-C96E2D40669F}" srcOrd="0" destOrd="0" presId="urn:microsoft.com/office/officeart/2005/8/layout/default"/>
    <dgm:cxn modelId="{BDC0F644-1ECF-432F-94D0-E5A68EECB486}" type="presOf" srcId="{5DD4B4C6-15F5-46CD-A412-5BF5862FD4E7}" destId="{6C9DE5F3-3AA4-4F03-89C4-A20A28BF74D5}" srcOrd="0" destOrd="0" presId="urn:microsoft.com/office/officeart/2005/8/layout/default"/>
    <dgm:cxn modelId="{1E4CFB45-49AF-40E8-A793-5E6056593702}" type="presOf" srcId="{10F7F3DC-79C3-4860-B02E-B2BC98E486CE}" destId="{B00B2D0B-0901-414D-991A-94F691AC078B}" srcOrd="0" destOrd="0" presId="urn:microsoft.com/office/officeart/2005/8/layout/default"/>
    <dgm:cxn modelId="{4A6B524B-A29B-4BB9-80B3-8F5D42EA9227}" srcId="{D54E8B58-1CB8-4B09-A70C-D0054B888250}" destId="{C93FBFB0-EB70-4E8B-9D5F-412B1566064C}" srcOrd="2" destOrd="0" parTransId="{FD2E97A5-AA02-4DE2-B3E5-C88564D2DA68}" sibTransId="{F0F0A2F5-14A6-4FFA-881F-0B68F534FDF2}"/>
    <dgm:cxn modelId="{11AFFF74-873F-41B0-BE0F-A74C39B30AC9}" srcId="{D54E8B58-1CB8-4B09-A70C-D0054B888250}" destId="{5DD4B4C6-15F5-46CD-A412-5BF5862FD4E7}" srcOrd="1" destOrd="0" parTransId="{03D47281-4CA0-46C4-8440-D05630E51C42}" sibTransId="{A4607F33-5D36-46C5-8E04-D1EABBA9BCD8}"/>
    <dgm:cxn modelId="{5C051655-A160-4324-8ECC-33A43FE354EE}" srcId="{D54E8B58-1CB8-4B09-A70C-D0054B888250}" destId="{D8023B27-4470-4FC8-A6AF-6C047E656ED3}" srcOrd="13" destOrd="0" parTransId="{C2251F1A-5E9A-4666-A683-F53332AB6A4A}" sibTransId="{94BF2FAA-D434-4D80-88A5-6E658D70A196}"/>
    <dgm:cxn modelId="{74E0FD81-1CDD-433D-A58E-E836919B5A2C}" type="presOf" srcId="{984967F7-C8D8-4145-AFFA-07F54814CA92}" destId="{E3E30EDC-D963-41A6-A12F-102FDFF617D0}" srcOrd="0" destOrd="0" presId="urn:microsoft.com/office/officeart/2005/8/layout/default"/>
    <dgm:cxn modelId="{6E5F299A-7B43-41F2-A03A-F3181DB60A25}" type="presOf" srcId="{A96F0E83-B4C4-4E62-8871-816275F2618A}" destId="{53F3EADE-676C-4730-85C3-CF660BA35213}" srcOrd="0" destOrd="0" presId="urn:microsoft.com/office/officeart/2005/8/layout/default"/>
    <dgm:cxn modelId="{CF6C539B-130A-479B-A590-89839AF7DD8A}" type="presOf" srcId="{68029D3F-400B-40B7-BC44-A9DE0EAA138A}" destId="{76E9F6DA-B9CB-468D-BCFA-37B9DE31BE69}" srcOrd="0" destOrd="0" presId="urn:microsoft.com/office/officeart/2005/8/layout/default"/>
    <dgm:cxn modelId="{4603999D-649D-461F-BF90-4A8E67309E7C}" srcId="{D54E8B58-1CB8-4B09-A70C-D0054B888250}" destId="{68029D3F-400B-40B7-BC44-A9DE0EAA138A}" srcOrd="7" destOrd="0" parTransId="{7CA56E3D-E5C4-43EE-AAAB-2B59A641138E}" sibTransId="{15529CF4-9FCB-483E-A739-6ED3168BEC09}"/>
    <dgm:cxn modelId="{FFC617A1-9662-4504-A1B7-F53E1C0DBAB0}" srcId="{D54E8B58-1CB8-4B09-A70C-D0054B888250}" destId="{0F6BB8CB-F926-4B43-A1DE-1B011C632358}" srcOrd="0" destOrd="0" parTransId="{6B01732F-D8CD-42AE-9563-DE513F310E30}" sibTransId="{E32451DF-E1A5-4050-AA80-CB7965C0F9E8}"/>
    <dgm:cxn modelId="{FF5619AD-4C9A-4553-96DF-0F36F7E5B563}" srcId="{D54E8B58-1CB8-4B09-A70C-D0054B888250}" destId="{984967F7-C8D8-4145-AFFA-07F54814CA92}" srcOrd="3" destOrd="0" parTransId="{50562938-A2A3-4B97-8373-724C155F94BB}" sibTransId="{3265C8AD-E9C9-4769-8CB2-BCDBD5225342}"/>
    <dgm:cxn modelId="{FB8F8BAD-9FAA-45E4-A2E9-A1743E572EC8}" type="presOf" srcId="{4488CB53-472B-466B-8BD1-7A4E43852404}" destId="{5F903D76-51F0-4450-9311-7BCEFCBF0589}" srcOrd="0" destOrd="0" presId="urn:microsoft.com/office/officeart/2005/8/layout/default"/>
    <dgm:cxn modelId="{CCF158B2-A19F-4ED0-BEE7-8336FD9C6E4B}" srcId="{D54E8B58-1CB8-4B09-A70C-D0054B888250}" destId="{A0D103C9-D32F-47A8-B4D6-1C5B8FD16FA6}" srcOrd="9" destOrd="0" parTransId="{6F5E7748-7798-42B5-AE7A-12C416F403FB}" sibTransId="{92C3F848-B01A-4C51-93AD-1C30BA00B03C}"/>
    <dgm:cxn modelId="{22896BB6-9501-4DBB-BF05-D982FA3F550F}" type="presOf" srcId="{D54E8B58-1CB8-4B09-A70C-D0054B888250}" destId="{F76AFC3B-8823-4731-8496-F52FB23F51C1}" srcOrd="0" destOrd="0" presId="urn:microsoft.com/office/officeart/2005/8/layout/default"/>
    <dgm:cxn modelId="{CA9AE9BD-314A-4E61-B136-CE5D485ADCC3}" srcId="{D54E8B58-1CB8-4B09-A70C-D0054B888250}" destId="{4488CB53-472B-466B-8BD1-7A4E43852404}" srcOrd="8" destOrd="0" parTransId="{7856E21D-6133-472F-9C27-5587C0D03C06}" sibTransId="{76681DD9-D019-4EB8-ADB9-F1E5659509D7}"/>
    <dgm:cxn modelId="{FB38BFEB-A3EB-4720-BE13-631551EF8FF8}" type="presOf" srcId="{0F6BB8CB-F926-4B43-A1DE-1B011C632358}" destId="{CC0A4EE3-B86C-44A4-9EB3-B9BD86223291}" srcOrd="0" destOrd="0" presId="urn:microsoft.com/office/officeart/2005/8/layout/default"/>
    <dgm:cxn modelId="{AC3317EC-4DA3-41BD-8323-58BBB67DC87A}" type="presOf" srcId="{DBE5B846-1147-4317-B9A3-7CAE22034659}" destId="{FD098088-EAF4-4D63-A080-39DF471064A2}" srcOrd="0" destOrd="0" presId="urn:microsoft.com/office/officeart/2005/8/layout/default"/>
    <dgm:cxn modelId="{C6EA3BF9-5ED5-42B6-82F8-FCA38B6EBDFC}" srcId="{D54E8B58-1CB8-4B09-A70C-D0054B888250}" destId="{F9845AB6-FD61-4997-8370-10CDE3B3B861}" srcOrd="12" destOrd="0" parTransId="{3325067C-2007-413E-AAEF-9D193590B1B3}" sibTransId="{464A2E12-19DA-4E5A-AEAD-820D1B515426}"/>
    <dgm:cxn modelId="{D2BB28FB-B616-4318-9725-78FA51278DF2}" srcId="{D54E8B58-1CB8-4B09-A70C-D0054B888250}" destId="{9F74340A-E385-4C60-B6F0-F0053B5E1438}" srcOrd="5" destOrd="0" parTransId="{4E213BB3-8FCC-4F58-8C3D-7C83E1B79B86}" sibTransId="{7BBDC617-5655-4EB5-BCD9-97C2CA6C9EEF}"/>
    <dgm:cxn modelId="{2BF1DDFB-AA3E-4DC1-B572-556CA2ADD000}" srcId="{D54E8B58-1CB8-4B09-A70C-D0054B888250}" destId="{6CE6040F-629C-474B-B034-E0F695747013}" srcOrd="4" destOrd="0" parTransId="{A3B15BDF-46DA-4068-B14A-FB53AD1F17ED}" sibTransId="{2F9A2EA1-BC14-4286-85F8-B05E562B1345}"/>
    <dgm:cxn modelId="{F81CA0A0-8A44-448A-806F-947F15C391D8}" type="presParOf" srcId="{F76AFC3B-8823-4731-8496-F52FB23F51C1}" destId="{CC0A4EE3-B86C-44A4-9EB3-B9BD86223291}" srcOrd="0" destOrd="0" presId="urn:microsoft.com/office/officeart/2005/8/layout/default"/>
    <dgm:cxn modelId="{092D9211-4DB2-46C9-821F-448E952D79E6}" type="presParOf" srcId="{F76AFC3B-8823-4731-8496-F52FB23F51C1}" destId="{B0749381-9A8A-43C3-A55C-92BB104C8028}" srcOrd="1" destOrd="0" presId="urn:microsoft.com/office/officeart/2005/8/layout/default"/>
    <dgm:cxn modelId="{04E9FF6D-F02D-4263-885B-057E041EB7B6}" type="presParOf" srcId="{F76AFC3B-8823-4731-8496-F52FB23F51C1}" destId="{6C9DE5F3-3AA4-4F03-89C4-A20A28BF74D5}" srcOrd="2" destOrd="0" presId="urn:microsoft.com/office/officeart/2005/8/layout/default"/>
    <dgm:cxn modelId="{8825B1F7-3BAB-49E7-8D54-8E2BB2700FEE}" type="presParOf" srcId="{F76AFC3B-8823-4731-8496-F52FB23F51C1}" destId="{90D63ACD-5675-486F-AAA0-9647ABAA7086}" srcOrd="3" destOrd="0" presId="urn:microsoft.com/office/officeart/2005/8/layout/default"/>
    <dgm:cxn modelId="{D767C8F8-E4CD-4CD7-B953-43F5E635787A}" type="presParOf" srcId="{F76AFC3B-8823-4731-8496-F52FB23F51C1}" destId="{66A03A11-E267-4B29-AA1F-8A4E59BE7A5E}" srcOrd="4" destOrd="0" presId="urn:microsoft.com/office/officeart/2005/8/layout/default"/>
    <dgm:cxn modelId="{E2004575-7C78-4BF8-8F5E-9DF9FC7D5BEB}" type="presParOf" srcId="{F76AFC3B-8823-4731-8496-F52FB23F51C1}" destId="{231745CF-67D6-40F8-812A-C79DD2ABB1DA}" srcOrd="5" destOrd="0" presId="urn:microsoft.com/office/officeart/2005/8/layout/default"/>
    <dgm:cxn modelId="{E1C080A1-411F-4419-90D2-ADDAA04B4994}" type="presParOf" srcId="{F76AFC3B-8823-4731-8496-F52FB23F51C1}" destId="{E3E30EDC-D963-41A6-A12F-102FDFF617D0}" srcOrd="6" destOrd="0" presId="urn:microsoft.com/office/officeart/2005/8/layout/default"/>
    <dgm:cxn modelId="{3D673C33-355B-4CEF-AEE6-AABC478F5466}" type="presParOf" srcId="{F76AFC3B-8823-4731-8496-F52FB23F51C1}" destId="{D91DC3F4-F42C-4023-9FAD-3DF0FC0C1083}" srcOrd="7" destOrd="0" presId="urn:microsoft.com/office/officeart/2005/8/layout/default"/>
    <dgm:cxn modelId="{1C2A0880-D664-445E-83CF-26FA223EF3DE}" type="presParOf" srcId="{F76AFC3B-8823-4731-8496-F52FB23F51C1}" destId="{173A7F34-7B67-4DB9-A6B2-D8AFC6F8D535}" srcOrd="8" destOrd="0" presId="urn:microsoft.com/office/officeart/2005/8/layout/default"/>
    <dgm:cxn modelId="{729E69FB-46C3-47ED-9897-89E2F03F98C1}" type="presParOf" srcId="{F76AFC3B-8823-4731-8496-F52FB23F51C1}" destId="{D1710373-D390-4B9A-88D1-E22222854DE4}" srcOrd="9" destOrd="0" presId="urn:microsoft.com/office/officeart/2005/8/layout/default"/>
    <dgm:cxn modelId="{D97D8FC8-38A9-48BF-B17A-70805B1CCCE4}" type="presParOf" srcId="{F76AFC3B-8823-4731-8496-F52FB23F51C1}" destId="{FD837717-6F54-4159-A6AD-C96E2D40669F}" srcOrd="10" destOrd="0" presId="urn:microsoft.com/office/officeart/2005/8/layout/default"/>
    <dgm:cxn modelId="{3949CD9D-C94F-459D-8389-37F04A409CD9}" type="presParOf" srcId="{F76AFC3B-8823-4731-8496-F52FB23F51C1}" destId="{1B184ECA-6A06-4B5E-92E9-A9DE1EF13CB7}" srcOrd="11" destOrd="0" presId="urn:microsoft.com/office/officeart/2005/8/layout/default"/>
    <dgm:cxn modelId="{CD3DCF62-38A3-4FD7-B699-88E1370CA5C7}" type="presParOf" srcId="{F76AFC3B-8823-4731-8496-F52FB23F51C1}" destId="{B00B2D0B-0901-414D-991A-94F691AC078B}" srcOrd="12" destOrd="0" presId="urn:microsoft.com/office/officeart/2005/8/layout/default"/>
    <dgm:cxn modelId="{5D7C1D86-24F1-4758-A64F-F249FE2D33B6}" type="presParOf" srcId="{F76AFC3B-8823-4731-8496-F52FB23F51C1}" destId="{E18C1C1B-EDE7-4FE2-A1D8-19ECA53017B3}" srcOrd="13" destOrd="0" presId="urn:microsoft.com/office/officeart/2005/8/layout/default"/>
    <dgm:cxn modelId="{A30F63E2-47C5-4377-8E04-04FC511D4A37}" type="presParOf" srcId="{F76AFC3B-8823-4731-8496-F52FB23F51C1}" destId="{76E9F6DA-B9CB-468D-BCFA-37B9DE31BE69}" srcOrd="14" destOrd="0" presId="urn:microsoft.com/office/officeart/2005/8/layout/default"/>
    <dgm:cxn modelId="{CB8DBE3B-A713-4C5C-9636-2361E872B14B}" type="presParOf" srcId="{F76AFC3B-8823-4731-8496-F52FB23F51C1}" destId="{B5EF67C3-7D7F-41D3-B717-B88A4F89CB37}" srcOrd="15" destOrd="0" presId="urn:microsoft.com/office/officeart/2005/8/layout/default"/>
    <dgm:cxn modelId="{442115D9-31C5-492E-A3B7-824B911354E6}" type="presParOf" srcId="{F76AFC3B-8823-4731-8496-F52FB23F51C1}" destId="{5F903D76-51F0-4450-9311-7BCEFCBF0589}" srcOrd="16" destOrd="0" presId="urn:microsoft.com/office/officeart/2005/8/layout/default"/>
    <dgm:cxn modelId="{67241D0A-4FF1-429F-AD4F-4E559F8718AC}" type="presParOf" srcId="{F76AFC3B-8823-4731-8496-F52FB23F51C1}" destId="{67F891C2-7727-4ED5-B46E-985F875692F7}" srcOrd="17" destOrd="0" presId="urn:microsoft.com/office/officeart/2005/8/layout/default"/>
    <dgm:cxn modelId="{F3EC92E6-9281-4F25-A101-3DF7CC7484EB}" type="presParOf" srcId="{F76AFC3B-8823-4731-8496-F52FB23F51C1}" destId="{C783666F-6605-44C8-8F9A-5CE85D7BC23E}" srcOrd="18" destOrd="0" presId="urn:microsoft.com/office/officeart/2005/8/layout/default"/>
    <dgm:cxn modelId="{FF3B7E07-046A-470C-AD65-F6C1527F76DE}" type="presParOf" srcId="{F76AFC3B-8823-4731-8496-F52FB23F51C1}" destId="{83056084-8F0F-42BB-92A0-EBA4E3E50A6C}" srcOrd="19" destOrd="0" presId="urn:microsoft.com/office/officeart/2005/8/layout/default"/>
    <dgm:cxn modelId="{7BBD4F76-A2ED-4539-BD16-0D934BA72E93}" type="presParOf" srcId="{F76AFC3B-8823-4731-8496-F52FB23F51C1}" destId="{FD098088-EAF4-4D63-A080-39DF471064A2}" srcOrd="20" destOrd="0" presId="urn:microsoft.com/office/officeart/2005/8/layout/default"/>
    <dgm:cxn modelId="{01213891-BDFA-4639-9AE2-3FFC170A6967}" type="presParOf" srcId="{F76AFC3B-8823-4731-8496-F52FB23F51C1}" destId="{FF2B7E8B-CF40-418F-A9BF-FBB2FBA645A0}" srcOrd="21" destOrd="0" presId="urn:microsoft.com/office/officeart/2005/8/layout/default"/>
    <dgm:cxn modelId="{14E1EECD-7A77-4197-A9E2-A178F010EDF6}" type="presParOf" srcId="{F76AFC3B-8823-4731-8496-F52FB23F51C1}" destId="{53F3EADE-676C-4730-85C3-CF660BA35213}" srcOrd="22" destOrd="0" presId="urn:microsoft.com/office/officeart/2005/8/layout/default"/>
    <dgm:cxn modelId="{508A9395-7202-4DA9-BC9E-E333978300D1}" type="presParOf" srcId="{F76AFC3B-8823-4731-8496-F52FB23F51C1}" destId="{58154B93-9F7F-445A-8AC6-7203BC052CAF}" srcOrd="23" destOrd="0" presId="urn:microsoft.com/office/officeart/2005/8/layout/default"/>
    <dgm:cxn modelId="{B3883EF1-3EBD-49B3-ABE7-A21DDF1F17CA}" type="presParOf" srcId="{F76AFC3B-8823-4731-8496-F52FB23F51C1}" destId="{5A8BEE69-9999-4C9C-9842-7C4D756E1CE4}" srcOrd="24" destOrd="0" presId="urn:microsoft.com/office/officeart/2005/8/layout/default"/>
    <dgm:cxn modelId="{C2CCC21F-A1CD-4417-BC2A-E815291A62FF}" type="presParOf" srcId="{F76AFC3B-8823-4731-8496-F52FB23F51C1}" destId="{C1D11FFC-5320-419F-A5D8-A470BE299E92}" srcOrd="25" destOrd="0" presId="urn:microsoft.com/office/officeart/2005/8/layout/default"/>
    <dgm:cxn modelId="{B0A8F00F-2186-4DA7-9B97-6EACC5CDF993}" type="presParOf" srcId="{F76AFC3B-8823-4731-8496-F52FB23F51C1}" destId="{562D6DE5-3E90-4770-864D-799AE605A8F7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0A4EE3-B86C-44A4-9EB3-B9BD86223291}">
      <dsp:nvSpPr>
        <dsp:cNvPr id="0" name=""/>
        <dsp:cNvSpPr/>
      </dsp:nvSpPr>
      <dsp:spPr>
        <a:xfrm>
          <a:off x="710643" y="2425"/>
          <a:ext cx="1594476" cy="9566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feel celebrated,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I needed to feel special</a:t>
          </a:r>
          <a:endParaRPr lang="en-US" sz="700" kern="1200"/>
        </a:p>
      </dsp:txBody>
      <dsp:txXfrm>
        <a:off x="710643" y="2425"/>
        <a:ext cx="1594476" cy="956686"/>
      </dsp:txXfrm>
    </dsp:sp>
    <dsp:sp modelId="{6C9DE5F3-3AA4-4F03-89C4-A20A28BF74D5}">
      <dsp:nvSpPr>
        <dsp:cNvPr id="0" name=""/>
        <dsp:cNvSpPr/>
      </dsp:nvSpPr>
      <dsp:spPr>
        <a:xfrm>
          <a:off x="2464568" y="2425"/>
          <a:ext cx="1594476" cy="95668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a space I called my own,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I needed a space where I was physically comfortable.</a:t>
          </a:r>
          <a:endParaRPr lang="en-US" sz="700" kern="1200"/>
        </a:p>
      </dsp:txBody>
      <dsp:txXfrm>
        <a:off x="2464568" y="2425"/>
        <a:ext cx="1594476" cy="956686"/>
      </dsp:txXfrm>
    </dsp:sp>
    <dsp:sp modelId="{66A03A11-E267-4B29-AA1F-8A4E59BE7A5E}">
      <dsp:nvSpPr>
        <dsp:cNvPr id="0" name=""/>
        <dsp:cNvSpPr/>
      </dsp:nvSpPr>
      <dsp:spPr>
        <a:xfrm>
          <a:off x="4218492" y="2425"/>
          <a:ext cx="1594476" cy="95668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a space where I felt safe.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kept safe from harm /others </a:t>
          </a:r>
          <a:endParaRPr lang="en-US" sz="700" kern="1200"/>
        </a:p>
      </dsp:txBody>
      <dsp:txXfrm>
        <a:off x="4218492" y="2425"/>
        <a:ext cx="1594476" cy="956686"/>
      </dsp:txXfrm>
    </dsp:sp>
    <dsp:sp modelId="{E3E30EDC-D963-41A6-A12F-102FDFF617D0}">
      <dsp:nvSpPr>
        <dsp:cNvPr id="0" name=""/>
        <dsp:cNvSpPr/>
      </dsp:nvSpPr>
      <dsp:spPr>
        <a:xfrm>
          <a:off x="5972417" y="2425"/>
          <a:ext cx="1594476" cy="95668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company.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I needed to be left alone.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I needed to be believed and trusted </a:t>
          </a:r>
          <a:endParaRPr lang="en-US" sz="700" kern="1200"/>
        </a:p>
      </dsp:txBody>
      <dsp:txXfrm>
        <a:off x="5972417" y="2425"/>
        <a:ext cx="1594476" cy="956686"/>
      </dsp:txXfrm>
    </dsp:sp>
    <dsp:sp modelId="{173A7F34-7B67-4DB9-A6B2-D8AFC6F8D535}">
      <dsp:nvSpPr>
        <dsp:cNvPr id="0" name=""/>
        <dsp:cNvSpPr/>
      </dsp:nvSpPr>
      <dsp:spPr>
        <a:xfrm>
          <a:off x="710643" y="1118558"/>
          <a:ext cx="1594476" cy="95668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protected.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I needed someone to come to my defence,</a:t>
          </a:r>
          <a:endParaRPr lang="en-US" sz="700" kern="1200"/>
        </a:p>
      </dsp:txBody>
      <dsp:txXfrm>
        <a:off x="710643" y="1118558"/>
        <a:ext cx="1594476" cy="956686"/>
      </dsp:txXfrm>
    </dsp:sp>
    <dsp:sp modelId="{FD837717-6F54-4159-A6AD-C96E2D40669F}">
      <dsp:nvSpPr>
        <dsp:cNvPr id="0" name=""/>
        <dsp:cNvSpPr/>
      </dsp:nvSpPr>
      <dsp:spPr>
        <a:xfrm>
          <a:off x="2464568" y="1118558"/>
          <a:ext cx="1594476" cy="9566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able to express who I am.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        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 I needed to feel accepted for who I am.</a:t>
          </a:r>
          <a:endParaRPr lang="en-US" sz="700" kern="1200"/>
        </a:p>
      </dsp:txBody>
      <dsp:txXfrm>
        <a:off x="2464568" y="1118558"/>
        <a:ext cx="1594476" cy="956686"/>
      </dsp:txXfrm>
    </dsp:sp>
    <dsp:sp modelId="{B00B2D0B-0901-414D-991A-94F691AC078B}">
      <dsp:nvSpPr>
        <dsp:cNvPr id="0" name=""/>
        <dsp:cNvSpPr/>
      </dsp:nvSpPr>
      <dsp:spPr>
        <a:xfrm>
          <a:off x="4218492" y="1118558"/>
          <a:ext cx="1594476" cy="95668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feel that I belong(ed),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I needed to connect meaningfully.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 I needed to know I was loved for who I am </a:t>
          </a:r>
          <a:endParaRPr lang="en-US" sz="700" kern="1200"/>
        </a:p>
      </dsp:txBody>
      <dsp:txXfrm>
        <a:off x="4218492" y="1118558"/>
        <a:ext cx="1594476" cy="956686"/>
      </dsp:txXfrm>
    </dsp:sp>
    <dsp:sp modelId="{76E9F6DA-B9CB-468D-BCFA-37B9DE31BE69}">
      <dsp:nvSpPr>
        <dsp:cNvPr id="0" name=""/>
        <dsp:cNvSpPr/>
      </dsp:nvSpPr>
      <dsp:spPr>
        <a:xfrm>
          <a:off x="5972417" y="1118558"/>
          <a:ext cx="1594476" cy="95668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my physical, emotional, and sexual boundaries  to be respected /protected/defended</a:t>
          </a:r>
          <a:endParaRPr lang="en-US" sz="700" kern="1200"/>
        </a:p>
      </dsp:txBody>
      <dsp:txXfrm>
        <a:off x="5972417" y="1118558"/>
        <a:ext cx="1594476" cy="956686"/>
      </dsp:txXfrm>
    </dsp:sp>
    <dsp:sp modelId="{5F903D76-51F0-4450-9311-7BCEFCBF0589}">
      <dsp:nvSpPr>
        <dsp:cNvPr id="0" name=""/>
        <dsp:cNvSpPr/>
      </dsp:nvSpPr>
      <dsp:spPr>
        <a:xfrm>
          <a:off x="710643" y="2234692"/>
          <a:ext cx="1594476" cy="95668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someone to help me understand the difference between right and wrong.</a:t>
          </a:r>
          <a:endParaRPr lang="en-US" sz="700" kern="1200"/>
        </a:p>
      </dsp:txBody>
      <dsp:txXfrm>
        <a:off x="710643" y="2234692"/>
        <a:ext cx="1594476" cy="956686"/>
      </dsp:txXfrm>
    </dsp:sp>
    <dsp:sp modelId="{C783666F-6605-44C8-8F9A-5CE85D7BC23E}">
      <dsp:nvSpPr>
        <dsp:cNvPr id="0" name=""/>
        <dsp:cNvSpPr/>
      </dsp:nvSpPr>
      <dsp:spPr>
        <a:xfrm>
          <a:off x="2464568" y="2234692"/>
          <a:ext cx="1594476" cy="95668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considered and valued.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taken seriously</a:t>
          </a:r>
          <a:endParaRPr lang="en-US" sz="700" kern="1200"/>
        </a:p>
      </dsp:txBody>
      <dsp:txXfrm>
        <a:off x="2464568" y="2234692"/>
        <a:ext cx="1594476" cy="956686"/>
      </dsp:txXfrm>
    </dsp:sp>
    <dsp:sp modelId="{FD098088-EAF4-4D63-A080-39DF471064A2}">
      <dsp:nvSpPr>
        <dsp:cNvPr id="0" name=""/>
        <dsp:cNvSpPr/>
      </dsp:nvSpPr>
      <dsp:spPr>
        <a:xfrm>
          <a:off x="4218492" y="2234692"/>
          <a:ext cx="1594476" cy="9566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able to make and learn from my mistakes and not be punished 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looked after properly. </a:t>
          </a:r>
          <a:endParaRPr lang="en-US" sz="700" kern="1200"/>
        </a:p>
      </dsp:txBody>
      <dsp:txXfrm>
        <a:off x="4218492" y="2234692"/>
        <a:ext cx="1594476" cy="956686"/>
      </dsp:txXfrm>
    </dsp:sp>
    <dsp:sp modelId="{53F3EADE-676C-4730-85C3-CF660BA35213}">
      <dsp:nvSpPr>
        <dsp:cNvPr id="0" name=""/>
        <dsp:cNvSpPr/>
      </dsp:nvSpPr>
      <dsp:spPr>
        <a:xfrm>
          <a:off x="5972417" y="2234692"/>
          <a:ext cx="1594476" cy="95668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cared for and comforted when I was ill.                      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 needed to be nurtured. </a:t>
          </a:r>
          <a:endParaRPr lang="en-US" sz="700" kern="1200"/>
        </a:p>
      </dsp:txBody>
      <dsp:txXfrm>
        <a:off x="5972417" y="2234692"/>
        <a:ext cx="1594476" cy="956686"/>
      </dsp:txXfrm>
    </dsp:sp>
    <dsp:sp modelId="{5A8BEE69-9999-4C9C-9842-7C4D756E1CE4}">
      <dsp:nvSpPr>
        <dsp:cNvPr id="0" name=""/>
        <dsp:cNvSpPr/>
      </dsp:nvSpPr>
      <dsp:spPr>
        <a:xfrm>
          <a:off x="2464568" y="3350826"/>
          <a:ext cx="1594476" cy="95668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I needed cuddles and soothing;                                               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 dirty="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I needed to feel included.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 dirty="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   I needed to have fun</a:t>
          </a:r>
          <a:endParaRPr lang="en-US" sz="700" kern="1200" dirty="0"/>
        </a:p>
      </dsp:txBody>
      <dsp:txXfrm>
        <a:off x="2464568" y="3350826"/>
        <a:ext cx="1594476" cy="956686"/>
      </dsp:txXfrm>
    </dsp:sp>
    <dsp:sp modelId="{562D6DE5-3E90-4770-864D-799AE605A8F7}">
      <dsp:nvSpPr>
        <dsp:cNvPr id="0" name=""/>
        <dsp:cNvSpPr/>
      </dsp:nvSpPr>
      <dsp:spPr>
        <a:xfrm>
          <a:off x="4218492" y="3350826"/>
          <a:ext cx="1594476" cy="95668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I needed to have freedom. 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                                      </a:t>
          </a:r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  I needed to have freedom from the responsibility of caring for others.</a:t>
          </a:r>
          <a:endParaRPr lang="en-US" sz="700" kern="1200" dirty="0"/>
        </a:p>
      </dsp:txBody>
      <dsp:txXfrm>
        <a:off x="4218492" y="3350826"/>
        <a:ext cx="1594476" cy="956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3078435" cy="453559"/>
          </a:xfrm>
          <a:prstGeom prst="rect">
            <a:avLst/>
          </a:prstGeom>
        </p:spPr>
        <p:txBody>
          <a:bodyPr vert="horz" lIns="80860" tIns="40430" rIns="80860" bIns="40430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2549" y="1"/>
            <a:ext cx="3078435" cy="453559"/>
          </a:xfrm>
          <a:prstGeom prst="rect">
            <a:avLst/>
          </a:prstGeom>
        </p:spPr>
        <p:txBody>
          <a:bodyPr vert="horz" lIns="80860" tIns="40430" rIns="80860" bIns="40430" rtlCol="0"/>
          <a:lstStyle>
            <a:lvl1pPr algn="r">
              <a:defRPr sz="1100"/>
            </a:lvl1pPr>
          </a:lstStyle>
          <a:p>
            <a:fld id="{643A9527-086C-44F7-BE84-A7A1A221D490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39788" y="1130300"/>
            <a:ext cx="5422900" cy="30495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0860" tIns="40430" rIns="80860" bIns="404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49" y="4349070"/>
            <a:ext cx="5682577" cy="3558696"/>
          </a:xfrm>
          <a:prstGeom prst="rect">
            <a:avLst/>
          </a:prstGeom>
        </p:spPr>
        <p:txBody>
          <a:bodyPr vert="horz" lIns="80860" tIns="40430" rIns="80860" bIns="404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584079"/>
            <a:ext cx="3078435" cy="453559"/>
          </a:xfrm>
          <a:prstGeom prst="rect">
            <a:avLst/>
          </a:prstGeom>
        </p:spPr>
        <p:txBody>
          <a:bodyPr vert="horz" lIns="80860" tIns="40430" rIns="80860" bIns="40430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2549" y="8584079"/>
            <a:ext cx="3078435" cy="453559"/>
          </a:xfrm>
          <a:prstGeom prst="rect">
            <a:avLst/>
          </a:prstGeom>
        </p:spPr>
        <p:txBody>
          <a:bodyPr vert="horz" lIns="80860" tIns="40430" rIns="80860" bIns="40430" rtlCol="0" anchor="b"/>
          <a:lstStyle>
            <a:lvl1pPr algn="r">
              <a:defRPr sz="1100"/>
            </a:lvl1pPr>
          </a:lstStyle>
          <a:p>
            <a:fld id="{D2CBD59C-5553-4C5D-8EE3-ABF80EA6D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671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CBD59C-5553-4C5D-8EE3-ABF80EA6D75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61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CBD59C-5553-4C5D-8EE3-ABF80EA6D75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669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1910" y="1885950"/>
            <a:ext cx="6686549" cy="1697086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1910" y="3583035"/>
            <a:ext cx="6686549" cy="844712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897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4" y="468082"/>
            <a:ext cx="6683765" cy="96066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1909" y="1600200"/>
            <a:ext cx="6686550" cy="283321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smtClean="0"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042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1544063"/>
            <a:ext cx="6686549" cy="1101600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2647597"/>
            <a:ext cx="6686549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853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1909" y="1600200"/>
            <a:ext cx="3235398" cy="28332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93060" y="1594666"/>
            <a:ext cx="3235398" cy="28332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100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4530" y="1479527"/>
            <a:ext cx="2994549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1909" y="1911725"/>
            <a:ext cx="3257170" cy="2515545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29972" y="1477106"/>
            <a:ext cx="2999251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5218" y="1909304"/>
            <a:ext cx="3254006" cy="2515545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600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594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753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334566"/>
            <a:ext cx="2628899" cy="732234"/>
          </a:xfrm>
        </p:spPr>
        <p:txBody>
          <a:bodyPr anchor="b"/>
          <a:lstStyle>
            <a:lvl1pPr algn="l">
              <a:defRPr sz="15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259" y="334567"/>
            <a:ext cx="3886200" cy="4061222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1198960"/>
            <a:ext cx="2628899" cy="3196827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smtClean="0"/>
              <a:t>11/23/2024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35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3600450"/>
            <a:ext cx="668655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1909" y="476224"/>
            <a:ext cx="6686550" cy="2891228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4025504"/>
            <a:ext cx="6686550" cy="37028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329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57200"/>
            <a:ext cx="6686549" cy="233778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3265535"/>
            <a:ext cx="6686549" cy="1166898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489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462" y="457200"/>
            <a:ext cx="6295445" cy="217170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56259" y="2628900"/>
            <a:ext cx="5652416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3265535"/>
            <a:ext cx="6686549" cy="1166898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50739" y="48600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36139" y="217898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83292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1828800"/>
            <a:ext cx="6686550" cy="2043634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264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137462" y="457200"/>
            <a:ext cx="6295445" cy="2171700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3257550"/>
            <a:ext cx="6686550" cy="62865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627784" y="154305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36139" y="352982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6616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470555"/>
            <a:ext cx="6686549" cy="2160015"/>
          </a:xfrm>
        </p:spPr>
        <p:txBody>
          <a:bodyPr anchor="ctr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1909" y="3257550"/>
            <a:ext cx="6686550" cy="62865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19523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smtClean="0"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782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1109" y="470554"/>
            <a:ext cx="1655701" cy="3962863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1909" y="470554"/>
            <a:ext cx="4857750" cy="396286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623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dirty="0"/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457200" y="1203390"/>
            <a:ext cx="8229240" cy="2982960"/>
          </a:xfrm>
          <a:prstGeom prst="rect">
            <a:avLst/>
          </a:prstGeom>
        </p:spPr>
        <p:txBody>
          <a:bodyPr lIns="0" tIns="0" rIns="0" bIns="0"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3608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171450"/>
            <a:ext cx="2138637" cy="4978971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0416" y="-24"/>
            <a:ext cx="1767506" cy="5139964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37160" cy="51435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4694" y="468082"/>
            <a:ext cx="6683765" cy="9606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09" y="1600200"/>
            <a:ext cx="6686550" cy="2914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1210" y="4597828"/>
            <a:ext cx="859712" cy="2777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1910" y="4601856"/>
            <a:ext cx="571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8860" y="590837"/>
            <a:ext cx="58482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AF54361-715E-C444-B507-422D6F7D3D58}"/>
              </a:ext>
            </a:extLst>
          </p:cNvPr>
          <p:cNvSpPr/>
          <p:nvPr userDrawn="1"/>
        </p:nvSpPr>
        <p:spPr>
          <a:xfrm>
            <a:off x="0" y="0"/>
            <a:ext cx="2267744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63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  <p:sldLayoutId id="2147483796" r:id="rId17"/>
  </p:sldLayoutIdLst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CustomShape 2"/>
          <p:cNvSpPr/>
          <p:nvPr/>
        </p:nvSpPr>
        <p:spPr>
          <a:xfrm>
            <a:off x="1657350" y="2628990"/>
            <a:ext cx="4799520" cy="13132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4569EFF-EAAF-C446-9094-A5657557ACA6}"/>
              </a:ext>
            </a:extLst>
          </p:cNvPr>
          <p:cNvSpPr txBox="1">
            <a:spLocks/>
          </p:cNvSpPr>
          <p:nvPr/>
        </p:nvSpPr>
        <p:spPr>
          <a:xfrm>
            <a:off x="611560" y="1201230"/>
            <a:ext cx="3744416" cy="180256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27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defTabSz="457200">
              <a:lnSpc>
                <a:spcPct val="90000"/>
              </a:lnSpc>
            </a:pPr>
            <a:endParaRPr lang="en-US" sz="3200" dirty="0">
              <a:solidFill>
                <a:srgbClr val="00206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CA2CE4-DD64-6560-E2E5-C88DF4DCB3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447110"/>
            <a:ext cx="4608975" cy="42492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8E73D5-8140-F1E9-56F2-5CDCE80146A1}"/>
              </a:ext>
            </a:extLst>
          </p:cNvPr>
          <p:cNvSpPr txBox="1"/>
          <p:nvPr/>
        </p:nvSpPr>
        <p:spPr>
          <a:xfrm>
            <a:off x="5004048" y="483518"/>
            <a:ext cx="381642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Heuristic Process </a:t>
            </a:r>
            <a:b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b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dirty="0" err="1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</a:t>
            </a:r>
            <a:r>
              <a:rPr lang="en-GB" sz="1800" dirty="0" err="1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euriskein</a:t>
            </a:r>
            <a:r>
              <a:rPr lang="en-GB" sz="18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…..                                  To discover and find </a:t>
            </a:r>
            <a:br>
              <a:rPr lang="en-GB" sz="18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18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essence of the person in the experience </a:t>
            </a:r>
            <a:endParaRPr lang="en-GB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249EA7-883F-2E6E-011D-1E5C77979876}"/>
              </a:ext>
            </a:extLst>
          </p:cNvPr>
          <p:cNvSpPr txBox="1"/>
          <p:nvPr/>
        </p:nvSpPr>
        <p:spPr>
          <a:xfrm>
            <a:off x="5076519" y="2808417"/>
            <a:ext cx="324036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Engagement </a:t>
            </a:r>
          </a:p>
          <a:p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Immersion</a:t>
            </a:r>
          </a:p>
          <a:p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Incubation</a:t>
            </a:r>
          </a:p>
          <a:p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Illumination</a:t>
            </a:r>
          </a:p>
          <a:p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Explication</a:t>
            </a:r>
          </a:p>
          <a:p>
            <a:r>
              <a:rPr lang="en-GB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Creative synthesis</a:t>
            </a:r>
          </a:p>
        </p:txBody>
      </p:sp>
    </p:spTree>
    <p:extLst>
      <p:ext uri="{BB962C8B-B14F-4D97-AF65-F5344CB8AC3E}">
        <p14:creationId xmlns:p14="http://schemas.microsoft.com/office/powerpoint/2010/main" val="4284270755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171E2C-2C55-CE4B-8B01-E8F64C072B6B}"/>
              </a:ext>
            </a:extLst>
          </p:cNvPr>
          <p:cNvSpPr/>
          <p:nvPr/>
        </p:nvSpPr>
        <p:spPr>
          <a:xfrm>
            <a:off x="0" y="0"/>
            <a:ext cx="2267744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CustomShape 2"/>
          <p:cNvSpPr/>
          <p:nvPr/>
        </p:nvSpPr>
        <p:spPr>
          <a:xfrm>
            <a:off x="1657350" y="2628990"/>
            <a:ext cx="4799520" cy="13132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4569EFF-EAAF-C446-9094-A5657557ACA6}"/>
              </a:ext>
            </a:extLst>
          </p:cNvPr>
          <p:cNvSpPr txBox="1">
            <a:spLocks/>
          </p:cNvSpPr>
          <p:nvPr/>
        </p:nvSpPr>
        <p:spPr>
          <a:xfrm>
            <a:off x="1043608" y="485800"/>
            <a:ext cx="6336704" cy="324036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l" defTabSz="342900" rtl="0" eaLnBrk="1" latinLnBrk="0" hangingPunct="1">
              <a:spcBef>
                <a:spcPct val="0"/>
              </a:spcBef>
              <a:buNone/>
              <a:defRPr sz="27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defTabSz="457200">
              <a:lnSpc>
                <a:spcPct val="90000"/>
              </a:lnSpc>
            </a:pPr>
            <a:endParaRPr lang="en-US" sz="2500" b="1" dirty="0">
              <a:solidFill>
                <a:srgbClr val="002060"/>
              </a:solidFill>
            </a:endParaRPr>
          </a:p>
          <a:p>
            <a:pPr algn="ctr" defTabSz="457200">
              <a:lnSpc>
                <a:spcPct val="90000"/>
              </a:lnSpc>
            </a:pPr>
            <a:r>
              <a:rPr lang="en-US" sz="2500" b="1" dirty="0">
                <a:solidFill>
                  <a:srgbClr val="002060"/>
                </a:solidFill>
              </a:rPr>
              <a:t>    Working with forgiveness in  therapy </a:t>
            </a:r>
          </a:p>
          <a:p>
            <a:pPr algn="ctr" defTabSz="457200">
              <a:lnSpc>
                <a:spcPct val="90000"/>
              </a:lnSpc>
            </a:pPr>
            <a:endParaRPr lang="en-US" sz="2500" dirty="0">
              <a:solidFill>
                <a:srgbClr val="002060"/>
              </a:solidFill>
            </a:endParaRPr>
          </a:p>
          <a:p>
            <a:pPr algn="ctr" defTabSz="457200">
              <a:lnSpc>
                <a:spcPct val="90000"/>
              </a:lnSpc>
            </a:pPr>
            <a:r>
              <a:rPr lang="en-US" sz="2100" dirty="0">
                <a:solidFill>
                  <a:srgbClr val="002060"/>
                </a:solidFill>
              </a:rPr>
              <a:t>What is forgiveness and what  isn’t it.</a:t>
            </a:r>
          </a:p>
          <a:p>
            <a:pPr algn="ctr" defTabSz="457200">
              <a:lnSpc>
                <a:spcPct val="90000"/>
              </a:lnSpc>
            </a:pPr>
            <a:endParaRPr lang="en-US" sz="2100" dirty="0">
              <a:solidFill>
                <a:srgbClr val="002060"/>
              </a:solidFill>
            </a:endParaRPr>
          </a:p>
          <a:p>
            <a:pPr marL="342900" indent="-342900" algn="ctr" defTabSz="4572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</a:endParaRPr>
          </a:p>
          <a:p>
            <a:pPr algn="ctr" defTabSz="457200">
              <a:lnSpc>
                <a:spcPct val="90000"/>
              </a:lnSpc>
            </a:pPr>
            <a:r>
              <a:rPr lang="en-US" sz="2100" dirty="0">
                <a:solidFill>
                  <a:srgbClr val="002060"/>
                </a:solidFill>
              </a:rPr>
              <a:t>Physiological effect of unforgiveness </a:t>
            </a:r>
          </a:p>
          <a:p>
            <a:pPr marL="342900" indent="-342900" algn="ctr" defTabSz="4572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</a:endParaRPr>
          </a:p>
          <a:p>
            <a:pPr algn="ctr" defTabSz="457200">
              <a:lnSpc>
                <a:spcPct val="90000"/>
              </a:lnSpc>
            </a:pPr>
            <a:r>
              <a:rPr lang="en-US" sz="2100" dirty="0">
                <a:solidFill>
                  <a:srgbClr val="002060"/>
                </a:solidFill>
              </a:rPr>
              <a:t>Why is it so difficult to forgive?</a:t>
            </a:r>
          </a:p>
          <a:p>
            <a:pPr algn="ctr" defTabSz="457200">
              <a:lnSpc>
                <a:spcPct val="90000"/>
              </a:lnSpc>
            </a:pPr>
            <a:endParaRPr lang="en-US" sz="2100" dirty="0">
              <a:solidFill>
                <a:srgbClr val="002060"/>
              </a:solidFill>
            </a:endParaRPr>
          </a:p>
          <a:p>
            <a:pPr algn="ctr" defTabSz="457200">
              <a:lnSpc>
                <a:spcPct val="90000"/>
              </a:lnSpc>
            </a:pPr>
            <a:r>
              <a:rPr lang="en-US" sz="2100" dirty="0">
                <a:solidFill>
                  <a:srgbClr val="002060"/>
                </a:solidFill>
              </a:rPr>
              <a:t>Self CARE metaphorical model for working with emotional injury </a:t>
            </a:r>
          </a:p>
          <a:p>
            <a:pPr defTabSz="457200">
              <a:lnSpc>
                <a:spcPct val="90000"/>
              </a:lnSpc>
            </a:pPr>
            <a:endParaRPr lang="en-US" sz="2100" dirty="0">
              <a:solidFill>
                <a:srgbClr val="00206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741555-8C55-AA63-A1F5-52C65597F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729" y="3894615"/>
            <a:ext cx="4176464" cy="1133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150897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9DE7ED1-F38F-A145-90CB-7B72B1179EE2}"/>
              </a:ext>
            </a:extLst>
          </p:cNvPr>
          <p:cNvSpPr/>
          <p:nvPr/>
        </p:nvSpPr>
        <p:spPr>
          <a:xfrm>
            <a:off x="-108520" y="-11993"/>
            <a:ext cx="9504040" cy="5167486"/>
          </a:xfrm>
          <a:prstGeom prst="rect">
            <a:avLst/>
          </a:prstGeom>
          <a:gradFill flip="none" rotWithShape="1">
            <a:gsLst>
              <a:gs pos="100000">
                <a:schemeClr val="bg2"/>
              </a:gs>
              <a:gs pos="0">
                <a:schemeClr val="bg2"/>
              </a:gs>
              <a:gs pos="49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>
              <a:solidFill>
                <a:srgbClr val="002060"/>
              </a:solidFill>
            </a:endParaRPr>
          </a:p>
          <a:p>
            <a:endParaRPr lang="en-US" sz="1600" dirty="0">
              <a:solidFill>
                <a:srgbClr val="002060"/>
              </a:solidFill>
            </a:endParaRPr>
          </a:p>
          <a:p>
            <a:endParaRPr lang="en-US" sz="1600" dirty="0">
              <a:solidFill>
                <a:srgbClr val="002060"/>
              </a:solidFill>
            </a:endParaRPr>
          </a:p>
          <a:p>
            <a:pPr algn="ctr"/>
            <a:r>
              <a:rPr lang="en-US" sz="1600" dirty="0">
                <a:solidFill>
                  <a:srgbClr val="002060"/>
                </a:solidFill>
              </a:rPr>
              <a:t>What we are seeking to know better is  subtle, difficult to define,  multi layered and  contains an element of mystery. Forgiveness can be discovered in a moment, but more often it takes weeks, months or sometimes years. </a:t>
            </a:r>
            <a:r>
              <a:rPr lang="en-US" sz="1600" dirty="0" err="1">
                <a:solidFill>
                  <a:srgbClr val="002060"/>
                </a:solidFill>
              </a:rPr>
              <a:t>Dowrick</a:t>
            </a:r>
            <a:r>
              <a:rPr lang="en-US" sz="1600" dirty="0">
                <a:solidFill>
                  <a:srgbClr val="002060"/>
                </a:solidFill>
              </a:rPr>
              <a:t> S (1998)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3568" y="771550"/>
            <a:ext cx="3888432" cy="453174"/>
          </a:xfrm>
        </p:spPr>
        <p:txBody>
          <a:bodyPr>
            <a:noAutofit/>
          </a:bodyPr>
          <a:lstStyle/>
          <a:p>
            <a:pPr>
              <a:spcAft>
                <a:spcPts val="450"/>
              </a:spcAft>
            </a:pPr>
            <a:r>
              <a:rPr lang="en-US" sz="2400" dirty="0">
                <a:solidFill>
                  <a:srgbClr val="002060"/>
                </a:solidFill>
              </a:rPr>
              <a:t>Exploring forgiveness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CC2D8-0F09-4D16-8852-9DC979E85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5696" y="1708151"/>
            <a:ext cx="5256584" cy="1367656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600" dirty="0">
                <a:solidFill>
                  <a:srgbClr val="002060"/>
                </a:solidFill>
              </a:rPr>
              <a:t>In groups create </a:t>
            </a:r>
            <a:br>
              <a:rPr lang="en-US" sz="3600" dirty="0">
                <a:solidFill>
                  <a:srgbClr val="002060"/>
                </a:solidFill>
              </a:rPr>
            </a:br>
            <a:r>
              <a:rPr lang="en-US" sz="3600" dirty="0">
                <a:solidFill>
                  <a:srgbClr val="002060"/>
                </a:solidFill>
              </a:rPr>
              <a:t>a working definition </a:t>
            </a:r>
            <a:br>
              <a:rPr lang="en-US" sz="3600" dirty="0">
                <a:solidFill>
                  <a:srgbClr val="002060"/>
                </a:solidFill>
              </a:rPr>
            </a:br>
            <a:r>
              <a:rPr lang="en-US" sz="3600" dirty="0">
                <a:solidFill>
                  <a:srgbClr val="002060"/>
                </a:solidFill>
              </a:rPr>
              <a:t>of forgiveness </a:t>
            </a:r>
            <a:endParaRPr lang="en-US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77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942FCA1-4D63-5848-8456-4802FAEEB436}"/>
              </a:ext>
            </a:extLst>
          </p:cNvPr>
          <p:cNvSpPr/>
          <p:nvPr/>
        </p:nvSpPr>
        <p:spPr>
          <a:xfrm>
            <a:off x="0" y="0"/>
            <a:ext cx="2267744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3568" y="897202"/>
            <a:ext cx="3888432" cy="453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2060"/>
                </a:solidFill>
              </a:rPr>
              <a:t>Forgiveness is not 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CC2D8-0F09-4D16-8852-9DC979E85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779662"/>
            <a:ext cx="4176464" cy="1168139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925" dirty="0"/>
            </a:br>
            <a:r>
              <a:rPr lang="en-GB" sz="5400" dirty="0">
                <a:solidFill>
                  <a:srgbClr val="002060"/>
                </a:solidFill>
              </a:rPr>
              <a:t>Forgetting </a:t>
            </a:r>
            <a:br>
              <a:rPr lang="en-GB" sz="5400" dirty="0">
                <a:solidFill>
                  <a:schemeClr val="tx1"/>
                </a:solidFill>
              </a:rPr>
            </a:br>
            <a:endParaRPr lang="en-US" sz="4900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CDE221-8713-4D43-AB82-A392EDEACF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976" y="0"/>
            <a:ext cx="4544024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177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3568" y="897202"/>
            <a:ext cx="3888432" cy="453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002060"/>
                </a:solidFill>
              </a:rPr>
              <a:t>Forgiveness is not 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CC2D8-0F09-4D16-8852-9DC979E85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707654"/>
            <a:ext cx="4176464" cy="3435846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>
              <a:spcAft>
                <a:spcPts val="450"/>
              </a:spcAft>
            </a:pPr>
            <a:br>
              <a:rPr lang="en-US" sz="2925" dirty="0"/>
            </a:br>
            <a:br>
              <a:rPr lang="en-US" sz="5400" dirty="0">
                <a:solidFill>
                  <a:schemeClr val="tx1"/>
                </a:solidFill>
              </a:rPr>
            </a:br>
            <a:br>
              <a:rPr lang="en-GB" sz="5400" dirty="0">
                <a:solidFill>
                  <a:srgbClr val="002060"/>
                </a:solidFill>
              </a:rPr>
            </a:br>
            <a:r>
              <a:rPr lang="en-GB" sz="5400" dirty="0">
                <a:solidFill>
                  <a:srgbClr val="002060"/>
                </a:solidFill>
              </a:rPr>
              <a:t>Offering excuses or </a:t>
            </a:r>
            <a:br>
              <a:rPr lang="en-GB" sz="5400" dirty="0">
                <a:solidFill>
                  <a:srgbClr val="002060"/>
                </a:solidFill>
              </a:rPr>
            </a:br>
            <a:r>
              <a:rPr lang="en-GB" sz="5400" dirty="0">
                <a:solidFill>
                  <a:srgbClr val="002060"/>
                </a:solidFill>
              </a:rPr>
              <a:t>Condoning </a:t>
            </a:r>
            <a:br>
              <a:rPr lang="en-GB" sz="5400" dirty="0">
                <a:solidFill>
                  <a:srgbClr val="002060"/>
                </a:solidFill>
              </a:rPr>
            </a:br>
            <a:r>
              <a:rPr lang="en-GB" sz="2200" dirty="0">
                <a:solidFill>
                  <a:srgbClr val="002060"/>
                </a:solidFill>
              </a:rPr>
              <a:t>the </a:t>
            </a:r>
            <a:br>
              <a:rPr lang="en-GB" sz="2200" dirty="0">
                <a:solidFill>
                  <a:srgbClr val="002060"/>
                </a:solidFill>
              </a:rPr>
            </a:br>
            <a:r>
              <a:rPr lang="en-GB" sz="2200" dirty="0">
                <a:solidFill>
                  <a:srgbClr val="002060"/>
                </a:solidFill>
              </a:rPr>
              <a:t>behaviour  or </a:t>
            </a:r>
            <a:br>
              <a:rPr lang="en-GB" sz="2200" dirty="0">
                <a:solidFill>
                  <a:srgbClr val="002060"/>
                </a:solidFill>
              </a:rPr>
            </a:br>
            <a:r>
              <a:rPr lang="en-GB" sz="2200" dirty="0">
                <a:solidFill>
                  <a:srgbClr val="002060"/>
                </a:solidFill>
              </a:rPr>
              <a:t>the action </a:t>
            </a:r>
            <a:br>
              <a:rPr lang="en-US" sz="5400" dirty="0">
                <a:solidFill>
                  <a:srgbClr val="002060"/>
                </a:solidFill>
              </a:rPr>
            </a:b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062C9B-CA32-B244-A039-7DB7CD584B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79" t="-35647"/>
          <a:stretch/>
        </p:blipFill>
        <p:spPr>
          <a:xfrm>
            <a:off x="5001793" y="483518"/>
            <a:ext cx="4142207" cy="46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600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09D90E5-1B98-5C46-8CCD-5132EC433091}"/>
              </a:ext>
            </a:extLst>
          </p:cNvPr>
          <p:cNvSpPr/>
          <p:nvPr/>
        </p:nvSpPr>
        <p:spPr>
          <a:xfrm>
            <a:off x="0" y="0"/>
            <a:ext cx="2267744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353AEA-6ACE-354A-B69D-5C299C6ED36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87692" y="-1"/>
            <a:ext cx="4176464" cy="51622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3568" y="897202"/>
            <a:ext cx="3888432" cy="453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2060"/>
                </a:solidFill>
              </a:rPr>
              <a:t>Forgiveness is not 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CC2D8-0F09-4D16-8852-9DC979E85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707654"/>
            <a:ext cx="4176464" cy="1168139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925" dirty="0"/>
            </a:br>
            <a:r>
              <a:rPr lang="en-US" sz="4900" dirty="0">
                <a:solidFill>
                  <a:srgbClr val="002060"/>
                </a:solidFill>
              </a:rPr>
              <a:t>Reconciliation </a:t>
            </a:r>
            <a:br>
              <a:rPr lang="en-US" sz="4900" dirty="0">
                <a:solidFill>
                  <a:srgbClr val="002060"/>
                </a:solidFill>
              </a:rPr>
            </a:br>
            <a:r>
              <a:rPr lang="en-US" sz="4900" dirty="0">
                <a:solidFill>
                  <a:srgbClr val="002060"/>
                </a:solidFill>
              </a:rPr>
              <a:t>or Repair </a:t>
            </a:r>
          </a:p>
        </p:txBody>
      </p:sp>
    </p:spTree>
    <p:extLst>
      <p:ext uri="{BB962C8B-B14F-4D97-AF65-F5344CB8AC3E}">
        <p14:creationId xmlns:p14="http://schemas.microsoft.com/office/powerpoint/2010/main" val="1207644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3568" y="897202"/>
            <a:ext cx="3888432" cy="453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2060"/>
                </a:solidFill>
              </a:rPr>
              <a:t>Forgiveness is not 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CC2D8-0F09-4D16-8852-9DC979E85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563638"/>
            <a:ext cx="4176464" cy="2538644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925" dirty="0"/>
            </a:br>
            <a:r>
              <a:rPr lang="en-US" sz="4900" dirty="0">
                <a:solidFill>
                  <a:srgbClr val="002060"/>
                </a:solidFill>
              </a:rPr>
              <a:t>Giving</a:t>
            </a:r>
            <a:br>
              <a:rPr lang="en-US" sz="4900" dirty="0">
                <a:solidFill>
                  <a:srgbClr val="002060"/>
                </a:solidFill>
              </a:rPr>
            </a:br>
            <a:r>
              <a:rPr lang="en-US" sz="4900" dirty="0">
                <a:solidFill>
                  <a:srgbClr val="002060"/>
                </a:solidFill>
              </a:rPr>
              <a:t>permission </a:t>
            </a:r>
            <a:br>
              <a:rPr lang="en-US" sz="4900" dirty="0">
                <a:solidFill>
                  <a:srgbClr val="002060"/>
                </a:solidFill>
              </a:rPr>
            </a:br>
            <a:r>
              <a:rPr lang="en-US" sz="4900" dirty="0">
                <a:solidFill>
                  <a:srgbClr val="002060"/>
                </a:solidFill>
              </a:rPr>
              <a:t>to reoffend </a:t>
            </a:r>
            <a:br>
              <a:rPr lang="en-US" sz="4900" dirty="0">
                <a:solidFill>
                  <a:srgbClr val="002060"/>
                </a:solidFill>
              </a:rPr>
            </a:br>
            <a:r>
              <a:rPr lang="en-US" sz="4900" dirty="0">
                <a:solidFill>
                  <a:srgbClr val="002060"/>
                </a:solidFill>
              </a:rPr>
              <a:t>or rewound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F4A64B-75BA-1545-A842-E563203D1E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749300"/>
            <a:ext cx="3644900" cy="364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45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3568" y="897202"/>
            <a:ext cx="3888432" cy="453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2060"/>
                </a:solidFill>
              </a:rPr>
              <a:t>Forgiveness is not 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CC2D8-0F09-4D16-8852-9DC979E85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708151"/>
            <a:ext cx="4176464" cy="719584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925" dirty="0"/>
            </a:br>
            <a:r>
              <a:rPr lang="en-US" sz="5400" dirty="0">
                <a:solidFill>
                  <a:srgbClr val="002060"/>
                </a:solidFill>
              </a:rPr>
              <a:t>Ignoring</a:t>
            </a: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5" name="Picture 4" descr="A person in a suit&#10;&#10;Description automatically generated with low confidence">
            <a:extLst>
              <a:ext uri="{FF2B5EF4-FFF2-40B4-BE49-F238E27FC236}">
                <a16:creationId xmlns:a16="http://schemas.microsoft.com/office/drawing/2014/main" id="{E31D1EA6-71C1-B34F-8092-55BB525BDD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4687792" y="-1"/>
            <a:ext cx="4456208" cy="51435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D554334-181B-664E-8C8F-4FC1409726F6}"/>
              </a:ext>
            </a:extLst>
          </p:cNvPr>
          <p:cNvSpPr/>
          <p:nvPr/>
        </p:nvSpPr>
        <p:spPr>
          <a:xfrm>
            <a:off x="611560" y="2585829"/>
            <a:ext cx="29466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the action or the person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361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3568" y="897202"/>
            <a:ext cx="3888432" cy="453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2060"/>
                </a:solidFill>
              </a:rPr>
              <a:t>Forgiveness is not 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CC2D8-0F09-4D16-8852-9DC979E85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707654"/>
            <a:ext cx="4176464" cy="1728192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400" dirty="0" err="1">
                <a:solidFill>
                  <a:srgbClr val="002060"/>
                </a:solidFill>
              </a:rPr>
              <a:t>Victimisation</a:t>
            </a:r>
            <a:r>
              <a:rPr lang="en-US" sz="5400" dirty="0">
                <a:solidFill>
                  <a:srgbClr val="002060"/>
                </a:solidFill>
              </a:rPr>
              <a:t> of Self </a:t>
            </a:r>
            <a:br>
              <a:rPr lang="en-US" sz="5400" dirty="0">
                <a:solidFill>
                  <a:srgbClr val="002060"/>
                </a:solidFill>
              </a:rPr>
            </a:b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547DF2-C6D8-4669-85D2-6E54B2A5A3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483519"/>
            <a:ext cx="3562350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172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682D2C2-0794-6A4A-85DA-522B36B208B4}"/>
              </a:ext>
            </a:extLst>
          </p:cNvPr>
          <p:cNvSpPr/>
          <p:nvPr/>
        </p:nvSpPr>
        <p:spPr>
          <a:xfrm>
            <a:off x="0" y="0"/>
            <a:ext cx="2267744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3568" y="897202"/>
            <a:ext cx="3888432" cy="453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2060"/>
                </a:solidFill>
              </a:rPr>
              <a:t>Forgiveness is not 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CC2D8-0F09-4D16-8852-9DC979E85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707654"/>
            <a:ext cx="4248473" cy="864096"/>
          </a:xfrm>
        </p:spPr>
        <p:txBody>
          <a:bodyPr vert="horz" lIns="68580" tIns="34290" rIns="68580" bIns="3429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900" dirty="0" err="1">
                <a:solidFill>
                  <a:srgbClr val="002060"/>
                </a:solidFill>
              </a:rPr>
              <a:t>Empathising</a:t>
            </a:r>
            <a:r>
              <a:rPr lang="en-US" sz="4900" dirty="0">
                <a:solidFill>
                  <a:srgbClr val="002060"/>
                </a:solidFill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EEFA13-35A0-4AEB-8430-216598B0E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7" y="581025"/>
            <a:ext cx="4026023" cy="398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314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9F42BDD-0E93-AB4A-9F0E-C22658A2C301}"/>
              </a:ext>
            </a:extLst>
          </p:cNvPr>
          <p:cNvSpPr/>
          <p:nvPr/>
        </p:nvSpPr>
        <p:spPr>
          <a:xfrm>
            <a:off x="35496" y="1"/>
            <a:ext cx="9144000" cy="5236046"/>
          </a:xfrm>
          <a:prstGeom prst="rect">
            <a:avLst/>
          </a:prstGeom>
          <a:gradFill flip="none" rotWithShape="1">
            <a:gsLst>
              <a:gs pos="100000">
                <a:schemeClr val="bg2"/>
              </a:gs>
              <a:gs pos="0">
                <a:schemeClr val="bg2"/>
              </a:gs>
              <a:gs pos="49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 F &amp;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-2268760" y="483518"/>
            <a:ext cx="2016224" cy="1728191"/>
          </a:xfrm>
        </p:spPr>
        <p:txBody>
          <a:bodyPr>
            <a:noAutofit/>
          </a:bodyPr>
          <a:lstStyle/>
          <a:p>
            <a:br>
              <a:rPr lang="en-US" sz="2000" dirty="0">
                <a:solidFill>
                  <a:srgbClr val="002060"/>
                </a:solidFill>
              </a:rPr>
            </a:b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1263A3-47E3-C748-8726-0D3E724DA4D4}"/>
              </a:ext>
            </a:extLst>
          </p:cNvPr>
          <p:cNvSpPr/>
          <p:nvPr/>
        </p:nvSpPr>
        <p:spPr>
          <a:xfrm>
            <a:off x="395536" y="923138"/>
            <a:ext cx="1296144" cy="3603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000"/>
              </a:spcBef>
              <a:buClr>
                <a:srgbClr val="0070C0"/>
              </a:buClr>
            </a:pPr>
            <a:r>
              <a:rPr lang="en-US" sz="3200" b="1" dirty="0">
                <a:solidFill>
                  <a:srgbClr val="002060"/>
                </a:solidFill>
              </a:rPr>
              <a:t>F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O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R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G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I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V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3200" b="1" dirty="0">
                <a:solidFill>
                  <a:srgbClr val="002060"/>
                </a:solidFill>
              </a:rPr>
              <a:t>E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94FFDB-AC6A-C443-BD10-C9A8279D1FFA}"/>
              </a:ext>
            </a:extLst>
          </p:cNvPr>
          <p:cNvSpPr/>
          <p:nvPr/>
        </p:nvSpPr>
        <p:spPr>
          <a:xfrm>
            <a:off x="1187624" y="923138"/>
            <a:ext cx="71287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2060"/>
                </a:solidFill>
              </a:rPr>
              <a:t>orgetting</a:t>
            </a:r>
            <a:r>
              <a:rPr lang="en-US" dirty="0">
                <a:solidFill>
                  <a:srgbClr val="002060"/>
                </a:solidFill>
              </a:rPr>
              <a:t>                                           </a:t>
            </a:r>
            <a:r>
              <a:rPr lang="en-US" sz="2800" b="1" dirty="0">
                <a:solidFill>
                  <a:srgbClr val="002060"/>
                </a:solidFill>
              </a:rPr>
              <a:t>F</a:t>
            </a:r>
            <a:r>
              <a:rPr lang="en-US" sz="2000" dirty="0">
                <a:solidFill>
                  <a:srgbClr val="002060"/>
                </a:solidFill>
              </a:rPr>
              <a:t>or you not the offender                                        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096C6C-ABA8-6345-935D-9D398CCE0840}"/>
              </a:ext>
            </a:extLst>
          </p:cNvPr>
          <p:cNvSpPr/>
          <p:nvPr/>
        </p:nvSpPr>
        <p:spPr>
          <a:xfrm>
            <a:off x="1187624" y="1401029"/>
            <a:ext cx="744599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2060"/>
                </a:solidFill>
              </a:rPr>
              <a:t>ffering</a:t>
            </a:r>
            <a:r>
              <a:rPr lang="en-US" dirty="0">
                <a:solidFill>
                  <a:srgbClr val="002060"/>
                </a:solidFill>
              </a:rPr>
              <a:t> excuses                                 </a:t>
            </a:r>
            <a:r>
              <a:rPr lang="en-US" sz="2800" b="1" dirty="0">
                <a:solidFill>
                  <a:srgbClr val="002060"/>
                </a:solidFill>
              </a:rPr>
              <a:t>O</a:t>
            </a:r>
            <a:r>
              <a:rPr lang="en-US" sz="2000" dirty="0">
                <a:solidFill>
                  <a:srgbClr val="002060"/>
                </a:solidFill>
              </a:rPr>
              <a:t>penness with self                               </a:t>
            </a:r>
            <a:endParaRPr lang="en-US" sz="20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CCAD6C-FE10-7349-B5B5-230E800E57AA}"/>
              </a:ext>
            </a:extLst>
          </p:cNvPr>
          <p:cNvSpPr/>
          <p:nvPr/>
        </p:nvSpPr>
        <p:spPr>
          <a:xfrm>
            <a:off x="1187624" y="1914386"/>
            <a:ext cx="748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2060"/>
                </a:solidFill>
              </a:rPr>
              <a:t>econciliation</a:t>
            </a:r>
            <a:r>
              <a:rPr lang="en-US" dirty="0">
                <a:solidFill>
                  <a:srgbClr val="002060"/>
                </a:solidFill>
              </a:rPr>
              <a:t> or repair                     </a:t>
            </a:r>
            <a:r>
              <a:rPr lang="en-US" sz="2800" b="1" dirty="0">
                <a:solidFill>
                  <a:srgbClr val="002060"/>
                </a:solidFill>
              </a:rPr>
              <a:t>R</a:t>
            </a:r>
            <a:r>
              <a:rPr lang="en-US" sz="2000" dirty="0">
                <a:solidFill>
                  <a:srgbClr val="002060"/>
                </a:solidFill>
              </a:rPr>
              <a:t>ecovery from past hurts </a:t>
            </a:r>
            <a:endParaRPr lang="en-US" sz="2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93F3A2-E350-B245-90EF-2EABC40EA8E0}"/>
              </a:ext>
            </a:extLst>
          </p:cNvPr>
          <p:cNvSpPr/>
          <p:nvPr/>
        </p:nvSpPr>
        <p:spPr>
          <a:xfrm>
            <a:off x="1259632" y="2391629"/>
            <a:ext cx="81953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2060"/>
                </a:solidFill>
              </a:rPr>
              <a:t>iving</a:t>
            </a:r>
            <a:r>
              <a:rPr lang="en-US" dirty="0">
                <a:solidFill>
                  <a:srgbClr val="002060"/>
                </a:solidFill>
              </a:rPr>
              <a:t> permission to re-offend         </a:t>
            </a:r>
            <a:r>
              <a:rPr lang="en-US" sz="2800" b="1" dirty="0">
                <a:solidFill>
                  <a:srgbClr val="002060"/>
                </a:solidFill>
              </a:rPr>
              <a:t>G</a:t>
            </a:r>
            <a:r>
              <a:rPr lang="en-US" sz="2000" dirty="0">
                <a:solidFill>
                  <a:srgbClr val="002060"/>
                </a:solidFill>
              </a:rPr>
              <a:t>iving up resentment &amp; bitterness</a:t>
            </a:r>
            <a:endParaRPr lang="en-US" sz="20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AC2722-4910-5344-9290-585557A0FB0B}"/>
              </a:ext>
            </a:extLst>
          </p:cNvPr>
          <p:cNvSpPr/>
          <p:nvPr/>
        </p:nvSpPr>
        <p:spPr>
          <a:xfrm>
            <a:off x="1115616" y="2870601"/>
            <a:ext cx="66247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2060"/>
                </a:solidFill>
              </a:rPr>
              <a:t>gnoring</a:t>
            </a:r>
            <a:r>
              <a:rPr lang="en-US" dirty="0">
                <a:solidFill>
                  <a:srgbClr val="002060"/>
                </a:solidFill>
              </a:rPr>
              <a:t>                                               </a:t>
            </a:r>
            <a:r>
              <a:rPr lang="en-US" sz="2800" b="1" dirty="0">
                <a:solidFill>
                  <a:srgbClr val="002060"/>
                </a:solidFill>
              </a:rPr>
              <a:t>I</a:t>
            </a:r>
            <a:r>
              <a:rPr lang="en-US" sz="2000" dirty="0">
                <a:solidFill>
                  <a:srgbClr val="002060"/>
                </a:solidFill>
              </a:rPr>
              <a:t>nitiating change </a:t>
            </a:r>
            <a:endParaRPr lang="en-US" sz="2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8C00B0A-06B0-EA4F-9FF6-576BA335728B}"/>
              </a:ext>
            </a:extLst>
          </p:cNvPr>
          <p:cNvSpPr/>
          <p:nvPr/>
        </p:nvSpPr>
        <p:spPr>
          <a:xfrm>
            <a:off x="1115616" y="3371344"/>
            <a:ext cx="80283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ictimisation</a:t>
            </a:r>
            <a:r>
              <a:rPr lang="en-US" dirty="0">
                <a:solidFill>
                  <a:srgbClr val="002060"/>
                </a:solidFill>
              </a:rPr>
              <a:t> of self                             </a:t>
            </a:r>
            <a:r>
              <a:rPr lang="en-US" sz="2800" b="1" dirty="0">
                <a:solidFill>
                  <a:srgbClr val="002060"/>
                </a:solidFill>
              </a:rPr>
              <a:t>V</a:t>
            </a:r>
            <a:r>
              <a:rPr lang="en-US" sz="2000" dirty="0">
                <a:solidFill>
                  <a:srgbClr val="002060"/>
                </a:solidFill>
              </a:rPr>
              <a:t>alidating the emotional injury </a:t>
            </a:r>
            <a:endParaRPr lang="en-US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75F3D41-75BD-8D42-ADAF-6E0AD43BE2AB}"/>
              </a:ext>
            </a:extLst>
          </p:cNvPr>
          <p:cNvSpPr/>
          <p:nvPr/>
        </p:nvSpPr>
        <p:spPr>
          <a:xfrm>
            <a:off x="1187624" y="3795886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2060"/>
                </a:solidFill>
              </a:rPr>
              <a:t>mpathising</a:t>
            </a:r>
            <a:r>
              <a:rPr lang="en-US" dirty="0">
                <a:solidFill>
                  <a:srgbClr val="002060"/>
                </a:solidFill>
              </a:rPr>
              <a:t>                                        </a:t>
            </a:r>
            <a:r>
              <a:rPr lang="en-US" sz="2800" b="1" dirty="0">
                <a:solidFill>
                  <a:srgbClr val="002060"/>
                </a:solidFill>
              </a:rPr>
              <a:t>E</a:t>
            </a:r>
            <a:r>
              <a:rPr lang="en-US" sz="2000" dirty="0">
                <a:solidFill>
                  <a:srgbClr val="002060"/>
                </a:solidFill>
              </a:rPr>
              <a:t>nabling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dirty="0">
                <a:solidFill>
                  <a:srgbClr val="002060"/>
                </a:solidFill>
              </a:rPr>
              <a:t>movement forward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4775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F95CCEF-4005-44C8-974D-17DAC6384B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752" y="267494"/>
            <a:ext cx="4608512" cy="4876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081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FBE11C1-B293-7D4B-A2D2-DBAB43E0B08C}"/>
              </a:ext>
            </a:extLst>
          </p:cNvPr>
          <p:cNvSpPr/>
          <p:nvPr/>
        </p:nvSpPr>
        <p:spPr>
          <a:xfrm>
            <a:off x="5915048" y="1131888"/>
            <a:ext cx="2880320" cy="292900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EED0961-DC46-EC4C-A53A-47A858BABCA1}"/>
              </a:ext>
            </a:extLst>
          </p:cNvPr>
          <p:cNvSpPr/>
          <p:nvPr/>
        </p:nvSpPr>
        <p:spPr>
          <a:xfrm>
            <a:off x="2745128" y="1131888"/>
            <a:ext cx="2880320" cy="292900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4208" y="771550"/>
            <a:ext cx="3024191" cy="1728191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rgbClr val="002060"/>
                </a:solidFill>
              </a:rPr>
              <a:t>Reasons for 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2000" dirty="0">
                <a:solidFill>
                  <a:srgbClr val="002060"/>
                </a:solidFill>
              </a:rPr>
              <a:t>not forgiving</a:t>
            </a:r>
            <a:br>
              <a:rPr lang="en-US" sz="2000" dirty="0">
                <a:solidFill>
                  <a:srgbClr val="002060"/>
                </a:solidFill>
              </a:rPr>
            </a:b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A6EFC0-3981-3B4E-B40C-F2372E534A7C}"/>
              </a:ext>
            </a:extLst>
          </p:cNvPr>
          <p:cNvSpPr/>
          <p:nvPr/>
        </p:nvSpPr>
        <p:spPr>
          <a:xfrm>
            <a:off x="2843808" y="1231181"/>
            <a:ext cx="4572000" cy="292900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400" dirty="0">
                <a:solidFill>
                  <a:srgbClr val="002060"/>
                </a:solidFill>
              </a:rPr>
              <a:t>They don’t deserve it 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400" dirty="0">
                <a:solidFill>
                  <a:srgbClr val="002060"/>
                </a:solidFill>
              </a:rPr>
              <a:t>Fear 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400" dirty="0">
                <a:solidFill>
                  <a:srgbClr val="002060"/>
                </a:solidFill>
              </a:rPr>
              <a:t>Anger</a:t>
            </a:r>
            <a:r>
              <a:rPr lang="en-GB" sz="1400" dirty="0">
                <a:solidFill>
                  <a:srgbClr val="002060"/>
                </a:solidFill>
              </a:rPr>
              <a:t> and rage 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Victimhood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Unforgivable heinous act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Person has died 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To weakened by </a:t>
            </a:r>
            <a:br>
              <a:rPr lang="en-GB" sz="1400" dirty="0">
                <a:solidFill>
                  <a:srgbClr val="002060"/>
                </a:solidFill>
              </a:rPr>
            </a:br>
            <a:r>
              <a:rPr lang="en-GB" sz="1400" dirty="0">
                <a:solidFill>
                  <a:srgbClr val="002060"/>
                </a:solidFill>
              </a:rPr>
              <a:t>the wounding </a:t>
            </a:r>
          </a:p>
          <a:p>
            <a:pPr marL="342900" indent="-342900">
              <a:spcBef>
                <a:spcPts val="1000"/>
              </a:spcBef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CFC38B-51FA-5144-A8E0-BC46F8974DC8}"/>
              </a:ext>
            </a:extLst>
          </p:cNvPr>
          <p:cNvSpPr/>
          <p:nvPr/>
        </p:nvSpPr>
        <p:spPr>
          <a:xfrm>
            <a:off x="6012160" y="1231181"/>
            <a:ext cx="2880320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Relinquish of the moral advantage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No purpose to life 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Want them to suffer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Not to be let off the hook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Don’t know how to 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dirty="0">
                <a:solidFill>
                  <a:srgbClr val="002060"/>
                </a:solidFill>
              </a:rPr>
              <a:t>Fear of emotional pain </a:t>
            </a:r>
          </a:p>
          <a:p>
            <a:pPr marL="342900" indent="-342900">
              <a:spcBef>
                <a:spcPts val="1000"/>
              </a:spcBef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439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79A8075-4E78-1442-941D-F7C00AAE34A1}"/>
              </a:ext>
            </a:extLst>
          </p:cNvPr>
          <p:cNvSpPr/>
          <p:nvPr/>
        </p:nvSpPr>
        <p:spPr>
          <a:xfrm>
            <a:off x="5915048" y="1131888"/>
            <a:ext cx="2880320" cy="310341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433D64A-435B-D74F-88DE-627A0E6C9EE6}"/>
              </a:ext>
            </a:extLst>
          </p:cNvPr>
          <p:cNvSpPr/>
          <p:nvPr/>
        </p:nvSpPr>
        <p:spPr>
          <a:xfrm>
            <a:off x="2771800" y="1131888"/>
            <a:ext cx="2880320" cy="310341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b="1" dirty="0">
                <a:solidFill>
                  <a:srgbClr val="002060"/>
                </a:solidFill>
              </a:rPr>
              <a:t>Reduction of  anger  </a:t>
            </a:r>
            <a:r>
              <a:rPr lang="en-US" sz="1400" dirty="0">
                <a:solidFill>
                  <a:srgbClr val="002060"/>
                </a:solidFill>
              </a:rPr>
              <a:t>people often get angry for any reason have issues associated with forgiveness</a:t>
            </a:r>
          </a:p>
          <a:p>
            <a:r>
              <a:rPr lang="en-US" sz="1400" b="1" dirty="0">
                <a:solidFill>
                  <a:srgbClr val="002060"/>
                </a:solidFill>
              </a:rPr>
              <a:t>Increase  in  self-esteem </a:t>
            </a:r>
          </a:p>
          <a:p>
            <a:endParaRPr lang="en-US" sz="1400" b="1" dirty="0">
              <a:solidFill>
                <a:srgbClr val="002060"/>
              </a:solidFill>
            </a:endParaRPr>
          </a:p>
          <a:p>
            <a:r>
              <a:rPr lang="en-US" sz="1400" b="1" dirty="0">
                <a:solidFill>
                  <a:srgbClr val="002060"/>
                </a:solidFill>
              </a:rPr>
              <a:t>Lowers Blood pressure</a:t>
            </a:r>
          </a:p>
          <a:p>
            <a:endParaRPr lang="en-US" sz="1400" b="1" dirty="0">
              <a:solidFill>
                <a:srgbClr val="002060"/>
              </a:solidFill>
            </a:endParaRPr>
          </a:p>
          <a:p>
            <a:r>
              <a:rPr lang="en-US" sz="1400" b="1" dirty="0">
                <a:solidFill>
                  <a:srgbClr val="002060"/>
                </a:solidFill>
              </a:rPr>
              <a:t>Heart disease risk reduces</a:t>
            </a:r>
          </a:p>
          <a:p>
            <a:endParaRPr lang="en-US" sz="1400" b="1" dirty="0">
              <a:solidFill>
                <a:srgbClr val="002060"/>
              </a:solidFill>
            </a:endParaRPr>
          </a:p>
          <a:p>
            <a:r>
              <a:rPr lang="en-US" sz="1400" b="1" dirty="0">
                <a:solidFill>
                  <a:srgbClr val="002060"/>
                </a:solidFill>
              </a:rPr>
              <a:t>Improved pain control /management </a:t>
            </a:r>
          </a:p>
          <a:p>
            <a:endParaRPr lang="en-US" sz="1400" b="1" dirty="0">
              <a:solidFill>
                <a:srgbClr val="002060"/>
              </a:solidFill>
            </a:endParaRPr>
          </a:p>
          <a:p>
            <a:r>
              <a:rPr lang="en-US" sz="1400" b="1" dirty="0">
                <a:solidFill>
                  <a:srgbClr val="002060"/>
                </a:solidFill>
              </a:rPr>
              <a:t>Raises immunity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4208" y="771550"/>
            <a:ext cx="3024191" cy="1728191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rgbClr val="002060"/>
                </a:solidFill>
              </a:rPr>
              <a:t>Reasons for 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2000" dirty="0">
                <a:solidFill>
                  <a:srgbClr val="002060"/>
                </a:solidFill>
              </a:rPr>
              <a:t>forgiving</a:t>
            </a:r>
            <a:br>
              <a:rPr lang="en-US" sz="2000" dirty="0">
                <a:solidFill>
                  <a:srgbClr val="002060"/>
                </a:solidFill>
              </a:rPr>
            </a:b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A6EFC0-3981-3B4E-B40C-F2372E534A7C}"/>
              </a:ext>
            </a:extLst>
          </p:cNvPr>
          <p:cNvSpPr/>
          <p:nvPr/>
        </p:nvSpPr>
        <p:spPr>
          <a:xfrm>
            <a:off x="2879812" y="1216526"/>
            <a:ext cx="266429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  <a:buClr>
                <a:srgbClr val="0070C0"/>
              </a:buClr>
            </a:pP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BF37D1-80EE-4942-B051-F43EEDEE4BC4}"/>
              </a:ext>
            </a:extLst>
          </p:cNvPr>
          <p:cNvSpPr/>
          <p:nvPr/>
        </p:nvSpPr>
        <p:spPr>
          <a:xfrm>
            <a:off x="6131072" y="1216526"/>
            <a:ext cx="2664296" cy="2759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b="1" dirty="0">
                <a:solidFill>
                  <a:srgbClr val="002060"/>
                </a:solidFill>
              </a:rPr>
              <a:t>Reduction in depression and anxiety</a:t>
            </a:r>
            <a:br>
              <a:rPr lang="en-GB" sz="1400" dirty="0">
                <a:solidFill>
                  <a:srgbClr val="002060"/>
                </a:solidFill>
              </a:rPr>
            </a:br>
            <a:endParaRPr lang="en-GB" sz="1400" dirty="0">
              <a:solidFill>
                <a:srgbClr val="002060"/>
              </a:solidFill>
            </a:endParaRP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b="1" dirty="0">
                <a:solidFill>
                  <a:srgbClr val="002060"/>
                </a:solidFill>
              </a:rPr>
              <a:t>Significant improvement in sleep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endParaRPr lang="en-GB" sz="1400" dirty="0">
              <a:solidFill>
                <a:srgbClr val="002060"/>
              </a:solidFill>
            </a:endParaRP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GB" sz="1400" b="1" dirty="0">
                <a:solidFill>
                  <a:srgbClr val="002060"/>
                </a:solidFill>
              </a:rPr>
              <a:t>Reduced risk of diabetes</a:t>
            </a:r>
            <a:r>
              <a:rPr lang="en-GB" sz="1400" dirty="0">
                <a:solidFill>
                  <a:srgbClr val="002060"/>
                </a:solidFill>
              </a:rPr>
              <a:t> (impaired glucose tolerance) 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endParaRPr lang="en-GB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980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EA74F-5652-369D-2CFD-F47DEB2D2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35FA49-D0E0-5E04-3B59-C3DC8C935F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499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F826E-EAE5-57CB-D274-D52CA2157428}"/>
              </a:ext>
            </a:extLst>
          </p:cNvPr>
          <p:cNvSpPr>
            <a:spLocks noGrp="1"/>
          </p:cNvSpPr>
          <p:nvPr>
            <p:ph type="body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763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6B0CC39-4E07-7042-AE2F-83C32A348532}"/>
              </a:ext>
            </a:extLst>
          </p:cNvPr>
          <p:cNvSpPr/>
          <p:nvPr/>
        </p:nvSpPr>
        <p:spPr>
          <a:xfrm>
            <a:off x="107504" y="0"/>
            <a:ext cx="216024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34284A-DB1E-4E52-BD90-E80958A4507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96779" y="411510"/>
            <a:ext cx="5350441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28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FBE11C1-B293-7D4B-A2D2-DBAB43E0B08C}"/>
              </a:ext>
            </a:extLst>
          </p:cNvPr>
          <p:cNvSpPr/>
          <p:nvPr/>
        </p:nvSpPr>
        <p:spPr>
          <a:xfrm>
            <a:off x="5769320" y="1147753"/>
            <a:ext cx="2880320" cy="292900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EED0961-DC46-EC4C-A53A-47A858BABCA1}"/>
              </a:ext>
            </a:extLst>
          </p:cNvPr>
          <p:cNvSpPr/>
          <p:nvPr/>
        </p:nvSpPr>
        <p:spPr>
          <a:xfrm>
            <a:off x="2745128" y="1131888"/>
            <a:ext cx="2880320" cy="292900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E2F0B-38A5-4E18-A9D3-47E717906E49}"/>
              </a:ext>
            </a:extLst>
          </p:cNvPr>
          <p:cNvSpPr>
            <a:spLocks noGrp="1"/>
          </p:cNvSpPr>
          <p:nvPr>
            <p:ph type="body"/>
          </p:nvPr>
        </p:nvSpPr>
        <p:spPr>
          <a:xfrm rot="10800000" flipV="1">
            <a:off x="684208" y="771550"/>
            <a:ext cx="3024191" cy="1728191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rgbClr val="002060"/>
                </a:solidFill>
              </a:rPr>
              <a:t>  Restorative </a:t>
            </a:r>
          </a:p>
          <a:p>
            <a:r>
              <a:rPr lang="en-US" sz="2000" dirty="0">
                <a:solidFill>
                  <a:srgbClr val="002060"/>
                </a:solidFill>
              </a:rPr>
              <a:t>    Justice</a:t>
            </a: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2000" dirty="0">
                <a:solidFill>
                  <a:srgbClr val="002060"/>
                </a:solidFill>
              </a:rPr>
              <a:t> </a:t>
            </a:r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A6EFC0-3981-3B4E-B40C-F2372E534A7C}"/>
              </a:ext>
            </a:extLst>
          </p:cNvPr>
          <p:cNvSpPr/>
          <p:nvPr/>
        </p:nvSpPr>
        <p:spPr>
          <a:xfrm>
            <a:off x="2915816" y="1231181"/>
            <a:ext cx="2610664" cy="30931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200" dirty="0">
                <a:solidFill>
                  <a:srgbClr val="002060"/>
                </a:solidFill>
              </a:rPr>
              <a:t>Restorative justice focuses                                         on addressing the harm                                              caused by a crime while                                                    holding the offender                                                        responsible for their actions.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endParaRPr lang="en-US" sz="1200" dirty="0">
              <a:solidFill>
                <a:srgbClr val="002060"/>
              </a:solidFill>
            </a:endParaRP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200" dirty="0">
                <a:solidFill>
                  <a:srgbClr val="002060"/>
                </a:solidFill>
              </a:rPr>
              <a:t>The approach provides an                                                          opportunity for the parties                                                      directly affected — victims,                                            offenders and communities                                                            — to identify and address                                                                                      their needs in the aftermath                                                               of a crime.</a:t>
            </a:r>
          </a:p>
          <a:p>
            <a:pPr marL="342900" indent="-342900">
              <a:spcBef>
                <a:spcPts val="1000"/>
              </a:spcBef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CFC38B-51FA-5144-A8E0-BC46F8974DC8}"/>
              </a:ext>
            </a:extLst>
          </p:cNvPr>
          <p:cNvSpPr/>
          <p:nvPr/>
        </p:nvSpPr>
        <p:spPr>
          <a:xfrm>
            <a:off x="6012160" y="1231181"/>
            <a:ext cx="2880320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200" dirty="0">
                <a:solidFill>
                  <a:srgbClr val="002060"/>
                </a:solidFill>
              </a:rPr>
              <a:t>Can fulfil victims' symbolic needs                   for status and power following interpersonal transgressions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200" dirty="0">
                <a:solidFill>
                  <a:srgbClr val="002060"/>
                </a:solidFill>
              </a:rPr>
              <a:t> </a:t>
            </a:r>
            <a:r>
              <a:rPr lang="en-US" sz="1000" dirty="0">
                <a:solidFill>
                  <a:srgbClr val="002060"/>
                </a:solidFill>
              </a:rPr>
              <a:t>(</a:t>
            </a:r>
            <a:r>
              <a:rPr lang="en-US" sz="1000" dirty="0" err="1">
                <a:solidFill>
                  <a:srgbClr val="002060"/>
                </a:solidFill>
              </a:rPr>
              <a:t>Shnabel</a:t>
            </a:r>
            <a:r>
              <a:rPr lang="en-US" sz="1000" dirty="0">
                <a:solidFill>
                  <a:srgbClr val="002060"/>
                </a:solidFill>
              </a:rPr>
              <a:t> &amp; Nadler, 2008)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endParaRPr lang="en-US" sz="1200" dirty="0">
              <a:solidFill>
                <a:srgbClr val="002060"/>
              </a:solidFill>
            </a:endParaRP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200" dirty="0">
                <a:solidFill>
                  <a:srgbClr val="002060"/>
                </a:solidFill>
              </a:rPr>
              <a:t>Provides victims with the    opportunity to decide how to resolve the transgression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r>
              <a:rPr lang="en-US" sz="1000" dirty="0">
                <a:solidFill>
                  <a:srgbClr val="002060"/>
                </a:solidFill>
              </a:rPr>
              <a:t>(Raj &amp; </a:t>
            </a:r>
            <a:r>
              <a:rPr lang="en-US" sz="1000" dirty="0" err="1">
                <a:solidFill>
                  <a:srgbClr val="002060"/>
                </a:solidFill>
              </a:rPr>
              <a:t>Wiltermuth</a:t>
            </a:r>
            <a:r>
              <a:rPr lang="en-US" sz="1000" dirty="0">
                <a:solidFill>
                  <a:srgbClr val="002060"/>
                </a:solidFill>
              </a:rPr>
              <a:t>, 2016). </a:t>
            </a:r>
          </a:p>
          <a:p>
            <a:pPr>
              <a:spcBef>
                <a:spcPts val="1000"/>
              </a:spcBef>
              <a:buClr>
                <a:srgbClr val="0070C0"/>
              </a:buClr>
            </a:pPr>
            <a:endParaRPr lang="en-GB" sz="1400" dirty="0">
              <a:solidFill>
                <a:srgbClr val="002060"/>
              </a:solidFill>
            </a:endParaRPr>
          </a:p>
          <a:p>
            <a:pPr marL="342900" indent="-342900">
              <a:spcBef>
                <a:spcPts val="1000"/>
              </a:spcBef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00206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28A7F2A-DE95-16AA-124B-C216E3B99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72" y="1969935"/>
            <a:ext cx="1699664" cy="2108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4435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6B0CC39-4E07-7042-AE2F-83C32A348532}"/>
              </a:ext>
            </a:extLst>
          </p:cNvPr>
          <p:cNvSpPr/>
          <p:nvPr/>
        </p:nvSpPr>
        <p:spPr>
          <a:xfrm>
            <a:off x="107504" y="0"/>
            <a:ext cx="216024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259DAE6-22CB-1A4A-829D-49AA1DBD93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112" y="1017320"/>
            <a:ext cx="3168352" cy="321061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61E950D-8EB2-4347-84A4-3668EDCBA8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0881" y="1179595"/>
            <a:ext cx="4176464" cy="2784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2092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6B0CC39-4E07-7042-AE2F-83C32A348532}"/>
              </a:ext>
            </a:extLst>
          </p:cNvPr>
          <p:cNvSpPr/>
          <p:nvPr/>
        </p:nvSpPr>
        <p:spPr>
          <a:xfrm>
            <a:off x="107504" y="0"/>
            <a:ext cx="216024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A6E7500-015D-9E4F-A68A-FDE4C45C942C}"/>
              </a:ext>
            </a:extLst>
          </p:cNvPr>
          <p:cNvSpPr/>
          <p:nvPr/>
        </p:nvSpPr>
        <p:spPr>
          <a:xfrm>
            <a:off x="683099" y="770455"/>
            <a:ext cx="4564707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342900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</a:pPr>
            <a:r>
              <a:rPr lang="en-US" sz="2000" dirty="0">
                <a:solidFill>
                  <a:srgbClr val="002060"/>
                </a:solidFill>
              </a:rPr>
              <a:t>Forgiveness is giving up the hope that the past could have been any different</a:t>
            </a:r>
            <a:br>
              <a:rPr lang="en-US" sz="2000" dirty="0">
                <a:solidFill>
                  <a:srgbClr val="002060"/>
                </a:solidFill>
              </a:rPr>
            </a:b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2000" dirty="0">
                <a:solidFill>
                  <a:srgbClr val="002060"/>
                </a:solidFill>
              </a:rPr>
              <a:t>Letting go  so that the past does not hold you hostage</a:t>
            </a:r>
            <a:br>
              <a:rPr lang="en-US" sz="2000" dirty="0">
                <a:solidFill>
                  <a:srgbClr val="002060"/>
                </a:solidFill>
              </a:rPr>
            </a:br>
            <a:br>
              <a:rPr lang="en-US" sz="2000" dirty="0">
                <a:solidFill>
                  <a:srgbClr val="002060"/>
                </a:solidFill>
              </a:rPr>
            </a:br>
            <a:r>
              <a:rPr lang="en-US" sz="2000" dirty="0">
                <a:solidFill>
                  <a:srgbClr val="002060"/>
                </a:solidFill>
              </a:rPr>
              <a:t>When you hold onto your history you do it at the expense of your destiny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89069CD-386E-A64E-BD1D-2F1CA499DB6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24128" y="0"/>
            <a:ext cx="2915107" cy="3177641"/>
          </a:xfrm>
          <a:custGeom>
            <a:avLst/>
            <a:gdLst/>
            <a:ahLst/>
            <a:cxnLst/>
            <a:rect l="l" t="t" r="r" b="b"/>
            <a:pathLst>
              <a:path w="5182413" h="4236855">
                <a:moveTo>
                  <a:pt x="630049" y="0"/>
                </a:moveTo>
                <a:lnTo>
                  <a:pt x="5182413" y="0"/>
                </a:lnTo>
                <a:lnTo>
                  <a:pt x="5182413" y="21851"/>
                </a:lnTo>
                <a:lnTo>
                  <a:pt x="4547946" y="4236855"/>
                </a:lnTo>
                <a:lnTo>
                  <a:pt x="0" y="4236855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D99F7E9-E7C8-1D48-8A99-8233411A8CA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5"/>
          <a:stretch/>
        </p:blipFill>
        <p:spPr>
          <a:xfrm>
            <a:off x="5604584" y="3176661"/>
            <a:ext cx="2677873" cy="1966840"/>
          </a:xfrm>
          <a:custGeom>
            <a:avLst/>
            <a:gdLst/>
            <a:ahLst/>
            <a:cxnLst/>
            <a:rect l="l" t="t" r="r" b="b"/>
            <a:pathLst>
              <a:path w="4760690" h="2622453">
                <a:moveTo>
                  <a:pt x="212741" y="0"/>
                </a:moveTo>
                <a:lnTo>
                  <a:pt x="4760690" y="0"/>
                </a:lnTo>
                <a:lnTo>
                  <a:pt x="4365943" y="2622453"/>
                </a:lnTo>
                <a:lnTo>
                  <a:pt x="0" y="2622453"/>
                </a:lnTo>
                <a:lnTo>
                  <a:pt x="0" y="143060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830455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07D3E9F-B6A3-6240-9B35-1DB3CB72907B}"/>
              </a:ext>
            </a:extLst>
          </p:cNvPr>
          <p:cNvSpPr/>
          <p:nvPr/>
        </p:nvSpPr>
        <p:spPr>
          <a:xfrm>
            <a:off x="0" y="0"/>
            <a:ext cx="9144000" cy="5167486"/>
          </a:xfrm>
          <a:prstGeom prst="rect">
            <a:avLst/>
          </a:prstGeom>
          <a:gradFill flip="none" rotWithShape="1">
            <a:gsLst>
              <a:gs pos="100000">
                <a:schemeClr val="bg2"/>
              </a:gs>
              <a:gs pos="0">
                <a:schemeClr val="bg2"/>
              </a:gs>
              <a:gs pos="49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0C7802-593E-4F07-9716-EE1DE44E5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3728" y="1923678"/>
            <a:ext cx="4636939" cy="1591983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 algn="ctr"/>
            <a:r>
              <a:rPr lang="en-US" sz="4900" dirty="0">
                <a:solidFill>
                  <a:srgbClr val="002060"/>
                </a:solidFill>
              </a:rPr>
              <a:t>Self  </a:t>
            </a:r>
            <a:r>
              <a:rPr lang="en-US" sz="4900" b="1" dirty="0">
                <a:solidFill>
                  <a:srgbClr val="002060"/>
                </a:solidFill>
              </a:rPr>
              <a:t>C.A.R.E.</a:t>
            </a:r>
            <a:br>
              <a:rPr lang="en-US" sz="4900" b="1" dirty="0">
                <a:solidFill>
                  <a:srgbClr val="002060"/>
                </a:solidFill>
              </a:rPr>
            </a:br>
            <a:r>
              <a:rPr lang="en-US" sz="2600" b="1" dirty="0">
                <a:solidFill>
                  <a:srgbClr val="002060"/>
                </a:solidFill>
              </a:rPr>
              <a:t> </a:t>
            </a:r>
            <a:br>
              <a:rPr lang="en-US" sz="4900" b="1" dirty="0">
                <a:solidFill>
                  <a:srgbClr val="002060"/>
                </a:solidFill>
              </a:rPr>
            </a:br>
            <a:r>
              <a:rPr lang="en-US" sz="3200" dirty="0">
                <a:solidFill>
                  <a:srgbClr val="002060"/>
                </a:solidFill>
              </a:rPr>
              <a:t>metaphorical model </a:t>
            </a:r>
            <a:br>
              <a:rPr lang="en-US" sz="3200" dirty="0">
                <a:solidFill>
                  <a:srgbClr val="002060"/>
                </a:solidFill>
              </a:rPr>
            </a:br>
            <a:r>
              <a:rPr lang="en-US" sz="3200" dirty="0">
                <a:solidFill>
                  <a:srgbClr val="002060"/>
                </a:solidFill>
              </a:rPr>
              <a:t>of forgiveness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86F52850-61C0-E444-BCAE-7ECC0500E239}"/>
              </a:ext>
            </a:extLst>
          </p:cNvPr>
          <p:cNvSpPr/>
          <p:nvPr/>
        </p:nvSpPr>
        <p:spPr>
          <a:xfrm>
            <a:off x="-19406" y="0"/>
            <a:ext cx="216024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F75256-34B7-E340-86F5-717C67380E9A}"/>
              </a:ext>
            </a:extLst>
          </p:cNvPr>
          <p:cNvSpPr txBox="1"/>
          <p:nvPr/>
        </p:nvSpPr>
        <p:spPr>
          <a:xfrm>
            <a:off x="632643" y="820838"/>
            <a:ext cx="3677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The 4 Phases of Wound Healing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7E3EF79-E133-C84D-A456-2063065813B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27784" y="1952395"/>
            <a:ext cx="5989044" cy="145466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0A5BB9D4-4515-834C-8C82-9CD6F13D16CD}"/>
              </a:ext>
            </a:extLst>
          </p:cNvPr>
          <p:cNvSpPr txBox="1"/>
          <p:nvPr/>
        </p:nvSpPr>
        <p:spPr>
          <a:xfrm>
            <a:off x="659467" y="3685906"/>
            <a:ext cx="20137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2060"/>
                </a:solidFill>
              </a:rPr>
              <a:t>1. </a:t>
            </a:r>
            <a:br>
              <a:rPr lang="en-US" sz="1200" dirty="0">
                <a:solidFill>
                  <a:srgbClr val="002060"/>
                </a:solidFill>
              </a:rPr>
            </a:br>
            <a:r>
              <a:rPr lang="en-US" sz="1200" dirty="0">
                <a:solidFill>
                  <a:srgbClr val="002060"/>
                </a:solidFill>
              </a:rPr>
              <a:t>Immediately </a:t>
            </a:r>
            <a:br>
              <a:rPr lang="en-US" sz="1200" dirty="0">
                <a:solidFill>
                  <a:srgbClr val="002060"/>
                </a:solidFill>
              </a:rPr>
            </a:br>
            <a:r>
              <a:rPr lang="en-US" sz="1200" dirty="0">
                <a:solidFill>
                  <a:srgbClr val="002060"/>
                </a:solidFill>
              </a:rPr>
              <a:t>after impact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BC96223-1B4D-1440-9AF9-107840608B69}"/>
              </a:ext>
            </a:extLst>
          </p:cNvPr>
          <p:cNvSpPr txBox="1"/>
          <p:nvPr/>
        </p:nvSpPr>
        <p:spPr>
          <a:xfrm>
            <a:off x="2778369" y="3685906"/>
            <a:ext cx="1591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2060"/>
                </a:solidFill>
              </a:rPr>
              <a:t>2. </a:t>
            </a:r>
            <a:br>
              <a:rPr lang="en-US" sz="1200" b="1" dirty="0">
                <a:solidFill>
                  <a:srgbClr val="002060"/>
                </a:solidFill>
              </a:rPr>
            </a:br>
            <a:r>
              <a:rPr lang="en-US" sz="1200" dirty="0">
                <a:solidFill>
                  <a:srgbClr val="002060"/>
                </a:solidFill>
              </a:rPr>
              <a:t>Inflammation</a:t>
            </a:r>
          </a:p>
          <a:p>
            <a:pPr marL="171450" indent="-171450"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Redness/heat</a:t>
            </a:r>
          </a:p>
          <a:p>
            <a:pPr marL="171450" indent="-171450"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Pain</a:t>
            </a:r>
          </a:p>
          <a:p>
            <a:pPr marL="171450" indent="-171450">
              <a:buFontTx/>
              <a:buChar char="-"/>
            </a:pPr>
            <a:r>
              <a:rPr lang="en-US" sz="1200" dirty="0">
                <a:solidFill>
                  <a:srgbClr val="002060"/>
                </a:solidFill>
              </a:rPr>
              <a:t>Loss of function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6DB5C53-32B1-1842-AD7D-626BA1354CB5}"/>
              </a:ext>
            </a:extLst>
          </p:cNvPr>
          <p:cNvSpPr txBox="1"/>
          <p:nvPr/>
        </p:nvSpPr>
        <p:spPr>
          <a:xfrm>
            <a:off x="4706180" y="3685906"/>
            <a:ext cx="15315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2060"/>
                </a:solidFill>
              </a:rPr>
              <a:t>3. </a:t>
            </a:r>
            <a:br>
              <a:rPr lang="en-US" sz="1200" dirty="0">
                <a:solidFill>
                  <a:srgbClr val="002060"/>
                </a:solidFill>
              </a:rPr>
            </a:br>
            <a:r>
              <a:rPr lang="en-US" sz="1200" dirty="0">
                <a:solidFill>
                  <a:srgbClr val="002060"/>
                </a:solidFill>
              </a:rPr>
              <a:t>Restructuring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71AF938-6EF8-3843-8555-E05141878E95}"/>
              </a:ext>
            </a:extLst>
          </p:cNvPr>
          <p:cNvSpPr txBox="1"/>
          <p:nvPr/>
        </p:nvSpPr>
        <p:spPr>
          <a:xfrm>
            <a:off x="6699018" y="3685906"/>
            <a:ext cx="1729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02060"/>
                </a:solidFill>
              </a:rPr>
              <a:t>4.</a:t>
            </a:r>
          </a:p>
          <a:p>
            <a:r>
              <a:rPr lang="en-US" sz="1200" dirty="0">
                <a:solidFill>
                  <a:srgbClr val="002060"/>
                </a:solidFill>
              </a:rPr>
              <a:t>Remodeling</a:t>
            </a:r>
          </a:p>
        </p:txBody>
      </p:sp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EB446CA2-86B7-5141-B752-C91DE7CA21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7544" y="1869435"/>
            <a:ext cx="2066646" cy="163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2439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9CE85457-350D-A347-903B-CF7B67117546}"/>
              </a:ext>
            </a:extLst>
          </p:cNvPr>
          <p:cNvSpPr/>
          <p:nvPr/>
        </p:nvSpPr>
        <p:spPr>
          <a:xfrm>
            <a:off x="107504" y="0"/>
            <a:ext cx="216024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851426-3436-924A-9E8F-8DF6A40A6EE0}"/>
              </a:ext>
            </a:extLst>
          </p:cNvPr>
          <p:cNvSpPr txBox="1"/>
          <p:nvPr/>
        </p:nvSpPr>
        <p:spPr>
          <a:xfrm>
            <a:off x="632643" y="820838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Types of Wounds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27C428-CFFB-A648-BAAA-2AE5930BBA64}"/>
              </a:ext>
            </a:extLst>
          </p:cNvPr>
          <p:cNvSpPr/>
          <p:nvPr/>
        </p:nvSpPr>
        <p:spPr>
          <a:xfrm>
            <a:off x="5796136" y="620118"/>
            <a:ext cx="792088" cy="23116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0B09F6-1175-3842-83C6-9E4106D48F4C}"/>
              </a:ext>
            </a:extLst>
          </p:cNvPr>
          <p:cNvSpPr/>
          <p:nvPr/>
        </p:nvSpPr>
        <p:spPr>
          <a:xfrm>
            <a:off x="7281750" y="1963042"/>
            <a:ext cx="674625" cy="25529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41E2B0-CDF5-F744-8B60-D0C0225D7AE6}"/>
              </a:ext>
            </a:extLst>
          </p:cNvPr>
          <p:cNvSpPr/>
          <p:nvPr/>
        </p:nvSpPr>
        <p:spPr>
          <a:xfrm>
            <a:off x="4371502" y="1965338"/>
            <a:ext cx="701052" cy="10349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2CD886F-237C-224F-ABC1-C5FFD8DBB59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971876" y="627534"/>
            <a:ext cx="6280644" cy="4515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774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E439BD8C-6297-EB48-A456-56258DD36D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96136" y="1896014"/>
            <a:ext cx="3178666" cy="2403927"/>
          </a:xfrm>
          <a:prstGeom prst="rect">
            <a:avLst/>
          </a:prstGeom>
        </p:spPr>
      </p:pic>
      <p:sp>
        <p:nvSpPr>
          <p:cNvPr id="137" name="CustomShape 1"/>
          <p:cNvSpPr/>
          <p:nvPr/>
        </p:nvSpPr>
        <p:spPr>
          <a:xfrm>
            <a:off x="601246" y="123478"/>
            <a:ext cx="5050874" cy="417646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vert="horz" lIns="68580" tIns="34290" rIns="68580" bIns="34290" rtlCol="0" anchor="b">
            <a:normAutofit fontScale="25000" lnSpcReduction="20000"/>
          </a:bodyPr>
          <a:lstStyle/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64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Self C.A.R.E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2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2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2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6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Choice  </a:t>
            </a:r>
            <a:r>
              <a:rPr lang="en-US" sz="8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explore the wounding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6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6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Commit </a:t>
            </a:r>
            <a:r>
              <a:rPr lang="en-US" sz="8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to the healing process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6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6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Compassion </a:t>
            </a:r>
            <a:r>
              <a:rPr lang="en-US" sz="8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towards self   </a:t>
            </a:r>
          </a:p>
        </p:txBody>
      </p:sp>
      <p:sp>
        <p:nvSpPr>
          <p:cNvPr id="138" name="CustomShape 2"/>
          <p:cNvSpPr/>
          <p:nvPr/>
        </p:nvSpPr>
        <p:spPr>
          <a:xfrm>
            <a:off x="4471560" y="2325240"/>
            <a:ext cx="241380" cy="49275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/>
          <a:lstStyle/>
          <a:p>
            <a:pPr>
              <a:spcAft>
                <a:spcPts val="450"/>
              </a:spcAft>
            </a:pPr>
            <a:r>
              <a:rPr lang="en-GB" sz="3000">
                <a:solidFill>
                  <a:srgbClr val="1F497D"/>
                </a:solidFill>
                <a:latin typeface="Arial"/>
                <a:ea typeface="DejaVu Sans"/>
              </a:rPr>
              <a:t> </a:t>
            </a:r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013D2A-64F1-490D-90D7-3AA9FBE9054F}"/>
              </a:ext>
            </a:extLst>
          </p:cNvPr>
          <p:cNvSpPr txBox="1"/>
          <p:nvPr/>
        </p:nvSpPr>
        <p:spPr>
          <a:xfrm>
            <a:off x="-3924944" y="-236378"/>
            <a:ext cx="13177464" cy="4264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96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96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96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2000">
              <a:schemeClr val="bg2">
                <a:tint val="90000"/>
                <a:satMod val="92000"/>
                <a:lumMod val="120000"/>
              </a:schemeClr>
            </a:gs>
            <a:gs pos="93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CustomShape 2"/>
          <p:cNvSpPr/>
          <p:nvPr/>
        </p:nvSpPr>
        <p:spPr>
          <a:xfrm>
            <a:off x="1485900" y="1200150"/>
            <a:ext cx="6171120" cy="365661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5" name="CustomShape 1">
            <a:extLst>
              <a:ext uri="{FF2B5EF4-FFF2-40B4-BE49-F238E27FC236}">
                <a16:creationId xmlns:a16="http://schemas.microsoft.com/office/drawing/2014/main" id="{4366622D-D686-2148-890D-C3D6A097424D}"/>
              </a:ext>
            </a:extLst>
          </p:cNvPr>
          <p:cNvSpPr/>
          <p:nvPr/>
        </p:nvSpPr>
        <p:spPr>
          <a:xfrm>
            <a:off x="604144" y="771550"/>
            <a:ext cx="4731204" cy="2903066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2400" dirty="0">
                <a:solidFill>
                  <a:srgbClr val="002060"/>
                </a:solidFill>
              </a:rPr>
              <a:t>Types of </a:t>
            </a:r>
            <a:br>
              <a:rPr lang="en-US" sz="2400" dirty="0">
                <a:solidFill>
                  <a:srgbClr val="002060"/>
                </a:solidFill>
              </a:rPr>
            </a:br>
            <a:r>
              <a:rPr lang="en-US" sz="2400" dirty="0">
                <a:solidFill>
                  <a:srgbClr val="002060"/>
                </a:solidFill>
              </a:rPr>
              <a:t>wounding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D386F9-2B99-064E-AB64-9367408CC4EE}"/>
              </a:ext>
            </a:extLst>
          </p:cNvPr>
          <p:cNvSpPr txBox="1"/>
          <p:nvPr/>
        </p:nvSpPr>
        <p:spPr>
          <a:xfrm>
            <a:off x="2969746" y="881301"/>
            <a:ext cx="4687274" cy="3647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0070C0"/>
              </a:buClr>
            </a:pPr>
            <a:r>
              <a:rPr lang="en-US" sz="2000" dirty="0">
                <a:solidFill>
                  <a:srgbClr val="002060"/>
                </a:solidFill>
              </a:rPr>
              <a:t>Important to find out </a:t>
            </a:r>
          </a:p>
          <a:p>
            <a:pPr>
              <a:buClr>
                <a:srgbClr val="0070C0"/>
              </a:buClr>
            </a:pPr>
            <a:endParaRPr lang="en-US" sz="20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</a:rPr>
              <a:t>Where on the body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6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</a:rPr>
              <a:t>Instrument present  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6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</a:rPr>
              <a:t>Depth 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6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</a:rPr>
              <a:t>Shape 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6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rgbClr val="002060"/>
                </a:solidFill>
              </a:rPr>
              <a:t>Colour</a:t>
            </a:r>
            <a:r>
              <a:rPr lang="en-US" sz="1600" dirty="0">
                <a:solidFill>
                  <a:srgbClr val="002060"/>
                </a:solidFill>
              </a:rPr>
              <a:t> 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6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</a:rPr>
              <a:t>Weeping /infected 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6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</a:rPr>
              <a:t>Open /closed</a:t>
            </a: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6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endParaRPr lang="en-US" sz="300" dirty="0">
              <a:solidFill>
                <a:srgbClr val="002060"/>
              </a:solidFill>
            </a:endParaRPr>
          </a:p>
          <a:p>
            <a:pPr marL="285750" indent="-285750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</a:rPr>
              <a:t>Has it been covered and with what – why </a:t>
            </a:r>
          </a:p>
        </p:txBody>
      </p:sp>
    </p:spTree>
    <p:extLst>
      <p:ext uri="{BB962C8B-B14F-4D97-AF65-F5344CB8AC3E}">
        <p14:creationId xmlns:p14="http://schemas.microsoft.com/office/powerpoint/2010/main" val="4015660643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64AFC8C-CF5D-3C4E-978E-968BCC2D83F0}"/>
              </a:ext>
            </a:extLst>
          </p:cNvPr>
          <p:cNvSpPr/>
          <p:nvPr/>
        </p:nvSpPr>
        <p:spPr>
          <a:xfrm>
            <a:off x="107504" y="0"/>
            <a:ext cx="2160240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</a:t>
            </a:r>
          </a:p>
        </p:txBody>
      </p:sp>
      <p:sp>
        <p:nvSpPr>
          <p:cNvPr id="137" name="CustomShape 1"/>
          <p:cNvSpPr/>
          <p:nvPr/>
        </p:nvSpPr>
        <p:spPr>
          <a:xfrm>
            <a:off x="601246" y="555526"/>
            <a:ext cx="3970754" cy="504056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vert="horz" lIns="68580" tIns="34290" rIns="68580" bIns="34290" rtlCol="0" anchor="b">
            <a:normAutofit fontScale="25000" lnSpcReduction="20000"/>
          </a:bodyPr>
          <a:lstStyle/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64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Self C.A.R.E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6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28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28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Activate </a:t>
            </a:r>
            <a:br>
              <a:rPr lang="en-US" sz="128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</a:br>
            <a:r>
              <a:rPr lang="en-US" sz="8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painful</a:t>
            </a:r>
            <a:r>
              <a:rPr lang="en-US" sz="128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8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emotions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28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28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Allowing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8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of pain, anger, grief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8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28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Acknowledge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8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unmet need  ( key factor)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8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28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96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28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  </a:t>
            </a:r>
          </a:p>
        </p:txBody>
      </p:sp>
      <p:sp>
        <p:nvSpPr>
          <p:cNvPr id="138" name="CustomShape 2"/>
          <p:cNvSpPr/>
          <p:nvPr/>
        </p:nvSpPr>
        <p:spPr>
          <a:xfrm>
            <a:off x="4471560" y="2325240"/>
            <a:ext cx="241380" cy="49275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/>
          <a:lstStyle/>
          <a:p>
            <a:pPr>
              <a:spcAft>
                <a:spcPts val="450"/>
              </a:spcAft>
            </a:pPr>
            <a:r>
              <a:rPr lang="en-GB" sz="3000">
                <a:solidFill>
                  <a:srgbClr val="1F497D"/>
                </a:solidFill>
                <a:latin typeface="Arial"/>
                <a:ea typeface="DejaVu Sans"/>
              </a:rPr>
              <a:t> </a:t>
            </a:r>
            <a:endParaRPr lang="en-GB" sz="135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CF85FC-9FEE-5E43-A1F1-EB020EF6C77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52120" y="1347614"/>
            <a:ext cx="3059460" cy="223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304922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35A6F-C738-4B4B-8A79-D88249D66317}"/>
              </a:ext>
            </a:extLst>
          </p:cNvPr>
          <p:cNvSpPr/>
          <p:nvPr/>
        </p:nvSpPr>
        <p:spPr>
          <a:xfrm>
            <a:off x="0" y="0"/>
            <a:ext cx="9144000" cy="5167486"/>
          </a:xfrm>
          <a:prstGeom prst="rect">
            <a:avLst/>
          </a:prstGeom>
          <a:gradFill flip="none" rotWithShape="1">
            <a:gsLst>
              <a:gs pos="100000">
                <a:schemeClr val="bg2"/>
              </a:gs>
              <a:gs pos="0">
                <a:schemeClr val="bg2"/>
              </a:gs>
              <a:gs pos="49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D4A0AD-8F84-CA40-8316-808ED1A7CF8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367"/>
          <a:stretch/>
        </p:blipFill>
        <p:spPr>
          <a:xfrm>
            <a:off x="2483768" y="-236562"/>
            <a:ext cx="4176464" cy="5241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1321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" name="Group 295">
            <a:extLst>
              <a:ext uri="{FF2B5EF4-FFF2-40B4-BE49-F238E27FC236}">
                <a16:creationId xmlns:a16="http://schemas.microsoft.com/office/drawing/2014/main" id="{027FE0C2-9C19-4FB7-81C0-06ECDD8C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171450"/>
            <a:ext cx="2138628" cy="4978966"/>
            <a:chOff x="2487613" y="285750"/>
            <a:chExt cx="2428875" cy="5654676"/>
          </a:xfrm>
        </p:grpSpPr>
        <p:sp>
          <p:nvSpPr>
            <p:cNvPr id="297" name="Freeform 11">
              <a:extLst>
                <a:ext uri="{FF2B5EF4-FFF2-40B4-BE49-F238E27FC236}">
                  <a16:creationId xmlns:a16="http://schemas.microsoft.com/office/drawing/2014/main" id="{1766EED2-C3B3-40C6-A5D8-FFF5894B9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8" name="Freeform 12">
              <a:extLst>
                <a:ext uri="{FF2B5EF4-FFF2-40B4-BE49-F238E27FC236}">
                  <a16:creationId xmlns:a16="http://schemas.microsoft.com/office/drawing/2014/main" id="{9CFBF839-A629-4019-9F3D-C15269EEC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9" name="Freeform 13">
              <a:extLst>
                <a:ext uri="{FF2B5EF4-FFF2-40B4-BE49-F238E27FC236}">
                  <a16:creationId xmlns:a16="http://schemas.microsoft.com/office/drawing/2014/main" id="{E13B7060-C0FD-4F48-BD18-CEC2F6CF4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0" name="Freeform 14">
              <a:extLst>
                <a:ext uri="{FF2B5EF4-FFF2-40B4-BE49-F238E27FC236}">
                  <a16:creationId xmlns:a16="http://schemas.microsoft.com/office/drawing/2014/main" id="{A344E7D3-1355-48C1-9904-2405426C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1" name="Freeform 15">
              <a:extLst>
                <a:ext uri="{FF2B5EF4-FFF2-40B4-BE49-F238E27FC236}">
                  <a16:creationId xmlns:a16="http://schemas.microsoft.com/office/drawing/2014/main" id="{7A0AFB45-BC4E-4AB7-A8FF-D61849E41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2" name="Freeform 16">
              <a:extLst>
                <a:ext uri="{FF2B5EF4-FFF2-40B4-BE49-F238E27FC236}">
                  <a16:creationId xmlns:a16="http://schemas.microsoft.com/office/drawing/2014/main" id="{18BD2B14-C775-4442-B02E-E842C96F1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3" name="Freeform 17">
              <a:extLst>
                <a:ext uri="{FF2B5EF4-FFF2-40B4-BE49-F238E27FC236}">
                  <a16:creationId xmlns:a16="http://schemas.microsoft.com/office/drawing/2014/main" id="{D43EE30E-A569-4394-B036-B0954A88D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4" name="Freeform 18">
              <a:extLst>
                <a:ext uri="{FF2B5EF4-FFF2-40B4-BE49-F238E27FC236}">
                  <a16:creationId xmlns:a16="http://schemas.microsoft.com/office/drawing/2014/main" id="{F6178D34-57BD-47F7-A56E-14FC1BB22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5" name="Freeform 19">
              <a:extLst>
                <a:ext uri="{FF2B5EF4-FFF2-40B4-BE49-F238E27FC236}">
                  <a16:creationId xmlns:a16="http://schemas.microsoft.com/office/drawing/2014/main" id="{FFD3B6D6-3AE3-47BC-97D9-CDA2EFCA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6" name="Freeform 20">
              <a:extLst>
                <a:ext uri="{FF2B5EF4-FFF2-40B4-BE49-F238E27FC236}">
                  <a16:creationId xmlns:a16="http://schemas.microsoft.com/office/drawing/2014/main" id="{5C34EB72-4D8B-4039-B1FE-891F22FEB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7" name="Freeform 21">
              <a:extLst>
                <a:ext uri="{FF2B5EF4-FFF2-40B4-BE49-F238E27FC236}">
                  <a16:creationId xmlns:a16="http://schemas.microsoft.com/office/drawing/2014/main" id="{55A3A4AF-6FE1-4C4B-9286-35AF8C6E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" name="Freeform 22">
              <a:extLst>
                <a:ext uri="{FF2B5EF4-FFF2-40B4-BE49-F238E27FC236}">
                  <a16:creationId xmlns:a16="http://schemas.microsoft.com/office/drawing/2014/main" id="{BBF339A0-40DC-4DCB-BF13-4143D7B0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10" name="Group 309">
            <a:extLst>
              <a:ext uri="{FF2B5EF4-FFF2-40B4-BE49-F238E27FC236}">
                <a16:creationId xmlns:a16="http://schemas.microsoft.com/office/drawing/2014/main" id="{AC0D9DD5-F48B-4179-BF11-4D156DA02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24"/>
            <a:ext cx="1767505" cy="5139964"/>
            <a:chOff x="6627813" y="195454"/>
            <a:chExt cx="1952625" cy="5678297"/>
          </a:xfrm>
        </p:grpSpPr>
        <p:sp>
          <p:nvSpPr>
            <p:cNvPr id="311" name="Freeform 27">
              <a:extLst>
                <a:ext uri="{FF2B5EF4-FFF2-40B4-BE49-F238E27FC236}">
                  <a16:creationId xmlns:a16="http://schemas.microsoft.com/office/drawing/2014/main" id="{A9168E85-6CFA-435B-8A6B-D32486C90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2" name="Freeform 28">
              <a:extLst>
                <a:ext uri="{FF2B5EF4-FFF2-40B4-BE49-F238E27FC236}">
                  <a16:creationId xmlns:a16="http://schemas.microsoft.com/office/drawing/2014/main" id="{9293C87B-0616-4B2B-B082-B3362CA3F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3" name="Freeform 29">
              <a:extLst>
                <a:ext uri="{FF2B5EF4-FFF2-40B4-BE49-F238E27FC236}">
                  <a16:creationId xmlns:a16="http://schemas.microsoft.com/office/drawing/2014/main" id="{F2728C57-B738-4443-9FC2-3C060715F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4" name="Freeform 30">
              <a:extLst>
                <a:ext uri="{FF2B5EF4-FFF2-40B4-BE49-F238E27FC236}">
                  <a16:creationId xmlns:a16="http://schemas.microsoft.com/office/drawing/2014/main" id="{766F97F3-2B2B-4253-BEC7-BC9C7DFF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5" name="Freeform 31">
              <a:extLst>
                <a:ext uri="{FF2B5EF4-FFF2-40B4-BE49-F238E27FC236}">
                  <a16:creationId xmlns:a16="http://schemas.microsoft.com/office/drawing/2014/main" id="{F2F1BCB5-62E3-482A-A671-8514CD517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6" name="Freeform 32">
              <a:extLst>
                <a:ext uri="{FF2B5EF4-FFF2-40B4-BE49-F238E27FC236}">
                  <a16:creationId xmlns:a16="http://schemas.microsoft.com/office/drawing/2014/main" id="{19B93AE6-0173-4CA9-A70C-F4D5D9B37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7" name="Freeform 33">
              <a:extLst>
                <a:ext uri="{FF2B5EF4-FFF2-40B4-BE49-F238E27FC236}">
                  <a16:creationId xmlns:a16="http://schemas.microsoft.com/office/drawing/2014/main" id="{E7FEE511-B4FE-4967-9E02-B802810A9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8" name="Freeform 34">
              <a:extLst>
                <a:ext uri="{FF2B5EF4-FFF2-40B4-BE49-F238E27FC236}">
                  <a16:creationId xmlns:a16="http://schemas.microsoft.com/office/drawing/2014/main" id="{374E8AF9-DC1D-4FEB-A65B-1F0F82912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9" name="Freeform 35">
              <a:extLst>
                <a:ext uri="{FF2B5EF4-FFF2-40B4-BE49-F238E27FC236}">
                  <a16:creationId xmlns:a16="http://schemas.microsoft.com/office/drawing/2014/main" id="{89BB8488-306B-461B-846C-5E22664AF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0" name="Freeform 36">
              <a:extLst>
                <a:ext uri="{FF2B5EF4-FFF2-40B4-BE49-F238E27FC236}">
                  <a16:creationId xmlns:a16="http://schemas.microsoft.com/office/drawing/2014/main" id="{987A2146-569C-4EF6-9CA1-D72961EBD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1" name="Freeform 37">
              <a:extLst>
                <a:ext uri="{FF2B5EF4-FFF2-40B4-BE49-F238E27FC236}">
                  <a16:creationId xmlns:a16="http://schemas.microsoft.com/office/drawing/2014/main" id="{70334992-12F8-4924-B32E-420C3FDB1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2" name="Freeform 38">
              <a:extLst>
                <a:ext uri="{FF2B5EF4-FFF2-40B4-BE49-F238E27FC236}">
                  <a16:creationId xmlns:a16="http://schemas.microsoft.com/office/drawing/2014/main" id="{A5B2F0D2-1D46-46DD-A818-60309624D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4" name="Rectangle 323">
            <a:extLst>
              <a:ext uri="{FF2B5EF4-FFF2-40B4-BE49-F238E27FC236}">
                <a16:creationId xmlns:a16="http://schemas.microsoft.com/office/drawing/2014/main" id="{FF1A843A-A6BC-4027-A46F-8EA29D26F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51435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6" name="Freeform 11">
            <a:extLst>
              <a:ext uri="{FF2B5EF4-FFF2-40B4-BE49-F238E27FC236}">
                <a16:creationId xmlns:a16="http://schemas.microsoft.com/office/drawing/2014/main" id="{12852FF2-F486-4EEC-8C4F-38380F3FB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535781"/>
            <a:ext cx="1191394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328" name="Rectangle 327">
            <a:extLst>
              <a:ext uri="{FF2B5EF4-FFF2-40B4-BE49-F238E27FC236}">
                <a16:creationId xmlns:a16="http://schemas.microsoft.com/office/drawing/2014/main" id="{11851F7E-1FA4-429B-8346-D74AB7D48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0"/>
            <a:ext cx="915543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330" name="Group 329">
            <a:extLst>
              <a:ext uri="{FF2B5EF4-FFF2-40B4-BE49-F238E27FC236}">
                <a16:creationId xmlns:a16="http://schemas.microsoft.com/office/drawing/2014/main" id="{8EE8933F-CE40-492C-A124-59A9BB2EA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171450"/>
            <a:ext cx="2138628" cy="4978966"/>
            <a:chOff x="2487613" y="285750"/>
            <a:chExt cx="2428875" cy="5654676"/>
          </a:xfrm>
        </p:grpSpPr>
        <p:sp>
          <p:nvSpPr>
            <p:cNvPr id="331" name="Freeform 11">
              <a:extLst>
                <a:ext uri="{FF2B5EF4-FFF2-40B4-BE49-F238E27FC236}">
                  <a16:creationId xmlns:a16="http://schemas.microsoft.com/office/drawing/2014/main" id="{495D9449-9704-436C-893A-481236A3C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2" name="Freeform 12">
              <a:extLst>
                <a:ext uri="{FF2B5EF4-FFF2-40B4-BE49-F238E27FC236}">
                  <a16:creationId xmlns:a16="http://schemas.microsoft.com/office/drawing/2014/main" id="{B4A6A8DB-D531-4634-BAE2-09069F988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3" name="Freeform 13">
              <a:extLst>
                <a:ext uri="{FF2B5EF4-FFF2-40B4-BE49-F238E27FC236}">
                  <a16:creationId xmlns:a16="http://schemas.microsoft.com/office/drawing/2014/main" id="{9D8D0671-37AF-42E0-8A10-9B79E3469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4" name="Freeform 14">
              <a:extLst>
                <a:ext uri="{FF2B5EF4-FFF2-40B4-BE49-F238E27FC236}">
                  <a16:creationId xmlns:a16="http://schemas.microsoft.com/office/drawing/2014/main" id="{B94F3235-BABF-4E27-A250-C785A131B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5" name="Freeform 15">
              <a:extLst>
                <a:ext uri="{FF2B5EF4-FFF2-40B4-BE49-F238E27FC236}">
                  <a16:creationId xmlns:a16="http://schemas.microsoft.com/office/drawing/2014/main" id="{7246E2D5-CE0B-4068-9A7D-9DC1375DB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6" name="Freeform 16">
              <a:extLst>
                <a:ext uri="{FF2B5EF4-FFF2-40B4-BE49-F238E27FC236}">
                  <a16:creationId xmlns:a16="http://schemas.microsoft.com/office/drawing/2014/main" id="{43F6E2A1-532E-4BC2-B15E-48A6DBF5A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7" name="Freeform 17">
              <a:extLst>
                <a:ext uri="{FF2B5EF4-FFF2-40B4-BE49-F238E27FC236}">
                  <a16:creationId xmlns:a16="http://schemas.microsoft.com/office/drawing/2014/main" id="{03A0F057-4B8F-4F26-985A-D7375992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8" name="Freeform 18">
              <a:extLst>
                <a:ext uri="{FF2B5EF4-FFF2-40B4-BE49-F238E27FC236}">
                  <a16:creationId xmlns:a16="http://schemas.microsoft.com/office/drawing/2014/main" id="{64B1C50E-E8D9-41B4-A199-11051B0E0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9" name="Freeform 19">
              <a:extLst>
                <a:ext uri="{FF2B5EF4-FFF2-40B4-BE49-F238E27FC236}">
                  <a16:creationId xmlns:a16="http://schemas.microsoft.com/office/drawing/2014/main" id="{B85F5261-8BF6-4F84-B570-F51C3447C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0" name="Freeform 20">
              <a:extLst>
                <a:ext uri="{FF2B5EF4-FFF2-40B4-BE49-F238E27FC236}">
                  <a16:creationId xmlns:a16="http://schemas.microsoft.com/office/drawing/2014/main" id="{8D3E2FDD-558C-4594-AE52-387CFDA01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1" name="Freeform 21">
              <a:extLst>
                <a:ext uri="{FF2B5EF4-FFF2-40B4-BE49-F238E27FC236}">
                  <a16:creationId xmlns:a16="http://schemas.microsoft.com/office/drawing/2014/main" id="{EC056D65-A228-41C9-A642-A9F281AD7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2" name="Freeform 22">
              <a:extLst>
                <a:ext uri="{FF2B5EF4-FFF2-40B4-BE49-F238E27FC236}">
                  <a16:creationId xmlns:a16="http://schemas.microsoft.com/office/drawing/2014/main" id="{CA2D183C-9A86-467C-978F-0E89925E4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4" name="Group 343">
            <a:extLst>
              <a:ext uri="{FF2B5EF4-FFF2-40B4-BE49-F238E27FC236}">
                <a16:creationId xmlns:a16="http://schemas.microsoft.com/office/drawing/2014/main" id="{1B871EAB-8A69-408E-B593-068341C7D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589"/>
            <a:ext cx="1767505" cy="5140529"/>
            <a:chOff x="6627813" y="194833"/>
            <a:chExt cx="1952625" cy="5678918"/>
          </a:xfrm>
        </p:grpSpPr>
        <p:sp>
          <p:nvSpPr>
            <p:cNvPr id="345" name="Freeform 27">
              <a:extLst>
                <a:ext uri="{FF2B5EF4-FFF2-40B4-BE49-F238E27FC236}">
                  <a16:creationId xmlns:a16="http://schemas.microsoft.com/office/drawing/2014/main" id="{64AD5766-52CB-4B7E-9D4C-6E85617EF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6" name="Freeform 28">
              <a:extLst>
                <a:ext uri="{FF2B5EF4-FFF2-40B4-BE49-F238E27FC236}">
                  <a16:creationId xmlns:a16="http://schemas.microsoft.com/office/drawing/2014/main" id="{58CE041A-2BBD-413A-A698-86B86FB3D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7" name="Freeform 29">
              <a:extLst>
                <a:ext uri="{FF2B5EF4-FFF2-40B4-BE49-F238E27FC236}">
                  <a16:creationId xmlns:a16="http://schemas.microsoft.com/office/drawing/2014/main" id="{D831C5BF-FFFE-4369-817B-6B4D56208D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8" name="Freeform 30">
              <a:extLst>
                <a:ext uri="{FF2B5EF4-FFF2-40B4-BE49-F238E27FC236}">
                  <a16:creationId xmlns:a16="http://schemas.microsoft.com/office/drawing/2014/main" id="{B6E9F119-5A84-4A1C-AF6C-78517BA01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9" name="Freeform 31">
              <a:extLst>
                <a:ext uri="{FF2B5EF4-FFF2-40B4-BE49-F238E27FC236}">
                  <a16:creationId xmlns:a16="http://schemas.microsoft.com/office/drawing/2014/main" id="{277F9516-82F9-476C-BD16-B6D41EB5D4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0" name="Freeform 32">
              <a:extLst>
                <a:ext uri="{FF2B5EF4-FFF2-40B4-BE49-F238E27FC236}">
                  <a16:creationId xmlns:a16="http://schemas.microsoft.com/office/drawing/2014/main" id="{B8C37CAA-46A4-4583-A93F-28DCCAA8D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1" name="Freeform 33">
              <a:extLst>
                <a:ext uri="{FF2B5EF4-FFF2-40B4-BE49-F238E27FC236}">
                  <a16:creationId xmlns:a16="http://schemas.microsoft.com/office/drawing/2014/main" id="{6C3755F5-DF08-4BD9-B26C-5BDACE12EF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2" name="Freeform 34">
              <a:extLst>
                <a:ext uri="{FF2B5EF4-FFF2-40B4-BE49-F238E27FC236}">
                  <a16:creationId xmlns:a16="http://schemas.microsoft.com/office/drawing/2014/main" id="{C5454663-B464-4C7F-A3FA-6E5801FC1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3" name="Freeform 35">
              <a:extLst>
                <a:ext uri="{FF2B5EF4-FFF2-40B4-BE49-F238E27FC236}">
                  <a16:creationId xmlns:a16="http://schemas.microsoft.com/office/drawing/2014/main" id="{9EC7EEEB-3445-4E58-827A-AA94BEBBD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4" name="Freeform 36">
              <a:extLst>
                <a:ext uri="{FF2B5EF4-FFF2-40B4-BE49-F238E27FC236}">
                  <a16:creationId xmlns:a16="http://schemas.microsoft.com/office/drawing/2014/main" id="{911CC918-1F1F-461E-BDE5-2FC74FAD7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5" name="Freeform 37">
              <a:extLst>
                <a:ext uri="{FF2B5EF4-FFF2-40B4-BE49-F238E27FC236}">
                  <a16:creationId xmlns:a16="http://schemas.microsoft.com/office/drawing/2014/main" id="{69F3CDE4-9111-4F4F-8A5A-2E35253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6" name="Freeform 38">
              <a:extLst>
                <a:ext uri="{FF2B5EF4-FFF2-40B4-BE49-F238E27FC236}">
                  <a16:creationId xmlns:a16="http://schemas.microsoft.com/office/drawing/2014/main" id="{1E554A99-1D27-4A71-AA70-54822D2AE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8" name="Rectangle 357">
            <a:extLst>
              <a:ext uri="{FF2B5EF4-FFF2-40B4-BE49-F238E27FC236}">
                <a16:creationId xmlns:a16="http://schemas.microsoft.com/office/drawing/2014/main" id="{786038CD-5A86-4D1C-BDDF-95136A583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51435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0" name="Freeform 11">
            <a:extLst>
              <a:ext uri="{FF2B5EF4-FFF2-40B4-BE49-F238E27FC236}">
                <a16:creationId xmlns:a16="http://schemas.microsoft.com/office/drawing/2014/main" id="{A06BEFDB-A93F-46A4-9393-364D051EE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535781"/>
            <a:ext cx="1191394" cy="380473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A9D8C2A-B6CB-B01F-F05F-7573AAA78D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2947392"/>
              </p:ext>
            </p:extLst>
          </p:nvPr>
        </p:nvGraphicFramePr>
        <p:xfrm>
          <a:off x="350921" y="123478"/>
          <a:ext cx="8277538" cy="4309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887146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64AFC8C-CF5D-3C4E-978E-968BCC2D83F0}"/>
              </a:ext>
            </a:extLst>
          </p:cNvPr>
          <p:cNvSpPr/>
          <p:nvPr/>
        </p:nvSpPr>
        <p:spPr>
          <a:xfrm>
            <a:off x="107504" y="411510"/>
            <a:ext cx="2160240" cy="47319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This </a:t>
            </a:r>
          </a:p>
        </p:txBody>
      </p:sp>
      <p:sp>
        <p:nvSpPr>
          <p:cNvPr id="137" name="CustomShape 1"/>
          <p:cNvSpPr/>
          <p:nvPr/>
        </p:nvSpPr>
        <p:spPr>
          <a:xfrm>
            <a:off x="601246" y="3291830"/>
            <a:ext cx="9011314" cy="115212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vert="horz" lIns="68580" tIns="34290" rIns="68580" bIns="34290" rtlCol="0" anchor="b">
            <a:noAutofit/>
          </a:bodyPr>
          <a:lstStyle/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6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6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Restructuring</a:t>
            </a:r>
            <a:r>
              <a:rPr lang="en-US" sz="4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of identity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2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Ritual </a:t>
            </a:r>
            <a:r>
              <a:rPr lang="en-US" sz="2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letter writing, taking the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2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wounder to court  (metaphorically)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36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Releasing</a:t>
            </a:r>
            <a:r>
              <a:rPr lang="en-US" sz="2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unforgiveness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client chooses to complete the healing and progress to forgiveness</a:t>
            </a:r>
          </a:p>
        </p:txBody>
      </p:sp>
      <p:sp>
        <p:nvSpPr>
          <p:cNvPr id="138" name="CustomShape 2"/>
          <p:cNvSpPr/>
          <p:nvPr/>
        </p:nvSpPr>
        <p:spPr>
          <a:xfrm>
            <a:off x="4471560" y="2325240"/>
            <a:ext cx="241380" cy="49275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/>
          <a:lstStyle/>
          <a:p>
            <a:pPr>
              <a:spcAft>
                <a:spcPts val="450"/>
              </a:spcAft>
            </a:pPr>
            <a:r>
              <a:rPr lang="en-GB" sz="3000">
                <a:solidFill>
                  <a:srgbClr val="1F497D"/>
                </a:solidFill>
                <a:latin typeface="Arial"/>
                <a:ea typeface="DejaVu Sans"/>
              </a:rPr>
              <a:t> </a:t>
            </a:r>
            <a:endParaRPr lang="en-GB" sz="135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203DD3-002B-6649-9746-78361B49197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51872" y="699542"/>
            <a:ext cx="3059460" cy="223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50958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64AFC8C-CF5D-3C4E-978E-968BCC2D83F0}"/>
              </a:ext>
            </a:extLst>
          </p:cNvPr>
          <p:cNvSpPr/>
          <p:nvPr/>
        </p:nvSpPr>
        <p:spPr>
          <a:xfrm>
            <a:off x="107504" y="0"/>
            <a:ext cx="4104456" cy="51435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7" name="CustomShape 1"/>
          <p:cNvSpPr/>
          <p:nvPr/>
        </p:nvSpPr>
        <p:spPr>
          <a:xfrm>
            <a:off x="611560" y="-308570"/>
            <a:ext cx="8532440" cy="576064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vert="horz" lIns="68580" tIns="34290" rIns="68580" bIns="34290" rtlCol="0" anchor="b">
            <a:noAutofit/>
          </a:bodyPr>
          <a:lstStyle/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4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    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4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Self C.A.R.E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16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Empowerment</a:t>
            </a:r>
            <a:r>
              <a:rPr lang="en-US" sz="4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freedom from the wounder  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2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Enlightened</a:t>
            </a:r>
            <a:r>
              <a:rPr lang="en-US" sz="4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meaning or the purpose of the wounding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2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6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Empathy</a:t>
            </a:r>
            <a:r>
              <a:rPr lang="en-US" sz="4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self nurturing of the unmet need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20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and empathy towards the wounder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2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endParaRPr lang="en-US" sz="2000" dirty="0">
              <a:solidFill>
                <a:srgbClr val="002060"/>
              </a:solidFill>
              <a:latin typeface="+mj-lt"/>
              <a:ea typeface="+mj-ea"/>
              <a:cs typeface="+mj-cs"/>
            </a:endParaRP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Enlightenment and empathy/understanding of 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the wounder may not  be possible in the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1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case of heinous crimes to the wounded.</a:t>
            </a:r>
          </a:p>
          <a:p>
            <a:pPr defTabSz="3429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200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38" name="CustomShape 2"/>
          <p:cNvSpPr/>
          <p:nvPr/>
        </p:nvSpPr>
        <p:spPr>
          <a:xfrm>
            <a:off x="4471560" y="2325240"/>
            <a:ext cx="241380" cy="49275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/>
          <a:lstStyle/>
          <a:p>
            <a:pPr>
              <a:spcAft>
                <a:spcPts val="450"/>
              </a:spcAft>
            </a:pPr>
            <a:r>
              <a:rPr lang="en-GB" sz="3000">
                <a:solidFill>
                  <a:srgbClr val="1F497D"/>
                </a:solidFill>
                <a:latin typeface="Arial"/>
                <a:ea typeface="DejaVu Sans"/>
              </a:rPr>
              <a:t> </a:t>
            </a:r>
            <a:endParaRPr lang="en-GB" sz="135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DFDCA1-0BBE-AA4B-893F-EFDCF8CD35A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96136" y="3363838"/>
            <a:ext cx="3059460" cy="222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919927"/>
      </p:ext>
    </p:extLst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4782</TotalTime>
  <Words>990</Words>
  <Application>Microsoft Office PowerPoint</Application>
  <PresentationFormat>On-screen Show (16:9)</PresentationFormat>
  <Paragraphs>244</Paragraphs>
  <Slides>29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Wisp</vt:lpstr>
      <vt:lpstr>PowerPoint Presentation</vt:lpstr>
      <vt:lpstr>PowerPoint Presentation</vt:lpstr>
      <vt:lpstr>In groups create  a working definition  of forgiveness </vt:lpstr>
      <vt:lpstr> Forgetting  </vt:lpstr>
      <vt:lpstr>   Offering excuses or  Condoning  the  behaviour  or  the action  </vt:lpstr>
      <vt:lpstr> Reconciliation  or Repair </vt:lpstr>
      <vt:lpstr> Giving permission  to reoffend  or rewound</vt:lpstr>
      <vt:lpstr> Ignoring</vt:lpstr>
      <vt:lpstr>Victimisation of Self  </vt:lpstr>
      <vt:lpstr>Empathising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Self  C.A.R.E.   metaphorical model  of forgiveness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 Watling</dc:creator>
  <cp:lastModifiedBy>Ann Watling</cp:lastModifiedBy>
  <cp:revision>105</cp:revision>
  <cp:lastPrinted>2023-03-03T20:44:20Z</cp:lastPrinted>
  <dcterms:created xsi:type="dcterms:W3CDTF">2021-01-31T22:54:58Z</dcterms:created>
  <dcterms:modified xsi:type="dcterms:W3CDTF">2024-11-24T07:22:07Z</dcterms:modified>
</cp:coreProperties>
</file>