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9601200" cy="12801600" type="A3"/>
  <p:notesSz cx="7772400" cy="1005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174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720000" y="3976920"/>
            <a:ext cx="8160840" cy="27435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dt" idx="1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E52A97A0-A041-4725-AFFC-8CC059C03046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body"/>
          </p:nvPr>
        </p:nvSpPr>
        <p:spPr>
          <a:xfrm>
            <a:off x="479880" y="2995560"/>
            <a:ext cx="8640720" cy="7424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80240" y="512640"/>
            <a:ext cx="8640720" cy="21333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80240" y="2986920"/>
            <a:ext cx="8640720" cy="8448120"/>
          </a:xfrm>
          <a:prstGeom prst="rect">
            <a:avLst/>
          </a:prstGeom>
          <a:noFill/>
          <a:ln w="0">
            <a:noFill/>
          </a:ln>
        </p:spPr>
        <p:txBody>
          <a:bodyPr vert="eaVert"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9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»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dt" idx="4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ftr" idx="5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1" name="PlaceHolder 5"/>
          <p:cNvSpPr>
            <a:spLocks noGrp="1"/>
          </p:cNvSpPr>
          <p:nvPr>
            <p:ph type="sldNum" idx="6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EF5F2C3A-7D8A-4A1E-9BA7-FD3FA0C82860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9746280" y="717120"/>
            <a:ext cx="3023280" cy="15293520"/>
          </a:xfrm>
          <a:prstGeom prst="rect">
            <a:avLst/>
          </a:prstGeom>
          <a:noFill/>
          <a:ln w="0">
            <a:noFill/>
          </a:ln>
        </p:spPr>
        <p:txBody>
          <a:bodyPr vert="eaVert"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671760" y="717120"/>
            <a:ext cx="8913960" cy="15293520"/>
          </a:xfrm>
          <a:prstGeom prst="rect">
            <a:avLst/>
          </a:prstGeom>
          <a:noFill/>
          <a:ln w="0">
            <a:noFill/>
          </a:ln>
        </p:spPr>
        <p:txBody>
          <a:bodyPr vert="eaVert"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9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»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14" name="PlaceHolder 3"/>
          <p:cNvSpPr>
            <a:spLocks noGrp="1"/>
          </p:cNvSpPr>
          <p:nvPr>
            <p:ph type="dt" idx="7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ftr" idx="8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6" name="PlaceHolder 5"/>
          <p:cNvSpPr>
            <a:spLocks noGrp="1"/>
          </p:cNvSpPr>
          <p:nvPr>
            <p:ph type="sldNum" idx="9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5F5EEF23-F9B8-4A9B-9906-7FFA06BE209B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480240" y="512640"/>
            <a:ext cx="8640720" cy="21333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480240" y="2986920"/>
            <a:ext cx="8640720" cy="8448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9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»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19" name="PlaceHolder 3"/>
          <p:cNvSpPr>
            <a:spLocks noGrp="1"/>
          </p:cNvSpPr>
          <p:nvPr>
            <p:ph type="dt" idx="10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ftr" idx="11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1" name="PlaceHolder 5"/>
          <p:cNvSpPr>
            <a:spLocks noGrp="1"/>
          </p:cNvSpPr>
          <p:nvPr>
            <p:ph type="sldNum" idx="12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9BB952A6-D5A5-489B-8F38-A0841537415F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 Head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758520" y="8226360"/>
            <a:ext cx="8160840" cy="25423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indent="0" defTabSz="1280160">
              <a:lnSpc>
                <a:spcPct val="100000"/>
              </a:lnSpc>
              <a:buNone/>
            </a:pPr>
            <a:r>
              <a:rPr lang="en-US" sz="5600" b="1" u="none" strike="noStrike" cap="all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56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758520" y="5425920"/>
            <a:ext cx="8160840" cy="280008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b">
            <a:noAutofit/>
          </a:bodyPr>
          <a:lstStyle/>
          <a:p>
            <a:pPr indent="0" defTabSz="1280160">
              <a:lnSpc>
                <a:spcPct val="100000"/>
              </a:lnSpc>
              <a:spcBef>
                <a:spcPts val="561"/>
              </a:spcBef>
              <a:buNone/>
              <a:tabLst>
                <a:tab pos="0" algn="l"/>
              </a:tabLst>
            </a:pPr>
            <a:r>
              <a:rPr lang="en-US" sz="28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dt" idx="13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ftr" idx="14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6" name="PlaceHolder 5"/>
          <p:cNvSpPr>
            <a:spLocks noGrp="1"/>
          </p:cNvSpPr>
          <p:nvPr>
            <p:ph type="sldNum" idx="15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EA2D82D3-D55C-4E61-9B71-178077028CE4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480240" y="512640"/>
            <a:ext cx="8640720" cy="21333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671760" y="4181400"/>
            <a:ext cx="5968800" cy="1182924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»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6800760" y="4181400"/>
            <a:ext cx="5968800" cy="1182924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»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30" name="PlaceHolder 4"/>
          <p:cNvSpPr>
            <a:spLocks noGrp="1"/>
          </p:cNvSpPr>
          <p:nvPr>
            <p:ph type="dt" idx="16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 type="ftr" idx="17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2" name="PlaceHolder 6"/>
          <p:cNvSpPr>
            <a:spLocks noGrp="1"/>
          </p:cNvSpPr>
          <p:nvPr>
            <p:ph type="sldNum" idx="18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DD288F88-CBD4-4D77-9319-88367F1DDE00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mparis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480240" y="512640"/>
            <a:ext cx="8640720" cy="21333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480240" y="2865600"/>
            <a:ext cx="4241880" cy="11937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b">
            <a:noAutofit/>
          </a:bodyPr>
          <a:lstStyle/>
          <a:p>
            <a:pPr indent="0" defTabSz="1280160">
              <a:lnSpc>
                <a:spcPct val="100000"/>
              </a:lnSpc>
              <a:spcBef>
                <a:spcPts val="680"/>
              </a:spcBef>
              <a:buNone/>
              <a:tabLst>
                <a:tab pos="0" algn="l"/>
              </a:tabLst>
            </a:pPr>
            <a:r>
              <a:rPr lang="en-US" sz="3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3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480240" y="4059720"/>
            <a:ext cx="4241880" cy="73753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»"/>
            </a:pPr>
            <a:r>
              <a:rPr lang="en-US" sz="2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4877280" y="2865600"/>
            <a:ext cx="4243680" cy="11937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b">
            <a:noAutofit/>
          </a:bodyPr>
          <a:lstStyle/>
          <a:p>
            <a:pPr indent="0" defTabSz="1280160">
              <a:lnSpc>
                <a:spcPct val="100000"/>
              </a:lnSpc>
              <a:spcBef>
                <a:spcPts val="680"/>
              </a:spcBef>
              <a:buNone/>
              <a:tabLst>
                <a:tab pos="0" algn="l"/>
              </a:tabLst>
            </a:pPr>
            <a:r>
              <a:rPr lang="en-US" sz="3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3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4877280" y="4059720"/>
            <a:ext cx="4243680" cy="73753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»"/>
            </a:pPr>
            <a:r>
              <a:rPr lang="en-US" sz="2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38" name="PlaceHolder 6"/>
          <p:cNvSpPr>
            <a:spLocks noGrp="1"/>
          </p:cNvSpPr>
          <p:nvPr>
            <p:ph type="dt" idx="19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ftr" idx="20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0" name="PlaceHolder 8"/>
          <p:cNvSpPr>
            <a:spLocks noGrp="1"/>
          </p:cNvSpPr>
          <p:nvPr>
            <p:ph type="sldNum" idx="21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AD2E1651-4968-4217-A86E-A9CB6EA121F1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80240" y="512640"/>
            <a:ext cx="8640720" cy="213336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/>
          <a:p>
            <a:pPr indent="0" algn="ctr" defTabSz="1280160">
              <a:lnSpc>
                <a:spcPct val="100000"/>
              </a:lnSpc>
              <a:buNone/>
            </a:pPr>
            <a:r>
              <a:rPr lang="en-US" sz="6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42" name="PlaceHolder 2"/>
          <p:cNvSpPr>
            <a:spLocks noGrp="1"/>
          </p:cNvSpPr>
          <p:nvPr>
            <p:ph type="dt" idx="22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ftr" idx="23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4" name="PlaceHolder 4"/>
          <p:cNvSpPr>
            <a:spLocks noGrp="1"/>
          </p:cNvSpPr>
          <p:nvPr>
            <p:ph type="sldNum" idx="24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1F40B984-9071-45A0-9B6B-B886BB283AAA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dt" idx="25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 type="ftr" idx="26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7" name="PlaceHolder 3"/>
          <p:cNvSpPr>
            <a:spLocks noGrp="1"/>
          </p:cNvSpPr>
          <p:nvPr>
            <p:ph type="sldNum" idx="27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6C515AAE-604B-495D-AFEA-1BE887843C69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ntent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80240" y="509760"/>
            <a:ext cx="3158280" cy="216864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b">
            <a:noAutofit/>
          </a:bodyPr>
          <a:lstStyle/>
          <a:p>
            <a:pPr indent="0" defTabSz="1280160">
              <a:lnSpc>
                <a:spcPct val="100000"/>
              </a:lnSpc>
              <a:buNone/>
            </a:pPr>
            <a:r>
              <a:rPr lang="en-US" sz="2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3753720" y="509760"/>
            <a:ext cx="5366880" cy="1092528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marL="480240" indent="-480240" defTabSz="1280160">
              <a:lnSpc>
                <a:spcPct val="100000"/>
              </a:lnSpc>
              <a:spcBef>
                <a:spcPts val="9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1040040" lvl="1" indent="-399960" defTabSz="1280160">
              <a:lnSpc>
                <a:spcPct val="100000"/>
              </a:lnSpc>
              <a:spcBef>
                <a:spcPts val="780"/>
              </a:spcBef>
              <a:buClr>
                <a:srgbClr val="000000"/>
              </a:buClr>
              <a:buFont typeface="Arial"/>
              <a:buChar char="–"/>
            </a:pPr>
            <a:r>
              <a:rPr lang="en-US" sz="39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600200" lvl="2" indent="-320040" defTabSz="1280160">
              <a:lnSpc>
                <a:spcPct val="100000"/>
              </a:lnSpc>
              <a:spcBef>
                <a:spcPts val="680"/>
              </a:spcBef>
              <a:buClr>
                <a:srgbClr val="000000"/>
              </a:buClr>
              <a:buFont typeface="Arial"/>
              <a:buChar char="•"/>
            </a:pPr>
            <a:r>
              <a:rPr lang="en-US" sz="3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2240280" lvl="3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880360" lvl="4" indent="-320040" defTabSz="1280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»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50" name="PlaceHolder 3"/>
          <p:cNvSpPr>
            <a:spLocks noGrp="1"/>
          </p:cNvSpPr>
          <p:nvPr>
            <p:ph type="body"/>
          </p:nvPr>
        </p:nvSpPr>
        <p:spPr>
          <a:xfrm>
            <a:off x="480240" y="2678760"/>
            <a:ext cx="3158280" cy="875628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indent="0" defTabSz="128016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</p:txBody>
      </p:sp>
      <p:sp>
        <p:nvSpPr>
          <p:cNvPr id="51" name="PlaceHolder 4"/>
          <p:cNvSpPr>
            <a:spLocks noGrp="1"/>
          </p:cNvSpPr>
          <p:nvPr>
            <p:ph type="dt" idx="28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2" name="PlaceHolder 5"/>
          <p:cNvSpPr>
            <a:spLocks noGrp="1"/>
          </p:cNvSpPr>
          <p:nvPr>
            <p:ph type="ftr" idx="29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3" name="PlaceHolder 6"/>
          <p:cNvSpPr>
            <a:spLocks noGrp="1"/>
          </p:cNvSpPr>
          <p:nvPr>
            <p:ph type="sldNum" idx="30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09EDD067-93B1-4813-A029-F94B0B9663D5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icture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1882080" y="8961120"/>
            <a:ext cx="5760360" cy="105768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b">
            <a:noAutofit/>
          </a:bodyPr>
          <a:lstStyle/>
          <a:p>
            <a:pPr indent="0" defTabSz="1280160">
              <a:lnSpc>
                <a:spcPct val="100000"/>
              </a:lnSpc>
              <a:buNone/>
            </a:pPr>
            <a:r>
              <a:rPr lang="en-US" sz="28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1882080" y="1143720"/>
            <a:ext cx="5760360" cy="7680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45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1882080" y="10019160"/>
            <a:ext cx="5760360" cy="15019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Autofit/>
          </a:bodyPr>
          <a:lstStyle/>
          <a:p>
            <a:pPr indent="0" defTabSz="128016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</p:txBody>
      </p:sp>
      <p:sp>
        <p:nvSpPr>
          <p:cNvPr id="57" name="PlaceHolder 4"/>
          <p:cNvSpPr>
            <a:spLocks noGrp="1"/>
          </p:cNvSpPr>
          <p:nvPr>
            <p:ph type="dt" idx="31"/>
          </p:nvPr>
        </p:nvSpPr>
        <p:spPr>
          <a:xfrm>
            <a:off x="4802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1280160">
              <a:lnSpc>
                <a:spcPct val="100000"/>
              </a:lnSpc>
              <a:buNone/>
            </a:pPr>
            <a:r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8" name="PlaceHolder 5"/>
          <p:cNvSpPr>
            <a:spLocks noGrp="1"/>
          </p:cNvSpPr>
          <p:nvPr>
            <p:ph type="ftr" idx="32"/>
          </p:nvPr>
        </p:nvSpPr>
        <p:spPr>
          <a:xfrm>
            <a:off x="3280320" y="11865240"/>
            <a:ext cx="304020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9" name="PlaceHolder 6"/>
          <p:cNvSpPr>
            <a:spLocks noGrp="1"/>
          </p:cNvSpPr>
          <p:nvPr>
            <p:ph type="sldNum" idx="33"/>
          </p:nvPr>
        </p:nvSpPr>
        <p:spPr>
          <a:xfrm>
            <a:off x="6881040" y="11865240"/>
            <a:ext cx="2239920" cy="6811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Autofit/>
          </a:bodyPr>
          <a:lstStyle>
            <a:lvl1pPr indent="0" algn="r" defTabSz="1280160">
              <a:lnSpc>
                <a:spcPct val="100000"/>
              </a:lnSpc>
              <a:buNone/>
              <a:def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1280160">
              <a:lnSpc>
                <a:spcPct val="100000"/>
              </a:lnSpc>
              <a:buNone/>
            </a:pPr>
            <a:fld id="{61A7A4FD-C614-4A81-BBDD-199A496C083B}" type="slidenum">
              <a:rPr lang="en-US" sz="17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7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yson.in/air-treatment" TargetMode="External"/><Relationship Id="rId2" Type="http://schemas.openxmlformats.org/officeDocument/2006/relationships/hyperlink" Target="https://doi.org/10.3349/ymj.2020.61.8.689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rcp.ac.uk/media/sacjpnfq/rcp-air-quality-report-a-breath-of-fresh-air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/>
          </p:nvPr>
        </p:nvSpPr>
        <p:spPr>
          <a:xfrm>
            <a:off x="380880" y="0"/>
            <a:ext cx="8457840" cy="12801240"/>
          </a:xfrm>
          <a:prstGeom prst="rect">
            <a:avLst/>
          </a:prstGeom>
          <a:solidFill>
            <a:schemeClr val="lt1"/>
          </a:solidFill>
          <a:ln w="0">
            <a:noFill/>
          </a:ln>
        </p:spPr>
        <p:txBody>
          <a:bodyPr lIns="128160" tIns="64080" rIns="128160" bIns="64080" anchor="t">
            <a:normAutofit/>
          </a:bodyPr>
          <a:lstStyle/>
          <a:p>
            <a:pPr marL="480240" indent="-480240" algn="ctr" defTabSz="1280160">
              <a:lnSpc>
                <a:spcPct val="100000"/>
              </a:lnSpc>
              <a:spcBef>
                <a:spcPts val="720"/>
              </a:spcBef>
              <a:buNone/>
              <a:tabLst>
                <a:tab pos="0" algn="l"/>
              </a:tabLst>
            </a:pPr>
            <a:endParaRPr lang="en-US" sz="36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720"/>
              </a:spcBef>
              <a:buNone/>
              <a:tabLst>
                <a:tab pos="0" algn="l"/>
              </a:tabLst>
            </a:pPr>
            <a:endParaRPr lang="en-US" sz="36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720"/>
              </a:spcBef>
              <a:buNone/>
              <a:tabLst>
                <a:tab pos="0" algn="l"/>
              </a:tabLst>
            </a:pPr>
            <a:endParaRPr lang="en-US" sz="36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</a:tabLst>
            </a:pPr>
            <a:endParaRPr lang="en-US" sz="3600" dirty="0">
              <a:solidFill>
                <a:schemeClr val="dk1"/>
              </a:solidFill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Student Name:  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</a:tabLst>
            </a:pPr>
            <a:r>
              <a:rPr lang="en-GB" sz="3200" b="0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Dipak 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/>
              </a:rPr>
              <a:t>Modhavadiya</a:t>
            </a: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endParaRPr lang="en-US" sz="3200" dirty="0">
              <a:solidFill>
                <a:schemeClr val="dk1"/>
              </a:solidFill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Student ID:</a:t>
            </a:r>
            <a:r>
              <a:rPr lang="en-GB" sz="3200" b="0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 2506701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Module Name: Marketing Management</a:t>
            </a: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Module Code: LCMB7024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Lecturer’s Name: Dr 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/>
              </a:rPr>
              <a:t>Jayalakshmi Gopalk</a:t>
            </a: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rishnan(London)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 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Poster – Marketing Strategy for Dyson </a:t>
            </a:r>
            <a:r>
              <a:rPr lang="en-GB" sz="3200" b="1" u="none" strike="noStrike" dirty="0" err="1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Airpure</a:t>
            </a: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 Mini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ctr" defTabSz="1280160">
              <a:lnSpc>
                <a:spcPct val="100000"/>
              </a:lnSpc>
              <a:spcBef>
                <a:spcPts val="641"/>
              </a:spcBef>
              <a:buNone/>
              <a:tabLst>
                <a:tab pos="0" algn="l"/>
              </a:tabLst>
            </a:pPr>
            <a:r>
              <a:rPr lang="en-GB" sz="3200" b="1" u="none" strike="noStrike" dirty="0">
                <a:solidFill>
                  <a:schemeClr val="accent3">
                    <a:lumMod val="50000"/>
                  </a:schemeClr>
                </a:solidFill>
                <a:effectLst/>
                <a:uFillTx/>
                <a:latin typeface="Times New Roman"/>
              </a:rPr>
              <a:t>Term 1</a:t>
            </a:r>
            <a:endParaRPr lang="en-US" sz="32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defTabSz="1280160">
              <a:lnSpc>
                <a:spcPct val="100000"/>
              </a:lnSpc>
              <a:spcBef>
                <a:spcPts val="901"/>
              </a:spcBef>
              <a:buNone/>
              <a:tabLst>
                <a:tab pos="0" algn="l"/>
              </a:tabLst>
            </a:pPr>
            <a:endParaRPr lang="en-US" sz="4500" b="0" u="none" strike="noStrike" dirty="0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pic>
        <p:nvPicPr>
          <p:cNvPr id="61" name="Picture 4"/>
          <p:cNvPicPr/>
          <p:nvPr/>
        </p:nvPicPr>
        <p:blipFill>
          <a:blip r:embed="rId2"/>
          <a:stretch/>
        </p:blipFill>
        <p:spPr>
          <a:xfrm>
            <a:off x="2666880" y="838080"/>
            <a:ext cx="4343040" cy="17521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61"/>
          <p:cNvPicPr/>
          <p:nvPr/>
        </p:nvPicPr>
        <p:blipFill>
          <a:blip r:embed="rId2"/>
          <a:stretch/>
        </p:blipFill>
        <p:spPr>
          <a:xfrm>
            <a:off x="108000" y="-319320"/>
            <a:ext cx="9334800" cy="132055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990720" y="990720"/>
            <a:ext cx="5333760" cy="10663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ctr">
            <a:normAutofit/>
          </a:bodyPr>
          <a:lstStyle/>
          <a:p>
            <a:pPr indent="0" algn="just" defTabSz="1280160">
              <a:lnSpc>
                <a:spcPct val="100000"/>
              </a:lnSpc>
              <a:buNone/>
            </a:pPr>
            <a:r>
              <a:rPr lang="en-GB" sz="3200" b="1" u="none" strike="noStrike">
                <a:solidFill>
                  <a:schemeClr val="dk1"/>
                </a:solidFill>
                <a:effectLst/>
                <a:uFillTx/>
                <a:latin typeface="Times New Roman"/>
              </a:rPr>
              <a:t>Reference List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762120" y="2209680"/>
            <a:ext cx="7646400" cy="8991720"/>
          </a:xfrm>
          <a:prstGeom prst="rect">
            <a:avLst/>
          </a:prstGeom>
          <a:noFill/>
          <a:ln w="0">
            <a:noFill/>
          </a:ln>
        </p:spPr>
        <p:txBody>
          <a:bodyPr lIns="128160" tIns="64080" rIns="128160" bIns="64080" anchor="t">
            <a:normAutofit/>
          </a:bodyPr>
          <a:lstStyle/>
          <a:p>
            <a:pPr marL="480240" indent="-480240" algn="just" defTabSz="1280160">
              <a:lnSpc>
                <a:spcPct val="16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Parliamentary Office of Science and Technology (2023). Indoor Air Quality – POST brief 54. https://doi.org/10.58248/PB54</a:t>
            </a:r>
          </a:p>
          <a:p>
            <a:pPr marL="480240" indent="-480240" algn="just" defTabSz="1280160">
              <a:lnSpc>
                <a:spcPct val="16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Park, Kyung Hee et al. “Effects of Air Purifiers on Patients with Allergic Rhinitis: a Multicenter, Randomized, Double-Blind, and Placebo-Controlled Study.” Yonsei medical journal vol. 61,8 (2020): 689-697.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  <a:hlinkClick r:id="rId2"/>
              </a:rPr>
              <a:t>doi:10.3349/ymj.2020.61.8.689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just" defTabSz="1280160">
              <a:lnSpc>
                <a:spcPct val="16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Dyson Air purifier Mini, Available at :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  <a:hlinkClick r:id="rId3"/>
              </a:rPr>
              <a:t>https://www.dyson.in/air-treatment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-480240" algn="just" defTabSz="1280160">
              <a:lnSpc>
                <a:spcPct val="16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Royal College of Physicians (2025). A Breath of Fresh Air: Responding to the Health Challenges of Modern Air Pollution. RCP.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  <a:hlinkClick r:id="rId4"/>
              </a:rPr>
              <a:t>https://rcp.ac.uk/media/sacjpnfq/rcp-air-quality-report-a-breath-of-fresh-air.pdf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  <a:p>
            <a:pPr marL="480240" indent="0" algn="just" defTabSz="1280160">
              <a:lnSpc>
                <a:spcPct val="160000"/>
              </a:lnSpc>
              <a:spcBef>
                <a:spcPts val="439"/>
              </a:spcBef>
              <a:buNone/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526</TotalTime>
  <Words>170</Words>
  <Application>Microsoft Office PowerPoint</Application>
  <PresentationFormat>A3 Paper (297x420 mm)</PresentationFormat>
  <Paragraphs>23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dc:description/>
  <cp:lastModifiedBy>Dipak Modhavadiya</cp:lastModifiedBy>
  <cp:revision>10</cp:revision>
  <dcterms:created xsi:type="dcterms:W3CDTF">2022-09-30T05:54:23Z</dcterms:created>
  <dcterms:modified xsi:type="dcterms:W3CDTF">2025-11-30T01:31:01Z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A3 Paper (297x420 mm)</vt:lpwstr>
  </property>
  <property fmtid="{D5CDD505-2E9C-101B-9397-08002B2CF9AE}" pid="3" name="Slides">
    <vt:i4>3</vt:i4>
  </property>
</Properties>
</file>