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8" r:id="rId6"/>
    <p:sldId id="265" r:id="rId7"/>
    <p:sldId id="263" r:id="rId8"/>
    <p:sldId id="264" r:id="rId9"/>
    <p:sldId id="261" r:id="rId10"/>
    <p:sldId id="262" r:id="rId11"/>
    <p:sldId id="269" r:id="rId12"/>
    <p:sldId id="270" r:id="rId13"/>
    <p:sldId id="271" r:id="rId14"/>
    <p:sldId id="266" r:id="rId15"/>
    <p:sldId id="267" r:id="rId16"/>
    <p:sldId id="25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32" autoAdjust="0"/>
    <p:restoredTop sz="94660"/>
  </p:normalViewPr>
  <p:slideViewPr>
    <p:cSldViewPr snapToGrid="0">
      <p:cViewPr varScale="1">
        <p:scale>
          <a:sx n="72" d="100"/>
          <a:sy n="72" d="100"/>
        </p:scale>
        <p:origin x="67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D6C13B-2238-4946-8590-B640ED4357B7}" type="doc">
      <dgm:prSet loTypeId="urn:microsoft.com/office/officeart/2005/8/layout/cycle3" loCatId="cycle" qsTypeId="urn:microsoft.com/office/officeart/2005/8/quickstyle/simple1" qsCatId="simple" csTypeId="urn:microsoft.com/office/officeart/2005/8/colors/colorful2" csCatId="colorful" phldr="1"/>
      <dgm:spPr/>
      <dgm:t>
        <a:bodyPr/>
        <a:lstStyle/>
        <a:p>
          <a:endParaRPr lang="en-US"/>
        </a:p>
      </dgm:t>
    </dgm:pt>
    <dgm:pt modelId="{E8291979-BD58-477A-A047-F62CD6DDA04B}">
      <dgm:prSet/>
      <dgm:spPr/>
      <dgm:t>
        <a:bodyPr/>
        <a:lstStyle/>
        <a:p>
          <a:r>
            <a:rPr lang="en-GB" dirty="0">
              <a:latin typeface="Arial" panose="020B0604020202020204" pitchFamily="34" charset="0"/>
              <a:cs typeface="Arial" panose="020B0604020202020204" pitchFamily="34" charset="0"/>
            </a:rPr>
            <a:t>To identify what an inclusive education is. </a:t>
          </a:r>
          <a:endParaRPr lang="en-US" dirty="0">
            <a:latin typeface="Arial" panose="020B0604020202020204" pitchFamily="34" charset="0"/>
            <a:cs typeface="Arial" panose="020B0604020202020204" pitchFamily="34" charset="0"/>
          </a:endParaRPr>
        </a:p>
      </dgm:t>
    </dgm:pt>
    <dgm:pt modelId="{0688BBCA-A177-4C1C-8E77-C4740733BEF6}" type="parTrans" cxnId="{C747F31D-CF9D-4B59-A50B-D8916C03868A}">
      <dgm:prSet/>
      <dgm:spPr/>
      <dgm:t>
        <a:bodyPr/>
        <a:lstStyle/>
        <a:p>
          <a:endParaRPr lang="en-US"/>
        </a:p>
      </dgm:t>
    </dgm:pt>
    <dgm:pt modelId="{21F5F6C6-894C-4336-8C39-AB5917C122DA}" type="sibTrans" cxnId="{C747F31D-CF9D-4B59-A50B-D8916C03868A}">
      <dgm:prSet/>
      <dgm:spPr/>
      <dgm:t>
        <a:bodyPr/>
        <a:lstStyle/>
        <a:p>
          <a:endParaRPr lang="en-US"/>
        </a:p>
      </dgm:t>
    </dgm:pt>
    <dgm:pt modelId="{AEF18BFD-47C9-4D03-98CF-C2BF55D58341}">
      <dgm:prSet/>
      <dgm:spPr/>
      <dgm:t>
        <a:bodyPr/>
        <a:lstStyle/>
        <a:p>
          <a:r>
            <a:rPr lang="en-GB" dirty="0">
              <a:latin typeface="Arial" panose="020B0604020202020204" pitchFamily="34" charset="0"/>
              <a:cs typeface="Arial" panose="020B0604020202020204" pitchFamily="34" charset="0"/>
            </a:rPr>
            <a:t>To identify the benefits of inclusive learning. </a:t>
          </a:r>
          <a:endParaRPr lang="en-US" dirty="0">
            <a:latin typeface="Arial" panose="020B0604020202020204" pitchFamily="34" charset="0"/>
            <a:cs typeface="Arial" panose="020B0604020202020204" pitchFamily="34" charset="0"/>
          </a:endParaRPr>
        </a:p>
      </dgm:t>
    </dgm:pt>
    <dgm:pt modelId="{11269AE8-B12A-4DFA-BDE4-7B1A190B649F}" type="parTrans" cxnId="{00D48D87-49B1-4113-9D37-B564E9A50F18}">
      <dgm:prSet/>
      <dgm:spPr/>
      <dgm:t>
        <a:bodyPr/>
        <a:lstStyle/>
        <a:p>
          <a:endParaRPr lang="en-US"/>
        </a:p>
      </dgm:t>
    </dgm:pt>
    <dgm:pt modelId="{C8D68A31-F7C2-4576-8B44-37BD080B5D2B}" type="sibTrans" cxnId="{00D48D87-49B1-4113-9D37-B564E9A50F18}">
      <dgm:prSet/>
      <dgm:spPr/>
      <dgm:t>
        <a:bodyPr/>
        <a:lstStyle/>
        <a:p>
          <a:endParaRPr lang="en-US"/>
        </a:p>
      </dgm:t>
    </dgm:pt>
    <dgm:pt modelId="{C3547CC6-CFDC-416A-9EA0-C44155D972C1}" type="pres">
      <dgm:prSet presAssocID="{36D6C13B-2238-4946-8590-B640ED4357B7}" presName="Name0" presStyleCnt="0">
        <dgm:presLayoutVars>
          <dgm:dir/>
          <dgm:resizeHandles val="exact"/>
        </dgm:presLayoutVars>
      </dgm:prSet>
      <dgm:spPr/>
    </dgm:pt>
    <dgm:pt modelId="{EF065260-5245-4AC5-8C1B-71FA9ACB03BC}" type="pres">
      <dgm:prSet presAssocID="{36D6C13B-2238-4946-8590-B640ED4357B7}" presName="node1" presStyleLbl="node1" presStyleIdx="0" presStyleCnt="2" custLinFactNeighborX="0" custLinFactNeighborY="12550">
        <dgm:presLayoutVars>
          <dgm:bulletEnabled val="1"/>
        </dgm:presLayoutVars>
      </dgm:prSet>
      <dgm:spPr/>
    </dgm:pt>
    <dgm:pt modelId="{92E3F5C2-22EF-4A0D-82DF-56EBDB32D9E5}" type="pres">
      <dgm:prSet presAssocID="{36D6C13B-2238-4946-8590-B640ED4357B7}" presName="sibTrans" presStyleLbl="bgShp" presStyleIdx="0" presStyleCnt="1"/>
      <dgm:spPr/>
    </dgm:pt>
    <dgm:pt modelId="{1EE4D94D-4007-4129-B8B0-5D899932B291}" type="pres">
      <dgm:prSet presAssocID="{36D6C13B-2238-4946-8590-B640ED4357B7}" presName="node2" presStyleLbl="node1" presStyleIdx="1" presStyleCnt="2" custLinFactNeighborX="0" custLinFactNeighborY="-3271">
        <dgm:presLayoutVars>
          <dgm:bulletEnabled val="1"/>
        </dgm:presLayoutVars>
      </dgm:prSet>
      <dgm:spPr/>
    </dgm:pt>
    <dgm:pt modelId="{01C60312-E089-44EA-8AD7-C941D96CD66E}" type="pres">
      <dgm:prSet presAssocID="{36D6C13B-2238-4946-8590-B640ED4357B7}" presName="sp1" presStyleCnt="0"/>
      <dgm:spPr/>
    </dgm:pt>
    <dgm:pt modelId="{94100524-B67C-487D-8A1E-7AFD9D7F2B1B}" type="pres">
      <dgm:prSet presAssocID="{36D6C13B-2238-4946-8590-B640ED4357B7}" presName="sp2" presStyleCnt="0"/>
      <dgm:spPr/>
    </dgm:pt>
  </dgm:ptLst>
  <dgm:cxnLst>
    <dgm:cxn modelId="{71F5CD10-0256-4D1A-A9ED-33275AA23279}" type="presOf" srcId="{21F5F6C6-894C-4336-8C39-AB5917C122DA}" destId="{92E3F5C2-22EF-4A0D-82DF-56EBDB32D9E5}" srcOrd="0" destOrd="0" presId="urn:microsoft.com/office/officeart/2005/8/layout/cycle3"/>
    <dgm:cxn modelId="{75583A11-2615-48AD-AF8D-7216E7F26216}" type="presOf" srcId="{AEF18BFD-47C9-4D03-98CF-C2BF55D58341}" destId="{1EE4D94D-4007-4129-B8B0-5D899932B291}" srcOrd="0" destOrd="0" presId="urn:microsoft.com/office/officeart/2005/8/layout/cycle3"/>
    <dgm:cxn modelId="{C747F31D-CF9D-4B59-A50B-D8916C03868A}" srcId="{36D6C13B-2238-4946-8590-B640ED4357B7}" destId="{E8291979-BD58-477A-A047-F62CD6DDA04B}" srcOrd="0" destOrd="0" parTransId="{0688BBCA-A177-4C1C-8E77-C4740733BEF6}" sibTransId="{21F5F6C6-894C-4336-8C39-AB5917C122DA}"/>
    <dgm:cxn modelId="{761C6A73-BDC5-478C-8B8D-8883C407E336}" type="presOf" srcId="{E8291979-BD58-477A-A047-F62CD6DDA04B}" destId="{EF065260-5245-4AC5-8C1B-71FA9ACB03BC}" srcOrd="0" destOrd="0" presId="urn:microsoft.com/office/officeart/2005/8/layout/cycle3"/>
    <dgm:cxn modelId="{05078C78-B82F-4C72-9342-B4B0E8092590}" type="presOf" srcId="{36D6C13B-2238-4946-8590-B640ED4357B7}" destId="{C3547CC6-CFDC-416A-9EA0-C44155D972C1}" srcOrd="0" destOrd="0" presId="urn:microsoft.com/office/officeart/2005/8/layout/cycle3"/>
    <dgm:cxn modelId="{00D48D87-49B1-4113-9D37-B564E9A50F18}" srcId="{36D6C13B-2238-4946-8590-B640ED4357B7}" destId="{AEF18BFD-47C9-4D03-98CF-C2BF55D58341}" srcOrd="1" destOrd="0" parTransId="{11269AE8-B12A-4DFA-BDE4-7B1A190B649F}" sibTransId="{C8D68A31-F7C2-4576-8B44-37BD080B5D2B}"/>
    <dgm:cxn modelId="{4F7DD32B-251A-42DE-9D05-168591C7C181}" type="presParOf" srcId="{C3547CC6-CFDC-416A-9EA0-C44155D972C1}" destId="{EF065260-5245-4AC5-8C1B-71FA9ACB03BC}" srcOrd="0" destOrd="0" presId="urn:microsoft.com/office/officeart/2005/8/layout/cycle3"/>
    <dgm:cxn modelId="{F7227B1B-34D4-4EF5-827E-160297704711}" type="presParOf" srcId="{C3547CC6-CFDC-416A-9EA0-C44155D972C1}" destId="{92E3F5C2-22EF-4A0D-82DF-56EBDB32D9E5}" srcOrd="1" destOrd="0" presId="urn:microsoft.com/office/officeart/2005/8/layout/cycle3"/>
    <dgm:cxn modelId="{184D90C8-680B-44D7-AE5F-E98B782FEE61}" type="presParOf" srcId="{C3547CC6-CFDC-416A-9EA0-C44155D972C1}" destId="{1EE4D94D-4007-4129-B8B0-5D899932B291}" srcOrd="2" destOrd="0" presId="urn:microsoft.com/office/officeart/2005/8/layout/cycle3"/>
    <dgm:cxn modelId="{EDEC5DF9-4064-4F7F-A3CE-33DDC0F0F0C5}" type="presParOf" srcId="{C3547CC6-CFDC-416A-9EA0-C44155D972C1}" destId="{01C60312-E089-44EA-8AD7-C941D96CD66E}" srcOrd="3" destOrd="0" presId="urn:microsoft.com/office/officeart/2005/8/layout/cycle3"/>
    <dgm:cxn modelId="{BED39AEC-697E-4B20-ACDD-86B1D630DFA9}" type="presParOf" srcId="{C3547CC6-CFDC-416A-9EA0-C44155D972C1}" destId="{94100524-B67C-487D-8A1E-7AFD9D7F2B1B}"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71B744-D114-4CE4-B155-DD6143C8A710}" type="doc">
      <dgm:prSet loTypeId="urn:microsoft.com/office/officeart/2018/5/layout/IconCircleLabelList" loCatId="icon" qsTypeId="urn:microsoft.com/office/officeart/2005/8/quickstyle/simple4" qsCatId="simple" csTypeId="urn:microsoft.com/office/officeart/2018/5/colors/Iconchunking_coloredtext_colorful1" csCatId="colorful" phldr="1"/>
      <dgm:spPr/>
      <dgm:t>
        <a:bodyPr/>
        <a:lstStyle/>
        <a:p>
          <a:endParaRPr lang="en-US"/>
        </a:p>
      </dgm:t>
    </dgm:pt>
    <dgm:pt modelId="{01F77973-A877-49F1-8966-C6EDEAB826FC}">
      <dgm:prSet custT="1"/>
      <dgm:spPr/>
      <dgm:t>
        <a:bodyPr/>
        <a:lstStyle/>
        <a:p>
          <a:pPr>
            <a:defRPr cap="all"/>
          </a:pPr>
          <a:r>
            <a:rPr lang="en-GB" sz="1600" b="1" dirty="0">
              <a:latin typeface="Arial" panose="020B0604020202020204" pitchFamily="34" charset="0"/>
              <a:cs typeface="Arial" panose="020B0604020202020204" pitchFamily="34" charset="0"/>
            </a:rPr>
            <a:t>Can you give examples where you think provisions would be in place to create a inclusive educational environment? </a:t>
          </a:r>
          <a:endParaRPr lang="en-US" sz="1600" b="1" dirty="0">
            <a:latin typeface="Arial" panose="020B0604020202020204" pitchFamily="34" charset="0"/>
            <a:cs typeface="Arial" panose="020B0604020202020204" pitchFamily="34" charset="0"/>
          </a:endParaRPr>
        </a:p>
      </dgm:t>
    </dgm:pt>
    <dgm:pt modelId="{E31994BD-04E2-433C-A74A-D7966836810E}" type="parTrans" cxnId="{108E1138-3740-4D38-96C3-22C3AC12F2AD}">
      <dgm:prSet/>
      <dgm:spPr/>
      <dgm:t>
        <a:bodyPr/>
        <a:lstStyle/>
        <a:p>
          <a:endParaRPr lang="en-US"/>
        </a:p>
      </dgm:t>
    </dgm:pt>
    <dgm:pt modelId="{D1074867-CBFB-4D86-B83B-AF8FF7CD4F18}" type="sibTrans" cxnId="{108E1138-3740-4D38-96C3-22C3AC12F2AD}">
      <dgm:prSet/>
      <dgm:spPr/>
      <dgm:t>
        <a:bodyPr/>
        <a:lstStyle/>
        <a:p>
          <a:endParaRPr lang="en-US"/>
        </a:p>
      </dgm:t>
    </dgm:pt>
    <dgm:pt modelId="{59BEF96C-558C-43A5-AA40-975A870520F5}">
      <dgm:prSet/>
      <dgm:spPr/>
      <dgm:t>
        <a:bodyPr/>
        <a:lstStyle/>
        <a:p>
          <a:pPr>
            <a:defRPr cap="all"/>
          </a:pPr>
          <a:r>
            <a:rPr lang="en-GB" dirty="0" err="1"/>
            <a:t>eg.</a:t>
          </a:r>
          <a:r>
            <a:rPr lang="en-GB" dirty="0"/>
            <a:t> Wide doors and ramps all around for Wheelchair access. </a:t>
          </a:r>
          <a:endParaRPr lang="en-US" dirty="0"/>
        </a:p>
      </dgm:t>
    </dgm:pt>
    <dgm:pt modelId="{53BA73BD-A956-4E25-9A95-38191DED3B78}" type="parTrans" cxnId="{9D312C7C-5465-47C7-86B2-AAB195D04D96}">
      <dgm:prSet/>
      <dgm:spPr/>
      <dgm:t>
        <a:bodyPr/>
        <a:lstStyle/>
        <a:p>
          <a:endParaRPr lang="en-US"/>
        </a:p>
      </dgm:t>
    </dgm:pt>
    <dgm:pt modelId="{66DEE408-DE0D-4456-B816-AFD9797BDBE8}" type="sibTrans" cxnId="{9D312C7C-5465-47C7-86B2-AAB195D04D96}">
      <dgm:prSet/>
      <dgm:spPr/>
      <dgm:t>
        <a:bodyPr/>
        <a:lstStyle/>
        <a:p>
          <a:endParaRPr lang="en-US"/>
        </a:p>
      </dgm:t>
    </dgm:pt>
    <dgm:pt modelId="{020143A2-2E11-424B-AD15-819419077FAB}" type="pres">
      <dgm:prSet presAssocID="{D771B744-D114-4CE4-B155-DD6143C8A710}" presName="root" presStyleCnt="0">
        <dgm:presLayoutVars>
          <dgm:dir/>
          <dgm:resizeHandles val="exact"/>
        </dgm:presLayoutVars>
      </dgm:prSet>
      <dgm:spPr/>
    </dgm:pt>
    <dgm:pt modelId="{62564B5B-51F9-4652-BB0A-D9F0F129BB37}" type="pres">
      <dgm:prSet presAssocID="{01F77973-A877-49F1-8966-C6EDEAB826FC}" presName="compNode" presStyleCnt="0"/>
      <dgm:spPr/>
    </dgm:pt>
    <dgm:pt modelId="{F04C130E-B4CE-4483-BD0E-1A7DC07F83EB}" type="pres">
      <dgm:prSet presAssocID="{01F77973-A877-49F1-8966-C6EDEAB826FC}" presName="iconBgRect" presStyleLbl="bgShp" presStyleIdx="0" presStyleCnt="2" custScaleX="96684" custScaleY="99280" custLinFactNeighborX="-43786" custLinFactNeighborY="-12228"/>
      <dgm:spPr/>
    </dgm:pt>
    <dgm:pt modelId="{E7284B20-32B9-4A6A-98DD-E9AF8FA6CB03}" type="pres">
      <dgm:prSet presAssocID="{01F77973-A877-49F1-8966-C6EDEAB826FC}" presName="iconRect" presStyleLbl="node1" presStyleIdx="0" presStyleCnt="2" custLinFactNeighborX="-72324" custLinFactNeighborY="785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58C7E172-8602-438C-8030-FAE17D772017}" type="pres">
      <dgm:prSet presAssocID="{01F77973-A877-49F1-8966-C6EDEAB826FC}" presName="spaceRect" presStyleCnt="0"/>
      <dgm:spPr/>
    </dgm:pt>
    <dgm:pt modelId="{D148E55E-3347-4A9C-9705-34DD6477CF66}" type="pres">
      <dgm:prSet presAssocID="{01F77973-A877-49F1-8966-C6EDEAB826FC}" presName="textRect" presStyleLbl="revTx" presStyleIdx="0" presStyleCnt="2" custScaleX="155779" custScaleY="125384" custLinFactNeighborX="-19339" custLinFactNeighborY="-27113">
        <dgm:presLayoutVars>
          <dgm:chMax val="1"/>
          <dgm:chPref val="1"/>
        </dgm:presLayoutVars>
      </dgm:prSet>
      <dgm:spPr/>
    </dgm:pt>
    <dgm:pt modelId="{AE74CAC8-9AF6-4C11-B8B7-854E1B1D5CAC}" type="pres">
      <dgm:prSet presAssocID="{D1074867-CBFB-4D86-B83B-AF8FF7CD4F18}" presName="sibTrans" presStyleCnt="0"/>
      <dgm:spPr/>
    </dgm:pt>
    <dgm:pt modelId="{BD4FCE6A-F075-4551-871E-3F32EECC86FF}" type="pres">
      <dgm:prSet presAssocID="{59BEF96C-558C-43A5-AA40-975A870520F5}" presName="compNode" presStyleCnt="0"/>
      <dgm:spPr/>
    </dgm:pt>
    <dgm:pt modelId="{75D24B3F-A131-4857-857C-5F13A0CB5357}" type="pres">
      <dgm:prSet presAssocID="{59BEF96C-558C-43A5-AA40-975A870520F5}" presName="iconBgRect" presStyleLbl="bgShp" presStyleIdx="1" presStyleCnt="2" custLinFactNeighborX="25730" custLinFactNeighborY="-26216"/>
      <dgm:spPr/>
    </dgm:pt>
    <dgm:pt modelId="{103AAC1C-FBE9-43B9-A4CF-EC04222F7F60}" type="pres">
      <dgm:prSet presAssocID="{59BEF96C-558C-43A5-AA40-975A870520F5}" presName="iconRect" presStyleLbl="node1" presStyleIdx="1" presStyleCnt="2" custLinFactNeighborX="47101" custLinFactNeighborY="-1461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in wheelchair"/>
        </a:ext>
      </dgm:extLst>
    </dgm:pt>
    <dgm:pt modelId="{2CA3071E-942E-4A2D-ABF8-D1DBAD20D47C}" type="pres">
      <dgm:prSet presAssocID="{59BEF96C-558C-43A5-AA40-975A870520F5}" presName="spaceRect" presStyleCnt="0"/>
      <dgm:spPr/>
    </dgm:pt>
    <dgm:pt modelId="{4812381C-0F3A-4B6E-AE92-B3B90EAD50F6}" type="pres">
      <dgm:prSet presAssocID="{59BEF96C-558C-43A5-AA40-975A870520F5}" presName="textRect" presStyleLbl="revTx" presStyleIdx="1" presStyleCnt="2" custLinFactNeighborX="19361" custLinFactNeighborY="-71848">
        <dgm:presLayoutVars>
          <dgm:chMax val="1"/>
          <dgm:chPref val="1"/>
        </dgm:presLayoutVars>
      </dgm:prSet>
      <dgm:spPr/>
    </dgm:pt>
  </dgm:ptLst>
  <dgm:cxnLst>
    <dgm:cxn modelId="{108E1138-3740-4D38-96C3-22C3AC12F2AD}" srcId="{D771B744-D114-4CE4-B155-DD6143C8A710}" destId="{01F77973-A877-49F1-8966-C6EDEAB826FC}" srcOrd="0" destOrd="0" parTransId="{E31994BD-04E2-433C-A74A-D7966836810E}" sibTransId="{D1074867-CBFB-4D86-B83B-AF8FF7CD4F18}"/>
    <dgm:cxn modelId="{632C1365-63EC-4E80-BC5B-8D01C28BB353}" type="presOf" srcId="{01F77973-A877-49F1-8966-C6EDEAB826FC}" destId="{D148E55E-3347-4A9C-9705-34DD6477CF66}" srcOrd="0" destOrd="0" presId="urn:microsoft.com/office/officeart/2018/5/layout/IconCircleLabelList"/>
    <dgm:cxn modelId="{9D312C7C-5465-47C7-86B2-AAB195D04D96}" srcId="{D771B744-D114-4CE4-B155-DD6143C8A710}" destId="{59BEF96C-558C-43A5-AA40-975A870520F5}" srcOrd="1" destOrd="0" parTransId="{53BA73BD-A956-4E25-9A95-38191DED3B78}" sibTransId="{66DEE408-DE0D-4456-B816-AFD9797BDBE8}"/>
    <dgm:cxn modelId="{7E168BE0-ED8B-4864-8F05-54FAD9C97CC1}" type="presOf" srcId="{D771B744-D114-4CE4-B155-DD6143C8A710}" destId="{020143A2-2E11-424B-AD15-819419077FAB}" srcOrd="0" destOrd="0" presId="urn:microsoft.com/office/officeart/2018/5/layout/IconCircleLabelList"/>
    <dgm:cxn modelId="{4BB22AEA-4AC2-42E8-BC46-398D2C71C3D7}" type="presOf" srcId="{59BEF96C-558C-43A5-AA40-975A870520F5}" destId="{4812381C-0F3A-4B6E-AE92-B3B90EAD50F6}" srcOrd="0" destOrd="0" presId="urn:microsoft.com/office/officeart/2018/5/layout/IconCircleLabelList"/>
    <dgm:cxn modelId="{A3462219-2583-4D32-9242-0A0F11857B6C}" type="presParOf" srcId="{020143A2-2E11-424B-AD15-819419077FAB}" destId="{62564B5B-51F9-4652-BB0A-D9F0F129BB37}" srcOrd="0" destOrd="0" presId="urn:microsoft.com/office/officeart/2018/5/layout/IconCircleLabelList"/>
    <dgm:cxn modelId="{26D4F528-D3E6-4991-B58B-6A2C322DF9E5}" type="presParOf" srcId="{62564B5B-51F9-4652-BB0A-D9F0F129BB37}" destId="{F04C130E-B4CE-4483-BD0E-1A7DC07F83EB}" srcOrd="0" destOrd="0" presId="urn:microsoft.com/office/officeart/2018/5/layout/IconCircleLabelList"/>
    <dgm:cxn modelId="{D9EFAACA-A3A4-4E87-A4EA-7E9D24229D3C}" type="presParOf" srcId="{62564B5B-51F9-4652-BB0A-D9F0F129BB37}" destId="{E7284B20-32B9-4A6A-98DD-E9AF8FA6CB03}" srcOrd="1" destOrd="0" presId="urn:microsoft.com/office/officeart/2018/5/layout/IconCircleLabelList"/>
    <dgm:cxn modelId="{90800B84-1F28-4B2C-BE05-E306B24F6169}" type="presParOf" srcId="{62564B5B-51F9-4652-BB0A-D9F0F129BB37}" destId="{58C7E172-8602-438C-8030-FAE17D772017}" srcOrd="2" destOrd="0" presId="urn:microsoft.com/office/officeart/2018/5/layout/IconCircleLabelList"/>
    <dgm:cxn modelId="{D090978F-867B-4E82-9865-8A050E3CFE61}" type="presParOf" srcId="{62564B5B-51F9-4652-BB0A-D9F0F129BB37}" destId="{D148E55E-3347-4A9C-9705-34DD6477CF66}" srcOrd="3" destOrd="0" presId="urn:microsoft.com/office/officeart/2018/5/layout/IconCircleLabelList"/>
    <dgm:cxn modelId="{32EFD963-9516-492B-AACA-377410E15AC0}" type="presParOf" srcId="{020143A2-2E11-424B-AD15-819419077FAB}" destId="{AE74CAC8-9AF6-4C11-B8B7-854E1B1D5CAC}" srcOrd="1" destOrd="0" presId="urn:microsoft.com/office/officeart/2018/5/layout/IconCircleLabelList"/>
    <dgm:cxn modelId="{FAE0A038-6BBC-430E-B9B6-F385D0AF442F}" type="presParOf" srcId="{020143A2-2E11-424B-AD15-819419077FAB}" destId="{BD4FCE6A-F075-4551-871E-3F32EECC86FF}" srcOrd="2" destOrd="0" presId="urn:microsoft.com/office/officeart/2018/5/layout/IconCircleLabelList"/>
    <dgm:cxn modelId="{CDE5904A-859B-4C24-AD92-FBE4AD7FD184}" type="presParOf" srcId="{BD4FCE6A-F075-4551-871E-3F32EECC86FF}" destId="{75D24B3F-A131-4857-857C-5F13A0CB5357}" srcOrd="0" destOrd="0" presId="urn:microsoft.com/office/officeart/2018/5/layout/IconCircleLabelList"/>
    <dgm:cxn modelId="{610285ED-124E-40E6-B33F-52DE6152CA3B}" type="presParOf" srcId="{BD4FCE6A-F075-4551-871E-3F32EECC86FF}" destId="{103AAC1C-FBE9-43B9-A4CF-EC04222F7F60}" srcOrd="1" destOrd="0" presId="urn:microsoft.com/office/officeart/2018/5/layout/IconCircleLabelList"/>
    <dgm:cxn modelId="{EDCA182D-375D-4806-90A8-CD9FA36CED2C}" type="presParOf" srcId="{BD4FCE6A-F075-4551-871E-3F32EECC86FF}" destId="{2CA3071E-942E-4A2D-ABF8-D1DBAD20D47C}" srcOrd="2" destOrd="0" presId="urn:microsoft.com/office/officeart/2018/5/layout/IconCircleLabelList"/>
    <dgm:cxn modelId="{145EAC7D-313A-4DEF-A2DF-54372483EBD0}" type="presParOf" srcId="{BD4FCE6A-F075-4551-871E-3F32EECC86FF}" destId="{4812381C-0F3A-4B6E-AE92-B3B90EAD50F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A5327F-4416-42C7-BB48-20E74A27BDEE}" type="doc">
      <dgm:prSet loTypeId="urn:microsoft.com/office/officeart/2005/8/layout/process1" loCatId="process" qsTypeId="urn:microsoft.com/office/officeart/2005/8/quickstyle/simple5" qsCatId="simple" csTypeId="urn:microsoft.com/office/officeart/2005/8/colors/colorful2" csCatId="colorful"/>
      <dgm:spPr/>
      <dgm:t>
        <a:bodyPr/>
        <a:lstStyle/>
        <a:p>
          <a:endParaRPr lang="en-US"/>
        </a:p>
      </dgm:t>
    </dgm:pt>
    <dgm:pt modelId="{1A7D478C-9C8B-4DE0-8D0D-7E2FD2912223}">
      <dgm:prSet/>
      <dgm:spPr/>
      <dgm:t>
        <a:bodyPr/>
        <a:lstStyle/>
        <a:p>
          <a:r>
            <a:rPr lang="en-GB" dirty="0"/>
            <a:t>All students are able to be part of their community and develop a sense of belonging and become better prepared for life in the community. </a:t>
          </a:r>
          <a:endParaRPr lang="en-US" dirty="0"/>
        </a:p>
      </dgm:t>
    </dgm:pt>
    <dgm:pt modelId="{50806333-B851-4660-B82E-8903984E75EC}" type="parTrans" cxnId="{E0F2F7AC-8A8F-43F0-A515-3CC35C36AEFA}">
      <dgm:prSet/>
      <dgm:spPr/>
      <dgm:t>
        <a:bodyPr/>
        <a:lstStyle/>
        <a:p>
          <a:endParaRPr lang="en-US"/>
        </a:p>
      </dgm:t>
    </dgm:pt>
    <dgm:pt modelId="{07464158-8D67-4E73-8FC3-D23739251840}" type="sibTrans" cxnId="{E0F2F7AC-8A8F-43F0-A515-3CC35C36AEFA}">
      <dgm:prSet/>
      <dgm:spPr/>
      <dgm:t>
        <a:bodyPr/>
        <a:lstStyle/>
        <a:p>
          <a:endParaRPr lang="en-US"/>
        </a:p>
      </dgm:t>
    </dgm:pt>
    <dgm:pt modelId="{08F11677-BDC3-492C-8976-D7FE625E8532}">
      <dgm:prSet/>
      <dgm:spPr/>
      <dgm:t>
        <a:bodyPr/>
        <a:lstStyle/>
        <a:p>
          <a:r>
            <a:rPr lang="en-GB" dirty="0"/>
            <a:t>It provides better opportunities for learning. Students with varying abilities are often better motivated when they learn in classes surrounded by other children. </a:t>
          </a:r>
          <a:endParaRPr lang="en-US" dirty="0"/>
        </a:p>
      </dgm:t>
    </dgm:pt>
    <dgm:pt modelId="{BCEA2FFD-FE1D-462E-9B12-938A6CE321E6}" type="parTrans" cxnId="{E27B6536-A2C5-4801-B6F1-CD659E63631F}">
      <dgm:prSet/>
      <dgm:spPr/>
      <dgm:t>
        <a:bodyPr/>
        <a:lstStyle/>
        <a:p>
          <a:endParaRPr lang="en-US"/>
        </a:p>
      </dgm:t>
    </dgm:pt>
    <dgm:pt modelId="{A688A09C-18CD-4F8E-A5A8-5737ABC03F13}" type="sibTrans" cxnId="{E27B6536-A2C5-4801-B6F1-CD659E63631F}">
      <dgm:prSet/>
      <dgm:spPr/>
      <dgm:t>
        <a:bodyPr/>
        <a:lstStyle/>
        <a:p>
          <a:endParaRPr lang="en-US"/>
        </a:p>
      </dgm:t>
    </dgm:pt>
    <dgm:pt modelId="{D4E230C3-8D9E-4F8C-BCBB-67EC1969A31B}">
      <dgm:prSet/>
      <dgm:spPr/>
      <dgm:t>
        <a:bodyPr/>
        <a:lstStyle/>
        <a:p>
          <a:r>
            <a:rPr lang="en-GB"/>
            <a:t>It fosters a culture of respect and belonging. It also provides the opportunity to learn about and accept individual differences.</a:t>
          </a:r>
          <a:endParaRPr lang="en-US"/>
        </a:p>
      </dgm:t>
    </dgm:pt>
    <dgm:pt modelId="{9AC844C0-F8A1-40D7-AA30-EFB2B4B2E13A}" type="parTrans" cxnId="{511A5190-C557-480F-8E13-6261A40B411A}">
      <dgm:prSet/>
      <dgm:spPr/>
      <dgm:t>
        <a:bodyPr/>
        <a:lstStyle/>
        <a:p>
          <a:endParaRPr lang="en-US"/>
        </a:p>
      </dgm:t>
    </dgm:pt>
    <dgm:pt modelId="{1630239F-4A54-4A85-A421-979989F9EA11}" type="sibTrans" cxnId="{511A5190-C557-480F-8E13-6261A40B411A}">
      <dgm:prSet/>
      <dgm:spPr/>
      <dgm:t>
        <a:bodyPr/>
        <a:lstStyle/>
        <a:p>
          <a:endParaRPr lang="en-US"/>
        </a:p>
      </dgm:t>
    </dgm:pt>
    <dgm:pt modelId="{DEEA3529-83F4-4718-8042-2E515A042A21}">
      <dgm:prSet/>
      <dgm:spPr/>
      <dgm:t>
        <a:bodyPr/>
        <a:lstStyle/>
        <a:p>
          <a:r>
            <a:rPr lang="en-GB"/>
            <a:t>It provides all students with opportunities to develop friendships with one another. Friendships provide role models and opportunities for growth.</a:t>
          </a:r>
          <a:endParaRPr lang="en-US"/>
        </a:p>
      </dgm:t>
    </dgm:pt>
    <dgm:pt modelId="{6521BA4E-E43E-45E3-9847-AF9366E4839E}" type="parTrans" cxnId="{7F1D6E69-BE5D-45E4-90E5-0D546CEC8D3F}">
      <dgm:prSet/>
      <dgm:spPr/>
      <dgm:t>
        <a:bodyPr/>
        <a:lstStyle/>
        <a:p>
          <a:endParaRPr lang="en-US"/>
        </a:p>
      </dgm:t>
    </dgm:pt>
    <dgm:pt modelId="{62217E9E-30C4-48AF-B803-5B370F4F7D4C}" type="sibTrans" cxnId="{7F1D6E69-BE5D-45E4-90E5-0D546CEC8D3F}">
      <dgm:prSet/>
      <dgm:spPr/>
      <dgm:t>
        <a:bodyPr/>
        <a:lstStyle/>
        <a:p>
          <a:endParaRPr lang="en-US"/>
        </a:p>
      </dgm:t>
    </dgm:pt>
    <dgm:pt modelId="{24989FB9-342C-4461-9601-B9D532AEDCDE}">
      <dgm:prSet/>
      <dgm:spPr/>
      <dgm:t>
        <a:bodyPr/>
        <a:lstStyle/>
        <a:p>
          <a:r>
            <a:rPr lang="en-GB"/>
            <a:t>The expectations of all the students are higher. Successful inclusion attempts to develop an individual’s strengths and gifts.</a:t>
          </a:r>
          <a:endParaRPr lang="en-US"/>
        </a:p>
      </dgm:t>
    </dgm:pt>
    <dgm:pt modelId="{E0F12847-3F48-4FDD-8653-8D43CFD13A93}" type="parTrans" cxnId="{F4EFB7E4-CC8B-418F-8D63-8EA43FB6FABF}">
      <dgm:prSet/>
      <dgm:spPr/>
      <dgm:t>
        <a:bodyPr/>
        <a:lstStyle/>
        <a:p>
          <a:endParaRPr lang="en-US"/>
        </a:p>
      </dgm:t>
    </dgm:pt>
    <dgm:pt modelId="{DB19ED76-8E94-46DF-AD1F-96B0657049CD}" type="sibTrans" cxnId="{F4EFB7E4-CC8B-418F-8D63-8EA43FB6FABF}">
      <dgm:prSet/>
      <dgm:spPr/>
      <dgm:t>
        <a:bodyPr/>
        <a:lstStyle/>
        <a:p>
          <a:endParaRPr lang="en-US"/>
        </a:p>
      </dgm:t>
    </dgm:pt>
    <dgm:pt modelId="{EF995658-0978-4437-9968-B4E336AD8930}" type="pres">
      <dgm:prSet presAssocID="{21A5327F-4416-42C7-BB48-20E74A27BDEE}" presName="Name0" presStyleCnt="0">
        <dgm:presLayoutVars>
          <dgm:dir/>
          <dgm:resizeHandles val="exact"/>
        </dgm:presLayoutVars>
      </dgm:prSet>
      <dgm:spPr/>
    </dgm:pt>
    <dgm:pt modelId="{14EE057B-F996-4D9D-8803-CC17C950FACF}" type="pres">
      <dgm:prSet presAssocID="{1A7D478C-9C8B-4DE0-8D0D-7E2FD2912223}" presName="node" presStyleLbl="node1" presStyleIdx="0" presStyleCnt="5">
        <dgm:presLayoutVars>
          <dgm:bulletEnabled val="1"/>
        </dgm:presLayoutVars>
      </dgm:prSet>
      <dgm:spPr/>
    </dgm:pt>
    <dgm:pt modelId="{FBE9A3CC-FD61-4575-953C-CABF077BFB42}" type="pres">
      <dgm:prSet presAssocID="{07464158-8D67-4E73-8FC3-D23739251840}" presName="sibTrans" presStyleLbl="sibTrans2D1" presStyleIdx="0" presStyleCnt="4"/>
      <dgm:spPr/>
    </dgm:pt>
    <dgm:pt modelId="{E645FBAE-52D1-46CA-A290-77917D27E85A}" type="pres">
      <dgm:prSet presAssocID="{07464158-8D67-4E73-8FC3-D23739251840}" presName="connectorText" presStyleLbl="sibTrans2D1" presStyleIdx="0" presStyleCnt="4"/>
      <dgm:spPr/>
    </dgm:pt>
    <dgm:pt modelId="{5A2460C9-B856-4BD2-A487-66032C0039A0}" type="pres">
      <dgm:prSet presAssocID="{08F11677-BDC3-492C-8976-D7FE625E8532}" presName="node" presStyleLbl="node1" presStyleIdx="1" presStyleCnt="5">
        <dgm:presLayoutVars>
          <dgm:bulletEnabled val="1"/>
        </dgm:presLayoutVars>
      </dgm:prSet>
      <dgm:spPr/>
    </dgm:pt>
    <dgm:pt modelId="{847CC9B1-BB7D-492D-978C-CD65F3A24BCC}" type="pres">
      <dgm:prSet presAssocID="{A688A09C-18CD-4F8E-A5A8-5737ABC03F13}" presName="sibTrans" presStyleLbl="sibTrans2D1" presStyleIdx="1" presStyleCnt="4"/>
      <dgm:spPr/>
    </dgm:pt>
    <dgm:pt modelId="{12CFC1E5-4527-4060-9C73-9403B70E9728}" type="pres">
      <dgm:prSet presAssocID="{A688A09C-18CD-4F8E-A5A8-5737ABC03F13}" presName="connectorText" presStyleLbl="sibTrans2D1" presStyleIdx="1" presStyleCnt="4"/>
      <dgm:spPr/>
    </dgm:pt>
    <dgm:pt modelId="{49C87808-08B3-4134-9EF6-A19B8A520AE2}" type="pres">
      <dgm:prSet presAssocID="{D4E230C3-8D9E-4F8C-BCBB-67EC1969A31B}" presName="node" presStyleLbl="node1" presStyleIdx="2" presStyleCnt="5">
        <dgm:presLayoutVars>
          <dgm:bulletEnabled val="1"/>
        </dgm:presLayoutVars>
      </dgm:prSet>
      <dgm:spPr/>
    </dgm:pt>
    <dgm:pt modelId="{45677A9C-9404-43DD-A16E-967E6C32A5E4}" type="pres">
      <dgm:prSet presAssocID="{1630239F-4A54-4A85-A421-979989F9EA11}" presName="sibTrans" presStyleLbl="sibTrans2D1" presStyleIdx="2" presStyleCnt="4"/>
      <dgm:spPr/>
    </dgm:pt>
    <dgm:pt modelId="{8E265CE4-9340-43C7-AFE6-B1181726963F}" type="pres">
      <dgm:prSet presAssocID="{1630239F-4A54-4A85-A421-979989F9EA11}" presName="connectorText" presStyleLbl="sibTrans2D1" presStyleIdx="2" presStyleCnt="4"/>
      <dgm:spPr/>
    </dgm:pt>
    <dgm:pt modelId="{39E89BE6-FE6D-4F04-B505-AAA4E91BD187}" type="pres">
      <dgm:prSet presAssocID="{DEEA3529-83F4-4718-8042-2E515A042A21}" presName="node" presStyleLbl="node1" presStyleIdx="3" presStyleCnt="5">
        <dgm:presLayoutVars>
          <dgm:bulletEnabled val="1"/>
        </dgm:presLayoutVars>
      </dgm:prSet>
      <dgm:spPr/>
    </dgm:pt>
    <dgm:pt modelId="{1693A80F-3A8B-49D5-AAE4-ED6D414C7FC4}" type="pres">
      <dgm:prSet presAssocID="{62217E9E-30C4-48AF-B803-5B370F4F7D4C}" presName="sibTrans" presStyleLbl="sibTrans2D1" presStyleIdx="3" presStyleCnt="4"/>
      <dgm:spPr/>
    </dgm:pt>
    <dgm:pt modelId="{CD80156C-6364-46DF-8247-6D358849B190}" type="pres">
      <dgm:prSet presAssocID="{62217E9E-30C4-48AF-B803-5B370F4F7D4C}" presName="connectorText" presStyleLbl="sibTrans2D1" presStyleIdx="3" presStyleCnt="4"/>
      <dgm:spPr/>
    </dgm:pt>
    <dgm:pt modelId="{5E9D1176-BD38-4D54-871A-8F2B3782B70A}" type="pres">
      <dgm:prSet presAssocID="{24989FB9-342C-4461-9601-B9D532AEDCDE}" presName="node" presStyleLbl="node1" presStyleIdx="4" presStyleCnt="5">
        <dgm:presLayoutVars>
          <dgm:bulletEnabled val="1"/>
        </dgm:presLayoutVars>
      </dgm:prSet>
      <dgm:spPr/>
    </dgm:pt>
  </dgm:ptLst>
  <dgm:cxnLst>
    <dgm:cxn modelId="{5B53DB22-1631-4A81-9FB2-763139D3FFBD}" type="presOf" srcId="{07464158-8D67-4E73-8FC3-D23739251840}" destId="{FBE9A3CC-FD61-4575-953C-CABF077BFB42}" srcOrd="0" destOrd="0" presId="urn:microsoft.com/office/officeart/2005/8/layout/process1"/>
    <dgm:cxn modelId="{1A737B27-6FDB-4772-8C89-0C02453BAE3C}" type="presOf" srcId="{DEEA3529-83F4-4718-8042-2E515A042A21}" destId="{39E89BE6-FE6D-4F04-B505-AAA4E91BD187}" srcOrd="0" destOrd="0" presId="urn:microsoft.com/office/officeart/2005/8/layout/process1"/>
    <dgm:cxn modelId="{0C86642B-2D4F-4C6A-8449-EE9A2EFEE628}" type="presOf" srcId="{A688A09C-18CD-4F8E-A5A8-5737ABC03F13}" destId="{12CFC1E5-4527-4060-9C73-9403B70E9728}" srcOrd="1" destOrd="0" presId="urn:microsoft.com/office/officeart/2005/8/layout/process1"/>
    <dgm:cxn modelId="{007BD22C-731F-4A33-A886-2F5CB97FCDD9}" type="presOf" srcId="{08F11677-BDC3-492C-8976-D7FE625E8532}" destId="{5A2460C9-B856-4BD2-A487-66032C0039A0}" srcOrd="0" destOrd="0" presId="urn:microsoft.com/office/officeart/2005/8/layout/process1"/>
    <dgm:cxn modelId="{B68A4132-CFAB-40E4-BD5C-6AAE9DE8EEE0}" type="presOf" srcId="{62217E9E-30C4-48AF-B803-5B370F4F7D4C}" destId="{CD80156C-6364-46DF-8247-6D358849B190}" srcOrd="1" destOrd="0" presId="urn:microsoft.com/office/officeart/2005/8/layout/process1"/>
    <dgm:cxn modelId="{3E68D434-02C4-44DC-B27C-5CB95C913404}" type="presOf" srcId="{D4E230C3-8D9E-4F8C-BCBB-67EC1969A31B}" destId="{49C87808-08B3-4134-9EF6-A19B8A520AE2}" srcOrd="0" destOrd="0" presId="urn:microsoft.com/office/officeart/2005/8/layout/process1"/>
    <dgm:cxn modelId="{E27B6536-A2C5-4801-B6F1-CD659E63631F}" srcId="{21A5327F-4416-42C7-BB48-20E74A27BDEE}" destId="{08F11677-BDC3-492C-8976-D7FE625E8532}" srcOrd="1" destOrd="0" parTransId="{BCEA2FFD-FE1D-462E-9B12-938A6CE321E6}" sibTransId="{A688A09C-18CD-4F8E-A5A8-5737ABC03F13}"/>
    <dgm:cxn modelId="{EEDD9664-4A0D-4196-92A3-9C68FB703396}" type="presOf" srcId="{1A7D478C-9C8B-4DE0-8D0D-7E2FD2912223}" destId="{14EE057B-F996-4D9D-8803-CC17C950FACF}" srcOrd="0" destOrd="0" presId="urn:microsoft.com/office/officeart/2005/8/layout/process1"/>
    <dgm:cxn modelId="{7F1D6E69-BE5D-45E4-90E5-0D546CEC8D3F}" srcId="{21A5327F-4416-42C7-BB48-20E74A27BDEE}" destId="{DEEA3529-83F4-4718-8042-2E515A042A21}" srcOrd="3" destOrd="0" parTransId="{6521BA4E-E43E-45E3-9847-AF9366E4839E}" sibTransId="{62217E9E-30C4-48AF-B803-5B370F4F7D4C}"/>
    <dgm:cxn modelId="{9AA1C24F-12F7-468A-B20E-A3ABC2B4D5AD}" type="presOf" srcId="{1630239F-4A54-4A85-A421-979989F9EA11}" destId="{8E265CE4-9340-43C7-AFE6-B1181726963F}" srcOrd="1" destOrd="0" presId="urn:microsoft.com/office/officeart/2005/8/layout/process1"/>
    <dgm:cxn modelId="{511A5190-C557-480F-8E13-6261A40B411A}" srcId="{21A5327F-4416-42C7-BB48-20E74A27BDEE}" destId="{D4E230C3-8D9E-4F8C-BCBB-67EC1969A31B}" srcOrd="2" destOrd="0" parTransId="{9AC844C0-F8A1-40D7-AA30-EFB2B4B2E13A}" sibTransId="{1630239F-4A54-4A85-A421-979989F9EA11}"/>
    <dgm:cxn modelId="{E6CB3496-CDF6-4A2F-8437-0776E24C487F}" type="presOf" srcId="{1630239F-4A54-4A85-A421-979989F9EA11}" destId="{45677A9C-9404-43DD-A16E-967E6C32A5E4}" srcOrd="0" destOrd="0" presId="urn:microsoft.com/office/officeart/2005/8/layout/process1"/>
    <dgm:cxn modelId="{E0F2F7AC-8A8F-43F0-A515-3CC35C36AEFA}" srcId="{21A5327F-4416-42C7-BB48-20E74A27BDEE}" destId="{1A7D478C-9C8B-4DE0-8D0D-7E2FD2912223}" srcOrd="0" destOrd="0" parTransId="{50806333-B851-4660-B82E-8903984E75EC}" sibTransId="{07464158-8D67-4E73-8FC3-D23739251840}"/>
    <dgm:cxn modelId="{2E000EB9-E4E8-4A97-9ED7-80AFF7E96F1A}" type="presOf" srcId="{62217E9E-30C4-48AF-B803-5B370F4F7D4C}" destId="{1693A80F-3A8B-49D5-AAE4-ED6D414C7FC4}" srcOrd="0" destOrd="0" presId="urn:microsoft.com/office/officeart/2005/8/layout/process1"/>
    <dgm:cxn modelId="{4C00C8BD-AA9D-43E9-8061-BD059178C71F}" type="presOf" srcId="{A688A09C-18CD-4F8E-A5A8-5737ABC03F13}" destId="{847CC9B1-BB7D-492D-978C-CD65F3A24BCC}" srcOrd="0" destOrd="0" presId="urn:microsoft.com/office/officeart/2005/8/layout/process1"/>
    <dgm:cxn modelId="{69CF6ABF-652D-40ED-A55C-867FE473AB69}" type="presOf" srcId="{07464158-8D67-4E73-8FC3-D23739251840}" destId="{E645FBAE-52D1-46CA-A290-77917D27E85A}" srcOrd="1" destOrd="0" presId="urn:microsoft.com/office/officeart/2005/8/layout/process1"/>
    <dgm:cxn modelId="{F4EFB7E4-CC8B-418F-8D63-8EA43FB6FABF}" srcId="{21A5327F-4416-42C7-BB48-20E74A27BDEE}" destId="{24989FB9-342C-4461-9601-B9D532AEDCDE}" srcOrd="4" destOrd="0" parTransId="{E0F12847-3F48-4FDD-8653-8D43CFD13A93}" sibTransId="{DB19ED76-8E94-46DF-AD1F-96B0657049CD}"/>
    <dgm:cxn modelId="{62B3A9E8-F8BE-4981-BC25-7E7006AF5C48}" type="presOf" srcId="{21A5327F-4416-42C7-BB48-20E74A27BDEE}" destId="{EF995658-0978-4437-9968-B4E336AD8930}" srcOrd="0" destOrd="0" presId="urn:microsoft.com/office/officeart/2005/8/layout/process1"/>
    <dgm:cxn modelId="{2113C5F6-DE90-46E6-8EC4-28C2DACD958D}" type="presOf" srcId="{24989FB9-342C-4461-9601-B9D532AEDCDE}" destId="{5E9D1176-BD38-4D54-871A-8F2B3782B70A}" srcOrd="0" destOrd="0" presId="urn:microsoft.com/office/officeart/2005/8/layout/process1"/>
    <dgm:cxn modelId="{99477126-C159-4164-ACEE-E6EFF2A66699}" type="presParOf" srcId="{EF995658-0978-4437-9968-B4E336AD8930}" destId="{14EE057B-F996-4D9D-8803-CC17C950FACF}" srcOrd="0" destOrd="0" presId="urn:microsoft.com/office/officeart/2005/8/layout/process1"/>
    <dgm:cxn modelId="{DDD6D90A-FD89-4354-9783-1B1981098C74}" type="presParOf" srcId="{EF995658-0978-4437-9968-B4E336AD8930}" destId="{FBE9A3CC-FD61-4575-953C-CABF077BFB42}" srcOrd="1" destOrd="0" presId="urn:microsoft.com/office/officeart/2005/8/layout/process1"/>
    <dgm:cxn modelId="{2F80E517-1DC0-423E-BFCD-F9BE81E2888D}" type="presParOf" srcId="{FBE9A3CC-FD61-4575-953C-CABF077BFB42}" destId="{E645FBAE-52D1-46CA-A290-77917D27E85A}" srcOrd="0" destOrd="0" presId="urn:microsoft.com/office/officeart/2005/8/layout/process1"/>
    <dgm:cxn modelId="{1C506959-A24A-4107-9546-99E60FCDA8B3}" type="presParOf" srcId="{EF995658-0978-4437-9968-B4E336AD8930}" destId="{5A2460C9-B856-4BD2-A487-66032C0039A0}" srcOrd="2" destOrd="0" presId="urn:microsoft.com/office/officeart/2005/8/layout/process1"/>
    <dgm:cxn modelId="{39D1CAE5-71DB-4D51-AF53-0B9D66DE799E}" type="presParOf" srcId="{EF995658-0978-4437-9968-B4E336AD8930}" destId="{847CC9B1-BB7D-492D-978C-CD65F3A24BCC}" srcOrd="3" destOrd="0" presId="urn:microsoft.com/office/officeart/2005/8/layout/process1"/>
    <dgm:cxn modelId="{AB346798-10DA-47F9-9BA9-F18E24E321FA}" type="presParOf" srcId="{847CC9B1-BB7D-492D-978C-CD65F3A24BCC}" destId="{12CFC1E5-4527-4060-9C73-9403B70E9728}" srcOrd="0" destOrd="0" presId="urn:microsoft.com/office/officeart/2005/8/layout/process1"/>
    <dgm:cxn modelId="{0DA1D78C-B6E0-4F93-BC30-70419B60EFBA}" type="presParOf" srcId="{EF995658-0978-4437-9968-B4E336AD8930}" destId="{49C87808-08B3-4134-9EF6-A19B8A520AE2}" srcOrd="4" destOrd="0" presId="urn:microsoft.com/office/officeart/2005/8/layout/process1"/>
    <dgm:cxn modelId="{FC5CCF33-36F9-4403-AA40-26AF068C49A0}" type="presParOf" srcId="{EF995658-0978-4437-9968-B4E336AD8930}" destId="{45677A9C-9404-43DD-A16E-967E6C32A5E4}" srcOrd="5" destOrd="0" presId="urn:microsoft.com/office/officeart/2005/8/layout/process1"/>
    <dgm:cxn modelId="{CC914F93-6430-4CB7-8BB7-735273CD507C}" type="presParOf" srcId="{45677A9C-9404-43DD-A16E-967E6C32A5E4}" destId="{8E265CE4-9340-43C7-AFE6-B1181726963F}" srcOrd="0" destOrd="0" presId="urn:microsoft.com/office/officeart/2005/8/layout/process1"/>
    <dgm:cxn modelId="{40A6470A-077E-4EAA-BA24-D3891A5E0AF9}" type="presParOf" srcId="{EF995658-0978-4437-9968-B4E336AD8930}" destId="{39E89BE6-FE6D-4F04-B505-AAA4E91BD187}" srcOrd="6" destOrd="0" presId="urn:microsoft.com/office/officeart/2005/8/layout/process1"/>
    <dgm:cxn modelId="{CAD652CE-8C2E-46D2-AAD6-8F1C611CDEF1}" type="presParOf" srcId="{EF995658-0978-4437-9968-B4E336AD8930}" destId="{1693A80F-3A8B-49D5-AAE4-ED6D414C7FC4}" srcOrd="7" destOrd="0" presId="urn:microsoft.com/office/officeart/2005/8/layout/process1"/>
    <dgm:cxn modelId="{102C71F0-838F-441B-9A65-5BACAA1C0307}" type="presParOf" srcId="{1693A80F-3A8B-49D5-AAE4-ED6D414C7FC4}" destId="{CD80156C-6364-46DF-8247-6D358849B190}" srcOrd="0" destOrd="0" presId="urn:microsoft.com/office/officeart/2005/8/layout/process1"/>
    <dgm:cxn modelId="{1C5995D8-DB9E-4A57-AE8F-1BE911FEB57A}" type="presParOf" srcId="{EF995658-0978-4437-9968-B4E336AD8930}" destId="{5E9D1176-BD38-4D54-871A-8F2B3782B70A}"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3F5C2-22EF-4A0D-82DF-56EBDB32D9E5}">
      <dsp:nvSpPr>
        <dsp:cNvPr id="0" name=""/>
        <dsp:cNvSpPr/>
      </dsp:nvSpPr>
      <dsp:spPr>
        <a:xfrm>
          <a:off x="120379" y="4672"/>
          <a:ext cx="6064791" cy="6064791"/>
        </a:xfrm>
        <a:prstGeom prst="circularArrow">
          <a:avLst>
            <a:gd name="adj1" fmla="val 5310"/>
            <a:gd name="adj2" fmla="val 343918"/>
            <a:gd name="adj3" fmla="val 12695751"/>
            <a:gd name="adj4" fmla="val 18075192"/>
            <a:gd name="adj5" fmla="val 6195"/>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65260-5245-4AC5-8C1B-71FA9ACB03BC}">
      <dsp:nvSpPr>
        <dsp:cNvPr id="0" name=""/>
        <dsp:cNvSpPr/>
      </dsp:nvSpPr>
      <dsp:spPr>
        <a:xfrm>
          <a:off x="1146392" y="251800"/>
          <a:ext cx="4012764" cy="2006382"/>
        </a:xfrm>
        <a:prstGeom prst="round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latin typeface="Arial" panose="020B0604020202020204" pitchFamily="34" charset="0"/>
              <a:cs typeface="Arial" panose="020B0604020202020204" pitchFamily="34" charset="0"/>
            </a:rPr>
            <a:t>To identify what an inclusive education is. </a:t>
          </a:r>
          <a:endParaRPr lang="en-US" sz="3500" kern="1200" dirty="0">
            <a:latin typeface="Arial" panose="020B0604020202020204" pitchFamily="34" charset="0"/>
            <a:cs typeface="Arial" panose="020B0604020202020204" pitchFamily="34" charset="0"/>
          </a:endParaRPr>
        </a:p>
      </dsp:txBody>
      <dsp:txXfrm>
        <a:off x="1244335" y="349743"/>
        <a:ext cx="3816878" cy="1810496"/>
      </dsp:txXfrm>
    </dsp:sp>
    <dsp:sp modelId="{1EE4D94D-4007-4129-B8B0-5D899932B291}">
      <dsp:nvSpPr>
        <dsp:cNvPr id="0" name=""/>
        <dsp:cNvSpPr/>
      </dsp:nvSpPr>
      <dsp:spPr>
        <a:xfrm>
          <a:off x="1146392" y="3501272"/>
          <a:ext cx="4012764" cy="2006382"/>
        </a:xfrm>
        <a:prstGeom prst="roundRect">
          <a:avLst/>
        </a:prstGeom>
        <a:solidFill>
          <a:schemeClr val="accent2">
            <a:hueOff val="6238661"/>
            <a:satOff val="35504"/>
            <a:lumOff val="1098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latin typeface="Arial" panose="020B0604020202020204" pitchFamily="34" charset="0"/>
              <a:cs typeface="Arial" panose="020B0604020202020204" pitchFamily="34" charset="0"/>
            </a:rPr>
            <a:t>To identify the benefits of inclusive learning. </a:t>
          </a:r>
          <a:endParaRPr lang="en-US" sz="3500" kern="1200" dirty="0">
            <a:latin typeface="Arial" panose="020B0604020202020204" pitchFamily="34" charset="0"/>
            <a:cs typeface="Arial" panose="020B0604020202020204" pitchFamily="34" charset="0"/>
          </a:endParaRPr>
        </a:p>
      </dsp:txBody>
      <dsp:txXfrm>
        <a:off x="1244335" y="3599215"/>
        <a:ext cx="3816878" cy="18104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C130E-B4CE-4483-BD0E-1A7DC07F83EB}">
      <dsp:nvSpPr>
        <dsp:cNvPr id="0" name=""/>
        <dsp:cNvSpPr/>
      </dsp:nvSpPr>
      <dsp:spPr>
        <a:xfrm>
          <a:off x="1400141" y="0"/>
          <a:ext cx="1860328" cy="196157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7284B20-32B9-4A6A-98DD-E9AF8FA6CB03}">
      <dsp:nvSpPr>
        <dsp:cNvPr id="0" name=""/>
        <dsp:cNvSpPr/>
      </dsp:nvSpPr>
      <dsp:spPr>
        <a:xfrm>
          <a:off x="1776019" y="572060"/>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148E55E-3347-4A9C-9705-34DD6477CF66}">
      <dsp:nvSpPr>
        <dsp:cNvPr id="0" name=""/>
        <dsp:cNvSpPr/>
      </dsp:nvSpPr>
      <dsp:spPr>
        <a:xfrm>
          <a:off x="726" y="2357110"/>
          <a:ext cx="5082289" cy="957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dirty="0">
              <a:latin typeface="Arial" panose="020B0604020202020204" pitchFamily="34" charset="0"/>
              <a:cs typeface="Arial" panose="020B0604020202020204" pitchFamily="34" charset="0"/>
            </a:rPr>
            <a:t>Can you give examples where you think provisions would be in place to create a inclusive educational environment? </a:t>
          </a:r>
          <a:endParaRPr lang="en-US" sz="1600" b="1" kern="1200" dirty="0">
            <a:latin typeface="Arial" panose="020B0604020202020204" pitchFamily="34" charset="0"/>
            <a:cs typeface="Arial" panose="020B0604020202020204" pitchFamily="34" charset="0"/>
          </a:endParaRPr>
        </a:p>
      </dsp:txBody>
      <dsp:txXfrm>
        <a:off x="726" y="2357110"/>
        <a:ext cx="5082289" cy="957444"/>
      </dsp:txXfrm>
    </dsp:sp>
    <dsp:sp modelId="{75D24B3F-A131-4857-857C-5F13A0CB5357}">
      <dsp:nvSpPr>
        <dsp:cNvPr id="0" name=""/>
        <dsp:cNvSpPr/>
      </dsp:nvSpPr>
      <dsp:spPr>
        <a:xfrm>
          <a:off x="7433135" y="0"/>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03AAC1C-FBE9-43B9-A4CF-EC04222F7F60}">
      <dsp:nvSpPr>
        <dsp:cNvPr id="0" name=""/>
        <dsp:cNvSpPr/>
      </dsp:nvSpPr>
      <dsp:spPr>
        <a:xfrm>
          <a:off x="7883035" y="367450"/>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812381C-0F3A-4B6E-AE92-B3B90EAD50F6}">
      <dsp:nvSpPr>
        <dsp:cNvPr id="0" name=""/>
        <dsp:cNvSpPr/>
      </dsp:nvSpPr>
      <dsp:spPr>
        <a:xfrm>
          <a:off x="6916541" y="2171606"/>
          <a:ext cx="3262500" cy="763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err="1"/>
            <a:t>eg.</a:t>
          </a:r>
          <a:r>
            <a:rPr lang="en-GB" sz="1800" kern="1200" dirty="0"/>
            <a:t> Wide doors and ramps all around for Wheelchair access. </a:t>
          </a:r>
          <a:endParaRPr lang="en-US" sz="1800" kern="1200" dirty="0"/>
        </a:p>
      </dsp:txBody>
      <dsp:txXfrm>
        <a:off x="6916541" y="2171606"/>
        <a:ext cx="3262500" cy="7636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EE057B-F996-4D9D-8803-CC17C950FACF}">
      <dsp:nvSpPr>
        <dsp:cNvPr id="0" name=""/>
        <dsp:cNvSpPr/>
      </dsp:nvSpPr>
      <dsp:spPr>
        <a:xfrm>
          <a:off x="4970" y="677651"/>
          <a:ext cx="1540774" cy="2238796"/>
        </a:xfrm>
        <a:prstGeom prst="roundRect">
          <a:avLst>
            <a:gd name="adj" fmla="val 10000"/>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All students are able to be part of their community and develop a sense of belonging and become better prepared for life in the community. </a:t>
          </a:r>
          <a:endParaRPr lang="en-US" sz="1400" kern="1200" dirty="0"/>
        </a:p>
      </dsp:txBody>
      <dsp:txXfrm>
        <a:off x="50098" y="722779"/>
        <a:ext cx="1450518" cy="2148540"/>
      </dsp:txXfrm>
    </dsp:sp>
    <dsp:sp modelId="{FBE9A3CC-FD61-4575-953C-CABF077BFB42}">
      <dsp:nvSpPr>
        <dsp:cNvPr id="0" name=""/>
        <dsp:cNvSpPr/>
      </dsp:nvSpPr>
      <dsp:spPr>
        <a:xfrm>
          <a:off x="1699821" y="1605994"/>
          <a:ext cx="326644" cy="382111"/>
        </a:xfrm>
        <a:prstGeom prst="rightArrow">
          <a:avLst>
            <a:gd name="adj1" fmla="val 60000"/>
            <a:gd name="adj2" fmla="val 50000"/>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699821" y="1682416"/>
        <a:ext cx="228651" cy="229267"/>
      </dsp:txXfrm>
    </dsp:sp>
    <dsp:sp modelId="{5A2460C9-B856-4BD2-A487-66032C0039A0}">
      <dsp:nvSpPr>
        <dsp:cNvPr id="0" name=""/>
        <dsp:cNvSpPr/>
      </dsp:nvSpPr>
      <dsp:spPr>
        <a:xfrm>
          <a:off x="2162054" y="677651"/>
          <a:ext cx="1540774" cy="2238796"/>
        </a:xfrm>
        <a:prstGeom prst="roundRect">
          <a:avLst>
            <a:gd name="adj" fmla="val 10000"/>
          </a:avLst>
        </a:prstGeom>
        <a:gradFill rotWithShape="0">
          <a:gsLst>
            <a:gs pos="0">
              <a:schemeClr val="accent2">
                <a:hueOff val="1559665"/>
                <a:satOff val="8876"/>
                <a:lumOff val="2745"/>
                <a:alphaOff val="0"/>
                <a:tint val="94000"/>
                <a:satMod val="103000"/>
                <a:lumMod val="102000"/>
              </a:schemeClr>
            </a:gs>
            <a:gs pos="50000">
              <a:schemeClr val="accent2">
                <a:hueOff val="1559665"/>
                <a:satOff val="8876"/>
                <a:lumOff val="2745"/>
                <a:alphaOff val="0"/>
                <a:shade val="100000"/>
                <a:satMod val="110000"/>
                <a:lumMod val="100000"/>
              </a:schemeClr>
            </a:gs>
            <a:gs pos="100000">
              <a:schemeClr val="accent2">
                <a:hueOff val="1559665"/>
                <a:satOff val="8876"/>
                <a:lumOff val="2745"/>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It provides better opportunities for learning. Students with varying abilities are often better motivated when they learn in classes surrounded by other children. </a:t>
          </a:r>
          <a:endParaRPr lang="en-US" sz="1400" kern="1200" dirty="0"/>
        </a:p>
      </dsp:txBody>
      <dsp:txXfrm>
        <a:off x="2207182" y="722779"/>
        <a:ext cx="1450518" cy="2148540"/>
      </dsp:txXfrm>
    </dsp:sp>
    <dsp:sp modelId="{847CC9B1-BB7D-492D-978C-CD65F3A24BCC}">
      <dsp:nvSpPr>
        <dsp:cNvPr id="0" name=""/>
        <dsp:cNvSpPr/>
      </dsp:nvSpPr>
      <dsp:spPr>
        <a:xfrm>
          <a:off x="3856905" y="1605994"/>
          <a:ext cx="326644" cy="382111"/>
        </a:xfrm>
        <a:prstGeom prst="rightArrow">
          <a:avLst>
            <a:gd name="adj1" fmla="val 60000"/>
            <a:gd name="adj2" fmla="val 50000"/>
          </a:avLst>
        </a:prstGeom>
        <a:gradFill rotWithShape="0">
          <a:gsLst>
            <a:gs pos="0">
              <a:schemeClr val="accent2">
                <a:hueOff val="2079554"/>
                <a:satOff val="11835"/>
                <a:lumOff val="3660"/>
                <a:alphaOff val="0"/>
                <a:tint val="94000"/>
                <a:satMod val="103000"/>
                <a:lumMod val="102000"/>
              </a:schemeClr>
            </a:gs>
            <a:gs pos="50000">
              <a:schemeClr val="accent2">
                <a:hueOff val="2079554"/>
                <a:satOff val="11835"/>
                <a:lumOff val="3660"/>
                <a:alphaOff val="0"/>
                <a:shade val="100000"/>
                <a:satMod val="110000"/>
                <a:lumMod val="100000"/>
              </a:schemeClr>
            </a:gs>
            <a:gs pos="100000">
              <a:schemeClr val="accent2">
                <a:hueOff val="2079554"/>
                <a:satOff val="11835"/>
                <a:lumOff val="3660"/>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856905" y="1682416"/>
        <a:ext cx="228651" cy="229267"/>
      </dsp:txXfrm>
    </dsp:sp>
    <dsp:sp modelId="{49C87808-08B3-4134-9EF6-A19B8A520AE2}">
      <dsp:nvSpPr>
        <dsp:cNvPr id="0" name=""/>
        <dsp:cNvSpPr/>
      </dsp:nvSpPr>
      <dsp:spPr>
        <a:xfrm>
          <a:off x="4319137" y="677651"/>
          <a:ext cx="1540774" cy="2238796"/>
        </a:xfrm>
        <a:prstGeom prst="roundRect">
          <a:avLst>
            <a:gd name="adj" fmla="val 10000"/>
          </a:avLst>
        </a:prstGeom>
        <a:gradFill rotWithShape="0">
          <a:gsLst>
            <a:gs pos="0">
              <a:schemeClr val="accent2">
                <a:hueOff val="3119331"/>
                <a:satOff val="17752"/>
                <a:lumOff val="5490"/>
                <a:alphaOff val="0"/>
                <a:tint val="94000"/>
                <a:satMod val="103000"/>
                <a:lumMod val="102000"/>
              </a:schemeClr>
            </a:gs>
            <a:gs pos="50000">
              <a:schemeClr val="accent2">
                <a:hueOff val="3119331"/>
                <a:satOff val="17752"/>
                <a:lumOff val="5490"/>
                <a:alphaOff val="0"/>
                <a:shade val="100000"/>
                <a:satMod val="110000"/>
                <a:lumMod val="100000"/>
              </a:schemeClr>
            </a:gs>
            <a:gs pos="100000">
              <a:schemeClr val="accent2">
                <a:hueOff val="3119331"/>
                <a:satOff val="17752"/>
                <a:lumOff val="5490"/>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fosters a culture of respect and belonging. It also provides the opportunity to learn about and accept individual differences.</a:t>
          </a:r>
          <a:endParaRPr lang="en-US" sz="1400" kern="1200"/>
        </a:p>
      </dsp:txBody>
      <dsp:txXfrm>
        <a:off x="4364265" y="722779"/>
        <a:ext cx="1450518" cy="2148540"/>
      </dsp:txXfrm>
    </dsp:sp>
    <dsp:sp modelId="{45677A9C-9404-43DD-A16E-967E6C32A5E4}">
      <dsp:nvSpPr>
        <dsp:cNvPr id="0" name=""/>
        <dsp:cNvSpPr/>
      </dsp:nvSpPr>
      <dsp:spPr>
        <a:xfrm>
          <a:off x="6013989" y="1605994"/>
          <a:ext cx="326644" cy="382111"/>
        </a:xfrm>
        <a:prstGeom prst="rightArrow">
          <a:avLst>
            <a:gd name="adj1" fmla="val 60000"/>
            <a:gd name="adj2" fmla="val 50000"/>
          </a:avLst>
        </a:prstGeom>
        <a:gradFill rotWithShape="0">
          <a:gsLst>
            <a:gs pos="0">
              <a:schemeClr val="accent2">
                <a:hueOff val="4159108"/>
                <a:satOff val="23669"/>
                <a:lumOff val="7320"/>
                <a:alphaOff val="0"/>
                <a:tint val="94000"/>
                <a:satMod val="103000"/>
                <a:lumMod val="102000"/>
              </a:schemeClr>
            </a:gs>
            <a:gs pos="50000">
              <a:schemeClr val="accent2">
                <a:hueOff val="4159108"/>
                <a:satOff val="23669"/>
                <a:lumOff val="7320"/>
                <a:alphaOff val="0"/>
                <a:shade val="100000"/>
                <a:satMod val="110000"/>
                <a:lumMod val="100000"/>
              </a:schemeClr>
            </a:gs>
            <a:gs pos="100000">
              <a:schemeClr val="accent2">
                <a:hueOff val="4159108"/>
                <a:satOff val="23669"/>
                <a:lumOff val="7320"/>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013989" y="1682416"/>
        <a:ext cx="228651" cy="229267"/>
      </dsp:txXfrm>
    </dsp:sp>
    <dsp:sp modelId="{39E89BE6-FE6D-4F04-B505-AAA4E91BD187}">
      <dsp:nvSpPr>
        <dsp:cNvPr id="0" name=""/>
        <dsp:cNvSpPr/>
      </dsp:nvSpPr>
      <dsp:spPr>
        <a:xfrm>
          <a:off x="6476221" y="677651"/>
          <a:ext cx="1540774" cy="2238796"/>
        </a:xfrm>
        <a:prstGeom prst="roundRect">
          <a:avLst>
            <a:gd name="adj" fmla="val 10000"/>
          </a:avLst>
        </a:prstGeom>
        <a:gradFill rotWithShape="0">
          <a:gsLst>
            <a:gs pos="0">
              <a:schemeClr val="accent2">
                <a:hueOff val="4678996"/>
                <a:satOff val="26628"/>
                <a:lumOff val="8235"/>
                <a:alphaOff val="0"/>
                <a:tint val="94000"/>
                <a:satMod val="103000"/>
                <a:lumMod val="102000"/>
              </a:schemeClr>
            </a:gs>
            <a:gs pos="50000">
              <a:schemeClr val="accent2">
                <a:hueOff val="4678996"/>
                <a:satOff val="26628"/>
                <a:lumOff val="8235"/>
                <a:alphaOff val="0"/>
                <a:shade val="100000"/>
                <a:satMod val="110000"/>
                <a:lumMod val="100000"/>
              </a:schemeClr>
            </a:gs>
            <a:gs pos="100000">
              <a:schemeClr val="accent2">
                <a:hueOff val="4678996"/>
                <a:satOff val="26628"/>
                <a:lumOff val="8235"/>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provides all students with opportunities to develop friendships with one another. Friendships provide role models and opportunities for growth.</a:t>
          </a:r>
          <a:endParaRPr lang="en-US" sz="1400" kern="1200"/>
        </a:p>
      </dsp:txBody>
      <dsp:txXfrm>
        <a:off x="6521349" y="722779"/>
        <a:ext cx="1450518" cy="2148540"/>
      </dsp:txXfrm>
    </dsp:sp>
    <dsp:sp modelId="{1693A80F-3A8B-49D5-AAE4-ED6D414C7FC4}">
      <dsp:nvSpPr>
        <dsp:cNvPr id="0" name=""/>
        <dsp:cNvSpPr/>
      </dsp:nvSpPr>
      <dsp:spPr>
        <a:xfrm>
          <a:off x="8171073" y="1605994"/>
          <a:ext cx="326644" cy="382111"/>
        </a:xfrm>
        <a:prstGeom prst="rightArrow">
          <a:avLst>
            <a:gd name="adj1" fmla="val 60000"/>
            <a:gd name="adj2" fmla="val 50000"/>
          </a:avLst>
        </a:prstGeom>
        <a:gradFill rotWithShape="0">
          <a:gsLst>
            <a:gs pos="0">
              <a:schemeClr val="accent2">
                <a:hueOff val="6238661"/>
                <a:satOff val="35504"/>
                <a:lumOff val="10980"/>
                <a:alphaOff val="0"/>
                <a:tint val="94000"/>
                <a:satMod val="103000"/>
                <a:lumMod val="102000"/>
              </a:schemeClr>
            </a:gs>
            <a:gs pos="50000">
              <a:schemeClr val="accent2">
                <a:hueOff val="6238661"/>
                <a:satOff val="35504"/>
                <a:lumOff val="10980"/>
                <a:alphaOff val="0"/>
                <a:shade val="100000"/>
                <a:satMod val="110000"/>
                <a:lumMod val="100000"/>
              </a:schemeClr>
            </a:gs>
            <a:gs pos="100000">
              <a:schemeClr val="accent2">
                <a:hueOff val="6238661"/>
                <a:satOff val="35504"/>
                <a:lumOff val="10980"/>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8171073" y="1682416"/>
        <a:ext cx="228651" cy="229267"/>
      </dsp:txXfrm>
    </dsp:sp>
    <dsp:sp modelId="{5E9D1176-BD38-4D54-871A-8F2B3782B70A}">
      <dsp:nvSpPr>
        <dsp:cNvPr id="0" name=""/>
        <dsp:cNvSpPr/>
      </dsp:nvSpPr>
      <dsp:spPr>
        <a:xfrm>
          <a:off x="8633305" y="677651"/>
          <a:ext cx="1540774" cy="2238796"/>
        </a:xfrm>
        <a:prstGeom prst="roundRect">
          <a:avLst>
            <a:gd name="adj" fmla="val 10000"/>
          </a:avLst>
        </a:prstGeom>
        <a:gradFill rotWithShape="0">
          <a:gsLst>
            <a:gs pos="0">
              <a:schemeClr val="accent2">
                <a:hueOff val="6238661"/>
                <a:satOff val="35504"/>
                <a:lumOff val="10980"/>
                <a:alphaOff val="0"/>
                <a:tint val="94000"/>
                <a:satMod val="103000"/>
                <a:lumMod val="102000"/>
              </a:schemeClr>
            </a:gs>
            <a:gs pos="50000">
              <a:schemeClr val="accent2">
                <a:hueOff val="6238661"/>
                <a:satOff val="35504"/>
                <a:lumOff val="10980"/>
                <a:alphaOff val="0"/>
                <a:shade val="100000"/>
                <a:satMod val="110000"/>
                <a:lumMod val="100000"/>
              </a:schemeClr>
            </a:gs>
            <a:gs pos="100000">
              <a:schemeClr val="accent2">
                <a:hueOff val="6238661"/>
                <a:satOff val="35504"/>
                <a:lumOff val="10980"/>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expectations of all the students are higher. Successful inclusion attempts to develop an individual’s strengths and gifts.</a:t>
          </a:r>
          <a:endParaRPr lang="en-US" sz="1400" kern="1200"/>
        </a:p>
      </dsp:txBody>
      <dsp:txXfrm>
        <a:off x="8678433" y="722779"/>
        <a:ext cx="1450518" cy="2148540"/>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321DD02B-EB89-4D01-A7DC-E04B4E0EF7E6}" type="datetimeFigureOut">
              <a:rPr lang="en-GB" smtClean="0"/>
              <a:t>24/10/2018</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D713D7B5-874A-4301-B20E-2354922F9B0C}"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92468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DD02B-EB89-4D01-A7DC-E04B4E0EF7E6}"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13D7B5-874A-4301-B20E-2354922F9B0C}" type="slidenum">
              <a:rPr lang="en-GB" smtClean="0"/>
              <a:t>‹#›</a:t>
            </a:fld>
            <a:endParaRPr lang="en-GB"/>
          </a:p>
        </p:txBody>
      </p:sp>
    </p:spTree>
    <p:extLst>
      <p:ext uri="{BB962C8B-B14F-4D97-AF65-F5344CB8AC3E}">
        <p14:creationId xmlns:p14="http://schemas.microsoft.com/office/powerpoint/2010/main" val="3806167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321DD02B-EB89-4D01-A7DC-E04B4E0EF7E6}" type="datetimeFigureOut">
              <a:rPr lang="en-GB" smtClean="0"/>
              <a:t>24/10/2018</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D713D7B5-874A-4301-B20E-2354922F9B0C}"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75305201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1DD02B-EB89-4D01-A7DC-E04B4E0EF7E6}"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13D7B5-874A-4301-B20E-2354922F9B0C}" type="slidenum">
              <a:rPr lang="en-GB" smtClean="0"/>
              <a:t>‹#›</a:t>
            </a:fld>
            <a:endParaRPr lang="en-GB"/>
          </a:p>
        </p:txBody>
      </p:sp>
    </p:spTree>
    <p:extLst>
      <p:ext uri="{BB962C8B-B14F-4D97-AF65-F5344CB8AC3E}">
        <p14:creationId xmlns:p14="http://schemas.microsoft.com/office/powerpoint/2010/main" val="3338127425"/>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1DD02B-EB89-4D01-A7DC-E04B4E0EF7E6}" type="datetimeFigureOut">
              <a:rPr lang="en-GB" smtClean="0"/>
              <a:t>24/10/2018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13D7B5-874A-4301-B20E-2354922F9B0C}" type="slidenum">
              <a:rPr lang="en-GB" smtClean="0"/>
              <a:t>‹#›</a:t>
            </a:fld>
            <a:endParaRPr lang="en-GB"/>
          </a:p>
        </p:txBody>
      </p:sp>
    </p:spTree>
    <p:extLst>
      <p:ext uri="{BB962C8B-B14F-4D97-AF65-F5344CB8AC3E}">
        <p14:creationId xmlns:p14="http://schemas.microsoft.com/office/powerpoint/2010/main" val="228862411"/>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1DD02B-EB89-4D01-A7DC-E04B4E0EF7E6}" type="datetimeFigureOut">
              <a:rPr lang="en-GB" smtClean="0"/>
              <a:t>24/10/2018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13D7B5-874A-4301-B20E-2354922F9B0C}" type="slidenum">
              <a:rPr lang="en-GB" smtClean="0"/>
              <a:t>‹#›</a:t>
            </a:fld>
            <a:endParaRPr lang="en-GB"/>
          </a:p>
        </p:txBody>
      </p:sp>
    </p:spTree>
    <p:extLst>
      <p:ext uri="{BB962C8B-B14F-4D97-AF65-F5344CB8AC3E}">
        <p14:creationId xmlns:p14="http://schemas.microsoft.com/office/powerpoint/2010/main" val="4271242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1DD02B-EB89-4D01-A7DC-E04B4E0EF7E6}" type="datetimeFigureOut">
              <a:rPr lang="en-GB" smtClean="0"/>
              <a:t>24/10/2018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13D7B5-874A-4301-B20E-2354922F9B0C}" type="slidenum">
              <a:rPr lang="en-GB" smtClean="0"/>
              <a:t>‹#›</a:t>
            </a:fld>
            <a:endParaRPr lang="en-GB"/>
          </a:p>
        </p:txBody>
      </p:sp>
    </p:spTree>
    <p:extLst>
      <p:ext uri="{BB962C8B-B14F-4D97-AF65-F5344CB8AC3E}">
        <p14:creationId xmlns:p14="http://schemas.microsoft.com/office/powerpoint/2010/main" val="3540510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321DD02B-EB89-4D01-A7DC-E04B4E0EF7E6}" type="datetimeFigureOut">
              <a:rPr lang="en-GB" smtClean="0"/>
              <a:t>24/10/2018</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D713D7B5-874A-4301-B20E-2354922F9B0C}"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81073903"/>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321DD02B-EB89-4D01-A7DC-E04B4E0EF7E6}" type="datetimeFigureOut">
              <a:rPr lang="en-GB" smtClean="0"/>
              <a:t>24/10/2018</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D713D7B5-874A-4301-B20E-2354922F9B0C}" type="slidenum">
              <a:rPr lang="en-GB" smtClean="0"/>
              <a:t>‹#›</a:t>
            </a:fld>
            <a:endParaRPr lang="en-GB"/>
          </a:p>
        </p:txBody>
      </p:sp>
    </p:spTree>
    <p:extLst>
      <p:ext uri="{BB962C8B-B14F-4D97-AF65-F5344CB8AC3E}">
        <p14:creationId xmlns:p14="http://schemas.microsoft.com/office/powerpoint/2010/main" val="3284221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DD02B-EB89-4D01-A7DC-E04B4E0EF7E6}"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13D7B5-874A-4301-B20E-2354922F9B0C}" type="slidenum">
              <a:rPr lang="en-GB" smtClean="0"/>
              <a:t>‹#›</a:t>
            </a:fld>
            <a:endParaRPr lang="en-GB"/>
          </a:p>
        </p:txBody>
      </p:sp>
    </p:spTree>
    <p:extLst>
      <p:ext uri="{BB962C8B-B14F-4D97-AF65-F5344CB8AC3E}">
        <p14:creationId xmlns:p14="http://schemas.microsoft.com/office/powerpoint/2010/main" val="1008056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DD02B-EB89-4D01-A7DC-E04B4E0EF7E6}"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13D7B5-874A-4301-B20E-2354922F9B0C}" type="slidenum">
              <a:rPr lang="en-GB" smtClean="0"/>
              <a:t>‹#›</a:t>
            </a:fld>
            <a:endParaRPr lang="en-GB"/>
          </a:p>
        </p:txBody>
      </p:sp>
    </p:spTree>
    <p:extLst>
      <p:ext uri="{BB962C8B-B14F-4D97-AF65-F5344CB8AC3E}">
        <p14:creationId xmlns:p14="http://schemas.microsoft.com/office/powerpoint/2010/main" val="1812568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321DD02B-EB89-4D01-A7DC-E04B4E0EF7E6}" type="datetimeFigureOut">
              <a:rPr lang="en-GB" smtClean="0"/>
              <a:t>24/10/2018</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D713D7B5-874A-4301-B20E-2354922F9B0C}"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72635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6SnXBKEfr2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4FFECA-0832-4FE3-B587-054A0F2D8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E571DB-ACDB-45C8-8A82-62F15D7658BF}"/>
              </a:ext>
            </a:extLst>
          </p:cNvPr>
          <p:cNvSpPr>
            <a:spLocks noGrp="1"/>
          </p:cNvSpPr>
          <p:nvPr>
            <p:ph type="ctrTitle"/>
          </p:nvPr>
        </p:nvSpPr>
        <p:spPr>
          <a:xfrm>
            <a:off x="1580257" y="864911"/>
            <a:ext cx="9031484" cy="3467282"/>
          </a:xfrm>
        </p:spPr>
        <p:txBody>
          <a:bodyPr anchor="b">
            <a:normAutofit/>
          </a:bodyPr>
          <a:lstStyle/>
          <a:p>
            <a:r>
              <a:rPr lang="en-GB" sz="8000" dirty="0">
                <a:latin typeface="Arial" panose="020B0604020202020204" pitchFamily="34" charset="0"/>
                <a:cs typeface="Arial" panose="020B0604020202020204" pitchFamily="34" charset="0"/>
              </a:rPr>
              <a:t>Inclusive Education</a:t>
            </a:r>
          </a:p>
        </p:txBody>
      </p:sp>
      <p:sp>
        <p:nvSpPr>
          <p:cNvPr id="19" name="Freeform: Shape 9">
            <a:extLst>
              <a:ext uri="{FF2B5EF4-FFF2-40B4-BE49-F238E27FC236}">
                <a16:creationId xmlns:a16="http://schemas.microsoft.com/office/drawing/2014/main" id="{C65858E6-5C0F-4AAE-A1AC-29BA07FFE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7"/>
            <a:ext cx="12192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BF74B97-CC20-48D2-865F-E379C2AC11FA}"/>
              </a:ext>
            </a:extLst>
          </p:cNvPr>
          <p:cNvSpPr>
            <a:spLocks noGrp="1"/>
          </p:cNvSpPr>
          <p:nvPr>
            <p:ph type="subTitle" idx="1"/>
          </p:nvPr>
        </p:nvSpPr>
        <p:spPr>
          <a:xfrm>
            <a:off x="2073314" y="5493376"/>
            <a:ext cx="8045373" cy="742279"/>
          </a:xfrm>
        </p:spPr>
        <p:txBody>
          <a:bodyPr anchor="ctr">
            <a:normAutofit lnSpcReduction="10000"/>
          </a:bodyPr>
          <a:lstStyle/>
          <a:p>
            <a:r>
              <a:rPr lang="en-GB" sz="1800" dirty="0">
                <a:solidFill>
                  <a:srgbClr val="2A1A00"/>
                </a:solidFill>
              </a:rPr>
              <a:t>				</a:t>
            </a:r>
            <a:r>
              <a:rPr lang="en-GB" dirty="0">
                <a:solidFill>
                  <a:srgbClr val="2A1A00"/>
                </a:solidFill>
                <a:latin typeface="Arial" panose="020B0604020202020204" pitchFamily="34" charset="0"/>
                <a:cs typeface="Arial" panose="020B0604020202020204" pitchFamily="34" charset="0"/>
              </a:rPr>
              <a:t>	Georgina Payne</a:t>
            </a:r>
          </a:p>
          <a:p>
            <a:r>
              <a:rPr lang="en-GB" dirty="0">
                <a:solidFill>
                  <a:srgbClr val="2A1A00"/>
                </a:solidFill>
                <a:latin typeface="Arial" panose="020B0604020202020204" pitchFamily="34" charset="0"/>
                <a:cs typeface="Arial" panose="020B0604020202020204" pitchFamily="34" charset="0"/>
              </a:rPr>
              <a:t>						 P135325</a:t>
            </a:r>
          </a:p>
        </p:txBody>
      </p:sp>
    </p:spTree>
    <p:extLst>
      <p:ext uri="{BB962C8B-B14F-4D97-AF65-F5344CB8AC3E}">
        <p14:creationId xmlns:p14="http://schemas.microsoft.com/office/powerpoint/2010/main" val="11489515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2C3B48-99E5-4B5C-8E49-15C2A9552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33BFB02-3D4B-4BB3-B034-3655075FA5FD}"/>
              </a:ext>
            </a:extLst>
          </p:cNvPr>
          <p:cNvSpPr>
            <a:spLocks noGrp="1"/>
          </p:cNvSpPr>
          <p:nvPr>
            <p:ph type="title"/>
          </p:nvPr>
        </p:nvSpPr>
        <p:spPr>
          <a:xfrm>
            <a:off x="8050787" y="482321"/>
            <a:ext cx="3656581" cy="5571625"/>
          </a:xfrm>
        </p:spPr>
        <p:txBody>
          <a:bodyPr anchor="ctr">
            <a:normAutofit/>
          </a:bodyPr>
          <a:lstStyle/>
          <a:p>
            <a:r>
              <a:rPr lang="en-GB" sz="4000">
                <a:latin typeface="Arial" panose="020B0604020202020204" pitchFamily="34" charset="0"/>
                <a:cs typeface="Arial" panose="020B0604020202020204" pitchFamily="34" charset="0"/>
              </a:rPr>
              <a:t>Lesson Objectives </a:t>
            </a:r>
          </a:p>
        </p:txBody>
      </p:sp>
      <p:sp>
        <p:nvSpPr>
          <p:cNvPr id="12" name="Freeform 10">
            <a:extLst>
              <a:ext uri="{FF2B5EF4-FFF2-40B4-BE49-F238E27FC236}">
                <a16:creationId xmlns:a16="http://schemas.microsoft.com/office/drawing/2014/main" id="{C67B4E51-3288-4A1F-A92C-87C9401EDE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14" name="Rectangle 13">
            <a:extLst>
              <a:ext uri="{FF2B5EF4-FFF2-40B4-BE49-F238E27FC236}">
                <a16:creationId xmlns:a16="http://schemas.microsoft.com/office/drawing/2014/main" id="{D3E95A6B-F840-413C-9E78-C33C02FFA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3AE4995-D7F2-4594-B889-7A9668BA16BF}"/>
              </a:ext>
            </a:extLst>
          </p:cNvPr>
          <p:cNvGraphicFramePr>
            <a:graphicFrameLocks noGrp="1"/>
          </p:cNvGraphicFramePr>
          <p:nvPr>
            <p:ph idx="1"/>
            <p:extLst>
              <p:ext uri="{D42A27DB-BD31-4B8C-83A1-F6EECF244321}">
                <p14:modId xmlns:p14="http://schemas.microsoft.com/office/powerpoint/2010/main" val="2474254985"/>
              </p:ext>
            </p:extLst>
          </p:nvPr>
        </p:nvGraphicFramePr>
        <p:xfrm>
          <a:off x="631825" y="546284"/>
          <a:ext cx="6305550" cy="5573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5413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26ECB3-B4F1-403A-81EB-D7373D613ADC}"/>
              </a:ext>
            </a:extLst>
          </p:cNvPr>
          <p:cNvSpPr>
            <a:spLocks noGrp="1"/>
          </p:cNvSpPr>
          <p:nvPr>
            <p:ph type="title"/>
          </p:nvPr>
        </p:nvSpPr>
        <p:spPr>
          <a:xfrm>
            <a:off x="761996" y="382385"/>
            <a:ext cx="10668004" cy="1113295"/>
          </a:xfrm>
        </p:spPr>
        <p:txBody>
          <a:bodyPr anchor="b">
            <a:normAutofit/>
          </a:bodyPr>
          <a:lstStyle/>
          <a:p>
            <a:pPr algn="ctr"/>
            <a:r>
              <a:rPr lang="en-GB" dirty="0">
                <a:latin typeface="Arial" panose="020B0604020202020204" pitchFamily="34" charset="0"/>
                <a:cs typeface="Arial" panose="020B0604020202020204" pitchFamily="34" charset="0"/>
              </a:rPr>
              <a:t>What is inclusion?</a:t>
            </a:r>
            <a:r>
              <a:rPr lang="en-GB" dirty="0"/>
              <a:t> </a:t>
            </a:r>
            <a:endParaRPr lang="en-GB"/>
          </a:p>
        </p:txBody>
      </p:sp>
      <p:sp>
        <p:nvSpPr>
          <p:cNvPr id="3" name="Content Placeholder 2">
            <a:extLst>
              <a:ext uri="{FF2B5EF4-FFF2-40B4-BE49-F238E27FC236}">
                <a16:creationId xmlns:a16="http://schemas.microsoft.com/office/drawing/2014/main" id="{758DCFA0-F4E9-4F00-B0AF-23055323F770}"/>
              </a:ext>
            </a:extLst>
          </p:cNvPr>
          <p:cNvSpPr>
            <a:spLocks noGrp="1"/>
          </p:cNvSpPr>
          <p:nvPr>
            <p:ph idx="1"/>
          </p:nvPr>
        </p:nvSpPr>
        <p:spPr>
          <a:xfrm>
            <a:off x="480387" y="1715106"/>
            <a:ext cx="11231221" cy="4072204"/>
          </a:xfrm>
        </p:spPr>
        <p:txBody>
          <a:bodyPr>
            <a:normAutofit/>
          </a:bodyPr>
          <a:lstStyle/>
          <a:p>
            <a:pPr algn="ctr">
              <a:lnSpc>
                <a:spcPct val="100000"/>
              </a:lnSpc>
            </a:pPr>
            <a:r>
              <a:rPr lang="en-GB" sz="2400" dirty="0">
                <a:latin typeface="Arial" panose="020B0604020202020204" pitchFamily="34" charset="0"/>
                <a:cs typeface="Arial" panose="020B0604020202020204" pitchFamily="34" charset="0"/>
              </a:rPr>
              <a:t> Education that includes everyone, with non-disabled and Disabled people (including those with “special educational needs”) learning together in mainstream schools, colleges and universities. </a:t>
            </a:r>
          </a:p>
          <a:p>
            <a:pPr algn="ctr">
              <a:lnSpc>
                <a:spcPct val="100000"/>
              </a:lnSpc>
            </a:pPr>
            <a:r>
              <a:rPr lang="en-GB" sz="2400" dirty="0">
                <a:latin typeface="Arial" panose="020B0604020202020204" pitchFamily="34" charset="0"/>
                <a:cs typeface="Arial" panose="020B0604020202020204" pitchFamily="34" charset="0"/>
              </a:rPr>
              <a:t> Inclusive practice can be defined as attitudes and methods that ensure all learners can access mainstream education. Everyone works together to make sure all learners feel welcome and valued, and that they get the right support to help them develop their talents and achieve their goals. When education is truly inclusive it can actually benefit all learners, not only Disabled learners.</a:t>
            </a:r>
          </a:p>
          <a:p>
            <a:pPr>
              <a:lnSpc>
                <a:spcPct val="100000"/>
              </a:lnSpc>
            </a:pPr>
            <a:endParaRPr lang="en-GB" dirty="0">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Allfie</a:t>
            </a:r>
            <a:r>
              <a:rPr lang="en-GB" dirty="0">
                <a:latin typeface="Arial" panose="020B0604020202020204" pitchFamily="34" charset="0"/>
                <a:cs typeface="Arial" panose="020B0604020202020204" pitchFamily="34" charset="0"/>
              </a:rPr>
              <a:t>, 2018)</a:t>
            </a:r>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9085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680E98-C495-4349-A699-A239B9295874}"/>
              </a:ext>
            </a:extLst>
          </p:cNvPr>
          <p:cNvSpPr>
            <a:spLocks noGrp="1"/>
          </p:cNvSpPr>
          <p:nvPr>
            <p:ph type="title"/>
          </p:nvPr>
        </p:nvSpPr>
        <p:spPr>
          <a:xfrm>
            <a:off x="761996" y="382385"/>
            <a:ext cx="10668004" cy="1113295"/>
          </a:xfrm>
        </p:spPr>
        <p:txBody>
          <a:bodyPr anchor="b">
            <a:normAutofit/>
          </a:bodyPr>
          <a:lstStyle/>
          <a:p>
            <a:pPr algn="ctr"/>
            <a:r>
              <a:rPr lang="en-GB">
                <a:latin typeface="Arial" panose="020B0604020202020204" pitchFamily="34" charset="0"/>
                <a:cs typeface="Arial" panose="020B0604020202020204" pitchFamily="34" charset="0"/>
              </a:rPr>
              <a:t>Welsh Government 2018 </a:t>
            </a:r>
            <a:endParaRPr lang="en-GB" dirty="0">
              <a:latin typeface="Arial" panose="020B0604020202020204" pitchFamily="34" charset="0"/>
              <a:cs typeface="Arial" panose="020B0604020202020204" pitchFamily="34" charset="0"/>
            </a:endParaRPr>
          </a:p>
        </p:txBody>
      </p:sp>
      <p:sp>
        <p:nvSpPr>
          <p:cNvPr id="23" name="Content Placeholder 2">
            <a:extLst>
              <a:ext uri="{FF2B5EF4-FFF2-40B4-BE49-F238E27FC236}">
                <a16:creationId xmlns:a16="http://schemas.microsoft.com/office/drawing/2014/main" id="{4DCBEAD6-D584-47AA-9B5B-81EA121E05F6}"/>
              </a:ext>
            </a:extLst>
          </p:cNvPr>
          <p:cNvSpPr>
            <a:spLocks noGrp="1"/>
          </p:cNvSpPr>
          <p:nvPr>
            <p:ph idx="1"/>
          </p:nvPr>
        </p:nvSpPr>
        <p:spPr>
          <a:xfrm>
            <a:off x="761996" y="1785257"/>
            <a:ext cx="10668004" cy="4032447"/>
          </a:xfrm>
        </p:spPr>
        <p:txBody>
          <a:bodyPr>
            <a:normAutofit/>
          </a:bodyPr>
          <a:lstStyle/>
          <a:p>
            <a:r>
              <a:rPr lang="en-GB" sz="2400" dirty="0">
                <a:latin typeface="Arial" panose="020B0604020202020204" pitchFamily="34" charset="0"/>
                <a:cs typeface="Arial" panose="020B0604020202020204" pitchFamily="34" charset="0"/>
              </a:rPr>
              <a:t> The Social Model of Disability. </a:t>
            </a:r>
          </a:p>
          <a:p>
            <a:r>
              <a:rPr lang="en-GB" sz="2400" dirty="0">
                <a:latin typeface="Arial" panose="020B0604020202020204" pitchFamily="34" charset="0"/>
                <a:cs typeface="Arial" panose="020B0604020202020204" pitchFamily="34" charset="0"/>
              </a:rPr>
              <a:t> Improving access to education for disabled students. </a:t>
            </a:r>
          </a:p>
          <a:p>
            <a:r>
              <a:rPr lang="en-GB" sz="2400" dirty="0">
                <a:latin typeface="Arial" panose="020B0604020202020204" pitchFamily="34" charset="0"/>
                <a:cs typeface="Arial" panose="020B0604020202020204" pitchFamily="34" charset="0"/>
              </a:rPr>
              <a:t> Discrimination. </a:t>
            </a:r>
          </a:p>
          <a:p>
            <a:r>
              <a:rPr lang="en-GB" sz="2400" dirty="0">
                <a:latin typeface="Arial" panose="020B0604020202020204" pitchFamily="34" charset="0"/>
                <a:cs typeface="Arial" panose="020B0604020202020204" pitchFamily="34" charset="0"/>
              </a:rPr>
              <a:t> Accessibility strategies. </a:t>
            </a:r>
          </a:p>
          <a:p>
            <a:r>
              <a:rPr lang="en-GB" sz="2400" dirty="0">
                <a:latin typeface="Arial" panose="020B0604020202020204" pitchFamily="34" charset="0"/>
                <a:cs typeface="Arial" panose="020B0604020202020204" pitchFamily="34" charset="0"/>
              </a:rPr>
              <a:t> Accessibility plans. </a:t>
            </a:r>
          </a:p>
          <a:p>
            <a:r>
              <a:rPr lang="en-GB" sz="2400" dirty="0">
                <a:latin typeface="Arial" panose="020B0604020202020204" pitchFamily="34" charset="0"/>
                <a:cs typeface="Arial" panose="020B0604020202020204" pitchFamily="34" charset="0"/>
              </a:rPr>
              <a:t> Preparation</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Beta.gov.wales</a:t>
            </a:r>
            <a:r>
              <a:rPr lang="en-GB" dirty="0">
                <a:latin typeface="Arial" panose="020B0604020202020204" pitchFamily="34" charset="0"/>
                <a:cs typeface="Arial" panose="020B0604020202020204" pitchFamily="34" charset="0"/>
              </a:rPr>
              <a:t>, 2018)</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24" name="Freeform: Shape 16">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97373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44103-4B2A-40C2-BC26-1087F265D3E0}"/>
              </a:ext>
            </a:extLst>
          </p:cNvPr>
          <p:cNvSpPr>
            <a:spLocks noGrp="1"/>
          </p:cNvSpPr>
          <p:nvPr>
            <p:ph type="title"/>
          </p:nvPr>
        </p:nvSpPr>
        <p:spPr>
          <a:xfrm>
            <a:off x="761996" y="382385"/>
            <a:ext cx="10668004" cy="1113295"/>
          </a:xfrm>
        </p:spPr>
        <p:txBody>
          <a:bodyPr anchor="b">
            <a:normAutofit/>
          </a:bodyPr>
          <a:lstStyle/>
          <a:p>
            <a:pPr algn="ctr"/>
            <a:r>
              <a:rPr lang="en-GB" dirty="0">
                <a:latin typeface="Arial" panose="020B0604020202020204" pitchFamily="34" charset="0"/>
                <a:cs typeface="Arial" panose="020B0604020202020204" pitchFamily="34" charset="0"/>
              </a:rPr>
              <a:t>Welsh Government 2018 </a:t>
            </a:r>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DE10AED7-9540-4B39-9515-DFCB13540A9A}"/>
              </a:ext>
            </a:extLst>
          </p:cNvPr>
          <p:cNvSpPr/>
          <p:nvPr/>
        </p:nvSpPr>
        <p:spPr>
          <a:xfrm>
            <a:off x="5954775" y="3244334"/>
            <a:ext cx="282450" cy="369332"/>
          </a:xfrm>
          <a:prstGeom prst="rect">
            <a:avLst/>
          </a:prstGeom>
        </p:spPr>
        <p:txBody>
          <a:bodyPr wrap="none">
            <a:spAutoFit/>
          </a:bodyPr>
          <a:lstStyle/>
          <a:p>
            <a:r>
              <a:rPr lang="en-GB" dirty="0"/>
              <a:t>g</a:t>
            </a:r>
          </a:p>
        </p:txBody>
      </p:sp>
      <p:pic>
        <p:nvPicPr>
          <p:cNvPr id="7" name="Content Placeholder 6">
            <a:extLst>
              <a:ext uri="{FF2B5EF4-FFF2-40B4-BE49-F238E27FC236}">
                <a16:creationId xmlns:a16="http://schemas.microsoft.com/office/drawing/2014/main" id="{184970F1-A041-4345-843F-986E0E2F9D27}"/>
              </a:ext>
            </a:extLst>
          </p:cNvPr>
          <p:cNvPicPr>
            <a:picLocks noGrp="1"/>
          </p:cNvPicPr>
          <p:nvPr>
            <p:ph idx="1"/>
          </p:nvPr>
        </p:nvPicPr>
        <p:blipFill rotWithShape="1">
          <a:blip r:embed="rId2"/>
          <a:srcRect l="27088" t="20394" r="30036" b="10640"/>
          <a:stretch/>
        </p:blipFill>
        <p:spPr bwMode="auto">
          <a:xfrm>
            <a:off x="3183336" y="1616377"/>
            <a:ext cx="5542878" cy="48592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12654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6BD87-4CE4-4E07-8CCD-763D73910D1D}"/>
              </a:ext>
            </a:extLst>
          </p:cNvPr>
          <p:cNvSpPr>
            <a:spLocks noGrp="1"/>
          </p:cNvSpPr>
          <p:nvPr>
            <p:ph type="title"/>
          </p:nvPr>
        </p:nvSpPr>
        <p:spPr>
          <a:xfrm>
            <a:off x="761996" y="410817"/>
            <a:ext cx="10668004" cy="1084863"/>
          </a:xfrm>
        </p:spPr>
        <p:txBody>
          <a:bodyPr anchor="b">
            <a:normAutofit/>
          </a:bodyPr>
          <a:lstStyle/>
          <a:p>
            <a:pPr algn="ctr"/>
            <a:r>
              <a:rPr lang="en-GB" dirty="0">
                <a:latin typeface="Arial" panose="020B0604020202020204" pitchFamily="34" charset="0"/>
                <a:cs typeface="Arial" panose="020B0604020202020204" pitchFamily="34" charset="0"/>
              </a:rPr>
              <a:t>Statistics in Wales 2018</a:t>
            </a:r>
          </a:p>
        </p:txBody>
      </p:sp>
      <p:sp>
        <p:nvSpPr>
          <p:cNvPr id="3" name="Content Placeholder 2">
            <a:extLst>
              <a:ext uri="{FF2B5EF4-FFF2-40B4-BE49-F238E27FC236}">
                <a16:creationId xmlns:a16="http://schemas.microsoft.com/office/drawing/2014/main" id="{570197B3-DADF-4168-B057-1A14D1E0B8EA}"/>
              </a:ext>
            </a:extLst>
          </p:cNvPr>
          <p:cNvSpPr>
            <a:spLocks noGrp="1"/>
          </p:cNvSpPr>
          <p:nvPr>
            <p:ph idx="1"/>
          </p:nvPr>
        </p:nvSpPr>
        <p:spPr>
          <a:xfrm>
            <a:off x="761996" y="1785257"/>
            <a:ext cx="11098700" cy="4221478"/>
          </a:xfrm>
        </p:spPr>
        <p:txBody>
          <a:bodyPr>
            <a:normAutofit/>
          </a:bodyPr>
          <a:lstStyle/>
          <a:p>
            <a:r>
              <a:rPr lang="en-GB" sz="2400" dirty="0"/>
              <a:t>45% of disabled people reported that they experienced problems at school as a result of their impairment. </a:t>
            </a:r>
          </a:p>
          <a:p>
            <a:r>
              <a:rPr lang="en-GB" sz="2400" dirty="0"/>
              <a:t> Disabled adults are twice as likely to have no formal qualifications as nondisabled adults – 26% and 12% respectively. </a:t>
            </a:r>
          </a:p>
          <a:p>
            <a:r>
              <a:rPr lang="en-GB" sz="2400" dirty="0"/>
              <a:t> By the age of twenty-six, disabled people are nearly four times as likely to be unemployed or involuntarily out of work than non-disabled. Only 20% of adults with learning disabilities are known to learning disability services.</a:t>
            </a:r>
          </a:p>
          <a:p>
            <a:r>
              <a:rPr lang="en-GB" sz="2400" dirty="0"/>
              <a:t> Graduate employment rates are much lower for wheelchair users. </a:t>
            </a:r>
          </a:p>
          <a:p>
            <a:endParaRPr lang="en-GB" sz="2400" dirty="0"/>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96623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1CCD259-DCC4-4B14-9AF3-5A557F979F40}"/>
              </a:ext>
            </a:extLst>
          </p:cNvPr>
          <p:cNvSpPr>
            <a:spLocks noGrp="1"/>
          </p:cNvSpPr>
          <p:nvPr>
            <p:ph type="title"/>
          </p:nvPr>
        </p:nvSpPr>
        <p:spPr>
          <a:xfrm>
            <a:off x="1251678" y="382385"/>
            <a:ext cx="10178322" cy="1492132"/>
          </a:xfrm>
        </p:spPr>
        <p:txBody>
          <a:bodyPr anchor="ctr">
            <a:normAutofit/>
          </a:bodyPr>
          <a:lstStyle/>
          <a:p>
            <a:r>
              <a:rPr lang="en-GB" dirty="0">
                <a:latin typeface="Arial" panose="020B0604020202020204" pitchFamily="34" charset="0"/>
                <a:cs typeface="Arial" panose="020B0604020202020204" pitchFamily="34" charset="0"/>
              </a:rPr>
              <a:t>Provisions</a:t>
            </a:r>
            <a:endParaRPr lang="en-GB">
              <a:latin typeface="Arial" panose="020B0604020202020204" pitchFamily="34" charset="0"/>
              <a:cs typeface="Arial" panose="020B0604020202020204" pitchFamily="34" charset="0"/>
            </a:endParaRPr>
          </a:p>
        </p:txBody>
      </p:sp>
      <p:sp>
        <p:nvSpPr>
          <p:cNvPr id="19"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sp>
      <p:sp>
        <p:nvSpPr>
          <p:cNvPr id="21" name="Rectangle 20">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2" name="Content Placeholder 2">
            <a:extLst>
              <a:ext uri="{FF2B5EF4-FFF2-40B4-BE49-F238E27FC236}">
                <a16:creationId xmlns:a16="http://schemas.microsoft.com/office/drawing/2014/main" id="{C5E52BC1-7F75-4D7F-B300-BC50B26E06E8}"/>
              </a:ext>
            </a:extLst>
          </p:cNvPr>
          <p:cNvGraphicFramePr>
            <a:graphicFrameLocks noGrp="1"/>
          </p:cNvGraphicFramePr>
          <p:nvPr>
            <p:ph idx="1"/>
            <p:extLst>
              <p:ext uri="{D42A27DB-BD31-4B8C-83A1-F6EECF244321}">
                <p14:modId xmlns:p14="http://schemas.microsoft.com/office/powerpoint/2010/main" val="180976594"/>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4826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98975A-BB0A-4F7E-A60E-ECB53166C1FD}"/>
              </a:ext>
            </a:extLst>
          </p:cNvPr>
          <p:cNvSpPr>
            <a:spLocks noGrp="1"/>
          </p:cNvSpPr>
          <p:nvPr>
            <p:ph type="title"/>
          </p:nvPr>
        </p:nvSpPr>
        <p:spPr>
          <a:xfrm>
            <a:off x="761996" y="382385"/>
            <a:ext cx="10668004" cy="1113295"/>
          </a:xfrm>
        </p:spPr>
        <p:txBody>
          <a:bodyPr anchor="b">
            <a:normAutofit/>
          </a:bodyPr>
          <a:lstStyle/>
          <a:p>
            <a:pPr algn="ctr"/>
            <a:r>
              <a:rPr lang="en-GB" dirty="0">
                <a:latin typeface="Arial" panose="020B0604020202020204" pitchFamily="34" charset="0"/>
                <a:cs typeface="Arial" panose="020B0604020202020204" pitchFamily="34" charset="0"/>
              </a:rPr>
              <a:t>Provisions</a:t>
            </a:r>
          </a:p>
        </p:txBody>
      </p:sp>
      <p:sp>
        <p:nvSpPr>
          <p:cNvPr id="3" name="Content Placeholder 2">
            <a:extLst>
              <a:ext uri="{FF2B5EF4-FFF2-40B4-BE49-F238E27FC236}">
                <a16:creationId xmlns:a16="http://schemas.microsoft.com/office/drawing/2014/main" id="{B4FF9183-6E9F-4E44-840B-3FF16CF62D79}"/>
              </a:ext>
            </a:extLst>
          </p:cNvPr>
          <p:cNvSpPr>
            <a:spLocks noGrp="1"/>
          </p:cNvSpPr>
          <p:nvPr>
            <p:ph idx="1"/>
          </p:nvPr>
        </p:nvSpPr>
        <p:spPr>
          <a:xfrm>
            <a:off x="761996" y="1455637"/>
            <a:ext cx="10668004" cy="4522778"/>
          </a:xfrm>
        </p:spPr>
        <p:txBody>
          <a:bodyPr>
            <a:normAutofit fontScale="92500" lnSpcReduction="10000"/>
          </a:bodyPr>
          <a:lstStyle/>
          <a:p>
            <a:r>
              <a:rPr lang="en-GB" sz="2400" dirty="0">
                <a:latin typeface="Arial" panose="020B0604020202020204" pitchFamily="34" charset="0"/>
                <a:cs typeface="Arial" panose="020B0604020202020204" pitchFamily="34" charset="0"/>
              </a:rPr>
              <a:t> Brail books and Worksheets </a:t>
            </a:r>
          </a:p>
          <a:p>
            <a:r>
              <a:rPr lang="en-GB" sz="2400" dirty="0">
                <a:latin typeface="Arial" panose="020B0604020202020204" pitchFamily="34" charset="0"/>
                <a:cs typeface="Arial" panose="020B0604020202020204" pitchFamily="34" charset="0"/>
              </a:rPr>
              <a:t> Raised tables. </a:t>
            </a:r>
          </a:p>
          <a:p>
            <a:r>
              <a:rPr lang="en-GB" sz="2400" dirty="0">
                <a:latin typeface="Arial" panose="020B0604020202020204" pitchFamily="34" charset="0"/>
                <a:cs typeface="Arial" panose="020B0604020202020204" pitchFamily="34" charset="0"/>
              </a:rPr>
              <a:t> Larger Prints. </a:t>
            </a:r>
          </a:p>
          <a:p>
            <a:r>
              <a:rPr lang="en-GB" sz="2400" dirty="0">
                <a:latin typeface="Arial" panose="020B0604020202020204" pitchFamily="34" charset="0"/>
                <a:cs typeface="Arial" panose="020B0604020202020204" pitchFamily="34" charset="0"/>
              </a:rPr>
              <a:t> Make changed to the classroom organisation if needed. </a:t>
            </a:r>
          </a:p>
          <a:p>
            <a:r>
              <a:rPr lang="en-GB" sz="2400" dirty="0">
                <a:latin typeface="Arial" panose="020B0604020202020204" pitchFamily="34" charset="0"/>
                <a:cs typeface="Arial" panose="020B0604020202020204" pitchFamily="34" charset="0"/>
              </a:rPr>
              <a:t> Audio format. </a:t>
            </a:r>
          </a:p>
          <a:p>
            <a:r>
              <a:rPr lang="en-GB" sz="2400" dirty="0">
                <a:latin typeface="Arial" panose="020B0604020202020204" pitchFamily="34" charset="0"/>
                <a:cs typeface="Arial" panose="020B0604020202020204" pitchFamily="34" charset="0"/>
              </a:rPr>
              <a:t>Lighting and paint schemes to help visually impaired students.</a:t>
            </a:r>
          </a:p>
          <a:p>
            <a:r>
              <a:rPr lang="en-GB" sz="2400" dirty="0">
                <a:latin typeface="Arial" panose="020B0604020202020204" pitchFamily="34" charset="0"/>
                <a:cs typeface="Arial" panose="020B0604020202020204" pitchFamily="34" charset="0"/>
              </a:rPr>
              <a:t>Lifts and ramps to help physically impaired children</a:t>
            </a:r>
          </a:p>
          <a:p>
            <a:r>
              <a:rPr lang="en-GB" sz="2400" dirty="0">
                <a:latin typeface="Arial" panose="020B0604020202020204" pitchFamily="34" charset="0"/>
                <a:cs typeface="Arial" panose="020B0604020202020204" pitchFamily="34" charset="0"/>
              </a:rPr>
              <a:t>Carpeting and acoustic tiling of classrooms to help hearing impaired pupils.  </a:t>
            </a:r>
          </a:p>
          <a:p>
            <a:r>
              <a:rPr lang="en-GB" sz="2400" dirty="0">
                <a:latin typeface="Arial" panose="020B0604020202020204" pitchFamily="34" charset="0"/>
                <a:cs typeface="Arial" panose="020B0604020202020204" pitchFamily="34" charset="0"/>
              </a:rPr>
              <a:t> Extra resources for Learning Disabilities. </a:t>
            </a:r>
          </a:p>
          <a:p>
            <a:pPr marL="0" indent="0">
              <a:buNone/>
            </a:pPr>
            <a:r>
              <a:rPr lang="en-GB" sz="2400" dirty="0"/>
              <a:t>									(NIDirect,2016)</a:t>
            </a:r>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19998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D92178-376A-4128-A07E-A2490D8A829A}"/>
              </a:ext>
            </a:extLst>
          </p:cNvPr>
          <p:cNvSpPr>
            <a:spLocks noGrp="1"/>
          </p:cNvSpPr>
          <p:nvPr>
            <p:ph type="title"/>
          </p:nvPr>
        </p:nvSpPr>
        <p:spPr>
          <a:xfrm>
            <a:off x="761996" y="382385"/>
            <a:ext cx="10668004" cy="1113295"/>
          </a:xfrm>
        </p:spPr>
        <p:txBody>
          <a:bodyPr anchor="b">
            <a:normAutofit/>
          </a:bodyPr>
          <a:lstStyle/>
          <a:p>
            <a:pPr algn="ctr"/>
            <a:r>
              <a:rPr lang="en-GB" dirty="0">
                <a:latin typeface="Arial" panose="020B0604020202020204" pitchFamily="34" charset="0"/>
                <a:cs typeface="Arial" panose="020B0604020202020204" pitchFamily="34" charset="0"/>
              </a:rPr>
              <a:t>Video</a:t>
            </a:r>
          </a:p>
        </p:txBody>
      </p:sp>
      <p:sp>
        <p:nvSpPr>
          <p:cNvPr id="3" name="Content Placeholder 2">
            <a:extLst>
              <a:ext uri="{FF2B5EF4-FFF2-40B4-BE49-F238E27FC236}">
                <a16:creationId xmlns:a16="http://schemas.microsoft.com/office/drawing/2014/main" id="{7858559D-00A4-47E9-8787-845636DA67D1}"/>
              </a:ext>
            </a:extLst>
          </p:cNvPr>
          <p:cNvSpPr>
            <a:spLocks noGrp="1"/>
          </p:cNvSpPr>
          <p:nvPr>
            <p:ph idx="1"/>
          </p:nvPr>
        </p:nvSpPr>
        <p:spPr>
          <a:xfrm>
            <a:off x="761996" y="1785257"/>
            <a:ext cx="10668004" cy="3440539"/>
          </a:xfrm>
        </p:spPr>
        <p:txBody>
          <a:bodyPr>
            <a:normAutofit/>
          </a:bodyPr>
          <a:lstStyle/>
          <a:p>
            <a:pPr marL="0" indent="0">
              <a:buNone/>
            </a:pPr>
            <a:r>
              <a:rPr lang="en-GB" sz="2400" dirty="0">
                <a:hlinkClick r:id="rId2"/>
              </a:rPr>
              <a:t>https://www.youtube.com/watch?v=6SnXBKEfr2s</a:t>
            </a:r>
            <a:endParaRPr lang="en-GB" sz="2400" dirty="0"/>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93176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a:extLst>
              <a:ext uri="{FF2B5EF4-FFF2-40B4-BE49-F238E27FC236}">
                <a16:creationId xmlns:a16="http://schemas.microsoft.com/office/drawing/2014/main" id="{7D06F678-883D-4BDC-9C45-23D0D993B552}"/>
              </a:ext>
            </a:extLst>
          </p:cNvPr>
          <p:cNvSpPr>
            <a:spLocks noGrp="1"/>
          </p:cNvSpPr>
          <p:nvPr>
            <p:ph type="title"/>
          </p:nvPr>
        </p:nvSpPr>
        <p:spPr>
          <a:xfrm>
            <a:off x="754144" y="484631"/>
            <a:ext cx="6340519" cy="1638469"/>
          </a:xfrm>
        </p:spPr>
        <p:txBody>
          <a:bodyPr>
            <a:normAutofit/>
          </a:bodyPr>
          <a:lstStyle/>
          <a:p>
            <a:r>
              <a:rPr lang="en-GB">
                <a:latin typeface="Arial" panose="020B0604020202020204" pitchFamily="34" charset="0"/>
                <a:cs typeface="Arial" panose="020B0604020202020204" pitchFamily="34" charset="0"/>
              </a:rPr>
              <a:t>Activity</a:t>
            </a:r>
          </a:p>
        </p:txBody>
      </p:sp>
      <p:sp>
        <p:nvSpPr>
          <p:cNvPr id="16" name="Rectangle 15">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3BB0962-0435-4C8A-A0C0-33BDD6371DA8}"/>
              </a:ext>
            </a:extLst>
          </p:cNvPr>
          <p:cNvSpPr>
            <a:spLocks noGrp="1"/>
          </p:cNvSpPr>
          <p:nvPr>
            <p:ph idx="1"/>
          </p:nvPr>
        </p:nvSpPr>
        <p:spPr>
          <a:xfrm>
            <a:off x="765051" y="2443141"/>
            <a:ext cx="6306309" cy="2814150"/>
          </a:xfrm>
        </p:spPr>
        <p:txBody>
          <a:bodyPr>
            <a:normAutofit/>
          </a:bodyPr>
          <a:lstStyle/>
          <a:p>
            <a:pPr marL="0" indent="0">
              <a:buNone/>
            </a:pPr>
            <a:r>
              <a:rPr lang="en-GB" sz="2800" dirty="0">
                <a:solidFill>
                  <a:schemeClr val="tx1"/>
                </a:solidFill>
                <a:latin typeface="Arial" panose="020B0604020202020204" pitchFamily="34" charset="0"/>
                <a:cs typeface="Arial" panose="020B0604020202020204" pitchFamily="34" charset="0"/>
              </a:rPr>
              <a:t>Using the scenarios given, come up with a provision that could be put into place for the student to be included into mainstream education.  </a:t>
            </a:r>
          </a:p>
        </p:txBody>
      </p:sp>
      <p:pic>
        <p:nvPicPr>
          <p:cNvPr id="7" name="Graphic 6" descr="Pencil">
            <a:extLst>
              <a:ext uri="{FF2B5EF4-FFF2-40B4-BE49-F238E27FC236}">
                <a16:creationId xmlns:a16="http://schemas.microsoft.com/office/drawing/2014/main" id="{C83040C2-73A9-470D-83A1-CE989417EE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50787" y="1600709"/>
            <a:ext cx="3656581" cy="3656581"/>
          </a:xfrm>
          <a:prstGeom prst="rect">
            <a:avLst/>
          </a:prstGeom>
        </p:spPr>
      </p:pic>
    </p:spTree>
    <p:extLst>
      <p:ext uri="{BB962C8B-B14F-4D97-AF65-F5344CB8AC3E}">
        <p14:creationId xmlns:p14="http://schemas.microsoft.com/office/powerpoint/2010/main" val="2159053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680D4D6-B06E-4316-8BBC-7A65A10AC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7A225-8244-49B5-8DEA-C4946C9ED498}"/>
              </a:ext>
            </a:extLst>
          </p:cNvPr>
          <p:cNvSpPr>
            <a:spLocks noGrp="1"/>
          </p:cNvSpPr>
          <p:nvPr>
            <p:ph type="title"/>
          </p:nvPr>
        </p:nvSpPr>
        <p:spPr>
          <a:xfrm>
            <a:off x="761996" y="1153287"/>
            <a:ext cx="3570566" cy="4551426"/>
          </a:xfrm>
        </p:spPr>
        <p:txBody>
          <a:bodyPr anchor="ctr">
            <a:normAutofit/>
          </a:bodyPr>
          <a:lstStyle/>
          <a:p>
            <a:pPr algn="r"/>
            <a:r>
              <a:rPr lang="en-GB" sz="3200" dirty="0">
                <a:latin typeface="Arial" panose="020B0604020202020204" pitchFamily="34" charset="0"/>
                <a:cs typeface="Arial" panose="020B0604020202020204" pitchFamily="34" charset="0"/>
              </a:rPr>
              <a:t>Case Study 1 </a:t>
            </a:r>
          </a:p>
        </p:txBody>
      </p:sp>
      <p:cxnSp>
        <p:nvCxnSpPr>
          <p:cNvPr id="17" name="Straight Connector 16">
            <a:extLst>
              <a:ext uri="{FF2B5EF4-FFF2-40B4-BE49-F238E27FC236}">
                <a16:creationId xmlns:a16="http://schemas.microsoft.com/office/drawing/2014/main" id="{ED72A37F-0C2F-473C-9D71-B80AEE71BF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796" y="1962397"/>
            <a:ext cx="0" cy="2933206"/>
          </a:xfrm>
          <a:prstGeom prst="line">
            <a:avLst/>
          </a:prstGeom>
          <a:ln w="22225">
            <a:solidFill>
              <a:schemeClr val="accent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D9FD8D-1730-4D8E-A477-02BCD77C3D23}"/>
              </a:ext>
            </a:extLst>
          </p:cNvPr>
          <p:cNvSpPr>
            <a:spLocks noGrp="1"/>
          </p:cNvSpPr>
          <p:nvPr>
            <p:ph idx="1"/>
          </p:nvPr>
        </p:nvSpPr>
        <p:spPr>
          <a:xfrm>
            <a:off x="4976031" y="1153287"/>
            <a:ext cx="6453969" cy="4551426"/>
          </a:xfrm>
        </p:spPr>
        <p:txBody>
          <a:bodyPr anchor="ctr">
            <a:normAutofit/>
          </a:bodyPr>
          <a:lstStyle/>
          <a:p>
            <a:pPr marL="0" indent="0">
              <a:buNone/>
            </a:pPr>
            <a:r>
              <a:rPr lang="en-GB" sz="3200" dirty="0">
                <a:latin typeface="Arial" panose="020B0604020202020204" pitchFamily="34" charset="0"/>
                <a:cs typeface="Arial" panose="020B0604020202020204" pitchFamily="34" charset="0"/>
              </a:rPr>
              <a:t>The strategy used here was to work with the learning support teacher in advance of the lessons, discussing the language which would be used and also reinforcing basic skills regularly.</a:t>
            </a:r>
          </a:p>
        </p:txBody>
      </p:sp>
      <p:sp>
        <p:nvSpPr>
          <p:cNvPr id="19" name="Rectangle 18">
            <a:extLst>
              <a:ext uri="{FF2B5EF4-FFF2-40B4-BE49-F238E27FC236}">
                <a16:creationId xmlns:a16="http://schemas.microsoft.com/office/drawing/2014/main" id="{64016ABB-4F5D-4BFA-9406-7CD61399B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74263" y="440267"/>
            <a:ext cx="643467" cy="12191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3BF5F0B7-BA66-42BE-8D54-1F11ED947E90}"/>
              </a:ext>
            </a:extLst>
          </p:cNvPr>
          <p:cNvSpPr/>
          <p:nvPr/>
        </p:nvSpPr>
        <p:spPr>
          <a:xfrm>
            <a:off x="9982737" y="6304003"/>
            <a:ext cx="2209259"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(Scotens.org, 2018</a:t>
            </a:r>
            <a:r>
              <a:rPr lang="en-GB" dirty="0"/>
              <a:t>)</a:t>
            </a:r>
          </a:p>
        </p:txBody>
      </p:sp>
    </p:spTree>
    <p:extLst>
      <p:ext uri="{BB962C8B-B14F-4D97-AF65-F5344CB8AC3E}">
        <p14:creationId xmlns:p14="http://schemas.microsoft.com/office/powerpoint/2010/main" val="4045181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680D4D6-B06E-4316-8BBC-7A65A10AC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92DD-F5BE-4DE2-AD09-AB00F95F1E76}"/>
              </a:ext>
            </a:extLst>
          </p:cNvPr>
          <p:cNvSpPr>
            <a:spLocks noGrp="1"/>
          </p:cNvSpPr>
          <p:nvPr>
            <p:ph type="title"/>
          </p:nvPr>
        </p:nvSpPr>
        <p:spPr>
          <a:xfrm>
            <a:off x="761996" y="1153287"/>
            <a:ext cx="3570566" cy="4551426"/>
          </a:xfrm>
        </p:spPr>
        <p:txBody>
          <a:bodyPr anchor="ctr">
            <a:normAutofit/>
          </a:bodyPr>
          <a:lstStyle/>
          <a:p>
            <a:pPr algn="r"/>
            <a:r>
              <a:rPr lang="en-GB" sz="3200" dirty="0">
                <a:latin typeface="Arial" panose="020B0604020202020204" pitchFamily="34" charset="0"/>
                <a:cs typeface="Arial" panose="020B0604020202020204" pitchFamily="34" charset="0"/>
              </a:rPr>
              <a:t>Case study 2</a:t>
            </a:r>
          </a:p>
        </p:txBody>
      </p:sp>
      <p:cxnSp>
        <p:nvCxnSpPr>
          <p:cNvPr id="17" name="Straight Connector 16">
            <a:extLst>
              <a:ext uri="{FF2B5EF4-FFF2-40B4-BE49-F238E27FC236}">
                <a16:creationId xmlns:a16="http://schemas.microsoft.com/office/drawing/2014/main" id="{ED72A37F-0C2F-473C-9D71-B80AEE71BF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796" y="1962397"/>
            <a:ext cx="0" cy="2933206"/>
          </a:xfrm>
          <a:prstGeom prst="line">
            <a:avLst/>
          </a:prstGeom>
          <a:ln w="22225">
            <a:solidFill>
              <a:schemeClr val="accent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B6A95B-144A-4A31-AA4E-089245CF4C09}"/>
              </a:ext>
            </a:extLst>
          </p:cNvPr>
          <p:cNvSpPr>
            <a:spLocks noGrp="1"/>
          </p:cNvSpPr>
          <p:nvPr>
            <p:ph idx="1"/>
          </p:nvPr>
        </p:nvSpPr>
        <p:spPr>
          <a:xfrm>
            <a:off x="4976031" y="1153287"/>
            <a:ext cx="6453969" cy="4551426"/>
          </a:xfrm>
        </p:spPr>
        <p:txBody>
          <a:bodyPr anchor="ctr">
            <a:normAutofit/>
          </a:bodyPr>
          <a:lstStyle/>
          <a:p>
            <a:r>
              <a:rPr lang="en-GB" sz="1600" dirty="0">
                <a:latin typeface="Arial" panose="020B0604020202020204" pitchFamily="34" charset="0"/>
                <a:cs typeface="Arial" panose="020B0604020202020204" pitchFamily="34" charset="0"/>
              </a:rPr>
              <a:t>It may be necessary to experiment with different types of pen and paper etc. as children are likely to have had many fractures in their hands.  The majority are left-handed due to frequency of fractures in the right hand.</a:t>
            </a:r>
          </a:p>
          <a:p>
            <a:r>
              <a:rPr lang="en-GB" sz="1600" dirty="0">
                <a:latin typeface="Arial" panose="020B0604020202020204" pitchFamily="34" charset="0"/>
                <a:cs typeface="Arial" panose="020B0604020202020204" pitchFamily="34" charset="0"/>
              </a:rPr>
              <a:t>Teachers should consult with the occupational therapist with regard to type of seating and desks for the child.</a:t>
            </a:r>
          </a:p>
          <a:p>
            <a:r>
              <a:rPr lang="en-GB" sz="1600" dirty="0">
                <a:latin typeface="Arial" panose="020B0604020202020204" pitchFamily="34" charset="0"/>
                <a:cs typeface="Arial" panose="020B0604020202020204" pitchFamily="34" charset="0"/>
              </a:rPr>
              <a:t>If a child with brittle bones is mobile, e.g. on crutches, arrangements will need to be made so that he/she will not be knocked or bumped into.  For example, he/she or she may wait until others have cleared the corridor before he/she returns to the classroom.</a:t>
            </a:r>
          </a:p>
        </p:txBody>
      </p:sp>
      <p:sp>
        <p:nvSpPr>
          <p:cNvPr id="19" name="Rectangle 18">
            <a:extLst>
              <a:ext uri="{FF2B5EF4-FFF2-40B4-BE49-F238E27FC236}">
                <a16:creationId xmlns:a16="http://schemas.microsoft.com/office/drawing/2014/main" id="{64016ABB-4F5D-4BFA-9406-7CD61399B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74263" y="440267"/>
            <a:ext cx="643467" cy="12191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CF77F419-4128-4B5E-883F-222407A9A244}"/>
              </a:ext>
            </a:extLst>
          </p:cNvPr>
          <p:cNvSpPr/>
          <p:nvPr/>
        </p:nvSpPr>
        <p:spPr>
          <a:xfrm>
            <a:off x="9944790" y="6304003"/>
            <a:ext cx="1980992" cy="369332"/>
          </a:xfrm>
          <a:prstGeom prst="rect">
            <a:avLst/>
          </a:prstGeom>
        </p:spPr>
        <p:txBody>
          <a:bodyPr wrap="none">
            <a:spAutoFit/>
          </a:bodyPr>
          <a:lstStyle/>
          <a:p>
            <a:r>
              <a:rPr lang="en-GB" dirty="0"/>
              <a:t>(Scotens.org, 2018)</a:t>
            </a:r>
          </a:p>
        </p:txBody>
      </p:sp>
    </p:spTree>
    <p:extLst>
      <p:ext uri="{BB962C8B-B14F-4D97-AF65-F5344CB8AC3E}">
        <p14:creationId xmlns:p14="http://schemas.microsoft.com/office/powerpoint/2010/main" val="1878387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680D4D6-B06E-4316-8BBC-7A65A10AC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70FC2-7D6B-4BA5-8770-006A499EE0FD}"/>
              </a:ext>
            </a:extLst>
          </p:cNvPr>
          <p:cNvSpPr>
            <a:spLocks noGrp="1"/>
          </p:cNvSpPr>
          <p:nvPr>
            <p:ph type="title"/>
          </p:nvPr>
        </p:nvSpPr>
        <p:spPr>
          <a:xfrm>
            <a:off x="738506" y="1153287"/>
            <a:ext cx="3570566" cy="4551426"/>
          </a:xfrm>
        </p:spPr>
        <p:txBody>
          <a:bodyPr anchor="ctr">
            <a:normAutofit/>
          </a:bodyPr>
          <a:lstStyle/>
          <a:p>
            <a:pPr algn="r"/>
            <a:r>
              <a:rPr lang="en-GB" sz="3200" dirty="0">
                <a:latin typeface="Arial" panose="020B0604020202020204" pitchFamily="34" charset="0"/>
                <a:cs typeface="Arial" panose="020B0604020202020204" pitchFamily="34" charset="0"/>
              </a:rPr>
              <a:t>Case Study 3</a:t>
            </a:r>
          </a:p>
        </p:txBody>
      </p:sp>
      <p:cxnSp>
        <p:nvCxnSpPr>
          <p:cNvPr id="17" name="Straight Connector 16">
            <a:extLst>
              <a:ext uri="{FF2B5EF4-FFF2-40B4-BE49-F238E27FC236}">
                <a16:creationId xmlns:a16="http://schemas.microsoft.com/office/drawing/2014/main" id="{ED72A37F-0C2F-473C-9D71-B80AEE71BF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796" y="1962397"/>
            <a:ext cx="0" cy="2933206"/>
          </a:xfrm>
          <a:prstGeom prst="line">
            <a:avLst/>
          </a:prstGeom>
          <a:ln w="22225">
            <a:solidFill>
              <a:schemeClr val="accent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AD1368-0272-49AC-8BF6-207AB181DCC2}"/>
              </a:ext>
            </a:extLst>
          </p:cNvPr>
          <p:cNvSpPr>
            <a:spLocks noGrp="1"/>
          </p:cNvSpPr>
          <p:nvPr>
            <p:ph idx="1"/>
          </p:nvPr>
        </p:nvSpPr>
        <p:spPr>
          <a:xfrm>
            <a:off x="4976031" y="1153287"/>
            <a:ext cx="6453969" cy="4551426"/>
          </a:xfrm>
        </p:spPr>
        <p:txBody>
          <a:bodyPr anchor="ctr">
            <a:normAutofit/>
          </a:bodyPr>
          <a:lstStyle/>
          <a:p>
            <a:r>
              <a:rPr lang="en-GB" dirty="0">
                <a:latin typeface="Arial" panose="020B0604020202020204" pitchFamily="34" charset="0"/>
                <a:cs typeface="Arial" panose="020B0604020202020204" pitchFamily="34" charset="0"/>
              </a:rPr>
              <a:t>Try to keep the classrooms structured and keep the child aware of the pattern of the day - you might use a picture timeline.</a:t>
            </a:r>
          </a:p>
          <a:p>
            <a:r>
              <a:rPr lang="en-GB" dirty="0">
                <a:latin typeface="Arial" panose="020B0604020202020204" pitchFamily="34" charset="0"/>
                <a:cs typeface="Arial" panose="020B0604020202020204" pitchFamily="34" charset="0"/>
              </a:rPr>
              <a:t>Lighting can affect some children with cerebral palsy.  They may need to be seated in front of a light source so that there is no glare. </a:t>
            </a:r>
          </a:p>
          <a:p>
            <a:r>
              <a:rPr lang="en-GB" dirty="0">
                <a:latin typeface="Arial" panose="020B0604020202020204" pitchFamily="34" charset="0"/>
                <a:cs typeface="Arial" panose="020B0604020202020204" pitchFamily="34" charset="0"/>
              </a:rPr>
              <a:t> Consult a physiotherapist or occupational therapist as to correct seating for the child.</a:t>
            </a:r>
          </a:p>
          <a:p>
            <a:r>
              <a:rPr lang="en-GB" dirty="0">
                <a:latin typeface="Arial" panose="020B0604020202020204" pitchFamily="34" charset="0"/>
                <a:cs typeface="Arial" panose="020B0604020202020204" pitchFamily="34" charset="0"/>
              </a:rPr>
              <a:t> Allow enough space for the child to move around freely using a wheelchair or a walking frame.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9" name="Rectangle 18">
            <a:extLst>
              <a:ext uri="{FF2B5EF4-FFF2-40B4-BE49-F238E27FC236}">
                <a16:creationId xmlns:a16="http://schemas.microsoft.com/office/drawing/2014/main" id="{64016ABB-4F5D-4BFA-9406-7CD61399B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74263" y="440267"/>
            <a:ext cx="643467" cy="12191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B537CFAA-C24F-4273-941B-500E7910FE03}"/>
              </a:ext>
            </a:extLst>
          </p:cNvPr>
          <p:cNvSpPr/>
          <p:nvPr/>
        </p:nvSpPr>
        <p:spPr>
          <a:xfrm>
            <a:off x="10001061" y="6351601"/>
            <a:ext cx="1980992" cy="369332"/>
          </a:xfrm>
          <a:prstGeom prst="rect">
            <a:avLst/>
          </a:prstGeom>
        </p:spPr>
        <p:txBody>
          <a:bodyPr wrap="none">
            <a:spAutoFit/>
          </a:bodyPr>
          <a:lstStyle/>
          <a:p>
            <a:r>
              <a:rPr lang="en-GB" dirty="0"/>
              <a:t>(Scotens.org, 2018)</a:t>
            </a:r>
          </a:p>
        </p:txBody>
      </p:sp>
    </p:spTree>
    <p:extLst>
      <p:ext uri="{BB962C8B-B14F-4D97-AF65-F5344CB8AC3E}">
        <p14:creationId xmlns:p14="http://schemas.microsoft.com/office/powerpoint/2010/main" val="3573968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52BA323-E68C-4348-8019-76326DAD2BAC}"/>
              </a:ext>
            </a:extLst>
          </p:cNvPr>
          <p:cNvSpPr>
            <a:spLocks noGrp="1"/>
          </p:cNvSpPr>
          <p:nvPr>
            <p:ph type="title"/>
          </p:nvPr>
        </p:nvSpPr>
        <p:spPr>
          <a:xfrm>
            <a:off x="1251678" y="382385"/>
            <a:ext cx="10178322" cy="1492132"/>
          </a:xfrm>
        </p:spPr>
        <p:txBody>
          <a:bodyPr anchor="ctr">
            <a:normAutofit/>
          </a:bodyPr>
          <a:lstStyle/>
          <a:p>
            <a:r>
              <a:rPr lang="en-GB">
                <a:latin typeface="Arial" panose="020B0604020202020204" pitchFamily="34" charset="0"/>
                <a:cs typeface="Arial" panose="020B0604020202020204" pitchFamily="34" charset="0"/>
              </a:rPr>
              <a:t>What are the benefits of inclusion?</a:t>
            </a:r>
          </a:p>
        </p:txBody>
      </p:sp>
      <p:sp>
        <p:nvSpPr>
          <p:cNvPr id="19"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sp>
      <p:sp>
        <p:nvSpPr>
          <p:cNvPr id="21" name="Rectangle 20">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2" name="Content Placeholder 2">
            <a:extLst>
              <a:ext uri="{FF2B5EF4-FFF2-40B4-BE49-F238E27FC236}">
                <a16:creationId xmlns:a16="http://schemas.microsoft.com/office/drawing/2014/main" id="{08F90D90-813D-446B-BACD-134163DCA4CD}"/>
              </a:ext>
            </a:extLst>
          </p:cNvPr>
          <p:cNvGraphicFramePr>
            <a:graphicFrameLocks noGrp="1"/>
          </p:cNvGraphicFramePr>
          <p:nvPr>
            <p:ph idx="1"/>
            <p:extLst>
              <p:ext uri="{D42A27DB-BD31-4B8C-83A1-F6EECF244321}">
                <p14:modId xmlns:p14="http://schemas.microsoft.com/office/powerpoint/2010/main" val="4145066115"/>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A88F25C-8B41-4393-A9C7-27738CAB31F2}"/>
              </a:ext>
            </a:extLst>
          </p:cNvPr>
          <p:cNvSpPr txBox="1"/>
          <p:nvPr/>
        </p:nvSpPr>
        <p:spPr>
          <a:xfrm>
            <a:off x="9871413" y="6101775"/>
            <a:ext cx="1616765" cy="37961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(Foust. 2012)</a:t>
            </a:r>
          </a:p>
        </p:txBody>
      </p:sp>
    </p:spTree>
    <p:extLst>
      <p:ext uri="{BB962C8B-B14F-4D97-AF65-F5344CB8AC3E}">
        <p14:creationId xmlns:p14="http://schemas.microsoft.com/office/powerpoint/2010/main" val="417722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AC68B-19B9-4B0B-818C-439A7A28567D}"/>
              </a:ext>
            </a:extLst>
          </p:cNvPr>
          <p:cNvSpPr>
            <a:spLocks noGrp="1"/>
          </p:cNvSpPr>
          <p:nvPr>
            <p:ph type="title"/>
          </p:nvPr>
        </p:nvSpPr>
        <p:spPr>
          <a:xfrm>
            <a:off x="761996" y="382385"/>
            <a:ext cx="10668004" cy="1113295"/>
          </a:xfrm>
        </p:spPr>
        <p:txBody>
          <a:bodyPr anchor="b">
            <a:normAutofit/>
          </a:bodyPr>
          <a:lstStyle/>
          <a:p>
            <a:pPr algn="ctr"/>
            <a:r>
              <a:rPr lang="en-GB"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4B28B1AD-1A3A-47CB-B4D3-F4637F4EC952}"/>
              </a:ext>
            </a:extLst>
          </p:cNvPr>
          <p:cNvSpPr>
            <a:spLocks noGrp="1"/>
          </p:cNvSpPr>
          <p:nvPr>
            <p:ph idx="1"/>
          </p:nvPr>
        </p:nvSpPr>
        <p:spPr>
          <a:xfrm>
            <a:off x="761996" y="1785257"/>
            <a:ext cx="10668004" cy="3440539"/>
          </a:xfrm>
        </p:spPr>
        <p:txBody>
          <a:bodyPr>
            <a:normAutofit/>
          </a:bodyPr>
          <a:lstStyle/>
          <a:p>
            <a:pPr marL="0" indent="0">
              <a:buNone/>
            </a:pPr>
            <a:r>
              <a:rPr lang="en-GB" sz="2400" b="1" u="sng" dirty="0">
                <a:latin typeface="Arial" panose="020B0604020202020204" pitchFamily="34" charset="0"/>
                <a:cs typeface="Arial" panose="020B0604020202020204" pitchFamily="34" charset="0"/>
              </a:rPr>
              <a:t>What have you learned today?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Quickly spend two minutes reflecting on the lesson. Write one sentence about something that you have learned. </a:t>
            </a:r>
          </a:p>
          <a:p>
            <a:pPr marL="0" indent="0">
              <a:buNone/>
            </a:pPr>
            <a:r>
              <a:rPr lang="en-GB" sz="2400" dirty="0">
                <a:latin typeface="Arial" panose="020B0604020202020204" pitchFamily="34" charset="0"/>
                <a:cs typeface="Arial" panose="020B0604020202020204" pitchFamily="34" charset="0"/>
              </a:rPr>
              <a:t>Have we met the lesson objectives? </a:t>
            </a:r>
          </a:p>
          <a:p>
            <a:pPr marL="0" indent="0">
              <a:buNone/>
            </a:pPr>
            <a:endParaRPr lang="en-GB" sz="2400" dirty="0"/>
          </a:p>
          <a:p>
            <a:pPr marL="0" indent="0">
              <a:buNone/>
            </a:pPr>
            <a:endParaRPr lang="en-GB" sz="2400" dirty="0"/>
          </a:p>
          <a:p>
            <a:pPr marL="0" indent="0">
              <a:buNone/>
            </a:pPr>
            <a:endParaRPr lang="en-GB" sz="2400" dirty="0"/>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03549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CCB3F-C911-4442-B458-E41D8FDAA2CF}"/>
              </a:ext>
            </a:extLst>
          </p:cNvPr>
          <p:cNvSpPr>
            <a:spLocks noGrp="1"/>
          </p:cNvSpPr>
          <p:nvPr>
            <p:ph type="title"/>
          </p:nvPr>
        </p:nvSpPr>
        <p:spPr>
          <a:xfrm>
            <a:off x="443944" y="335981"/>
            <a:ext cx="10668004" cy="1113295"/>
          </a:xfrm>
        </p:spPr>
        <p:txBody>
          <a:bodyPr anchor="b">
            <a:normAutofit/>
          </a:bodyPr>
          <a:lstStyle/>
          <a:p>
            <a:pPr algn="ctr"/>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EBAE9694-4AC4-47E3-9A1F-88290CE854F8}"/>
              </a:ext>
            </a:extLst>
          </p:cNvPr>
          <p:cNvSpPr>
            <a:spLocks noGrp="1"/>
          </p:cNvSpPr>
          <p:nvPr>
            <p:ph idx="1"/>
          </p:nvPr>
        </p:nvSpPr>
        <p:spPr>
          <a:xfrm>
            <a:off x="761996" y="1785257"/>
            <a:ext cx="10668004" cy="3440539"/>
          </a:xfrm>
        </p:spPr>
        <p:txBody>
          <a:bodyPr>
            <a:noAutofit/>
          </a:bodyPr>
          <a:lstStyle/>
          <a:p>
            <a:pPr marL="0" indent="0">
              <a:buNone/>
            </a:pPr>
            <a:r>
              <a:rPr lang="en-GB" sz="1400" dirty="0" err="1">
                <a:latin typeface="Arial" panose="020B0604020202020204" pitchFamily="34" charset="0"/>
                <a:cs typeface="Arial" panose="020B0604020202020204" pitchFamily="34" charset="0"/>
              </a:rPr>
              <a:t>Allfie</a:t>
            </a:r>
            <a:r>
              <a:rPr lang="en-GB" sz="1400" dirty="0">
                <a:latin typeface="Arial" panose="020B0604020202020204" pitchFamily="34" charset="0"/>
                <a:cs typeface="Arial" panose="020B0604020202020204" pitchFamily="34" charset="0"/>
              </a:rPr>
              <a:t>. (2018). What is inclusive education? ALLFIE (the Alliance for Inclusive Education). [online] Available at: https://www.allfie.org.uk/definitions/what-is-inclusive-education/ [Accessed 24 Oct. 2018].</a:t>
            </a:r>
          </a:p>
          <a:p>
            <a:pPr marL="0" indent="0">
              <a:buNone/>
            </a:pPr>
            <a:r>
              <a:rPr lang="en-GB" sz="1400" dirty="0">
                <a:latin typeface="Arial" panose="020B0604020202020204" pitchFamily="34" charset="0"/>
                <a:cs typeface="Arial" panose="020B0604020202020204" pitchFamily="34" charset="0"/>
              </a:rPr>
              <a:t>Assets.publishing.service.gov.uk. (2014). </a:t>
            </a:r>
            <a:r>
              <a:rPr lang="en-GB" sz="1400" i="1" dirty="0">
                <a:latin typeface="Arial" panose="020B0604020202020204" pitchFamily="34" charset="0"/>
                <a:cs typeface="Arial" panose="020B0604020202020204" pitchFamily="34" charset="0"/>
              </a:rPr>
              <a:t>Equality Act 2010</a:t>
            </a:r>
            <a:r>
              <a:rPr lang="en-GB" sz="1400" dirty="0">
                <a:latin typeface="Arial" panose="020B0604020202020204" pitchFamily="34" charset="0"/>
                <a:cs typeface="Arial" panose="020B0604020202020204" pitchFamily="34" charset="0"/>
              </a:rPr>
              <a:t>. [online] Available at: https://assets.publishing.service.gov.uk/government/uploads/system/uploads/attachment_data/file/315587/Equality_Act_Advice_Final.pdf [Accessed 24 Oct. 2018].</a:t>
            </a:r>
          </a:p>
          <a:p>
            <a:pPr marL="0" indent="0">
              <a:buNone/>
            </a:pPr>
            <a:r>
              <a:rPr lang="en-GB" sz="1400" dirty="0" err="1">
                <a:latin typeface="Arial" panose="020B0604020202020204" pitchFamily="34" charset="0"/>
                <a:cs typeface="Arial" panose="020B0604020202020204" pitchFamily="34" charset="0"/>
              </a:rPr>
              <a:t>Beta.gov.wales</a:t>
            </a:r>
            <a:r>
              <a:rPr lang="en-GB" sz="1400" dirty="0">
                <a:latin typeface="Arial" panose="020B0604020202020204" pitchFamily="34" charset="0"/>
                <a:cs typeface="Arial" panose="020B0604020202020204" pitchFamily="34" charset="0"/>
              </a:rPr>
              <a:t>. (2018). </a:t>
            </a:r>
            <a:r>
              <a:rPr lang="en-GB" sz="1400" i="1" dirty="0">
                <a:latin typeface="Arial" panose="020B0604020202020204" pitchFamily="34" charset="0"/>
                <a:cs typeface="Arial" panose="020B0604020202020204" pitchFamily="34" charset="0"/>
              </a:rPr>
              <a:t>Planning to increase access to schools for disabled pupils</a:t>
            </a:r>
            <a:r>
              <a:rPr lang="en-GB" sz="1400" dirty="0">
                <a:latin typeface="Arial" panose="020B0604020202020204" pitchFamily="34" charset="0"/>
                <a:cs typeface="Arial" panose="020B0604020202020204" pitchFamily="34" charset="0"/>
              </a:rPr>
              <a:t>. [online] Available at: https://beta.gov.wales/sites/default/files/publications/2018-04/planning-to-increase-access-to-schools-for-disabled-pupils.pdf [Accessed 25 Oct. 2018].</a:t>
            </a:r>
          </a:p>
          <a:p>
            <a:pPr marL="0" indent="0">
              <a:buNone/>
            </a:pPr>
            <a:r>
              <a:rPr lang="en-GB" sz="1400" dirty="0">
                <a:latin typeface="Arial" panose="020B0604020202020204" pitchFamily="34" charset="0"/>
                <a:cs typeface="Arial" panose="020B0604020202020204" pitchFamily="34" charset="0"/>
              </a:rPr>
              <a:t>Foust, K. (2012). </a:t>
            </a:r>
            <a:r>
              <a:rPr lang="en-GB" sz="1400" i="1" dirty="0">
                <a:latin typeface="Arial" panose="020B0604020202020204" pitchFamily="34" charset="0"/>
                <a:cs typeface="Arial" panose="020B0604020202020204" pitchFamily="34" charset="0"/>
              </a:rPr>
              <a:t>The Pros and Cons of Mainstreaming Students</a:t>
            </a:r>
            <a:r>
              <a:rPr lang="en-GB" sz="1400" dirty="0">
                <a:latin typeface="Arial" panose="020B0604020202020204" pitchFamily="34" charset="0"/>
                <a:cs typeface="Arial" panose="020B0604020202020204" pitchFamily="34" charset="0"/>
              </a:rPr>
              <a:t>. [online] Bright Hub Education. Available at: https://www.brighthubeducation.com/special-ed-inclusion-strategies/87058-examining-the-pros-and-cons-of-mainstreaming/ [Accessed 25 Oct. 2018].</a:t>
            </a:r>
          </a:p>
          <a:p>
            <a:pPr marL="0" indent="0">
              <a:buNone/>
            </a:pPr>
            <a:r>
              <a:rPr lang="en-GB" sz="1400" dirty="0" err="1">
                <a:latin typeface="Arial" panose="020B0604020202020204" pitchFamily="34" charset="0"/>
                <a:cs typeface="Arial" panose="020B0604020202020204" pitchFamily="34" charset="0"/>
              </a:rPr>
              <a:t>nidirect</a:t>
            </a:r>
            <a:r>
              <a:rPr lang="en-GB" sz="1400" dirty="0">
                <a:latin typeface="Arial" panose="020B0604020202020204" pitchFamily="34" charset="0"/>
                <a:cs typeface="Arial" panose="020B0604020202020204" pitchFamily="34" charset="0"/>
              </a:rPr>
              <a:t>. (2016). </a:t>
            </a:r>
            <a:r>
              <a:rPr lang="en-GB" sz="1400" i="1" dirty="0">
                <a:latin typeface="Arial" panose="020B0604020202020204" pitchFamily="34" charset="0"/>
                <a:cs typeface="Arial" panose="020B0604020202020204" pitchFamily="34" charset="0"/>
              </a:rPr>
              <a:t>School accessibility | </a:t>
            </a:r>
            <a:r>
              <a:rPr lang="en-GB" sz="1400" i="1" dirty="0" err="1">
                <a:latin typeface="Arial" panose="020B0604020202020204" pitchFamily="34" charset="0"/>
                <a:cs typeface="Arial" panose="020B0604020202020204" pitchFamily="34" charset="0"/>
              </a:rPr>
              <a:t>nidirect</a:t>
            </a:r>
            <a:r>
              <a:rPr lang="en-GB" sz="1400" dirty="0">
                <a:latin typeface="Arial" panose="020B0604020202020204" pitchFamily="34" charset="0"/>
                <a:cs typeface="Arial" panose="020B0604020202020204" pitchFamily="34" charset="0"/>
              </a:rPr>
              <a:t>. [online] Available at: https://www.nidirect.gov.uk/articles/school-accessibility [Accessed 24 Oct. 2018].</a:t>
            </a:r>
          </a:p>
          <a:p>
            <a:pPr marL="0" indent="0">
              <a:buNone/>
            </a:pPr>
            <a:r>
              <a:rPr lang="en-GB" sz="1400" dirty="0">
                <a:latin typeface="Arial" panose="020B0604020202020204" pitchFamily="34" charset="0"/>
                <a:cs typeface="Arial" panose="020B0604020202020204" pitchFamily="34" charset="0"/>
              </a:rPr>
              <a:t>Scotens.org. (2018). </a:t>
            </a:r>
            <a:r>
              <a:rPr lang="en-GB" sz="1400" i="1" dirty="0">
                <a:latin typeface="Arial" panose="020B0604020202020204" pitchFamily="34" charset="0"/>
                <a:cs typeface="Arial" panose="020B0604020202020204" pitchFamily="34" charset="0"/>
              </a:rPr>
              <a:t>SEN - Special Education Needs</a:t>
            </a:r>
            <a:r>
              <a:rPr lang="en-GB" sz="1400" dirty="0">
                <a:latin typeface="Arial" panose="020B0604020202020204" pitchFamily="34" charset="0"/>
                <a:cs typeface="Arial" panose="020B0604020202020204" pitchFamily="34" charset="0"/>
              </a:rPr>
              <a:t>. [online] Available at: http://scotens.org/sen/teaching/cerebralstrat.html [Accessed 25 Oct. 2018].</a:t>
            </a:r>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67294633"/>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84</TotalTime>
  <Words>646</Words>
  <Application>Microsoft Office PowerPoint</Application>
  <PresentationFormat>Widescreen</PresentationFormat>
  <Paragraphs>79</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Gill Sans MT</vt:lpstr>
      <vt:lpstr>Impact</vt:lpstr>
      <vt:lpstr>Badge</vt:lpstr>
      <vt:lpstr>Inclusive Education</vt:lpstr>
      <vt:lpstr>Lesson Objectives </vt:lpstr>
      <vt:lpstr>What is inclusion? </vt:lpstr>
      <vt:lpstr>Welsh Government 2018 </vt:lpstr>
      <vt:lpstr>Welsh Government 2018 </vt:lpstr>
      <vt:lpstr>Statistics in Wales 2018</vt:lpstr>
      <vt:lpstr>Provisions</vt:lpstr>
      <vt:lpstr>Provisions</vt:lpstr>
      <vt:lpstr>Video</vt:lpstr>
      <vt:lpstr>Activity</vt:lpstr>
      <vt:lpstr>Case Study 1 </vt:lpstr>
      <vt:lpstr>Case study 2</vt:lpstr>
      <vt:lpstr>Case Study 3</vt:lpstr>
      <vt:lpstr>What are the benefits of inclusion?</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Inclusive Education</dc:title>
  <dc:creator>Andrew Manning</dc:creator>
  <cp:lastModifiedBy>Andrew Manning</cp:lastModifiedBy>
  <cp:revision>6</cp:revision>
  <dcterms:created xsi:type="dcterms:W3CDTF">2018-10-25T13:53:27Z</dcterms:created>
  <dcterms:modified xsi:type="dcterms:W3CDTF">2018-10-25T15:18:18Z</dcterms:modified>
</cp:coreProperties>
</file>