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876" r:id="rId1"/>
  </p:sldMasterIdLst>
  <p:notesMasterIdLst>
    <p:notesMasterId r:id="rId8"/>
  </p:notesMasterIdLst>
  <p:sldIdLst>
    <p:sldId id="256" r:id="rId2"/>
    <p:sldId id="262" r:id="rId3"/>
    <p:sldId id="260" r:id="rId4"/>
    <p:sldId id="261" r:id="rId5"/>
    <p:sldId id="259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u="sng"/>
              <a:t>SIT</a:t>
            </a:r>
            <a:r>
              <a:rPr lang="en-GB" u="sng" baseline="0"/>
              <a:t> TO STAND QUESTIONAAIRE </a:t>
            </a:r>
          </a:p>
          <a:p>
            <a:pPr>
              <a:defRPr/>
            </a:pPr>
            <a:r>
              <a:rPr lang="en-GB" u="sng" baseline="0"/>
              <a:t>WEEK 1</a:t>
            </a:r>
            <a:endParaRPr lang="en-GB" u="sng"/>
          </a:p>
        </c:rich>
      </c:tx>
      <c:layout>
        <c:manualLayout>
          <c:xMode val="edge"/>
          <c:yMode val="edge"/>
          <c:x val="0.17947272159976421"/>
          <c:y val="8.083618991667189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Q1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YES</c:v>
                </c:pt>
                <c:pt idx="1">
                  <c:v>NOT SURE</c:v>
                </c:pt>
                <c:pt idx="2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1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F54-43B3-8159-3E47BFC733E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Q2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YES</c:v>
                </c:pt>
                <c:pt idx="1">
                  <c:v>NOT SURE</c:v>
                </c:pt>
                <c:pt idx="2">
                  <c:v>NO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</c:v>
                </c:pt>
                <c:pt idx="1">
                  <c:v>3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F54-43B3-8159-3E47BFC733E3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Q3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YES</c:v>
                </c:pt>
                <c:pt idx="1">
                  <c:v>NOT SURE</c:v>
                </c:pt>
                <c:pt idx="2">
                  <c:v>NO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0</c:v>
                </c:pt>
                <c:pt idx="1">
                  <c:v>1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F54-43B3-8159-3E47BFC733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5"/>
        <c:overlap val="-20"/>
        <c:axId val="442961112"/>
        <c:axId val="442962096"/>
      </c:barChart>
      <c:catAx>
        <c:axId val="4429611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2962096"/>
        <c:crosses val="autoZero"/>
        <c:auto val="1"/>
        <c:lblAlgn val="ctr"/>
        <c:lblOffset val="100"/>
        <c:noMultiLvlLbl val="0"/>
      </c:catAx>
      <c:valAx>
        <c:axId val="4429620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2961112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u="sng" baseline="0" dirty="0"/>
              <a:t>SIT TO STAND QUESTIONAAIRE </a:t>
            </a:r>
          </a:p>
          <a:p>
            <a:pPr>
              <a:defRPr/>
            </a:pPr>
            <a:r>
              <a:rPr lang="en-GB" u="sng" baseline="0" dirty="0"/>
              <a:t>WEEK </a:t>
            </a:r>
            <a:r>
              <a:rPr lang="en-GB" u="sng" baseline="0" dirty="0" smtClean="0"/>
              <a:t>4</a:t>
            </a:r>
            <a:endParaRPr lang="en-GB" u="sng" dirty="0"/>
          </a:p>
        </c:rich>
      </c:tx>
      <c:layout>
        <c:manualLayout>
          <c:xMode val="edge"/>
          <c:yMode val="edge"/>
          <c:x val="0.18720131421744324"/>
          <c:y val="9.277957944988375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Q1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NO</c:v>
                </c:pt>
                <c:pt idx="1">
                  <c:v>NOT SURE</c:v>
                </c:pt>
                <c:pt idx="2">
                  <c:v>YES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B6-40A5-ACCE-EBE13FF6066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Q2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NO</c:v>
                </c:pt>
                <c:pt idx="1">
                  <c:v>NOT SURE</c:v>
                </c:pt>
                <c:pt idx="2">
                  <c:v>YES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DB6-40A5-ACCE-EBE13FF6066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Q3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NO</c:v>
                </c:pt>
                <c:pt idx="1">
                  <c:v>NOT SURE</c:v>
                </c:pt>
                <c:pt idx="2">
                  <c:v>YES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DB6-40A5-ACCE-EBE13FF606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5"/>
        <c:overlap val="-20"/>
        <c:axId val="530212408"/>
        <c:axId val="530213720"/>
      </c:barChart>
      <c:catAx>
        <c:axId val="53021240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0213720"/>
        <c:crosses val="autoZero"/>
        <c:auto val="1"/>
        <c:lblAlgn val="ctr"/>
        <c:lblOffset val="100"/>
        <c:noMultiLvlLbl val="0"/>
      </c:catAx>
      <c:valAx>
        <c:axId val="5302137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0212408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b="1" u="sng" dirty="0"/>
              <a:t>Sit To </a:t>
            </a:r>
            <a:r>
              <a:rPr lang="en-GB" b="1" u="sng" dirty="0" smtClean="0"/>
              <a:t>Stand Scores </a:t>
            </a:r>
            <a:endParaRPr lang="en-GB" b="1" u="sng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week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4"/>
                <c:pt idx="0">
                  <c:v>Patient 1</c:v>
                </c:pt>
                <c:pt idx="1">
                  <c:v>Pateint 2</c:v>
                </c:pt>
                <c:pt idx="2">
                  <c:v>Patient 3</c:v>
                </c:pt>
                <c:pt idx="3">
                  <c:v>Patient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54</c:v>
                </c:pt>
                <c:pt idx="1">
                  <c:v>19</c:v>
                </c:pt>
                <c:pt idx="2">
                  <c:v>16</c:v>
                </c:pt>
                <c:pt idx="3">
                  <c:v>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7B2-4876-A088-E0B910D74B9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week 2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cat>
            <c:strRef>
              <c:f>Sheet1!$A$2:$A$5</c:f>
              <c:strCache>
                <c:ptCount val="4"/>
                <c:pt idx="0">
                  <c:v>Patient 1</c:v>
                </c:pt>
                <c:pt idx="1">
                  <c:v>Pateint 2</c:v>
                </c:pt>
                <c:pt idx="2">
                  <c:v>Patient 3</c:v>
                </c:pt>
                <c:pt idx="3">
                  <c:v>Patient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153</c:v>
                </c:pt>
                <c:pt idx="1">
                  <c:v>19</c:v>
                </c:pt>
                <c:pt idx="2">
                  <c:v>18</c:v>
                </c:pt>
                <c:pt idx="3">
                  <c:v>46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7B2-4876-A088-E0B910D74B9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week 3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dPt>
            <c:idx val="0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flat" dir="tl">
                  <a:rot lat="0" lon="0" rev="4200000"/>
                </a:lightRig>
              </a:scene3d>
              <a:sp3d prstMaterial="flat">
                <a:bevelT w="50800" h="63500" prst="riblet"/>
              </a:sp3d>
            </c:spPr>
            <c:extLst>
              <c:ext xmlns:c16="http://schemas.microsoft.com/office/drawing/2014/chart" uri="{C3380CC4-5D6E-409C-BE32-E72D297353CC}">
                <c16:uniqueId val="{00000003-E7B2-4876-A088-E0B910D74B97}"/>
              </c:ext>
            </c:extLst>
          </c:dPt>
          <c:cat>
            <c:strRef>
              <c:f>Sheet1!$A$2:$A$5</c:f>
              <c:strCache>
                <c:ptCount val="4"/>
                <c:pt idx="0">
                  <c:v>Patient 1</c:v>
                </c:pt>
                <c:pt idx="1">
                  <c:v>Pateint 2</c:v>
                </c:pt>
                <c:pt idx="2">
                  <c:v>Patient 3</c:v>
                </c:pt>
                <c:pt idx="3">
                  <c:v>Patient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153</c:v>
                </c:pt>
                <c:pt idx="1">
                  <c:v>25</c:v>
                </c:pt>
                <c:pt idx="2">
                  <c:v>19</c:v>
                </c:pt>
                <c:pt idx="3">
                  <c:v>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7B2-4876-A088-E0B910D74B97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week 4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  <a:scene3d>
              <a:camera prst="orthographicFront">
                <a:rot lat="0" lon="0" rev="0"/>
              </a:camera>
              <a:lightRig rig="flat" dir="tl">
                <a:rot lat="0" lon="0" rev="4200000"/>
              </a:lightRig>
            </a:scene3d>
            <a:sp3d prstMaterial="flat">
              <a:bevelT w="50800" h="63500" prst="riblet"/>
            </a:sp3d>
          </c:spPr>
          <c:invertIfNegative val="0"/>
          <c:dLbls>
            <c:spPr>
              <a:solidFill>
                <a:prstClr val="white"/>
              </a:solidFill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  <c15:layout/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Patient 1</c:v>
                </c:pt>
                <c:pt idx="1">
                  <c:v>Pateint 2</c:v>
                </c:pt>
                <c:pt idx="2">
                  <c:v>Patient 3</c:v>
                </c:pt>
                <c:pt idx="3">
                  <c:v>Patient 4</c:v>
                </c:pt>
              </c:strCache>
            </c:strRef>
          </c:cat>
          <c:val>
            <c:numRef>
              <c:f>Sheet1!$E$2:$E$5</c:f>
              <c:numCache>
                <c:formatCode>General</c:formatCode>
                <c:ptCount val="4"/>
                <c:pt idx="0">
                  <c:v>210</c:v>
                </c:pt>
                <c:pt idx="1">
                  <c:v>40</c:v>
                </c:pt>
                <c:pt idx="2">
                  <c:v>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7B2-4876-A088-E0B910D74B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15"/>
        <c:overlap val="-20"/>
        <c:axId val="343962504"/>
        <c:axId val="343961848"/>
        <c:extLst>
          <c:ext xmlns:c15="http://schemas.microsoft.com/office/drawing/2012/chart" uri="{02D57815-91ED-43cb-92C2-25804820EDAC}">
            <c15:filteredBarSeries>
              <c15:ser>
                <c:idx val="4"/>
                <c:order val="4"/>
                <c:tx>
                  <c:strRef>
                    <c:extLst>
                      <c:ext uri="{02D57815-91ED-43cb-92C2-25804820EDAC}">
                        <c15:formulaRef>
                          <c15:sqref>Sheet1!$F$1</c15:sqref>
                        </c15:formulaRef>
                      </c:ext>
                    </c:extLst>
                    <c:strCache>
                      <c:ptCount val="1"/>
                      <c:pt idx="0">
                        <c:v>Column1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5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5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5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flat" dir="tl">
                      <a:rot lat="0" lon="0" rev="4200000"/>
                    </a:lightRig>
                  </a:scene3d>
                  <a:sp3d prstMaterial="flat">
                    <a:bevelT w="50800" h="63500" prst="riblet"/>
                  </a:sp3d>
                </c:spPr>
                <c:invertIfNegative val="0"/>
                <c:cat>
                  <c:strRef>
                    <c:extLst>
                      <c:ext uri="{02D57815-91ED-43cb-92C2-25804820EDAC}">
                        <c15:formulaRef>
                          <c15:sqref>Sheet1!$A$2:$A$5</c15:sqref>
                        </c15:formulaRef>
                      </c:ext>
                    </c:extLst>
                    <c:strCache>
                      <c:ptCount val="4"/>
                      <c:pt idx="0">
                        <c:v>Patient 1</c:v>
                      </c:pt>
                      <c:pt idx="1">
                        <c:v>Pateint 2</c:v>
                      </c:pt>
                      <c:pt idx="2">
                        <c:v>Patient 3</c:v>
                      </c:pt>
                      <c:pt idx="3">
                        <c:v>Patient 4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Sheet1!$F$2:$F$5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6-E7B2-4876-A088-E0B910D74B97}"/>
                  </c:ext>
                </c:extLst>
              </c15:ser>
            </c15:filteredBarSeries>
            <c15:filteredBarSeries>
              <c15:ser>
                <c:idx val="5"/>
                <c:order val="5"/>
                <c:tx>
                  <c:strRef>
                    <c:extLst>
                      <c:ext xmlns:c15="http://schemas.microsoft.com/office/drawing/2012/chart" uri="{02D57815-91ED-43cb-92C2-25804820EDAC}">
                        <c15:formulaRef>
                          <c15:sqref>Sheet1!$G$1</c15:sqref>
                        </c15:formulaRef>
                      </c:ext>
                    </c:extLst>
                    <c:strCache>
                      <c:ptCount val="1"/>
                      <c:pt idx="0">
                        <c:v>Column2</c:v>
                      </c:pt>
                    </c:strCache>
                  </c:strRef>
                </c:tx>
                <c:spPr>
                  <a:gradFill rotWithShape="1">
                    <a:gsLst>
                      <a:gs pos="0">
                        <a:schemeClr val="accent6">
                          <a:satMod val="103000"/>
                          <a:lumMod val="102000"/>
                          <a:tint val="94000"/>
                        </a:schemeClr>
                      </a:gs>
                      <a:gs pos="50000">
                        <a:schemeClr val="accent6">
                          <a:satMod val="110000"/>
                          <a:lumMod val="100000"/>
                          <a:shade val="100000"/>
                        </a:schemeClr>
                      </a:gs>
                      <a:gs pos="100000">
                        <a:schemeClr val="accent6">
                          <a:lumMod val="99000"/>
                          <a:satMod val="120000"/>
                          <a:shade val="78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flat" dir="tl">
                      <a:rot lat="0" lon="0" rev="4200000"/>
                    </a:lightRig>
                  </a:scene3d>
                  <a:sp3d prstMaterial="flat">
                    <a:bevelT w="50800" h="63500" prst="riblet"/>
                  </a:sp3d>
                </c:spPr>
                <c:invertIfNegative val="0"/>
                <c:cat>
                  <c:strRef>
                    <c:extLst>
                      <c:ext xmlns:c15="http://schemas.microsoft.com/office/drawing/2012/chart" uri="{02D57815-91ED-43cb-92C2-25804820EDAC}">
                        <c15:formulaRef>
                          <c15:sqref>Sheet1!$A$2:$A$5</c15:sqref>
                        </c15:formulaRef>
                      </c:ext>
                    </c:extLst>
                    <c:strCache>
                      <c:ptCount val="4"/>
                      <c:pt idx="0">
                        <c:v>Patient 1</c:v>
                      </c:pt>
                      <c:pt idx="1">
                        <c:v>Pateint 2</c:v>
                      </c:pt>
                      <c:pt idx="2">
                        <c:v>Patient 3</c:v>
                      </c:pt>
                      <c:pt idx="3">
                        <c:v>Patient 4</c:v>
                      </c:pt>
                    </c:strCache>
                  </c:strRef>
                </c:cat>
                <c:val>
                  <c:numRef>
                    <c:extLst>
                      <c:ext xmlns:c15="http://schemas.microsoft.com/office/drawing/2012/chart" uri="{02D57815-91ED-43cb-92C2-25804820EDAC}">
                        <c15:formulaRef>
                          <c15:sqref>Sheet1!$G$2:$G$5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7-E7B2-4876-A088-E0B910D74B97}"/>
                  </c:ext>
                </c:extLst>
              </c15:ser>
            </c15:filteredBarSeries>
          </c:ext>
        </c:extLst>
      </c:barChart>
      <c:catAx>
        <c:axId val="34396250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3961848"/>
        <c:crosses val="autoZero"/>
        <c:auto val="1"/>
        <c:lblAlgn val="ctr"/>
        <c:lblOffset val="100"/>
        <c:noMultiLvlLbl val="0"/>
      </c:catAx>
      <c:valAx>
        <c:axId val="34396184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39625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2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22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22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BE76AF-2EA3-4127-8BC2-738621AC999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FD8CD8-7428-4927-84BF-22D806DAE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56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8C53FCE-FD04-458B-873C-36EA7A027490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751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CD01-7E48-473E-904D-65B08340D7E4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513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D1C829B-DF3D-4C4F-8157-2608BB4AF1D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4033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CD62A-94C9-4C33-A063-324D7A8C52B8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819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A-105D-41FD-BB85-DAC04EF76C6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10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C6C77-FCF4-498B-8234-0F6615C3324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06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A3721-FD04-41BD-A806-8BD36C50EC1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918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EA4E-6E68-4113-9FB7-ECBE737C8F1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5062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4EDC4E3-3BFC-4243-84C2-2EE7B69FD004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6153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3E7C7-9884-4937-8C9E-7A1BCE16081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250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B7D3D-83E1-44D2-A664-8151A699636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65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F37FA43-89D2-4C98-939D-78BAF26164A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729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okeguideline.org/chapter/motor-recovery-and-physical-effects-of-stroke/?id=316&amp;_gl=1*xj0eu9*_up*MQ..*_ga*ODg1NzYzMzAyLjE3MDI1NjIwMjY.*_ga_EE3BZMVLRT*MTcwMjU2MjAyNS4xLjEuMTcwMjU2MjM1Ny4wLjAuMA..#316" TargetMode="External"/><Relationship Id="rId7" Type="http://schemas.openxmlformats.org/officeDocument/2006/relationships/hyperlink" Target="https://deming.org/explore/pdsa/" TargetMode="External"/><Relationship Id="rId2" Type="http://schemas.openxmlformats.org/officeDocument/2006/relationships/hyperlink" Target="https://www.brainandspine.org.uk/health-information/fact-sheets/strok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roke.org.uk/what-is-stroke/stroke-statistics" TargetMode="External"/><Relationship Id="rId5" Type="http://schemas.openxmlformats.org/officeDocument/2006/relationships/hyperlink" Target="https://www.nhs.uk/conditions/stroke/" TargetMode="External"/><Relationship Id="rId4" Type="http://schemas.openxmlformats.org/officeDocument/2006/relationships/hyperlink" Target="https://evidence.nihr.ac.uk/alert/repetitive-task-training-can-help-recovery-after-stroke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2"/>
            <a:ext cx="9068586" cy="2956225"/>
          </a:xfrm>
        </p:spPr>
        <p:txBody>
          <a:bodyPr/>
          <a:lstStyle/>
          <a:p>
            <a:pPr algn="ctr"/>
            <a:r>
              <a:rPr lang="en-GB" sz="6000" b="1" u="sng" dirty="0" smtClean="0"/>
              <a:t/>
            </a:r>
            <a:br>
              <a:rPr lang="en-GB" sz="6000" b="1" u="sng" dirty="0" smtClean="0"/>
            </a:br>
            <a:r>
              <a:rPr lang="en-GB" sz="6000" b="1" u="sng" dirty="0"/>
              <a:t/>
            </a:r>
            <a:br>
              <a:rPr lang="en-GB" sz="6000" b="1" u="sng" dirty="0"/>
            </a:br>
            <a:r>
              <a:rPr lang="en-GB" sz="6000" b="1" u="sng" dirty="0" smtClean="0">
                <a:solidFill>
                  <a:schemeClr val="tx1"/>
                </a:solidFill>
              </a:rPr>
              <a:t>PDSA</a:t>
            </a:r>
            <a:br>
              <a:rPr lang="en-GB" sz="6000" b="1" u="sng" dirty="0" smtClean="0">
                <a:solidFill>
                  <a:schemeClr val="tx1"/>
                </a:solidFill>
              </a:rPr>
            </a:br>
            <a:r>
              <a:rPr lang="en-GB" sz="6000" b="1" u="sng" dirty="0">
                <a:solidFill>
                  <a:schemeClr val="tx1"/>
                </a:solidFill>
              </a:rPr>
              <a:t/>
            </a:r>
            <a:br>
              <a:rPr lang="en-GB" sz="6000" b="1" u="sng" dirty="0">
                <a:solidFill>
                  <a:schemeClr val="tx1"/>
                </a:solidFill>
              </a:rPr>
            </a:br>
            <a:r>
              <a:rPr lang="en-GB" sz="6000" b="1" u="sng" dirty="0" smtClean="0">
                <a:solidFill>
                  <a:schemeClr val="tx1"/>
                </a:solidFill>
              </a:rPr>
              <a:t>Plan-do-study-act </a:t>
            </a:r>
            <a:r>
              <a:rPr lang="en-GB" sz="6000" b="1" u="sng" dirty="0" smtClean="0"/>
              <a:t/>
            </a:r>
            <a:br>
              <a:rPr lang="en-GB" sz="6000" b="1" u="sng" dirty="0" smtClean="0"/>
            </a:br>
            <a:r>
              <a:rPr lang="en-GB" sz="6000" b="1" u="sng" dirty="0" smtClean="0"/>
              <a:t/>
            </a:r>
            <a:br>
              <a:rPr lang="en-GB" sz="6000" b="1" u="sng" dirty="0" smtClean="0"/>
            </a:br>
            <a:endParaRPr lang="en-GB" sz="6000" b="1" u="sng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63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82168" y="552250"/>
            <a:ext cx="1102766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/>
              <a:t>Repetitive task training</a:t>
            </a:r>
            <a:endParaRPr lang="en-GB" sz="4000" b="1" u="sng" dirty="0" smtClean="0"/>
          </a:p>
          <a:p>
            <a:endParaRPr lang="en-GB" sz="40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b="1" dirty="0" smtClean="0"/>
              <a:t>Four weeks - Sit to stand group sessions.</a:t>
            </a:r>
          </a:p>
          <a:p>
            <a:endParaRPr lang="en-GB" sz="3200" b="1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b="1" dirty="0" smtClean="0"/>
              <a:t>Four participants – (stroke patients). </a:t>
            </a:r>
          </a:p>
          <a:p>
            <a:endParaRPr lang="en-GB" sz="3200" b="1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b="1" dirty="0" smtClean="0"/>
              <a:t>Questionnaire – Completed at the start and at the end of the programme by patients.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b="1" dirty="0" smtClean="0"/>
              <a:t>Sit to stand score – recorded each session.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73547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QUESTIONAAIRE RESULTS</a:t>
            </a:r>
            <a:endParaRPr lang="en-GB" b="1" u="sng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256437"/>
              </p:ext>
            </p:extLst>
          </p:nvPr>
        </p:nvGraphicFramePr>
        <p:xfrm>
          <a:off x="557784" y="2044429"/>
          <a:ext cx="5102352" cy="31421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3116713438"/>
              </p:ext>
            </p:extLst>
          </p:nvPr>
        </p:nvGraphicFramePr>
        <p:xfrm>
          <a:off x="6227064" y="3135280"/>
          <a:ext cx="5102352" cy="3111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0277348" y="2765948"/>
            <a:ext cx="1162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Week 4</a:t>
            </a:r>
            <a:endParaRPr lang="en-GB" b="1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557784" y="1644862"/>
            <a:ext cx="123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Week 1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7386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85800" y="896112"/>
            <a:ext cx="10305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 smtClean="0"/>
              <a:t>SIT TO STAND SCORES OVER FOUR WEEK</a:t>
            </a:r>
            <a:endParaRPr lang="en-GB" sz="4800" b="1" u="sng" dirty="0"/>
          </a:p>
        </p:txBody>
      </p:sp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935847945"/>
              </p:ext>
            </p:extLst>
          </p:nvPr>
        </p:nvGraphicFramePr>
        <p:xfrm>
          <a:off x="2387600" y="2465772"/>
          <a:ext cx="6969760" cy="37623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17475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67512" y="768096"/>
            <a:ext cx="1068019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Reference List</a:t>
            </a:r>
            <a:endParaRPr lang="en-GB" dirty="0"/>
          </a:p>
          <a:p>
            <a:r>
              <a:rPr lang="en-GB" sz="1600" b="1" dirty="0"/>
              <a:t> </a:t>
            </a:r>
            <a:endParaRPr lang="en-GB" sz="1600" dirty="0"/>
          </a:p>
          <a:p>
            <a:r>
              <a:rPr lang="en-GB" sz="1600" dirty="0"/>
              <a:t>Brain and Spine foundation, (2023). </a:t>
            </a:r>
            <a:r>
              <a:rPr lang="en-GB" sz="1600" i="1" dirty="0"/>
              <a:t>Strokes. </a:t>
            </a:r>
            <a:r>
              <a:rPr lang="en-GB" sz="1600" dirty="0"/>
              <a:t>Available at: </a:t>
            </a:r>
            <a:r>
              <a:rPr lang="en-GB" sz="1600" u="sng" dirty="0">
                <a:hlinkClick r:id="rId2"/>
              </a:rPr>
              <a:t>https://www.brainandspine.org.uk/health-information/fact-sheets/stroke/</a:t>
            </a:r>
            <a:r>
              <a:rPr lang="en-GB" sz="1600" dirty="0"/>
              <a:t> (Accessed on 21 December 2023).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National Clinical guideline for stroke, (2023). </a:t>
            </a:r>
            <a:r>
              <a:rPr lang="en-GB" sz="1600" i="1" dirty="0"/>
              <a:t>Rehabilitation and recovery – motor recovery and physical affects of stroke.</a:t>
            </a:r>
            <a:r>
              <a:rPr lang="en-GB" sz="1600" dirty="0"/>
              <a:t> Available at: </a:t>
            </a:r>
            <a:r>
              <a:rPr lang="en-GB" sz="1600" u="sng" dirty="0">
                <a:hlinkClick r:id="rId3"/>
              </a:rPr>
              <a:t>https://www.strokeguideline.org/chapter/motor-recovery-and-physical-effects-of-stroke/?id=316&amp;_gl=1*xj0eu9*_up*MQ..*_</a:t>
            </a:r>
            <a:r>
              <a:rPr lang="en-GB" sz="1600" u="sng" dirty="0" err="1">
                <a:hlinkClick r:id="rId3"/>
              </a:rPr>
              <a:t>ga</a:t>
            </a:r>
            <a:r>
              <a:rPr lang="en-GB" sz="1600" u="sng" dirty="0">
                <a:hlinkClick r:id="rId3"/>
              </a:rPr>
              <a:t>*ODg1NzYzMzAyLjE3MDI1NjIwMjY.*_ga_EE3BZMVLRT*MTcwMjU2MjAyNS4xLjEuMTcwMjU2MjM1Ny4wLjAuMA..#316</a:t>
            </a:r>
            <a:r>
              <a:rPr lang="en-GB" sz="1600" dirty="0"/>
              <a:t> (Accessed 14 December 2023).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National institute for health and care research, (2023). </a:t>
            </a:r>
            <a:r>
              <a:rPr lang="en-GB" sz="1600" i="1" dirty="0"/>
              <a:t>Repetitive task training can help recovery after stroke</a:t>
            </a:r>
            <a:r>
              <a:rPr lang="en-GB" sz="1600" dirty="0"/>
              <a:t>. Available at:  </a:t>
            </a:r>
            <a:r>
              <a:rPr lang="en-GB" sz="1600" u="sng" dirty="0">
                <a:hlinkClick r:id="rId4"/>
              </a:rPr>
              <a:t>https://evidence.nihr.ac.uk/alert/repetitive-task-training-can-help-recovery-after-stroke/</a:t>
            </a:r>
            <a:r>
              <a:rPr lang="en-GB" sz="1600" dirty="0"/>
              <a:t> (Accessed 04 January 2024).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NHS, (2022). </a:t>
            </a:r>
            <a:r>
              <a:rPr lang="en-GB" sz="1600" i="1" dirty="0"/>
              <a:t>Stroke.</a:t>
            </a:r>
            <a:r>
              <a:rPr lang="en-GB" sz="1600" dirty="0"/>
              <a:t> Available at: </a:t>
            </a:r>
            <a:r>
              <a:rPr lang="en-GB" sz="1600" u="sng" dirty="0">
                <a:hlinkClick r:id="rId5"/>
              </a:rPr>
              <a:t>https://www.nhs.uk/conditions/stroke/</a:t>
            </a:r>
            <a:r>
              <a:rPr lang="en-GB" sz="1600" dirty="0"/>
              <a:t> (Accessed on 11 January 2023).</a:t>
            </a:r>
          </a:p>
          <a:p>
            <a:pPr algn="ctr"/>
            <a:endParaRPr lang="en-GB" sz="1600" dirty="0" smtClean="0"/>
          </a:p>
          <a:p>
            <a:r>
              <a:rPr lang="en-GB" sz="1600" dirty="0" smtClean="0"/>
              <a:t>Stroke association, (2023). </a:t>
            </a:r>
            <a:r>
              <a:rPr lang="en-GB" sz="1600" i="1" dirty="0" smtClean="0"/>
              <a:t>Stroke statistics</a:t>
            </a:r>
            <a:r>
              <a:rPr lang="en-GB" sz="1600" dirty="0" smtClean="0"/>
              <a:t>, Available at: </a:t>
            </a:r>
            <a:r>
              <a:rPr lang="en-GB" sz="1600" dirty="0" smtClean="0">
                <a:hlinkClick r:id="rId6"/>
              </a:rPr>
              <a:t>https</a:t>
            </a:r>
            <a:r>
              <a:rPr lang="en-GB" sz="1600" dirty="0">
                <a:hlinkClick r:id="rId6"/>
              </a:rPr>
              <a:t>://</a:t>
            </a:r>
            <a:r>
              <a:rPr lang="en-GB" sz="1600" dirty="0" smtClean="0">
                <a:hlinkClick r:id="rId6"/>
              </a:rPr>
              <a:t>www.stroke.org.uk/what-is-stroke/stroke-statistics</a:t>
            </a:r>
            <a:r>
              <a:rPr lang="en-GB" sz="1600" dirty="0" smtClean="0"/>
              <a:t> (Accessed on 11 January 2024</a:t>
            </a:r>
            <a:r>
              <a:rPr lang="en-GB" sz="1600" dirty="0" smtClean="0"/>
              <a:t>).</a:t>
            </a:r>
          </a:p>
          <a:p>
            <a:endParaRPr lang="en-GB" sz="1600" dirty="0"/>
          </a:p>
          <a:p>
            <a:r>
              <a:rPr lang="en-GB" sz="1600" dirty="0"/>
              <a:t>The W. Edward Deming Institute, (2024). </a:t>
            </a:r>
            <a:r>
              <a:rPr lang="en-GB" sz="1600" i="1" dirty="0"/>
              <a:t>Enriching society through the Deming philosophy. </a:t>
            </a:r>
            <a:r>
              <a:rPr lang="en-GB" sz="1600" dirty="0"/>
              <a:t>Available at</a:t>
            </a:r>
            <a:r>
              <a:rPr lang="en-GB" sz="1600" i="1" dirty="0"/>
              <a:t>: </a:t>
            </a:r>
            <a:r>
              <a:rPr lang="en-GB" sz="1600" i="1" u="sng" dirty="0">
                <a:hlinkClick r:id="rId7"/>
              </a:rPr>
              <a:t>https://deming.org/explore/pdsa/</a:t>
            </a:r>
            <a:r>
              <a:rPr lang="en-GB" sz="1600" dirty="0"/>
              <a:t> (Accessed on 15 January 2024).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0467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104900" y="581361"/>
            <a:ext cx="9982200" cy="58099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Appendix 1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Repetition Sit to </a:t>
            </a:r>
            <a:r>
              <a:rPr lang="en-GB" sz="1600" b="1" u="sng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 Questionnaire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complete this questionnaire related to the sit to stand class you attended.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aim of this questionnaire to help identify if patients benefit from doing a repetitive task.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Are you confident doing sit to stand?                           </a:t>
            </a:r>
            <a:r>
              <a:rPr lang="en-GB" sz="1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Yes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Not sure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No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Do you feel you benefit from doing this exercises?     </a:t>
            </a:r>
            <a:r>
              <a:rPr lang="en-GB" sz="1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Yes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Not sure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No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 Would you advise others to take part in a repetitive task?                                                   Yes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  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sure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No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□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for taking part in this questionnaire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630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335</TotalTime>
  <Words>386</Words>
  <Application>Microsoft Office PowerPoint</Application>
  <PresentationFormat>Widescreen</PresentationFormat>
  <Paragraphs>53</Paragraphs>
  <Slides>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Century Gothic</vt:lpstr>
      <vt:lpstr>Garamond</vt:lpstr>
      <vt:lpstr>Times New Roman</vt:lpstr>
      <vt:lpstr>Savon</vt:lpstr>
      <vt:lpstr>Microsoft Excel Chart</vt:lpstr>
      <vt:lpstr>  PDSA  Plan-do-study-act   </vt:lpstr>
      <vt:lpstr>PowerPoint Presentation</vt:lpstr>
      <vt:lpstr>QUESTIONAAIRE RESULTS</vt:lpstr>
      <vt:lpstr>PowerPoint Presentation</vt:lpstr>
      <vt:lpstr>PowerPoint Presentation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Repetative task training</dc:title>
  <dc:creator>Nicola Walker (Hywel Dda UHB - Physiotherapy Technician)</dc:creator>
  <cp:lastModifiedBy>Nicola Walker (Hywel Dda UHB - Physiotherapy Technician)</cp:lastModifiedBy>
  <cp:revision>20</cp:revision>
  <dcterms:created xsi:type="dcterms:W3CDTF">2024-01-04T13:06:17Z</dcterms:created>
  <dcterms:modified xsi:type="dcterms:W3CDTF">2024-01-18T11:50:48Z</dcterms:modified>
</cp:coreProperties>
</file>