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92" y="9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787FF-023D-4C97-9FC3-17F8D411C0F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A0693DD-B9A3-48B0-8DC2-F63D4908352E}">
      <dgm:prSet/>
      <dgm:spPr/>
      <dgm:t>
        <a:bodyPr/>
        <a:lstStyle/>
        <a:p>
          <a:r>
            <a:rPr lang="en-GB"/>
            <a:t>Social Enterprises need:</a:t>
          </a:r>
          <a:endParaRPr lang="en-US"/>
        </a:p>
      </dgm:t>
    </dgm:pt>
    <dgm:pt modelId="{C1A2CDCA-EF16-442A-BD47-8E588C18A522}" type="parTrans" cxnId="{5BCB9EE8-57DC-4BE4-826A-1639FFD4E806}">
      <dgm:prSet/>
      <dgm:spPr/>
      <dgm:t>
        <a:bodyPr/>
        <a:lstStyle/>
        <a:p>
          <a:endParaRPr lang="en-US"/>
        </a:p>
      </dgm:t>
    </dgm:pt>
    <dgm:pt modelId="{5F4CE98C-2CDB-45D4-A756-7ABD7B3A3A99}" type="sibTrans" cxnId="{5BCB9EE8-57DC-4BE4-826A-1639FFD4E806}">
      <dgm:prSet/>
      <dgm:spPr/>
      <dgm:t>
        <a:bodyPr/>
        <a:lstStyle/>
        <a:p>
          <a:endParaRPr lang="en-US"/>
        </a:p>
      </dgm:t>
    </dgm:pt>
    <dgm:pt modelId="{E29A6E16-942F-4A33-A0C8-599A431038EA}">
      <dgm:prSet/>
      <dgm:spPr/>
      <dgm:t>
        <a:bodyPr/>
        <a:lstStyle/>
        <a:p>
          <a:r>
            <a:rPr lang="en-GB"/>
            <a:t>A social objective </a:t>
          </a:r>
          <a:endParaRPr lang="en-US"/>
        </a:p>
      </dgm:t>
    </dgm:pt>
    <dgm:pt modelId="{F568B12E-C5CA-4A33-A7FB-4E000F14649A}" type="parTrans" cxnId="{9320E915-D410-49DC-82FF-1AA6B5624880}">
      <dgm:prSet/>
      <dgm:spPr/>
      <dgm:t>
        <a:bodyPr/>
        <a:lstStyle/>
        <a:p>
          <a:endParaRPr lang="en-US"/>
        </a:p>
      </dgm:t>
    </dgm:pt>
    <dgm:pt modelId="{A82DEF69-5472-4B32-BE36-851106565F28}" type="sibTrans" cxnId="{9320E915-D410-49DC-82FF-1AA6B5624880}">
      <dgm:prSet/>
      <dgm:spPr/>
      <dgm:t>
        <a:bodyPr/>
        <a:lstStyle/>
        <a:p>
          <a:endParaRPr lang="en-US"/>
        </a:p>
      </dgm:t>
    </dgm:pt>
    <dgm:pt modelId="{57D8DD1C-9AAE-4EBA-909E-6D40D7F4BC9A}">
      <dgm:prSet/>
      <dgm:spPr/>
      <dgm:t>
        <a:bodyPr/>
        <a:lstStyle/>
        <a:p>
          <a:r>
            <a:rPr lang="en-GB"/>
            <a:t>A legal structure</a:t>
          </a:r>
          <a:endParaRPr lang="en-US"/>
        </a:p>
      </dgm:t>
    </dgm:pt>
    <dgm:pt modelId="{069F17FF-06C3-436C-AEFA-52DD14AD06C0}" type="parTrans" cxnId="{33089713-CBF6-4D82-90F8-7F5F40A763F5}">
      <dgm:prSet/>
      <dgm:spPr/>
      <dgm:t>
        <a:bodyPr/>
        <a:lstStyle/>
        <a:p>
          <a:endParaRPr lang="en-US"/>
        </a:p>
      </dgm:t>
    </dgm:pt>
    <dgm:pt modelId="{95AC26C8-106A-4A8C-BB11-F6D6126D7034}" type="sibTrans" cxnId="{33089713-CBF6-4D82-90F8-7F5F40A763F5}">
      <dgm:prSet/>
      <dgm:spPr/>
      <dgm:t>
        <a:bodyPr/>
        <a:lstStyle/>
        <a:p>
          <a:endParaRPr lang="en-US"/>
        </a:p>
      </dgm:t>
    </dgm:pt>
    <dgm:pt modelId="{7185EEF2-9116-4119-9099-B520EE8BAD1F}">
      <dgm:prSet/>
      <dgm:spPr/>
      <dgm:t>
        <a:bodyPr/>
        <a:lstStyle/>
        <a:p>
          <a:r>
            <a:rPr lang="en-GB"/>
            <a:t>Solid leadership</a:t>
          </a:r>
          <a:endParaRPr lang="en-US"/>
        </a:p>
      </dgm:t>
    </dgm:pt>
    <dgm:pt modelId="{B52DB550-CED8-483D-9B69-C0868469772E}" type="parTrans" cxnId="{0C3A62DC-F4F1-4BF0-BB8B-FE503FC483F5}">
      <dgm:prSet/>
      <dgm:spPr/>
      <dgm:t>
        <a:bodyPr/>
        <a:lstStyle/>
        <a:p>
          <a:endParaRPr lang="en-US"/>
        </a:p>
      </dgm:t>
    </dgm:pt>
    <dgm:pt modelId="{4017044A-FA85-4BD3-A8FF-72CE2DD087C8}" type="sibTrans" cxnId="{0C3A62DC-F4F1-4BF0-BB8B-FE503FC483F5}">
      <dgm:prSet/>
      <dgm:spPr/>
      <dgm:t>
        <a:bodyPr/>
        <a:lstStyle/>
        <a:p>
          <a:endParaRPr lang="en-US"/>
        </a:p>
      </dgm:t>
    </dgm:pt>
    <dgm:pt modelId="{284DEDD8-8675-4980-A45E-A56AE6D1E355}">
      <dgm:prSet/>
      <dgm:spPr/>
      <dgm:t>
        <a:bodyPr/>
        <a:lstStyle/>
        <a:p>
          <a:r>
            <a:rPr lang="en-GB"/>
            <a:t>Diverse skills and experience</a:t>
          </a:r>
          <a:endParaRPr lang="en-US"/>
        </a:p>
      </dgm:t>
    </dgm:pt>
    <dgm:pt modelId="{E8EB6AB7-91F2-45DE-A7CC-ED50F9BDC90F}" type="parTrans" cxnId="{30453C7E-B5E9-4642-8383-EAEF712753A6}">
      <dgm:prSet/>
      <dgm:spPr/>
      <dgm:t>
        <a:bodyPr/>
        <a:lstStyle/>
        <a:p>
          <a:endParaRPr lang="en-US"/>
        </a:p>
      </dgm:t>
    </dgm:pt>
    <dgm:pt modelId="{D585B479-F797-4A3F-8391-080C6791AC05}" type="sibTrans" cxnId="{30453C7E-B5E9-4642-8383-EAEF712753A6}">
      <dgm:prSet/>
      <dgm:spPr/>
      <dgm:t>
        <a:bodyPr/>
        <a:lstStyle/>
        <a:p>
          <a:endParaRPr lang="en-US"/>
        </a:p>
      </dgm:t>
    </dgm:pt>
    <dgm:pt modelId="{2D566121-3C87-47F2-83DC-0190AB6F4FC9}">
      <dgm:prSet/>
      <dgm:spPr/>
      <dgm:t>
        <a:bodyPr/>
        <a:lstStyle/>
        <a:p>
          <a:r>
            <a:rPr lang="en-GB"/>
            <a:t>Time</a:t>
          </a:r>
          <a:endParaRPr lang="en-US"/>
        </a:p>
      </dgm:t>
    </dgm:pt>
    <dgm:pt modelId="{09726900-A40F-4B15-BEDE-8909AB236996}" type="parTrans" cxnId="{A72A275C-E095-4808-B0A8-FE52D26E6C02}">
      <dgm:prSet/>
      <dgm:spPr/>
      <dgm:t>
        <a:bodyPr/>
        <a:lstStyle/>
        <a:p>
          <a:endParaRPr lang="en-US"/>
        </a:p>
      </dgm:t>
    </dgm:pt>
    <dgm:pt modelId="{26FE4392-DFC6-4A18-A0A9-EE610F1F9633}" type="sibTrans" cxnId="{A72A275C-E095-4808-B0A8-FE52D26E6C02}">
      <dgm:prSet/>
      <dgm:spPr/>
      <dgm:t>
        <a:bodyPr/>
        <a:lstStyle/>
        <a:p>
          <a:endParaRPr lang="en-US"/>
        </a:p>
      </dgm:t>
    </dgm:pt>
    <dgm:pt modelId="{C1F93744-23EF-43F1-A000-A33169133B33}">
      <dgm:prSet/>
      <dgm:spPr/>
      <dgm:t>
        <a:bodyPr/>
        <a:lstStyle/>
        <a:p>
          <a:r>
            <a:rPr lang="en-GB"/>
            <a:t>Money</a:t>
          </a:r>
          <a:endParaRPr lang="en-US"/>
        </a:p>
      </dgm:t>
    </dgm:pt>
    <dgm:pt modelId="{FD5A2B88-932C-4824-9315-7391A38612F1}" type="parTrans" cxnId="{DCEC45E9-C589-4F81-B0EC-660C1A299393}">
      <dgm:prSet/>
      <dgm:spPr/>
      <dgm:t>
        <a:bodyPr/>
        <a:lstStyle/>
        <a:p>
          <a:endParaRPr lang="en-US"/>
        </a:p>
      </dgm:t>
    </dgm:pt>
    <dgm:pt modelId="{ACA3E163-19F3-45A3-9AE4-028DA74B82C2}" type="sibTrans" cxnId="{DCEC45E9-C589-4F81-B0EC-660C1A299393}">
      <dgm:prSet/>
      <dgm:spPr/>
      <dgm:t>
        <a:bodyPr/>
        <a:lstStyle/>
        <a:p>
          <a:endParaRPr lang="en-US"/>
        </a:p>
      </dgm:t>
    </dgm:pt>
    <dgm:pt modelId="{FCAFEE2D-EF30-440F-B2DF-2687DB292381}">
      <dgm:prSet/>
      <dgm:spPr/>
      <dgm:t>
        <a:bodyPr/>
        <a:lstStyle/>
        <a:p>
          <a:r>
            <a:rPr lang="en-GB" dirty="0"/>
            <a:t>Employee engagement</a:t>
          </a:r>
        </a:p>
      </dgm:t>
    </dgm:pt>
    <dgm:pt modelId="{45988275-CDAF-43F5-AF44-85AB92CCE8E7}" type="parTrans" cxnId="{712FDE59-2216-4584-8F9B-59B58C94CFE3}">
      <dgm:prSet/>
      <dgm:spPr/>
      <dgm:t>
        <a:bodyPr/>
        <a:lstStyle/>
        <a:p>
          <a:endParaRPr lang="en-US"/>
        </a:p>
      </dgm:t>
    </dgm:pt>
    <dgm:pt modelId="{6E3EDC48-52F4-493B-9F9F-EB977D919D32}" type="sibTrans" cxnId="{712FDE59-2216-4584-8F9B-59B58C94CFE3}">
      <dgm:prSet/>
      <dgm:spPr/>
      <dgm:t>
        <a:bodyPr/>
        <a:lstStyle/>
        <a:p>
          <a:endParaRPr lang="en-US"/>
        </a:p>
      </dgm:t>
    </dgm:pt>
    <dgm:pt modelId="{3951C8B9-BA7A-4878-8CEB-C45B4529AECF}" type="pres">
      <dgm:prSet presAssocID="{64C787FF-023D-4C97-9FC3-17F8D411C0FE}" presName="vert0" presStyleCnt="0">
        <dgm:presLayoutVars>
          <dgm:dir/>
          <dgm:animOne val="branch"/>
          <dgm:animLvl val="lvl"/>
        </dgm:presLayoutVars>
      </dgm:prSet>
      <dgm:spPr/>
    </dgm:pt>
    <dgm:pt modelId="{740CD270-C48B-465F-829A-21E09854BCD7}" type="pres">
      <dgm:prSet presAssocID="{0A0693DD-B9A3-48B0-8DC2-F63D4908352E}" presName="thickLine" presStyleLbl="alignNode1" presStyleIdx="0" presStyleCnt="8"/>
      <dgm:spPr/>
    </dgm:pt>
    <dgm:pt modelId="{9E33AAD9-DD5B-47B3-A6EE-D9144BB4DCF9}" type="pres">
      <dgm:prSet presAssocID="{0A0693DD-B9A3-48B0-8DC2-F63D4908352E}" presName="horz1" presStyleCnt="0"/>
      <dgm:spPr/>
    </dgm:pt>
    <dgm:pt modelId="{95A26004-5CEC-4C9C-B0A3-D3D2E4CC6C2B}" type="pres">
      <dgm:prSet presAssocID="{0A0693DD-B9A3-48B0-8DC2-F63D4908352E}" presName="tx1" presStyleLbl="revTx" presStyleIdx="0" presStyleCnt="8"/>
      <dgm:spPr/>
    </dgm:pt>
    <dgm:pt modelId="{BE895913-B4B4-44D4-9392-133B343F4768}" type="pres">
      <dgm:prSet presAssocID="{0A0693DD-B9A3-48B0-8DC2-F63D4908352E}" presName="vert1" presStyleCnt="0"/>
      <dgm:spPr/>
    </dgm:pt>
    <dgm:pt modelId="{3745ED1A-B6E5-4233-BE7E-1C37C7F4C276}" type="pres">
      <dgm:prSet presAssocID="{E29A6E16-942F-4A33-A0C8-599A431038EA}" presName="thickLine" presStyleLbl="alignNode1" presStyleIdx="1" presStyleCnt="8"/>
      <dgm:spPr/>
    </dgm:pt>
    <dgm:pt modelId="{E05FFF62-F501-4F03-9275-23DA232EBC12}" type="pres">
      <dgm:prSet presAssocID="{E29A6E16-942F-4A33-A0C8-599A431038EA}" presName="horz1" presStyleCnt="0"/>
      <dgm:spPr/>
    </dgm:pt>
    <dgm:pt modelId="{D4003F9F-E518-4A75-AB63-D0F902BF2D5F}" type="pres">
      <dgm:prSet presAssocID="{E29A6E16-942F-4A33-A0C8-599A431038EA}" presName="tx1" presStyleLbl="revTx" presStyleIdx="1" presStyleCnt="8"/>
      <dgm:spPr/>
    </dgm:pt>
    <dgm:pt modelId="{A55CE588-96D6-4075-B9CC-AB7102AA4682}" type="pres">
      <dgm:prSet presAssocID="{E29A6E16-942F-4A33-A0C8-599A431038EA}" presName="vert1" presStyleCnt="0"/>
      <dgm:spPr/>
    </dgm:pt>
    <dgm:pt modelId="{A2C9C61C-5149-4843-B2F2-2F6826B7CD35}" type="pres">
      <dgm:prSet presAssocID="{57D8DD1C-9AAE-4EBA-909E-6D40D7F4BC9A}" presName="thickLine" presStyleLbl="alignNode1" presStyleIdx="2" presStyleCnt="8"/>
      <dgm:spPr/>
    </dgm:pt>
    <dgm:pt modelId="{AD75A358-F68D-487F-AD4D-E15DF5A7899E}" type="pres">
      <dgm:prSet presAssocID="{57D8DD1C-9AAE-4EBA-909E-6D40D7F4BC9A}" presName="horz1" presStyleCnt="0"/>
      <dgm:spPr/>
    </dgm:pt>
    <dgm:pt modelId="{43EBE48D-63BD-4CD3-8AC5-CF3282F9EA98}" type="pres">
      <dgm:prSet presAssocID="{57D8DD1C-9AAE-4EBA-909E-6D40D7F4BC9A}" presName="tx1" presStyleLbl="revTx" presStyleIdx="2" presStyleCnt="8"/>
      <dgm:spPr/>
    </dgm:pt>
    <dgm:pt modelId="{BCD394F8-22CB-438E-9E77-263B08F10C75}" type="pres">
      <dgm:prSet presAssocID="{57D8DD1C-9AAE-4EBA-909E-6D40D7F4BC9A}" presName="vert1" presStyleCnt="0"/>
      <dgm:spPr/>
    </dgm:pt>
    <dgm:pt modelId="{D6FB12C2-A8BC-4D0E-B2E4-E96E7E995ED6}" type="pres">
      <dgm:prSet presAssocID="{7185EEF2-9116-4119-9099-B520EE8BAD1F}" presName="thickLine" presStyleLbl="alignNode1" presStyleIdx="3" presStyleCnt="8"/>
      <dgm:spPr/>
    </dgm:pt>
    <dgm:pt modelId="{AC216D43-2A12-4856-8381-67B019CD0244}" type="pres">
      <dgm:prSet presAssocID="{7185EEF2-9116-4119-9099-B520EE8BAD1F}" presName="horz1" presStyleCnt="0"/>
      <dgm:spPr/>
    </dgm:pt>
    <dgm:pt modelId="{BC9D2B2A-99BD-48AE-8582-6ECAADF32D1B}" type="pres">
      <dgm:prSet presAssocID="{7185EEF2-9116-4119-9099-B520EE8BAD1F}" presName="tx1" presStyleLbl="revTx" presStyleIdx="3" presStyleCnt="8"/>
      <dgm:spPr/>
    </dgm:pt>
    <dgm:pt modelId="{70415C7F-898E-4C19-A4BB-888360A7509A}" type="pres">
      <dgm:prSet presAssocID="{7185EEF2-9116-4119-9099-B520EE8BAD1F}" presName="vert1" presStyleCnt="0"/>
      <dgm:spPr/>
    </dgm:pt>
    <dgm:pt modelId="{DBB9EF1E-E3BC-42E1-A670-40C77ABCE70C}" type="pres">
      <dgm:prSet presAssocID="{284DEDD8-8675-4980-A45E-A56AE6D1E355}" presName="thickLine" presStyleLbl="alignNode1" presStyleIdx="4" presStyleCnt="8"/>
      <dgm:spPr/>
    </dgm:pt>
    <dgm:pt modelId="{84D554E5-339E-4A2E-8A46-5D9039E22892}" type="pres">
      <dgm:prSet presAssocID="{284DEDD8-8675-4980-A45E-A56AE6D1E355}" presName="horz1" presStyleCnt="0"/>
      <dgm:spPr/>
    </dgm:pt>
    <dgm:pt modelId="{1D24E692-2D5B-4945-8729-DA078D2A6F59}" type="pres">
      <dgm:prSet presAssocID="{284DEDD8-8675-4980-A45E-A56AE6D1E355}" presName="tx1" presStyleLbl="revTx" presStyleIdx="4" presStyleCnt="8"/>
      <dgm:spPr/>
    </dgm:pt>
    <dgm:pt modelId="{C4271678-9603-4759-B1D8-3B896F21C525}" type="pres">
      <dgm:prSet presAssocID="{284DEDD8-8675-4980-A45E-A56AE6D1E355}" presName="vert1" presStyleCnt="0"/>
      <dgm:spPr/>
    </dgm:pt>
    <dgm:pt modelId="{110B09EB-3D46-4F7D-B9E8-CC17E3F51DD1}" type="pres">
      <dgm:prSet presAssocID="{2D566121-3C87-47F2-83DC-0190AB6F4FC9}" presName="thickLine" presStyleLbl="alignNode1" presStyleIdx="5" presStyleCnt="8"/>
      <dgm:spPr/>
    </dgm:pt>
    <dgm:pt modelId="{05BCBE68-FE4E-41FA-818A-495B8DE58060}" type="pres">
      <dgm:prSet presAssocID="{2D566121-3C87-47F2-83DC-0190AB6F4FC9}" presName="horz1" presStyleCnt="0"/>
      <dgm:spPr/>
    </dgm:pt>
    <dgm:pt modelId="{493D942A-60E3-43B3-B148-D8FABCAE3A08}" type="pres">
      <dgm:prSet presAssocID="{2D566121-3C87-47F2-83DC-0190AB6F4FC9}" presName="tx1" presStyleLbl="revTx" presStyleIdx="5" presStyleCnt="8"/>
      <dgm:spPr/>
    </dgm:pt>
    <dgm:pt modelId="{893FE9FE-E2DC-4AB6-9988-4EED3D2ACFCF}" type="pres">
      <dgm:prSet presAssocID="{2D566121-3C87-47F2-83DC-0190AB6F4FC9}" presName="vert1" presStyleCnt="0"/>
      <dgm:spPr/>
    </dgm:pt>
    <dgm:pt modelId="{BE3BC859-FF70-484F-A58A-199DA11969A7}" type="pres">
      <dgm:prSet presAssocID="{C1F93744-23EF-43F1-A000-A33169133B33}" presName="thickLine" presStyleLbl="alignNode1" presStyleIdx="6" presStyleCnt="8"/>
      <dgm:spPr/>
    </dgm:pt>
    <dgm:pt modelId="{0F96E79C-F854-46EF-801B-F49E5ED6490C}" type="pres">
      <dgm:prSet presAssocID="{C1F93744-23EF-43F1-A000-A33169133B33}" presName="horz1" presStyleCnt="0"/>
      <dgm:spPr/>
    </dgm:pt>
    <dgm:pt modelId="{643AA523-CCC5-4BE8-AC33-2A61E91BB4EF}" type="pres">
      <dgm:prSet presAssocID="{C1F93744-23EF-43F1-A000-A33169133B33}" presName="tx1" presStyleLbl="revTx" presStyleIdx="6" presStyleCnt="8"/>
      <dgm:spPr/>
    </dgm:pt>
    <dgm:pt modelId="{11A9EA0A-422D-4CE5-BACA-4A7F84FE3AAB}" type="pres">
      <dgm:prSet presAssocID="{C1F93744-23EF-43F1-A000-A33169133B33}" presName="vert1" presStyleCnt="0"/>
      <dgm:spPr/>
    </dgm:pt>
    <dgm:pt modelId="{5BE69CA0-408B-4602-A26C-F12579E2E28F}" type="pres">
      <dgm:prSet presAssocID="{FCAFEE2D-EF30-440F-B2DF-2687DB292381}" presName="thickLine" presStyleLbl="alignNode1" presStyleIdx="7" presStyleCnt="8"/>
      <dgm:spPr/>
    </dgm:pt>
    <dgm:pt modelId="{19BF5DA4-EF8F-4EDD-9F7E-4DF3937D1633}" type="pres">
      <dgm:prSet presAssocID="{FCAFEE2D-EF30-440F-B2DF-2687DB292381}" presName="horz1" presStyleCnt="0"/>
      <dgm:spPr/>
    </dgm:pt>
    <dgm:pt modelId="{9B298477-CC8D-4D46-AE7E-533DF77DDB5C}" type="pres">
      <dgm:prSet presAssocID="{FCAFEE2D-EF30-440F-B2DF-2687DB292381}" presName="tx1" presStyleLbl="revTx" presStyleIdx="7" presStyleCnt="8"/>
      <dgm:spPr/>
    </dgm:pt>
    <dgm:pt modelId="{E006E0A0-D254-47F2-B902-75F74A05A0BB}" type="pres">
      <dgm:prSet presAssocID="{FCAFEE2D-EF30-440F-B2DF-2687DB292381}" presName="vert1" presStyleCnt="0"/>
      <dgm:spPr/>
    </dgm:pt>
  </dgm:ptLst>
  <dgm:cxnLst>
    <dgm:cxn modelId="{33089713-CBF6-4D82-90F8-7F5F40A763F5}" srcId="{64C787FF-023D-4C97-9FC3-17F8D411C0FE}" destId="{57D8DD1C-9AAE-4EBA-909E-6D40D7F4BC9A}" srcOrd="2" destOrd="0" parTransId="{069F17FF-06C3-436C-AEFA-52DD14AD06C0}" sibTransId="{95AC26C8-106A-4A8C-BB11-F6D6126D7034}"/>
    <dgm:cxn modelId="{9320E915-D410-49DC-82FF-1AA6B5624880}" srcId="{64C787FF-023D-4C97-9FC3-17F8D411C0FE}" destId="{E29A6E16-942F-4A33-A0C8-599A431038EA}" srcOrd="1" destOrd="0" parTransId="{F568B12E-C5CA-4A33-A7FB-4E000F14649A}" sibTransId="{A82DEF69-5472-4B32-BE36-851106565F28}"/>
    <dgm:cxn modelId="{41C28A2D-FD0A-4591-865D-871D1799D777}" type="presOf" srcId="{C1F93744-23EF-43F1-A000-A33169133B33}" destId="{643AA523-CCC5-4BE8-AC33-2A61E91BB4EF}" srcOrd="0" destOrd="0" presId="urn:microsoft.com/office/officeart/2008/layout/LinedList"/>
    <dgm:cxn modelId="{7AED712F-D8A7-4180-8F9C-38DF22B489FE}" type="presOf" srcId="{FCAFEE2D-EF30-440F-B2DF-2687DB292381}" destId="{9B298477-CC8D-4D46-AE7E-533DF77DDB5C}" srcOrd="0" destOrd="0" presId="urn:microsoft.com/office/officeart/2008/layout/LinedList"/>
    <dgm:cxn modelId="{EDD83E40-D5F5-485E-8659-D70C343D9D5B}" type="presOf" srcId="{284DEDD8-8675-4980-A45E-A56AE6D1E355}" destId="{1D24E692-2D5B-4945-8729-DA078D2A6F59}" srcOrd="0" destOrd="0" presId="urn:microsoft.com/office/officeart/2008/layout/LinedList"/>
    <dgm:cxn modelId="{A72A275C-E095-4808-B0A8-FE52D26E6C02}" srcId="{64C787FF-023D-4C97-9FC3-17F8D411C0FE}" destId="{2D566121-3C87-47F2-83DC-0190AB6F4FC9}" srcOrd="5" destOrd="0" parTransId="{09726900-A40F-4B15-BEDE-8909AB236996}" sibTransId="{26FE4392-DFC6-4A18-A0A9-EE610F1F9633}"/>
    <dgm:cxn modelId="{825D464E-D50E-4ACD-AC12-891B51EDC2AA}" type="presOf" srcId="{2D566121-3C87-47F2-83DC-0190AB6F4FC9}" destId="{493D942A-60E3-43B3-B148-D8FABCAE3A08}" srcOrd="0" destOrd="0" presId="urn:microsoft.com/office/officeart/2008/layout/LinedList"/>
    <dgm:cxn modelId="{DCD80774-75E2-4C8B-98DA-C611AD0710BB}" type="presOf" srcId="{E29A6E16-942F-4A33-A0C8-599A431038EA}" destId="{D4003F9F-E518-4A75-AB63-D0F902BF2D5F}" srcOrd="0" destOrd="0" presId="urn:microsoft.com/office/officeart/2008/layout/LinedList"/>
    <dgm:cxn modelId="{712FDE59-2216-4584-8F9B-59B58C94CFE3}" srcId="{64C787FF-023D-4C97-9FC3-17F8D411C0FE}" destId="{FCAFEE2D-EF30-440F-B2DF-2687DB292381}" srcOrd="7" destOrd="0" parTransId="{45988275-CDAF-43F5-AF44-85AB92CCE8E7}" sibTransId="{6E3EDC48-52F4-493B-9F9F-EB977D919D32}"/>
    <dgm:cxn modelId="{30453C7E-B5E9-4642-8383-EAEF712753A6}" srcId="{64C787FF-023D-4C97-9FC3-17F8D411C0FE}" destId="{284DEDD8-8675-4980-A45E-A56AE6D1E355}" srcOrd="4" destOrd="0" parTransId="{E8EB6AB7-91F2-45DE-A7CC-ED50F9BDC90F}" sibTransId="{D585B479-F797-4A3F-8391-080C6791AC05}"/>
    <dgm:cxn modelId="{F51C2289-E5E2-4217-813D-FCA455F444B5}" type="presOf" srcId="{64C787FF-023D-4C97-9FC3-17F8D411C0FE}" destId="{3951C8B9-BA7A-4878-8CEB-C45B4529AECF}" srcOrd="0" destOrd="0" presId="urn:microsoft.com/office/officeart/2008/layout/LinedList"/>
    <dgm:cxn modelId="{C1BE7A94-3C14-4D47-B7D7-3CEBEABBD7B4}" type="presOf" srcId="{0A0693DD-B9A3-48B0-8DC2-F63D4908352E}" destId="{95A26004-5CEC-4C9C-B0A3-D3D2E4CC6C2B}" srcOrd="0" destOrd="0" presId="urn:microsoft.com/office/officeart/2008/layout/LinedList"/>
    <dgm:cxn modelId="{D983E3B6-B039-4713-8707-191F09F20AA3}" type="presOf" srcId="{7185EEF2-9116-4119-9099-B520EE8BAD1F}" destId="{BC9D2B2A-99BD-48AE-8582-6ECAADF32D1B}" srcOrd="0" destOrd="0" presId="urn:microsoft.com/office/officeart/2008/layout/LinedList"/>
    <dgm:cxn modelId="{0C3A62DC-F4F1-4BF0-BB8B-FE503FC483F5}" srcId="{64C787FF-023D-4C97-9FC3-17F8D411C0FE}" destId="{7185EEF2-9116-4119-9099-B520EE8BAD1F}" srcOrd="3" destOrd="0" parTransId="{B52DB550-CED8-483D-9B69-C0868469772E}" sibTransId="{4017044A-FA85-4BD3-A8FF-72CE2DD087C8}"/>
    <dgm:cxn modelId="{5BCB9EE8-57DC-4BE4-826A-1639FFD4E806}" srcId="{64C787FF-023D-4C97-9FC3-17F8D411C0FE}" destId="{0A0693DD-B9A3-48B0-8DC2-F63D4908352E}" srcOrd="0" destOrd="0" parTransId="{C1A2CDCA-EF16-442A-BD47-8E588C18A522}" sibTransId="{5F4CE98C-2CDB-45D4-A756-7ABD7B3A3A99}"/>
    <dgm:cxn modelId="{DCEC45E9-C589-4F81-B0EC-660C1A299393}" srcId="{64C787FF-023D-4C97-9FC3-17F8D411C0FE}" destId="{C1F93744-23EF-43F1-A000-A33169133B33}" srcOrd="6" destOrd="0" parTransId="{FD5A2B88-932C-4824-9315-7391A38612F1}" sibTransId="{ACA3E163-19F3-45A3-9AE4-028DA74B82C2}"/>
    <dgm:cxn modelId="{F5DD12F6-07C7-423E-9793-161AA6C8853C}" type="presOf" srcId="{57D8DD1C-9AAE-4EBA-909E-6D40D7F4BC9A}" destId="{43EBE48D-63BD-4CD3-8AC5-CF3282F9EA98}" srcOrd="0" destOrd="0" presId="urn:microsoft.com/office/officeart/2008/layout/LinedList"/>
    <dgm:cxn modelId="{CD2624E9-5585-4DF4-9D0C-C76744B1816B}" type="presParOf" srcId="{3951C8B9-BA7A-4878-8CEB-C45B4529AECF}" destId="{740CD270-C48B-465F-829A-21E09854BCD7}" srcOrd="0" destOrd="0" presId="urn:microsoft.com/office/officeart/2008/layout/LinedList"/>
    <dgm:cxn modelId="{DE4DF9CD-5F16-499A-93AB-ED65CA9D1C4C}" type="presParOf" srcId="{3951C8B9-BA7A-4878-8CEB-C45B4529AECF}" destId="{9E33AAD9-DD5B-47B3-A6EE-D9144BB4DCF9}" srcOrd="1" destOrd="0" presId="urn:microsoft.com/office/officeart/2008/layout/LinedList"/>
    <dgm:cxn modelId="{2D404CCD-A59F-4AF7-A210-59835C2EBE02}" type="presParOf" srcId="{9E33AAD9-DD5B-47B3-A6EE-D9144BB4DCF9}" destId="{95A26004-5CEC-4C9C-B0A3-D3D2E4CC6C2B}" srcOrd="0" destOrd="0" presId="urn:microsoft.com/office/officeart/2008/layout/LinedList"/>
    <dgm:cxn modelId="{7FBCC4AF-C344-4A25-96E7-E84362F3F594}" type="presParOf" srcId="{9E33AAD9-DD5B-47B3-A6EE-D9144BB4DCF9}" destId="{BE895913-B4B4-44D4-9392-133B343F4768}" srcOrd="1" destOrd="0" presId="urn:microsoft.com/office/officeart/2008/layout/LinedList"/>
    <dgm:cxn modelId="{E5ED922A-7067-4CF8-AD89-43854E98A0D4}" type="presParOf" srcId="{3951C8B9-BA7A-4878-8CEB-C45B4529AECF}" destId="{3745ED1A-B6E5-4233-BE7E-1C37C7F4C276}" srcOrd="2" destOrd="0" presId="urn:microsoft.com/office/officeart/2008/layout/LinedList"/>
    <dgm:cxn modelId="{B4E87E30-12AD-4280-BBF1-C5FC8D3EB1E5}" type="presParOf" srcId="{3951C8B9-BA7A-4878-8CEB-C45B4529AECF}" destId="{E05FFF62-F501-4F03-9275-23DA232EBC12}" srcOrd="3" destOrd="0" presId="urn:microsoft.com/office/officeart/2008/layout/LinedList"/>
    <dgm:cxn modelId="{97D31152-B933-4B47-AC2A-A198EDCD99C8}" type="presParOf" srcId="{E05FFF62-F501-4F03-9275-23DA232EBC12}" destId="{D4003F9F-E518-4A75-AB63-D0F902BF2D5F}" srcOrd="0" destOrd="0" presId="urn:microsoft.com/office/officeart/2008/layout/LinedList"/>
    <dgm:cxn modelId="{C3FBFD09-CEBE-4FE4-B49B-495F8E184FEA}" type="presParOf" srcId="{E05FFF62-F501-4F03-9275-23DA232EBC12}" destId="{A55CE588-96D6-4075-B9CC-AB7102AA4682}" srcOrd="1" destOrd="0" presId="urn:microsoft.com/office/officeart/2008/layout/LinedList"/>
    <dgm:cxn modelId="{9BC5FB6A-2DCE-4799-8F1B-E0F4160F9CFF}" type="presParOf" srcId="{3951C8B9-BA7A-4878-8CEB-C45B4529AECF}" destId="{A2C9C61C-5149-4843-B2F2-2F6826B7CD35}" srcOrd="4" destOrd="0" presId="urn:microsoft.com/office/officeart/2008/layout/LinedList"/>
    <dgm:cxn modelId="{8B00C518-FC4C-49EB-9DD2-C6044676BEA8}" type="presParOf" srcId="{3951C8B9-BA7A-4878-8CEB-C45B4529AECF}" destId="{AD75A358-F68D-487F-AD4D-E15DF5A7899E}" srcOrd="5" destOrd="0" presId="urn:microsoft.com/office/officeart/2008/layout/LinedList"/>
    <dgm:cxn modelId="{C4569A69-4B16-47E6-9DF3-CB8ED29B7C52}" type="presParOf" srcId="{AD75A358-F68D-487F-AD4D-E15DF5A7899E}" destId="{43EBE48D-63BD-4CD3-8AC5-CF3282F9EA98}" srcOrd="0" destOrd="0" presId="urn:microsoft.com/office/officeart/2008/layout/LinedList"/>
    <dgm:cxn modelId="{1F806D8D-51C0-4DFE-8DE4-DF3C21D979A9}" type="presParOf" srcId="{AD75A358-F68D-487F-AD4D-E15DF5A7899E}" destId="{BCD394F8-22CB-438E-9E77-263B08F10C75}" srcOrd="1" destOrd="0" presId="urn:microsoft.com/office/officeart/2008/layout/LinedList"/>
    <dgm:cxn modelId="{71C4357F-61C4-4EFA-B0E7-51EB4A3132F4}" type="presParOf" srcId="{3951C8B9-BA7A-4878-8CEB-C45B4529AECF}" destId="{D6FB12C2-A8BC-4D0E-B2E4-E96E7E995ED6}" srcOrd="6" destOrd="0" presId="urn:microsoft.com/office/officeart/2008/layout/LinedList"/>
    <dgm:cxn modelId="{84B9CFC4-0976-4F68-BC88-B50F9555C7FA}" type="presParOf" srcId="{3951C8B9-BA7A-4878-8CEB-C45B4529AECF}" destId="{AC216D43-2A12-4856-8381-67B019CD0244}" srcOrd="7" destOrd="0" presId="urn:microsoft.com/office/officeart/2008/layout/LinedList"/>
    <dgm:cxn modelId="{41F49E87-03F7-47E3-9DD9-15F64870BDE9}" type="presParOf" srcId="{AC216D43-2A12-4856-8381-67B019CD0244}" destId="{BC9D2B2A-99BD-48AE-8582-6ECAADF32D1B}" srcOrd="0" destOrd="0" presId="urn:microsoft.com/office/officeart/2008/layout/LinedList"/>
    <dgm:cxn modelId="{A2EFCEC7-FCFB-48D2-BA93-433C30454ED6}" type="presParOf" srcId="{AC216D43-2A12-4856-8381-67B019CD0244}" destId="{70415C7F-898E-4C19-A4BB-888360A7509A}" srcOrd="1" destOrd="0" presId="urn:microsoft.com/office/officeart/2008/layout/LinedList"/>
    <dgm:cxn modelId="{C4FA17C3-E765-4289-987B-7A0217868320}" type="presParOf" srcId="{3951C8B9-BA7A-4878-8CEB-C45B4529AECF}" destId="{DBB9EF1E-E3BC-42E1-A670-40C77ABCE70C}" srcOrd="8" destOrd="0" presId="urn:microsoft.com/office/officeart/2008/layout/LinedList"/>
    <dgm:cxn modelId="{DC939F46-513C-40AA-8787-5C3FCE69FAB2}" type="presParOf" srcId="{3951C8B9-BA7A-4878-8CEB-C45B4529AECF}" destId="{84D554E5-339E-4A2E-8A46-5D9039E22892}" srcOrd="9" destOrd="0" presId="urn:microsoft.com/office/officeart/2008/layout/LinedList"/>
    <dgm:cxn modelId="{DF919763-BDB3-40B3-8387-9313C1E5B638}" type="presParOf" srcId="{84D554E5-339E-4A2E-8A46-5D9039E22892}" destId="{1D24E692-2D5B-4945-8729-DA078D2A6F59}" srcOrd="0" destOrd="0" presId="urn:microsoft.com/office/officeart/2008/layout/LinedList"/>
    <dgm:cxn modelId="{9F639152-A214-448A-9E92-21C4F30FC154}" type="presParOf" srcId="{84D554E5-339E-4A2E-8A46-5D9039E22892}" destId="{C4271678-9603-4759-B1D8-3B896F21C525}" srcOrd="1" destOrd="0" presId="urn:microsoft.com/office/officeart/2008/layout/LinedList"/>
    <dgm:cxn modelId="{D0AE3BDE-56CE-446F-8B49-A11BB72AE52D}" type="presParOf" srcId="{3951C8B9-BA7A-4878-8CEB-C45B4529AECF}" destId="{110B09EB-3D46-4F7D-B9E8-CC17E3F51DD1}" srcOrd="10" destOrd="0" presId="urn:microsoft.com/office/officeart/2008/layout/LinedList"/>
    <dgm:cxn modelId="{58053091-09CE-494B-854B-6BB0E0B8EC04}" type="presParOf" srcId="{3951C8B9-BA7A-4878-8CEB-C45B4529AECF}" destId="{05BCBE68-FE4E-41FA-818A-495B8DE58060}" srcOrd="11" destOrd="0" presId="urn:microsoft.com/office/officeart/2008/layout/LinedList"/>
    <dgm:cxn modelId="{B2A18E58-CAA6-4CAF-8B95-C481127548FD}" type="presParOf" srcId="{05BCBE68-FE4E-41FA-818A-495B8DE58060}" destId="{493D942A-60E3-43B3-B148-D8FABCAE3A08}" srcOrd="0" destOrd="0" presId="urn:microsoft.com/office/officeart/2008/layout/LinedList"/>
    <dgm:cxn modelId="{3D8DF23E-BCBD-44DB-83C7-AEBAFBCDC40F}" type="presParOf" srcId="{05BCBE68-FE4E-41FA-818A-495B8DE58060}" destId="{893FE9FE-E2DC-4AB6-9988-4EED3D2ACFCF}" srcOrd="1" destOrd="0" presId="urn:microsoft.com/office/officeart/2008/layout/LinedList"/>
    <dgm:cxn modelId="{4E072B17-D6BB-4D32-9F11-C1F3C13E7048}" type="presParOf" srcId="{3951C8B9-BA7A-4878-8CEB-C45B4529AECF}" destId="{BE3BC859-FF70-484F-A58A-199DA11969A7}" srcOrd="12" destOrd="0" presId="urn:microsoft.com/office/officeart/2008/layout/LinedList"/>
    <dgm:cxn modelId="{14CD71D7-FF41-4AC6-8E8D-88EC2D983E7B}" type="presParOf" srcId="{3951C8B9-BA7A-4878-8CEB-C45B4529AECF}" destId="{0F96E79C-F854-46EF-801B-F49E5ED6490C}" srcOrd="13" destOrd="0" presId="urn:microsoft.com/office/officeart/2008/layout/LinedList"/>
    <dgm:cxn modelId="{91863630-2B8E-4DB7-A979-A52595571D0E}" type="presParOf" srcId="{0F96E79C-F854-46EF-801B-F49E5ED6490C}" destId="{643AA523-CCC5-4BE8-AC33-2A61E91BB4EF}" srcOrd="0" destOrd="0" presId="urn:microsoft.com/office/officeart/2008/layout/LinedList"/>
    <dgm:cxn modelId="{0180A01D-E75B-493C-88C4-1874E5C0F3F7}" type="presParOf" srcId="{0F96E79C-F854-46EF-801B-F49E5ED6490C}" destId="{11A9EA0A-422D-4CE5-BACA-4A7F84FE3AAB}" srcOrd="1" destOrd="0" presId="urn:microsoft.com/office/officeart/2008/layout/LinedList"/>
    <dgm:cxn modelId="{40642CF0-50BC-45FC-9083-EA776AB3B4F3}" type="presParOf" srcId="{3951C8B9-BA7A-4878-8CEB-C45B4529AECF}" destId="{5BE69CA0-408B-4602-A26C-F12579E2E28F}" srcOrd="14" destOrd="0" presId="urn:microsoft.com/office/officeart/2008/layout/LinedList"/>
    <dgm:cxn modelId="{F0D89F13-6A4B-448E-A4AB-47019E5971BB}" type="presParOf" srcId="{3951C8B9-BA7A-4878-8CEB-C45B4529AECF}" destId="{19BF5DA4-EF8F-4EDD-9F7E-4DF3937D1633}" srcOrd="15" destOrd="0" presId="urn:microsoft.com/office/officeart/2008/layout/LinedList"/>
    <dgm:cxn modelId="{FAE510B6-4DC1-4695-B7CB-15EF9FC8211C}" type="presParOf" srcId="{19BF5DA4-EF8F-4EDD-9F7E-4DF3937D1633}" destId="{9B298477-CC8D-4D46-AE7E-533DF77DDB5C}" srcOrd="0" destOrd="0" presId="urn:microsoft.com/office/officeart/2008/layout/LinedList"/>
    <dgm:cxn modelId="{B7828827-6271-406E-9112-03A6BB18FB06}" type="presParOf" srcId="{19BF5DA4-EF8F-4EDD-9F7E-4DF3937D1633}" destId="{E006E0A0-D254-47F2-B902-75F74A05A0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CD270-C48B-465F-829A-21E09854BCD7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26004-5CEC-4C9C-B0A3-D3D2E4CC6C2B}">
      <dsp:nvSpPr>
        <dsp:cNvPr id="0" name=""/>
        <dsp:cNvSpPr/>
      </dsp:nvSpPr>
      <dsp:spPr>
        <a:xfrm>
          <a:off x="0" y="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Social Enterprises need:</a:t>
          </a:r>
          <a:endParaRPr lang="en-US" sz="2900" kern="1200"/>
        </a:p>
      </dsp:txBody>
      <dsp:txXfrm>
        <a:off x="0" y="0"/>
        <a:ext cx="6492875" cy="638175"/>
      </dsp:txXfrm>
    </dsp:sp>
    <dsp:sp modelId="{3745ED1A-B6E5-4233-BE7E-1C37C7F4C276}">
      <dsp:nvSpPr>
        <dsp:cNvPr id="0" name=""/>
        <dsp:cNvSpPr/>
      </dsp:nvSpPr>
      <dsp:spPr>
        <a:xfrm>
          <a:off x="0" y="638175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03F9F-E518-4A75-AB63-D0F902BF2D5F}">
      <dsp:nvSpPr>
        <dsp:cNvPr id="0" name=""/>
        <dsp:cNvSpPr/>
      </dsp:nvSpPr>
      <dsp:spPr>
        <a:xfrm>
          <a:off x="0" y="63817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 social objective </a:t>
          </a:r>
          <a:endParaRPr lang="en-US" sz="2900" kern="1200"/>
        </a:p>
      </dsp:txBody>
      <dsp:txXfrm>
        <a:off x="0" y="638175"/>
        <a:ext cx="6492875" cy="638175"/>
      </dsp:txXfrm>
    </dsp:sp>
    <dsp:sp modelId="{A2C9C61C-5149-4843-B2F2-2F6826B7CD35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BE48D-63BD-4CD3-8AC5-CF3282F9EA98}">
      <dsp:nvSpPr>
        <dsp:cNvPr id="0" name=""/>
        <dsp:cNvSpPr/>
      </dsp:nvSpPr>
      <dsp:spPr>
        <a:xfrm>
          <a:off x="0" y="127635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 legal structure</a:t>
          </a:r>
          <a:endParaRPr lang="en-US" sz="2900" kern="1200"/>
        </a:p>
      </dsp:txBody>
      <dsp:txXfrm>
        <a:off x="0" y="1276350"/>
        <a:ext cx="6492875" cy="638175"/>
      </dsp:txXfrm>
    </dsp:sp>
    <dsp:sp modelId="{D6FB12C2-A8BC-4D0E-B2E4-E96E7E995ED6}">
      <dsp:nvSpPr>
        <dsp:cNvPr id="0" name=""/>
        <dsp:cNvSpPr/>
      </dsp:nvSpPr>
      <dsp:spPr>
        <a:xfrm>
          <a:off x="0" y="1914524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D2B2A-99BD-48AE-8582-6ECAADF32D1B}">
      <dsp:nvSpPr>
        <dsp:cNvPr id="0" name=""/>
        <dsp:cNvSpPr/>
      </dsp:nvSpPr>
      <dsp:spPr>
        <a:xfrm>
          <a:off x="0" y="191452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Solid leadership</a:t>
          </a:r>
          <a:endParaRPr lang="en-US" sz="2900" kern="1200"/>
        </a:p>
      </dsp:txBody>
      <dsp:txXfrm>
        <a:off x="0" y="1914525"/>
        <a:ext cx="6492875" cy="638175"/>
      </dsp:txXfrm>
    </dsp:sp>
    <dsp:sp modelId="{DBB9EF1E-E3BC-42E1-A670-40C77ABCE70C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4E692-2D5B-4945-8729-DA078D2A6F59}">
      <dsp:nvSpPr>
        <dsp:cNvPr id="0" name=""/>
        <dsp:cNvSpPr/>
      </dsp:nvSpPr>
      <dsp:spPr>
        <a:xfrm>
          <a:off x="0" y="255270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Diverse skills and experience</a:t>
          </a:r>
          <a:endParaRPr lang="en-US" sz="2900" kern="1200"/>
        </a:p>
      </dsp:txBody>
      <dsp:txXfrm>
        <a:off x="0" y="2552700"/>
        <a:ext cx="6492875" cy="638175"/>
      </dsp:txXfrm>
    </dsp:sp>
    <dsp:sp modelId="{110B09EB-3D46-4F7D-B9E8-CC17E3F51DD1}">
      <dsp:nvSpPr>
        <dsp:cNvPr id="0" name=""/>
        <dsp:cNvSpPr/>
      </dsp:nvSpPr>
      <dsp:spPr>
        <a:xfrm>
          <a:off x="0" y="3190874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D942A-60E3-43B3-B148-D8FABCAE3A08}">
      <dsp:nvSpPr>
        <dsp:cNvPr id="0" name=""/>
        <dsp:cNvSpPr/>
      </dsp:nvSpPr>
      <dsp:spPr>
        <a:xfrm>
          <a:off x="0" y="319087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Time</a:t>
          </a:r>
          <a:endParaRPr lang="en-US" sz="2900" kern="1200"/>
        </a:p>
      </dsp:txBody>
      <dsp:txXfrm>
        <a:off x="0" y="3190875"/>
        <a:ext cx="6492875" cy="638175"/>
      </dsp:txXfrm>
    </dsp:sp>
    <dsp:sp modelId="{BE3BC859-FF70-484F-A58A-199DA11969A7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AA523-CCC5-4BE8-AC33-2A61E91BB4EF}">
      <dsp:nvSpPr>
        <dsp:cNvPr id="0" name=""/>
        <dsp:cNvSpPr/>
      </dsp:nvSpPr>
      <dsp:spPr>
        <a:xfrm>
          <a:off x="0" y="382905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Money</a:t>
          </a:r>
          <a:endParaRPr lang="en-US" sz="2900" kern="1200"/>
        </a:p>
      </dsp:txBody>
      <dsp:txXfrm>
        <a:off x="0" y="3829050"/>
        <a:ext cx="6492875" cy="638175"/>
      </dsp:txXfrm>
    </dsp:sp>
    <dsp:sp modelId="{5BE69CA0-408B-4602-A26C-F12579E2E28F}">
      <dsp:nvSpPr>
        <dsp:cNvPr id="0" name=""/>
        <dsp:cNvSpPr/>
      </dsp:nvSpPr>
      <dsp:spPr>
        <a:xfrm>
          <a:off x="0" y="4467225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298477-CC8D-4D46-AE7E-533DF77DDB5C}">
      <dsp:nvSpPr>
        <dsp:cNvPr id="0" name=""/>
        <dsp:cNvSpPr/>
      </dsp:nvSpPr>
      <dsp:spPr>
        <a:xfrm>
          <a:off x="0" y="446722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Employee engagement</a:t>
          </a:r>
        </a:p>
      </dsp:txBody>
      <dsp:txXfrm>
        <a:off x="0" y="4467225"/>
        <a:ext cx="6492875" cy="638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610A28-39CE-4238-B667-86ADE43292C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33625-5505-4E93-A788-E69AD7041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645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Create a Stakeholder analysis, for the purpose of this assessment we will be looking at the internal stakeholders.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3625-5505-4E93-A788-E69AD70415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754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Confidence, unable to find work, lonely, health conditions mean that they cannot commit to more, retired and have a lot more to give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3625-5505-4E93-A788-E69AD704156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02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BC39-E642-48E8-9EA6-5589C00A1B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8457C0-DD1A-45D0-8C5F-8EB715F64C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594ED-D721-41A5-BD42-5B46E63F22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C730B-0257-4C52-88CC-1730D2239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8D983-1C31-4854-8A2B-C7218F720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08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F12B4-1D14-4340-9DF8-D975885E2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AB655-9B6E-43C8-B8B3-963A995C2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AE05D-07A2-41A3-9702-BD6511119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B861F-F9F7-418B-9A51-40C68D262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50EA0A-EFB1-481D-871B-86C49624C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42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2E08-2FB7-4C34-8A97-00EF4D787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711858-9C4C-4F3E-A671-9481DC9568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39B95-FDFB-4AF5-B9E7-93C91C9BB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79388-6A2B-43C1-84B4-52AA83579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21AFE-BF87-40BA-94D0-B22C16FC2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83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10660-D4BA-42CD-90F8-579FC1B9F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D2C96-0EF7-4A9E-9AC3-3C5E1368D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C53373-A8B8-486A-85FA-81E1D1967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C1FAA-7460-4C5F-A78A-4F69114C8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D9BF8-56BD-4D2C-A549-C89BBCA5B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822B95-085F-411A-AB31-E35B56512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70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BB820-1059-412B-857F-D7E7ADF45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C0AC3-A65C-4BC0-A810-86274222AF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5BCA1-124C-4E7C-8FC9-C97D8B7DD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4DCAAA-1B3D-49A0-A9C1-DFA00F1E30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DFF40B-1065-47C9-A2FA-C4C922ECB1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53006E-FF11-43AF-956D-484001964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ACF926-4EB9-4708-BFC4-6052DFD96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1EE1E0-18FE-43F7-A8C1-5B17E90E5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0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45DFE-F241-4F43-BA5E-4DA4DEC71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08E930-05EA-49C5-B7E7-BE5F94E58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C6995-418E-4DC7-93D7-519504956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A56103-A8A3-49C3-9AAE-126BE7A43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480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42EC6C-A736-411C-A04B-614E48802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63BAE3-CAF4-42FF-8809-3639E3C1F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7518B2-9E47-4805-9913-72ED9D0DE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34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FB676-783B-4F13-9E80-592218F11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F30B9-B88B-4D2E-9C35-A0165AB9D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26BC8E-F574-4AA4-BC0E-479E66ADCC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1E75F7-E030-48C1-A22F-313E87BFF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0D40E-4521-41E3-B4C4-713F771F9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574BAE-76DD-4C05-8E3B-BA35366DB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848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0F709-BFDE-4B5D-AC63-F91823D70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C4F264-F4DB-42AF-AFAB-CC38251F32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244392-1985-48A2-8BD1-4CC0B73624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87A514-E6DF-4165-8CB3-A3BE16F6D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6BF732-F951-47B2-8BA5-33FD91A56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9978E9-D669-4E89-BD8C-B9B639395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25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F75EE-B2E3-497B-94A0-F33B393CB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4D9031-ED1F-40D2-8A10-E2F0472452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8FD24-0028-47BC-9A19-9FB73EA05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BBCE7-34B3-47F3-AF69-BE55F4051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CFF2D-F743-43B5-B327-BD10EF8E5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02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FFA6B3-2294-4CB9-8EE1-188CF534DE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256209-2C3A-46DB-88B2-86EDB28065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580F7-7C97-46D1-AC55-BA245C122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4CB60-C507-4EB1-908A-CC385E737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4E39A-847D-4020-AEE1-4A8DEEBCD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020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DAF026-A944-4EBC-809B-6E3CBFA96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50FA7D-0BD5-40A0-B07C-415C68444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2C4D8-4E4B-42A6-B15A-D6DFBD609E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42EC4-9735-4847-B21C-BC5195AA12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BA8749-306A-4205-9A0D-FC7D109444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43B83-5FDF-4730-8BBD-6AAAD48A5D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CB5FF-17FE-42B5-BA5A-F578BE788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266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whitebackground.com/people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LFHlal9fwkU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JNcYZvToG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0D_yRdSAp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qayS_H93R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updcUaAhg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6BE0A757-DD3F-4BD8-BFD3-2951287888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88" t="9091" r="26257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633CA-1D06-493D-9678-88FDD687D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The challenge of people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312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92D64F-7429-4542-8216-F9CFA987C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2903" y="949325"/>
            <a:ext cx="8071706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Who are the people in Social Enterprise?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E70EEE3-E884-4A2F-97DD-3C0F7FD17BEF}"/>
              </a:ext>
            </a:extLst>
          </p:cNvPr>
          <p:cNvSpPr txBox="1"/>
          <p:nvPr/>
        </p:nvSpPr>
        <p:spPr>
          <a:xfrm>
            <a:off x="1839447" y="4556134"/>
            <a:ext cx="10058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 pairs, think about who the people are that are involved in Social Enterprise?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0173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21CB7-D691-4880-8999-3A44900FD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439" y="552810"/>
            <a:ext cx="5448255" cy="2228759"/>
          </a:xfrm>
        </p:spPr>
        <p:txBody>
          <a:bodyPr anchor="b">
            <a:normAutofit/>
          </a:bodyPr>
          <a:lstStyle/>
          <a:p>
            <a:r>
              <a:rPr lang="en-GB" sz="4800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66B8-827A-41AC-A392-E17C31C19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439" y="2959729"/>
            <a:ext cx="5448255" cy="334107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>
                <a:hlinkClick r:id="rId4"/>
              </a:rPr>
              <a:t>https://www.youtube.com/watch?v=LFHlal9fwkU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746947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13E5E-4721-4767-AAC7-148A3F1D6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GB" dirty="0"/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6153F-3F85-4D93-A67B-B7DFF782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hlinkClick r:id="rId2"/>
              </a:rPr>
              <a:t>https://www.youtube.com/watch?v=OJNcYZvToGY</a:t>
            </a:r>
            <a:endParaRPr lang="en-GB" sz="22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Watch the video and make notes.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Following the video, create a timeline of the recruitment process and highlight the resources that are required along the journey.</a:t>
            </a:r>
          </a:p>
        </p:txBody>
      </p:sp>
    </p:spTree>
    <p:extLst>
      <p:ext uri="{BB962C8B-B14F-4D97-AF65-F5344CB8AC3E}">
        <p14:creationId xmlns:p14="http://schemas.microsoft.com/office/powerpoint/2010/main" val="2426335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AD98D1C-F2EB-49D5-899B-086F7E26F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59849" y="-479"/>
            <a:ext cx="9132151" cy="6858478"/>
          </a:xfrm>
          <a:custGeom>
            <a:avLst/>
            <a:gdLst>
              <a:gd name="connsiteX0" fmla="*/ 5955776 w 9132151"/>
              <a:gd name="connsiteY0" fmla="*/ 0 h 6858478"/>
              <a:gd name="connsiteX1" fmla="*/ 5950199 w 9132151"/>
              <a:gd name="connsiteY1" fmla="*/ 0 h 6858478"/>
              <a:gd name="connsiteX2" fmla="*/ 4883971 w 9132151"/>
              <a:gd name="connsiteY2" fmla="*/ 0 h 6858478"/>
              <a:gd name="connsiteX3" fmla="*/ 0 w 9132151"/>
              <a:gd name="connsiteY3" fmla="*/ 0 h 6858478"/>
              <a:gd name="connsiteX4" fmla="*/ 0 w 9132151"/>
              <a:gd name="connsiteY4" fmla="*/ 6857916 h 6858478"/>
              <a:gd name="connsiteX5" fmla="*/ 1707856 w 9132151"/>
              <a:gd name="connsiteY5" fmla="*/ 6857916 h 6858478"/>
              <a:gd name="connsiteX6" fmla="*/ 1707596 w 9132151"/>
              <a:gd name="connsiteY6" fmla="*/ 6858478 h 6858478"/>
              <a:gd name="connsiteX7" fmla="*/ 9132151 w 9132151"/>
              <a:gd name="connsiteY7" fmla="*/ 6858478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32151" h="6858478">
                <a:moveTo>
                  <a:pt x="5955776" y="0"/>
                </a:moveTo>
                <a:lnTo>
                  <a:pt x="5950199" y="0"/>
                </a:lnTo>
                <a:lnTo>
                  <a:pt x="4883971" y="0"/>
                </a:lnTo>
                <a:lnTo>
                  <a:pt x="0" y="0"/>
                </a:lnTo>
                <a:lnTo>
                  <a:pt x="0" y="6857916"/>
                </a:lnTo>
                <a:lnTo>
                  <a:pt x="1707856" y="6857916"/>
                </a:lnTo>
                <a:lnTo>
                  <a:pt x="1707596" y="6858478"/>
                </a:lnTo>
                <a:lnTo>
                  <a:pt x="9132151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B4CA2D6-8008-4CEE-8D65-E6BE5477F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69312" y="-3325"/>
            <a:ext cx="8722688" cy="6861324"/>
          </a:xfrm>
          <a:custGeom>
            <a:avLst/>
            <a:gdLst>
              <a:gd name="connsiteX0" fmla="*/ 5560897 w 8722688"/>
              <a:gd name="connsiteY0" fmla="*/ 0 h 6861324"/>
              <a:gd name="connsiteX1" fmla="*/ 5555346 w 8722688"/>
              <a:gd name="connsiteY1" fmla="*/ 0 h 6861324"/>
              <a:gd name="connsiteX2" fmla="*/ 4494013 w 8722688"/>
              <a:gd name="connsiteY2" fmla="*/ 0 h 6861324"/>
              <a:gd name="connsiteX3" fmla="*/ 681726 w 8722688"/>
              <a:gd name="connsiteY3" fmla="*/ 0 h 6861324"/>
              <a:gd name="connsiteX4" fmla="*/ 681726 w 8722688"/>
              <a:gd name="connsiteY4" fmla="*/ 479 h 6861324"/>
              <a:gd name="connsiteX5" fmla="*/ 0 w 8722688"/>
              <a:gd name="connsiteY5" fmla="*/ 479 h 6861324"/>
              <a:gd name="connsiteX6" fmla="*/ 0 w 8722688"/>
              <a:gd name="connsiteY6" fmla="*/ 6861324 h 6861324"/>
              <a:gd name="connsiteX7" fmla="*/ 2429574 w 8722688"/>
              <a:gd name="connsiteY7" fmla="*/ 6861324 h 6861324"/>
              <a:gd name="connsiteX8" fmla="*/ 2429574 w 8722688"/>
              <a:gd name="connsiteY8" fmla="*/ 6861323 h 6861324"/>
              <a:gd name="connsiteX9" fmla="*/ 8368134 w 8722688"/>
              <a:gd name="connsiteY9" fmla="*/ 6861323 h 6861324"/>
              <a:gd name="connsiteX10" fmla="*/ 8366822 w 8722688"/>
              <a:gd name="connsiteY10" fmla="*/ 6858478 h 6861324"/>
              <a:gd name="connsiteX11" fmla="*/ 8722688 w 8722688"/>
              <a:gd name="connsiteY11" fmla="*/ 6858478 h 68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22688" h="6861324">
                <a:moveTo>
                  <a:pt x="5560897" y="0"/>
                </a:moveTo>
                <a:lnTo>
                  <a:pt x="5555346" y="0"/>
                </a:lnTo>
                <a:lnTo>
                  <a:pt x="4494013" y="0"/>
                </a:lnTo>
                <a:lnTo>
                  <a:pt x="681726" y="0"/>
                </a:lnTo>
                <a:lnTo>
                  <a:pt x="681726" y="479"/>
                </a:lnTo>
                <a:lnTo>
                  <a:pt x="0" y="479"/>
                </a:lnTo>
                <a:lnTo>
                  <a:pt x="0" y="6861324"/>
                </a:lnTo>
                <a:lnTo>
                  <a:pt x="2429574" y="6861324"/>
                </a:lnTo>
                <a:lnTo>
                  <a:pt x="2429574" y="6861323"/>
                </a:lnTo>
                <a:lnTo>
                  <a:pt x="8368134" y="6861323"/>
                </a:lnTo>
                <a:lnTo>
                  <a:pt x="8366822" y="6858478"/>
                </a:lnTo>
                <a:lnTo>
                  <a:pt x="8722688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3CD304-642C-4652-A592-292F91C5B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04850"/>
            <a:ext cx="3751697" cy="2978150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B4B6A-DE41-41E9-AF93-72D843410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1400" y="939800"/>
            <a:ext cx="5232400" cy="4845050"/>
          </a:xfrm>
        </p:spPr>
        <p:txBody>
          <a:bodyPr anchor="ctr">
            <a:normAutofit lnSpcReduction="10000"/>
          </a:bodyPr>
          <a:lstStyle/>
          <a:p>
            <a:r>
              <a:rPr lang="en-GB" sz="1800" dirty="0"/>
              <a:t>Time </a:t>
            </a:r>
          </a:p>
          <a:p>
            <a:r>
              <a:rPr lang="en-GB" sz="1800" dirty="0"/>
              <a:t>Money</a:t>
            </a:r>
          </a:p>
          <a:p>
            <a:r>
              <a:rPr lang="en-GB" sz="1800" dirty="0"/>
              <a:t>Trust</a:t>
            </a:r>
          </a:p>
          <a:p>
            <a:r>
              <a:rPr lang="en-GB" sz="1800" dirty="0"/>
              <a:t>Governance</a:t>
            </a:r>
          </a:p>
          <a:p>
            <a:r>
              <a:rPr lang="en-GB" sz="1800" dirty="0"/>
              <a:t>Legalities</a:t>
            </a:r>
          </a:p>
          <a:p>
            <a:r>
              <a:rPr lang="en-GB" sz="1800" dirty="0"/>
              <a:t>HMRC</a:t>
            </a:r>
          </a:p>
          <a:p>
            <a:r>
              <a:rPr lang="en-GB" sz="1800" dirty="0"/>
              <a:t>Pension?</a:t>
            </a:r>
          </a:p>
          <a:p>
            <a:r>
              <a:rPr lang="en-GB" sz="1800" dirty="0"/>
              <a:t>Training</a:t>
            </a:r>
          </a:p>
          <a:p>
            <a:r>
              <a:rPr lang="en-GB" sz="1800" dirty="0"/>
              <a:t>Holiday entitlement</a:t>
            </a:r>
          </a:p>
          <a:p>
            <a:r>
              <a:rPr lang="en-GB" sz="1800" dirty="0"/>
              <a:t>Finances</a:t>
            </a:r>
          </a:p>
          <a:p>
            <a:r>
              <a:rPr lang="en-GB" sz="1800" dirty="0"/>
              <a:t>Interviewing</a:t>
            </a:r>
          </a:p>
          <a:p>
            <a:r>
              <a:rPr lang="en-GB" sz="1800" dirty="0"/>
              <a:t>Advertising</a:t>
            </a:r>
          </a:p>
          <a:p>
            <a:r>
              <a:rPr lang="en-GB" sz="1800" dirty="0"/>
              <a:t>Skill set</a:t>
            </a:r>
          </a:p>
          <a:p>
            <a:r>
              <a:rPr lang="en-GB" sz="1800" dirty="0"/>
              <a:t>Etc….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05456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E9201-8699-4AA2-A261-A557CEB4C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>
                <a:solidFill>
                  <a:schemeClr val="bg1"/>
                </a:solidFill>
              </a:rPr>
              <a:t>SE Specific Challenges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3CC25-ABF7-48C4-8B3A-B1FE9906F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Achieving a balance that is in the best interests of the Business and the employee/volunteer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Mixture of skills sets, ages, needs and wants.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Buy-in to Social Objective, common goal, engagement.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Build an audience, create a team.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Becoming too reliant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Managing Emotion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hlinkClick r:id="rId2"/>
              </a:rPr>
              <a:t>https://www.youtube.com/watch?v=N0D_yRdSAp8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413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C6AE6-9DE3-4BAF-A7E6-1F7B514B4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Legal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3DF35-534C-4BB8-8813-C53037EAC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3719618"/>
            <a:ext cx="4167376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https://www.youtube.com/watch?v=pqayS_H93Rc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C5245D-A671-4082-95AC-5D50AE1B9B5B}"/>
              </a:ext>
            </a:extLst>
          </p:cNvPr>
          <p:cNvSpPr txBox="1"/>
          <p:nvPr/>
        </p:nvSpPr>
        <p:spPr>
          <a:xfrm>
            <a:off x="5090160" y="5410200"/>
            <a:ext cx="6751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the video we shall discuss it, please take notes.</a:t>
            </a:r>
          </a:p>
        </p:txBody>
      </p:sp>
    </p:spTree>
    <p:extLst>
      <p:ext uri="{BB962C8B-B14F-4D97-AF65-F5344CB8AC3E}">
        <p14:creationId xmlns:p14="http://schemas.microsoft.com/office/powerpoint/2010/main" val="26280764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82BD70C-C4A0-46C4-9518-A731098B4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4AFBD-064B-4C64-AF0D-CB274C56A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6783" y="183310"/>
            <a:ext cx="5319433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Hierarchy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9B74A45-BDDD-4892-B8C0-B290C0944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79352" cy="6374535"/>
          </a:xfrm>
          <a:custGeom>
            <a:avLst/>
            <a:gdLst>
              <a:gd name="connsiteX0" fmla="*/ 609861 w 5379352"/>
              <a:gd name="connsiteY0" fmla="*/ 6374535 h 6374535"/>
              <a:gd name="connsiteX1" fmla="*/ 3449004 w 5379352"/>
              <a:gd name="connsiteY1" fmla="*/ 6374535 h 6374535"/>
              <a:gd name="connsiteX2" fmla="*/ 3628245 w 5379352"/>
              <a:gd name="connsiteY2" fmla="*/ 6288190 h 6374535"/>
              <a:gd name="connsiteX3" fmla="*/ 5379352 w 5379352"/>
              <a:gd name="connsiteY3" fmla="*/ 3346018 h 6374535"/>
              <a:gd name="connsiteX4" fmla="*/ 2033334 w 5379352"/>
              <a:gd name="connsiteY4" fmla="*/ 0 h 6374535"/>
              <a:gd name="connsiteX5" fmla="*/ 129310 w 5379352"/>
              <a:gd name="connsiteY5" fmla="*/ 594192 h 6374535"/>
              <a:gd name="connsiteX6" fmla="*/ 0 w 5379352"/>
              <a:gd name="connsiteY6" fmla="*/ 692103 h 6374535"/>
              <a:gd name="connsiteX7" fmla="*/ 0 w 5379352"/>
              <a:gd name="connsiteY7" fmla="*/ 5999934 h 6374535"/>
              <a:gd name="connsiteX8" fmla="*/ 129311 w 5379352"/>
              <a:gd name="connsiteY8" fmla="*/ 6097845 h 6374535"/>
              <a:gd name="connsiteX9" fmla="*/ 367831 w 5379352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79352" h="6374535">
                <a:moveTo>
                  <a:pt x="609861" y="6374535"/>
                </a:moveTo>
                <a:lnTo>
                  <a:pt x="3449004" y="6374535"/>
                </a:lnTo>
                <a:lnTo>
                  <a:pt x="3628245" y="6288190"/>
                </a:lnTo>
                <a:cubicBezTo>
                  <a:pt x="4671283" y="5721578"/>
                  <a:pt x="5379352" y="4616487"/>
                  <a:pt x="5379352" y="3346018"/>
                </a:cubicBezTo>
                <a:cubicBezTo>
                  <a:pt x="5379352" y="1498063"/>
                  <a:pt x="3881289" y="0"/>
                  <a:pt x="2033334" y="0"/>
                </a:cubicBezTo>
                <a:cubicBezTo>
                  <a:pt x="1325914" y="0"/>
                  <a:pt x="669769" y="219535"/>
                  <a:pt x="129310" y="594192"/>
                </a:cubicBezTo>
                <a:lnTo>
                  <a:pt x="0" y="692103"/>
                </a:lnTo>
                <a:lnTo>
                  <a:pt x="0" y="5999934"/>
                </a:lnTo>
                <a:lnTo>
                  <a:pt x="129311" y="6097845"/>
                </a:lnTo>
                <a:cubicBezTo>
                  <a:pt x="206519" y="6151367"/>
                  <a:pt x="286089" y="6201724"/>
                  <a:pt x="367831" y="624872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516C73E-9465-4C9E-9B86-9E58FB32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" y="0"/>
            <a:ext cx="5210147" cy="6210629"/>
          </a:xfrm>
          <a:custGeom>
            <a:avLst/>
            <a:gdLst>
              <a:gd name="connsiteX0" fmla="*/ 1058223 w 5210147"/>
              <a:gd name="connsiteY0" fmla="*/ 0 h 6210629"/>
              <a:gd name="connsiteX1" fmla="*/ 3003078 w 5210147"/>
              <a:gd name="connsiteY1" fmla="*/ 0 h 6210629"/>
              <a:gd name="connsiteX2" fmla="*/ 3266657 w 5210147"/>
              <a:gd name="connsiteY2" fmla="*/ 96471 h 6210629"/>
              <a:gd name="connsiteX3" fmla="*/ 5210147 w 5210147"/>
              <a:gd name="connsiteY3" fmla="*/ 3028517 h 6210629"/>
              <a:gd name="connsiteX4" fmla="*/ 2028035 w 5210147"/>
              <a:gd name="connsiteY4" fmla="*/ 6210629 h 6210629"/>
              <a:gd name="connsiteX5" fmla="*/ 3916 w 5210147"/>
              <a:gd name="connsiteY5" fmla="*/ 5483989 h 6210629"/>
              <a:gd name="connsiteX6" fmla="*/ 0 w 5210147"/>
              <a:gd name="connsiteY6" fmla="*/ 5480430 h 6210629"/>
              <a:gd name="connsiteX7" fmla="*/ 0 w 5210147"/>
              <a:gd name="connsiteY7" fmla="*/ 576603 h 6210629"/>
              <a:gd name="connsiteX8" fmla="*/ 3916 w 5210147"/>
              <a:gd name="connsiteY8" fmla="*/ 573044 h 6210629"/>
              <a:gd name="connsiteX9" fmla="*/ 933918 w 5210147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10147" h="6210629">
                <a:moveTo>
                  <a:pt x="1058223" y="0"/>
                </a:moveTo>
                <a:lnTo>
                  <a:pt x="3003078" y="0"/>
                </a:lnTo>
                <a:lnTo>
                  <a:pt x="3266657" y="96471"/>
                </a:lnTo>
                <a:cubicBezTo>
                  <a:pt x="4408765" y="579542"/>
                  <a:pt x="5210147" y="1710443"/>
                  <a:pt x="5210147" y="3028517"/>
                </a:cubicBezTo>
                <a:cubicBezTo>
                  <a:pt x="5210147" y="4785949"/>
                  <a:pt x="3785467" y="6210629"/>
                  <a:pt x="2028035" y="6210629"/>
                </a:cubicBezTo>
                <a:cubicBezTo>
                  <a:pt x="1259159" y="6210629"/>
                  <a:pt x="553973" y="5937936"/>
                  <a:pt x="3916" y="5483989"/>
                </a:cubicBezTo>
                <a:lnTo>
                  <a:pt x="0" y="5480430"/>
                </a:lnTo>
                <a:lnTo>
                  <a:pt x="0" y="576603"/>
                </a:lnTo>
                <a:lnTo>
                  <a:pt x="3916" y="573044"/>
                </a:lnTo>
                <a:cubicBezTo>
                  <a:pt x="278945" y="346070"/>
                  <a:pt x="592755" y="164410"/>
                  <a:pt x="933918" y="394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Graphic 15" descr="Group of People">
            <a:extLst>
              <a:ext uri="{FF2B5EF4-FFF2-40B4-BE49-F238E27FC236}">
                <a16:creationId xmlns:a16="http://schemas.microsoft.com/office/drawing/2014/main" id="{E44AB29B-752C-4595-AF92-CCFF95E283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941" y="1301551"/>
            <a:ext cx="3440610" cy="34406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DAF588-9A7B-4A1B-9DFA-A5631D3717D7}"/>
              </a:ext>
            </a:extLst>
          </p:cNvPr>
          <p:cNvSpPr txBox="1"/>
          <p:nvPr/>
        </p:nvSpPr>
        <p:spPr>
          <a:xfrm>
            <a:off x="3105221" y="1583055"/>
            <a:ext cx="6991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BOARD IN THE CASE OF A COMPANY OR COMMITTEE FOR AN UNINCORPORATED ORGANISATION.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A8184B-99AD-4EE3-83AE-7D7ECF214071}"/>
              </a:ext>
            </a:extLst>
          </p:cNvPr>
          <p:cNvSpPr txBox="1"/>
          <p:nvPr/>
        </p:nvSpPr>
        <p:spPr>
          <a:xfrm>
            <a:off x="3649980" y="2697480"/>
            <a:ext cx="59512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Middle Management</a:t>
            </a:r>
          </a:p>
          <a:p>
            <a:r>
              <a:rPr lang="en-GB" dirty="0">
                <a:solidFill>
                  <a:srgbClr val="FF0000"/>
                </a:solidFill>
              </a:rPr>
              <a:t>Area Managers, Managers, Store Managers, Supervisors etc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4A7562-65B7-403B-8FF6-59ECE89C2B85}"/>
              </a:ext>
            </a:extLst>
          </p:cNvPr>
          <p:cNvSpPr txBox="1"/>
          <p:nvPr/>
        </p:nvSpPr>
        <p:spPr>
          <a:xfrm>
            <a:off x="3977640" y="3855720"/>
            <a:ext cx="5379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Workers, members, service users, consumers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BB34052-6AF1-4539-8C9F-7C0F6679C797}"/>
              </a:ext>
            </a:extLst>
          </p:cNvPr>
          <p:cNvSpPr/>
          <p:nvPr/>
        </p:nvSpPr>
        <p:spPr>
          <a:xfrm rot="10800000">
            <a:off x="10683240" y="1579558"/>
            <a:ext cx="533400" cy="28194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C08CB9-CF17-47D8-B108-7978C14D7D2C}"/>
              </a:ext>
            </a:extLst>
          </p:cNvPr>
          <p:cNvSpPr txBox="1"/>
          <p:nvPr/>
        </p:nvSpPr>
        <p:spPr>
          <a:xfrm>
            <a:off x="10195560" y="1813560"/>
            <a:ext cx="553998" cy="2346960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RESPONSIBILITY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B160AB-3FC2-4F8D-A779-B3D7A810BBD3}"/>
              </a:ext>
            </a:extLst>
          </p:cNvPr>
          <p:cNvSpPr txBox="1"/>
          <p:nvPr/>
        </p:nvSpPr>
        <p:spPr>
          <a:xfrm>
            <a:off x="906780" y="5166360"/>
            <a:ext cx="108432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As a class lets discuss who is responsible for the following elements:</a:t>
            </a:r>
          </a:p>
          <a:p>
            <a:r>
              <a:rPr lang="en-GB" dirty="0">
                <a:solidFill>
                  <a:srgbClr val="FF0000"/>
                </a:solidFill>
              </a:rPr>
              <a:t>Strategy, funding, legalities, delivery of social objective, recording achievements, governance, exploration of commercial funding opportunities, human resource management, recruitment, wages, leadership.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DB002C-2143-4E74-A4ED-57B63F23C52A}"/>
              </a:ext>
            </a:extLst>
          </p:cNvPr>
          <p:cNvSpPr txBox="1"/>
          <p:nvPr/>
        </p:nvSpPr>
        <p:spPr>
          <a:xfrm>
            <a:off x="1988820" y="1721554"/>
            <a:ext cx="807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V/E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15B7665-E7E0-41D0-A4EC-05ADF0023F26}"/>
              </a:ext>
            </a:extLst>
          </p:cNvPr>
          <p:cNvSpPr/>
          <p:nvPr/>
        </p:nvSpPr>
        <p:spPr>
          <a:xfrm>
            <a:off x="2017003" y="2835979"/>
            <a:ext cx="5216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V/E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E2C696D-3EFA-4A15-A169-1304F72ED394}"/>
              </a:ext>
            </a:extLst>
          </p:cNvPr>
          <p:cNvSpPr/>
          <p:nvPr/>
        </p:nvSpPr>
        <p:spPr>
          <a:xfrm>
            <a:off x="1988452" y="3885754"/>
            <a:ext cx="5216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V/E</a:t>
            </a:r>
          </a:p>
        </p:txBody>
      </p:sp>
    </p:spTree>
    <p:extLst>
      <p:ext uri="{BB962C8B-B14F-4D97-AF65-F5344CB8AC3E}">
        <p14:creationId xmlns:p14="http://schemas.microsoft.com/office/powerpoint/2010/main" val="3024862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5012B74-24F8-45E7-85D4-0B28D3D4C3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94" r="2877"/>
          <a:stretch/>
        </p:blipFill>
        <p:spPr>
          <a:xfrm>
            <a:off x="20" y="1"/>
            <a:ext cx="8708551" cy="6857999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3174CE2-EAFC-4544-8CF9-23DDE077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4499810" y="-478"/>
            <a:ext cx="7692189" cy="6858478"/>
          </a:xfrm>
          <a:custGeom>
            <a:avLst/>
            <a:gdLst>
              <a:gd name="connsiteX0" fmla="*/ 7590845 w 7590845"/>
              <a:gd name="connsiteY0" fmla="*/ 6858478 h 6858478"/>
              <a:gd name="connsiteX1" fmla="*/ 166290 w 7590845"/>
              <a:gd name="connsiteY1" fmla="*/ 6858478 h 6858478"/>
              <a:gd name="connsiteX2" fmla="*/ 166550 w 7590845"/>
              <a:gd name="connsiteY2" fmla="*/ 6857915 h 6858478"/>
              <a:gd name="connsiteX3" fmla="*/ 0 w 7590845"/>
              <a:gd name="connsiteY3" fmla="*/ 6857915 h 6858478"/>
              <a:gd name="connsiteX4" fmla="*/ 0 w 7590845"/>
              <a:gd name="connsiteY4" fmla="*/ 0 h 6858478"/>
              <a:gd name="connsiteX5" fmla="*/ 3342665 w 7590845"/>
              <a:gd name="connsiteY5" fmla="*/ 0 h 6858478"/>
              <a:gd name="connsiteX6" fmla="*/ 4408893 w 7590845"/>
              <a:gd name="connsiteY6" fmla="*/ 0 h 6858478"/>
              <a:gd name="connsiteX7" fmla="*/ 4414470 w 7590845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0845" h="6858478">
                <a:moveTo>
                  <a:pt x="7590845" y="6858478"/>
                </a:moveTo>
                <a:lnTo>
                  <a:pt x="166290" y="6858478"/>
                </a:lnTo>
                <a:lnTo>
                  <a:pt x="166550" y="6857915"/>
                </a:lnTo>
                <a:lnTo>
                  <a:pt x="0" y="6857915"/>
                </a:lnTo>
                <a:lnTo>
                  <a:pt x="0" y="0"/>
                </a:lnTo>
                <a:lnTo>
                  <a:pt x="3342665" y="0"/>
                </a:lnTo>
                <a:lnTo>
                  <a:pt x="4408893" y="0"/>
                </a:lnTo>
                <a:lnTo>
                  <a:pt x="441447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550A4F0-C697-42F7-8FAD-3108DDF7B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5311035" y="-479"/>
            <a:ext cx="6880964" cy="6858479"/>
          </a:xfrm>
          <a:custGeom>
            <a:avLst/>
            <a:gdLst>
              <a:gd name="connsiteX0" fmla="*/ 824356 w 6790308"/>
              <a:gd name="connsiteY0" fmla="*/ 6858479 h 6858479"/>
              <a:gd name="connsiteX1" fmla="*/ 0 w 6790308"/>
              <a:gd name="connsiteY1" fmla="*/ 6858479 h 6858479"/>
              <a:gd name="connsiteX2" fmla="*/ 0 w 6790308"/>
              <a:gd name="connsiteY2" fmla="*/ 0 h 6858479"/>
              <a:gd name="connsiteX3" fmla="*/ 2542128 w 6790308"/>
              <a:gd name="connsiteY3" fmla="*/ 0 h 6858479"/>
              <a:gd name="connsiteX4" fmla="*/ 3608356 w 6790308"/>
              <a:gd name="connsiteY4" fmla="*/ 0 h 6858479"/>
              <a:gd name="connsiteX5" fmla="*/ 3613933 w 6790308"/>
              <a:gd name="connsiteY5" fmla="*/ 0 h 6858479"/>
              <a:gd name="connsiteX6" fmla="*/ 6790308 w 6790308"/>
              <a:gd name="connsiteY6" fmla="*/ 6858478 h 6858479"/>
              <a:gd name="connsiteX7" fmla="*/ 824356 w 6790308"/>
              <a:gd name="connsiteY7" fmla="*/ 6858478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90308" h="6858479">
                <a:moveTo>
                  <a:pt x="824356" y="6858479"/>
                </a:moveTo>
                <a:lnTo>
                  <a:pt x="0" y="6858479"/>
                </a:lnTo>
                <a:lnTo>
                  <a:pt x="0" y="0"/>
                </a:lnTo>
                <a:lnTo>
                  <a:pt x="2542128" y="0"/>
                </a:lnTo>
                <a:lnTo>
                  <a:pt x="3608356" y="0"/>
                </a:lnTo>
                <a:lnTo>
                  <a:pt x="3613933" y="0"/>
                </a:lnTo>
                <a:lnTo>
                  <a:pt x="6790308" y="6858478"/>
                </a:lnTo>
                <a:lnTo>
                  <a:pt x="824356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C42FB-2567-4076-A5EB-B152A649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136" y="362550"/>
            <a:ext cx="4169664" cy="22728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Volunteering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EA4E9-D7D9-4D99-B13D-92B7365E8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2286" y="3505588"/>
            <a:ext cx="4169664" cy="115552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dirty="0"/>
              <a:t>In Pairs, discuss why might people volunteer?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Have you ever volunteered, tell your partner about it.  Share experiences.</a:t>
            </a:r>
          </a:p>
        </p:txBody>
      </p:sp>
    </p:spTree>
    <p:extLst>
      <p:ext uri="{BB962C8B-B14F-4D97-AF65-F5344CB8AC3E}">
        <p14:creationId xmlns:p14="http://schemas.microsoft.com/office/powerpoint/2010/main" val="31194760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0247F-CE43-481B-8C27-572804510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2"/>
            <a:ext cx="5138808" cy="2417444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would businesses want volunteers?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13D8DA-B72B-46FB-9E5D-656A0EB0A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1"/>
            <a:ext cx="6107584" cy="6861717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26">
            <a:extLst>
              <a:ext uri="{FF2B5EF4-FFF2-40B4-BE49-F238E27FC236}">
                <a16:creationId xmlns:a16="http://schemas.microsoft.com/office/drawing/2014/main" id="{63CDDC8E-3FD0-4545-A664-7661835B4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480917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83808E44-90DA-4763-90ED-6840CE1343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6500" y="1344157"/>
            <a:ext cx="4169664" cy="4169664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93E57D-B600-4A2E-AA0E-25307EE76D62}"/>
              </a:ext>
            </a:extLst>
          </p:cNvPr>
          <p:cNvSpPr txBox="1"/>
          <p:nvPr/>
        </p:nvSpPr>
        <p:spPr>
          <a:xfrm>
            <a:off x="6610350" y="4438650"/>
            <a:ext cx="51720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Now, discuss the above question in your pairs.</a:t>
            </a:r>
          </a:p>
        </p:txBody>
      </p:sp>
    </p:spTree>
    <p:extLst>
      <p:ext uri="{BB962C8B-B14F-4D97-AF65-F5344CB8AC3E}">
        <p14:creationId xmlns:p14="http://schemas.microsoft.com/office/powerpoint/2010/main" val="1208191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CA2F7-83B6-4B40-997E-D4949A6B8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 volunteers need?</a:t>
            </a:r>
            <a:br>
              <a:rPr lang="en-US" sz="6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6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EDF3B-88EA-4A28-BB42-FACF40CEC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9234" y="1369077"/>
            <a:ext cx="6935759" cy="220115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  <a:hlinkClick r:id="rId2"/>
              </a:rPr>
              <a:t>https://www.youtube.com/watch?v=nupdcUaAhgk</a:t>
            </a:r>
            <a:endParaRPr lang="en-US" sz="20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735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A3BF71-81F9-4D43-8EF3-E242062B4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89BFE-CBFE-4F3E-92F6-1C4CB0E692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888831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55FE1BB-05A0-444B-B4AA-A4ED194FF0E9}"/>
              </a:ext>
            </a:extLst>
          </p:cNvPr>
          <p:cNvSpPr txBox="1"/>
          <p:nvPr/>
        </p:nvSpPr>
        <p:spPr>
          <a:xfrm>
            <a:off x="847725" y="5934075"/>
            <a:ext cx="106965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people within the organisation must provide all of the above and much more…..</a:t>
            </a:r>
          </a:p>
        </p:txBody>
      </p:sp>
    </p:spTree>
    <p:extLst>
      <p:ext uri="{BB962C8B-B14F-4D97-AF65-F5344CB8AC3E}">
        <p14:creationId xmlns:p14="http://schemas.microsoft.com/office/powerpoint/2010/main" val="20764620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438</Words>
  <Application>Microsoft Office PowerPoint</Application>
  <PresentationFormat>Widescreen</PresentationFormat>
  <Paragraphs>76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The challenge of people</vt:lpstr>
      <vt:lpstr>Who are the people in Social Enterprise?</vt:lpstr>
      <vt:lpstr>Stakeholder Analysis</vt:lpstr>
      <vt:lpstr>Recruitment Process</vt:lpstr>
      <vt:lpstr>The challenge</vt:lpstr>
      <vt:lpstr>SE Specific Challenges</vt:lpstr>
      <vt:lpstr>Legal Structure</vt:lpstr>
      <vt:lpstr>Hierarchy</vt:lpstr>
      <vt:lpstr>Volunteering </vt:lpstr>
      <vt:lpstr>Why would businesses want volunteers?</vt:lpstr>
      <vt:lpstr>What do volunteers need? </vt:lpstr>
      <vt:lpstr>RECAP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 of people</dc:title>
  <dc:creator>Jessica Shore</dc:creator>
  <cp:lastModifiedBy>Jessica Shore</cp:lastModifiedBy>
  <cp:revision>1</cp:revision>
  <dcterms:created xsi:type="dcterms:W3CDTF">2020-11-02T10:31:28Z</dcterms:created>
  <dcterms:modified xsi:type="dcterms:W3CDTF">2020-11-02T10:33:47Z</dcterms:modified>
</cp:coreProperties>
</file>