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4" r:id="rId1"/>
  </p:sldMasterIdLst>
  <p:notesMasterIdLst>
    <p:notesMasterId r:id="rId27"/>
  </p:notesMasterIdLst>
  <p:handoutMasterIdLst>
    <p:handoutMasterId r:id="rId28"/>
  </p:handoutMasterIdLst>
  <p:sldIdLst>
    <p:sldId id="301" r:id="rId2"/>
    <p:sldId id="282" r:id="rId3"/>
    <p:sldId id="257" r:id="rId4"/>
    <p:sldId id="297" r:id="rId5"/>
    <p:sldId id="258" r:id="rId6"/>
    <p:sldId id="275" r:id="rId7"/>
    <p:sldId id="260" r:id="rId8"/>
    <p:sldId id="304" r:id="rId9"/>
    <p:sldId id="268" r:id="rId10"/>
    <p:sldId id="277" r:id="rId11"/>
    <p:sldId id="283" r:id="rId12"/>
    <p:sldId id="265" r:id="rId13"/>
    <p:sldId id="303" r:id="rId14"/>
    <p:sldId id="285" r:id="rId15"/>
    <p:sldId id="286" r:id="rId16"/>
    <p:sldId id="287" r:id="rId17"/>
    <p:sldId id="288" r:id="rId18"/>
    <p:sldId id="302" r:id="rId19"/>
    <p:sldId id="289" r:id="rId20"/>
    <p:sldId id="291" r:id="rId21"/>
    <p:sldId id="292" r:id="rId22"/>
    <p:sldId id="290" r:id="rId23"/>
    <p:sldId id="294" r:id="rId24"/>
    <p:sldId id="300" r:id="rId25"/>
    <p:sldId id="269" r:id="rId26"/>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nna Ryder" initials="N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5620"/>
    <p:restoredTop sz="94660"/>
  </p:normalViewPr>
  <p:slideViewPr>
    <p:cSldViewPr>
      <p:cViewPr>
        <p:scale>
          <a:sx n="60" d="100"/>
          <a:sy n="60" d="100"/>
        </p:scale>
        <p:origin x="986" y="115"/>
      </p:cViewPr>
      <p:guideLst>
        <p:guide orient="horz" pos="2160"/>
        <p:guide pos="2880"/>
      </p:guideLst>
    </p:cSldViewPr>
  </p:slideViewPr>
  <p:outlineViewPr>
    <p:cViewPr>
      <p:scale>
        <a:sx n="25" d="100"/>
        <a:sy n="25"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19T10:18:13.907" idx="1">
    <p:pos x="10" y="10"/>
    <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fontAlgn="auto" hangingPunct="0">
              <a:spcBef>
                <a:spcPts val="0"/>
              </a:spcBef>
              <a:spcAft>
                <a:spcPts val="0"/>
              </a:spcAft>
              <a:defRPr sz="1200">
                <a:latin typeface="Tahoma" charset="0"/>
                <a:ea typeface="Times New Roman" charset="0"/>
                <a:cs typeface="Times New Roman" charset="0"/>
              </a:defRPr>
            </a:lvl1pPr>
          </a:lstStyle>
          <a:p>
            <a:pPr>
              <a:defRPr/>
            </a:pPr>
            <a:endParaRPr lang="en-GB"/>
          </a:p>
        </p:txBody>
      </p:sp>
      <p:sp>
        <p:nvSpPr>
          <p:cNvPr id="36867"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fontAlgn="auto" hangingPunct="0">
              <a:spcBef>
                <a:spcPts val="0"/>
              </a:spcBef>
              <a:spcAft>
                <a:spcPts val="0"/>
              </a:spcAft>
              <a:defRPr sz="1200">
                <a:latin typeface="+mn-lt"/>
              </a:defRPr>
            </a:lvl1pPr>
          </a:lstStyle>
          <a:p>
            <a:pPr>
              <a:defRPr/>
            </a:pPr>
            <a:fld id="{8B8D4083-DDAC-438C-905C-A32BA38DC06D}" type="datetime1">
              <a:rPr lang="en-GB" altLang="en-US"/>
              <a:pPr>
                <a:defRPr/>
              </a:pPr>
              <a:t>12/12/2022</a:t>
            </a:fld>
            <a:endParaRPr lang="en-GB" altLang="en-US"/>
          </a:p>
        </p:txBody>
      </p:sp>
      <p:sp>
        <p:nvSpPr>
          <p:cNvPr id="36868"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fontAlgn="auto" hangingPunct="0">
              <a:spcBef>
                <a:spcPts val="0"/>
              </a:spcBef>
              <a:spcAft>
                <a:spcPts val="0"/>
              </a:spcAft>
              <a:defRPr sz="1200">
                <a:latin typeface="Tahoma" charset="0"/>
                <a:ea typeface="Times New Roman" charset="0"/>
                <a:cs typeface="Times New Roman" charset="0"/>
              </a:defRPr>
            </a:lvl1pPr>
          </a:lstStyle>
          <a:p>
            <a:pPr>
              <a:defRPr/>
            </a:pPr>
            <a:endParaRPr lang="en-GB"/>
          </a:p>
        </p:txBody>
      </p:sp>
      <p:sp>
        <p:nvSpPr>
          <p:cNvPr id="36869"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fontAlgn="auto" hangingPunct="0">
              <a:spcBef>
                <a:spcPts val="0"/>
              </a:spcBef>
              <a:spcAft>
                <a:spcPts val="0"/>
              </a:spcAft>
              <a:defRPr sz="1200">
                <a:latin typeface="+mn-lt"/>
              </a:defRPr>
            </a:lvl1pPr>
          </a:lstStyle>
          <a:p>
            <a:pPr>
              <a:defRPr/>
            </a:pPr>
            <a:fld id="{BC138535-165A-4AA4-A49F-DB8C8E93D8C5}"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2542DC3-5BBB-4B0A-8672-870C533AB634}" type="datetimeFigureOut">
              <a:rPr lang="en-GB"/>
              <a:pPr>
                <a:defRPr/>
              </a:pPr>
              <a:t>12/12/2022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B0614A26-B74F-4CAC-8E14-40CA139440FC}"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a:t>
            </a:fld>
            <a:endParaRPr lang="en-GB"/>
          </a:p>
        </p:txBody>
      </p:sp>
    </p:spTree>
    <p:extLst>
      <p:ext uri="{BB962C8B-B14F-4D97-AF65-F5344CB8AC3E}">
        <p14:creationId xmlns:p14="http://schemas.microsoft.com/office/powerpoint/2010/main" val="441635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Tx/>
              <a:buAutoNum type="arabicPeriod"/>
              <a:defRPr/>
            </a:pPr>
            <a:r>
              <a:rPr lang="en-GB" dirty="0"/>
              <a:t>Jamie Oliver</a:t>
            </a:r>
          </a:p>
          <a:p>
            <a:pPr marL="228600" indent="-228600" eaLnBrk="1" fontAlgn="auto" hangingPunct="1">
              <a:spcBef>
                <a:spcPts val="0"/>
              </a:spcBef>
              <a:spcAft>
                <a:spcPts val="0"/>
              </a:spcAft>
              <a:buFontTx/>
              <a:buAutoNum type="arabicPeriod"/>
              <a:defRPr/>
            </a:pPr>
            <a:r>
              <a:rPr lang="en-GB" dirty="0"/>
              <a:t>Sir Winston Churchill</a:t>
            </a:r>
          </a:p>
          <a:p>
            <a:pPr marL="228600" indent="-228600" eaLnBrk="1" fontAlgn="auto" hangingPunct="1">
              <a:spcBef>
                <a:spcPts val="0"/>
              </a:spcBef>
              <a:spcAft>
                <a:spcPts val="0"/>
              </a:spcAft>
              <a:buFontTx/>
              <a:buAutoNum type="arabicPeriod"/>
              <a:defRPr/>
            </a:pPr>
            <a:r>
              <a:rPr lang="en-GB" dirty="0"/>
              <a:t>Richard Branson</a:t>
            </a:r>
          </a:p>
          <a:p>
            <a:pPr marL="228600" indent="-228600" eaLnBrk="1" fontAlgn="auto" hangingPunct="1">
              <a:spcBef>
                <a:spcPts val="0"/>
              </a:spcBef>
              <a:spcAft>
                <a:spcPts val="0"/>
              </a:spcAft>
              <a:buFontTx/>
              <a:buAutoNum type="arabicPeriod"/>
              <a:defRPr/>
            </a:pPr>
            <a:r>
              <a:rPr lang="en-GB" dirty="0"/>
              <a:t>Agatha Christie</a:t>
            </a:r>
          </a:p>
          <a:p>
            <a:pPr marL="228600" indent="-228600" eaLnBrk="1" fontAlgn="auto" hangingPunct="1">
              <a:spcBef>
                <a:spcPts val="0"/>
              </a:spcBef>
              <a:spcAft>
                <a:spcPts val="0"/>
              </a:spcAft>
              <a:buFontTx/>
              <a:buAutoNum type="arabicPeriod"/>
              <a:defRPr/>
            </a:pPr>
            <a:r>
              <a:rPr lang="en-GB" dirty="0"/>
              <a:t>Prince Harry</a:t>
            </a:r>
          </a:p>
          <a:p>
            <a:pPr marL="228600" indent="-228600" eaLnBrk="1" fontAlgn="auto" hangingPunct="1">
              <a:spcBef>
                <a:spcPts val="0"/>
              </a:spcBef>
              <a:spcAft>
                <a:spcPts val="0"/>
              </a:spcAft>
              <a:buFontTx/>
              <a:buAutoNum type="arabicPeriod"/>
              <a:defRPr/>
            </a:pPr>
            <a:r>
              <a:rPr lang="en-GB" dirty="0"/>
              <a:t>Stephen Spielberg</a:t>
            </a:r>
          </a:p>
          <a:p>
            <a:pPr marL="228600" indent="-228600" eaLnBrk="1" fontAlgn="auto" hangingPunct="1">
              <a:spcBef>
                <a:spcPts val="0"/>
              </a:spcBef>
              <a:spcAft>
                <a:spcPts val="0"/>
              </a:spcAft>
              <a:buFontTx/>
              <a:buAutoNum type="arabicPeriod"/>
              <a:defRPr/>
            </a:pPr>
            <a:r>
              <a:rPr lang="en-GB" dirty="0"/>
              <a:t>Theo </a:t>
            </a:r>
            <a:r>
              <a:rPr lang="en-GB" dirty="0" err="1"/>
              <a:t>Paphitis</a:t>
            </a:r>
            <a:r>
              <a:rPr lang="en-GB" dirty="0"/>
              <a:t> (Dragon’s Den)</a:t>
            </a:r>
          </a:p>
          <a:p>
            <a:pPr marL="228600" indent="-228600" eaLnBrk="1" fontAlgn="auto" hangingPunct="1">
              <a:spcBef>
                <a:spcPts val="0"/>
              </a:spcBef>
              <a:spcAft>
                <a:spcPts val="0"/>
              </a:spcAft>
              <a:buFontTx/>
              <a:buAutoNum type="arabicPeriod"/>
              <a:defRPr/>
            </a:pPr>
            <a:r>
              <a:rPr lang="en-GB" dirty="0"/>
              <a:t>Whoopi Goldberg</a:t>
            </a:r>
          </a:p>
          <a:p>
            <a:pPr marL="228600" indent="-228600" eaLnBrk="1" fontAlgn="auto" hangingPunct="1">
              <a:spcBef>
                <a:spcPts val="0"/>
              </a:spcBef>
              <a:spcAft>
                <a:spcPts val="0"/>
              </a:spcAft>
              <a:buFontTx/>
              <a:buAutoNum type="arabicPeriod"/>
              <a:defRPr/>
            </a:pPr>
            <a:r>
              <a:rPr lang="en-GB" dirty="0"/>
              <a:t>Holly Willoughby</a:t>
            </a:r>
          </a:p>
          <a:p>
            <a:pPr eaLnBrk="1" fontAlgn="auto" hangingPunct="1">
              <a:spcBef>
                <a:spcPts val="0"/>
              </a:spcBef>
              <a:spcAft>
                <a:spcPts val="0"/>
              </a:spcAft>
              <a:defRPr/>
            </a:pPr>
            <a:endParaRPr lang="en-GB"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D6A33BA9-79CF-4E82-9585-A56997299671}" type="slidenum">
              <a:rPr lang="en-GB" altLang="en-US" smtClean="0">
                <a:latin typeface="Calibri" panose="020F0502020204030204" pitchFamily="34" charset="0"/>
              </a:rPr>
              <a:pPr fontAlgn="base">
                <a:spcBef>
                  <a:spcPct val="0"/>
                </a:spcBef>
                <a:spcAft>
                  <a:spcPct val="0"/>
                </a:spcAft>
              </a:pPr>
              <a:t>2</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The terms specific learning difficulties and dyslexia and dyscalculia will be used concurrently in this presentation, and this is because they mean the same thing. Difficulty in learning though is a more recent term than the other two but you will hear each being used in schools. A specific learning difficulty reflects the fact that the condition is unique to the individual, unique in its symptoms to that person and that the difficulty is an aspect of learning and not a disability. Dyslexia is a difficulty that is on a continuum and the symptoms vary from one person to the other, so the support that individuals need will also vary.</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WG issued guidance to schools on supporting children with specific learning difficulties and, although not a statutory document, provides good practice for involving these pupils and ensuring that they have equal opportunities.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3</a:t>
            </a:fld>
            <a:endParaRPr lang="en-GB"/>
          </a:p>
        </p:txBody>
      </p:sp>
    </p:spTree>
    <p:extLst>
      <p:ext uri="{BB962C8B-B14F-4D97-AF65-F5344CB8AC3E}">
        <p14:creationId xmlns:p14="http://schemas.microsoft.com/office/powerpoint/2010/main" val="3917805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solidFill>
                  <a:schemeClr val="tx1"/>
                </a:solidFill>
              </a:rPr>
              <a:t>TASK</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solidFill>
                  <a:schemeClr val="tx1"/>
                </a:solidFill>
              </a:rPr>
              <a:t>Have a go at reading this passage?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solidFill>
                  <a:schemeClr val="tx1"/>
                </a:solidFill>
              </a:rPr>
              <a:t>How did you feel after having a go at reading this?</a:t>
            </a: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4</a:t>
            </a:fld>
            <a:endParaRPr lang="en-GB"/>
          </a:p>
        </p:txBody>
      </p:sp>
    </p:spTree>
    <p:extLst>
      <p:ext uri="{BB962C8B-B14F-4D97-AF65-F5344CB8AC3E}">
        <p14:creationId xmlns:p14="http://schemas.microsoft.com/office/powerpoint/2010/main" val="429752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222222"/>
                </a:solidFill>
                <a:effectLst/>
                <a:latin typeface="Calibri" panose="020F0502020204030204" pitchFamily="34" charset="0"/>
              </a:rPr>
              <a:t>Read the two definitions above. Is one better than the other? Does one of them cover all the features of dyslexia or is something missing?</a:t>
            </a:r>
          </a:p>
          <a:p>
            <a:r>
              <a:rPr lang="en-GB" dirty="0">
                <a:solidFill>
                  <a:srgbClr val="222222"/>
                </a:solidFill>
                <a:effectLst/>
                <a:latin typeface="Calibri" panose="020F0502020204030204" pitchFamily="34" charset="0"/>
              </a:rPr>
              <a:t>The truth is that because dyslexia is such a complex condition that varies so much from one person to another (on a continuum from mild to severe), the researchers and experts in the field are unable to agree on one definitive definition, but here the second slightly excels.</a:t>
            </a:r>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5</a:t>
            </a:fld>
            <a:endParaRPr lang="en-GB"/>
          </a:p>
        </p:txBody>
      </p:sp>
    </p:spTree>
    <p:extLst>
      <p:ext uri="{BB962C8B-B14F-4D97-AF65-F5344CB8AC3E}">
        <p14:creationId xmlns:p14="http://schemas.microsoft.com/office/powerpoint/2010/main" val="3420991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222222"/>
                </a:solidFill>
                <a:effectLst/>
                <a:latin typeface="Calibri" panose="020F0502020204030204" pitchFamily="34" charset="0"/>
                <a:ea typeface="Calibri" panose="020F0502020204030204" pitchFamily="34" charset="0"/>
              </a:rPr>
              <a:t>There is evidence to show that different brain hemispheres work in different ways. The left side of the brain works harder to process language and phonology which is the sound of words and this part of the brain, which is the temporal plan used to learn to read. The research shows that children with dyslexia are more ready to use the more familiar right side of the brain and deal with visual information and creative processing. Refer back to famous personalities on slide 2 and their creativity.</a:t>
            </a:r>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6</a:t>
            </a:fld>
            <a:endParaRPr lang="en-GB"/>
          </a:p>
        </p:txBody>
      </p:sp>
    </p:spTree>
    <p:extLst>
      <p:ext uri="{BB962C8B-B14F-4D97-AF65-F5344CB8AC3E}">
        <p14:creationId xmlns:p14="http://schemas.microsoft.com/office/powerpoint/2010/main" val="2936335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solidFill>
                  <a:srgbClr val="222222"/>
                </a:solidFill>
                <a:effectLst/>
                <a:latin typeface="Calibri" panose="020F0502020204030204" pitchFamily="34" charset="0"/>
                <a:ea typeface="Times New Roman" panose="02020603050405020304" pitchFamily="18" charset="0"/>
              </a:rPr>
              <a:t>The word dyslexia itself comes from the Greek language with '</a:t>
            </a:r>
            <a:r>
              <a:rPr lang="en-GB" dirty="0" err="1">
                <a:solidFill>
                  <a:srgbClr val="222222"/>
                </a:solidFill>
                <a:effectLst/>
                <a:latin typeface="Calibri" panose="020F0502020204030204" pitchFamily="34" charset="0"/>
                <a:ea typeface="Times New Roman" panose="02020603050405020304" pitchFamily="18" charset="0"/>
              </a:rPr>
              <a:t>Dys</a:t>
            </a:r>
            <a:r>
              <a:rPr lang="en-GB" dirty="0">
                <a:solidFill>
                  <a:srgbClr val="222222"/>
                </a:solidFill>
                <a:effectLst/>
                <a:latin typeface="Calibri" panose="020F0502020204030204" pitchFamily="34" charset="0"/>
                <a:ea typeface="Times New Roman" panose="02020603050405020304" pitchFamily="18" charset="0"/>
              </a:rPr>
              <a:t>' meaning difficulty and 'lexia' meaning language. Many are familiar with the features of spelling words in a strange way and writing words and letters left. They also find it difficult to keep their place and concentration while reading and often need a finger or ruler to help with this. Other common features are a lack of organisation with work and life in general which leads to difficulty in putting things in order or simple sequences such as days of the week, months and seasons of the year. So they need plenty of practice and opportunities to do this in a more practical way. Another aspect that is affected is emotional well-being and learners with dyslexia often have low self-esteem and self-confidence</a:t>
            </a:r>
            <a:endParaRPr lang="en-GB" altLang="en-US" dirty="0"/>
          </a:p>
        </p:txBody>
      </p:sp>
      <p:sp>
        <p:nvSpPr>
          <p:cNvPr id="4" name="Slide Number Placeholder 3"/>
          <p:cNvSpPr>
            <a:spLocks noGrp="1"/>
          </p:cNvSpPr>
          <p:nvPr>
            <p:ph type="sldNum" sz="quarter" idx="5"/>
          </p:nvPr>
        </p:nvSpPr>
        <p:spPr/>
        <p:txBody>
          <a:bodyPr/>
          <a:lstStyle/>
          <a:p>
            <a:pPr>
              <a:defRPr/>
            </a:pPr>
            <a:fld id="{D88DA2F1-C63D-4B2B-AA22-2EE895F3A4DB}" type="slidenum">
              <a:rPr lang="en-GB" smtClean="0"/>
              <a:pPr>
                <a:defRPr/>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8</a:t>
            </a:fld>
            <a:endParaRPr lang="en-GB"/>
          </a:p>
        </p:txBody>
      </p:sp>
    </p:spTree>
    <p:extLst>
      <p:ext uri="{BB962C8B-B14F-4D97-AF65-F5344CB8AC3E}">
        <p14:creationId xmlns:p14="http://schemas.microsoft.com/office/powerpoint/2010/main" val="1659460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T</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eachers </a:t>
            </a:r>
            <a:r>
              <a:rPr lang="en-GB" b="1" u="sng"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do not </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diagnose dyslexia. This will be done through a formal assessment by someone who is suitably trained and qualified to do so, possibly your ALN co-ordinator or educational psychologist. A variety of dyslexia screening and assessment tests are available for different age groups including the Dyslexia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Earlly</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Years and Junior Screening Test.  However some schools are reluctant to screen before a child is 7 from a developmental perspective.  </a:t>
            </a: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Informal assessment that you would do as teachers through classroom observations of behaviour and by collecting examples of pieces of work that concern you in terms of the child's literacy development.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Many go through life without being diagnosed or helped because they develop their own coping strategies. Some are not diagnosed until adulthood, many with Student Services at universities. Interestingly Stephen Spielberg was not diagnosed until he was in his early 50s.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9</a:t>
            </a:fld>
            <a:endParaRPr lang="en-GB"/>
          </a:p>
        </p:txBody>
      </p:sp>
    </p:spTree>
    <p:extLst>
      <p:ext uri="{BB962C8B-B14F-4D97-AF65-F5344CB8AC3E}">
        <p14:creationId xmlns:p14="http://schemas.microsoft.com/office/powerpoint/2010/main" val="28411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Aft>
                <a:spcPts val="0"/>
              </a:spcAft>
              <a:buFont typeface="Wingdings" panose="05000000000000000000" pitchFamily="2" charset="2"/>
              <a:buAutoNum type="arabicPeriod"/>
              <a:defRPr/>
            </a:pPr>
            <a:r>
              <a:rPr lang="en-GB" altLang="en-US" sz="1200" dirty="0">
                <a:solidFill>
                  <a:schemeClr val="tx1">
                    <a:lumMod val="75000"/>
                    <a:lumOff val="25000"/>
                  </a:schemeClr>
                </a:solidFill>
              </a:rPr>
              <a:t>Watch this video.</a:t>
            </a:r>
          </a:p>
          <a:p>
            <a:pPr eaLnBrk="1" fontAlgn="auto" hangingPunct="1">
              <a:spcAft>
                <a:spcPts val="0"/>
              </a:spcAft>
              <a:buFont typeface="Wingdings" panose="05000000000000000000" pitchFamily="2" charset="2"/>
              <a:buAutoNum type="arabicPeriod"/>
              <a:defRPr/>
            </a:pPr>
            <a:r>
              <a:rPr lang="en-GB" altLang="en-US" sz="1200" dirty="0">
                <a:solidFill>
                  <a:schemeClr val="tx1">
                    <a:lumMod val="75000"/>
                    <a:lumOff val="25000"/>
                  </a:schemeClr>
                </a:solidFill>
              </a:rPr>
              <a:t>When Lee sets a task for the audience press the pause button and have a go at the tasks.</a:t>
            </a:r>
          </a:p>
          <a:p>
            <a:pPr eaLnBrk="1" fontAlgn="auto" hangingPunct="1">
              <a:spcAft>
                <a:spcPts val="0"/>
              </a:spcAft>
              <a:buFont typeface="Wingdings" panose="05000000000000000000" pitchFamily="2" charset="2"/>
              <a:buAutoNum type="arabicPeriod"/>
              <a:defRPr/>
            </a:pPr>
            <a:r>
              <a:rPr lang="en-GB" altLang="en-US" sz="1200" dirty="0">
                <a:solidFill>
                  <a:schemeClr val="tx1">
                    <a:lumMod val="75000"/>
                    <a:lumOff val="25000"/>
                  </a:schemeClr>
                </a:solidFill>
              </a:rPr>
              <a:t>After watching this, what good practice from here could be used in the classroom?</a:t>
            </a: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10</a:t>
            </a:fld>
            <a:endParaRPr lang="en-GB"/>
          </a:p>
        </p:txBody>
      </p:sp>
    </p:spTree>
    <p:extLst>
      <p:ext uri="{BB962C8B-B14F-4D97-AF65-F5344CB8AC3E}">
        <p14:creationId xmlns:p14="http://schemas.microsoft.com/office/powerpoint/2010/main" val="323109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The kind of resources that help children with dyslexia are also useful for other children, e.g. the visual, mind maps etc. Mind maps can also include pictures if the child does not want to write, but they are a great resource to help the child visualize his or her thoughts and ideas.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S</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loping boards that help the child make better hand and eye contact for writing. </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P</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ictures  help with remembering letter shapes etc.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11</a:t>
            </a:fld>
            <a:endParaRPr lang="en-GB"/>
          </a:p>
        </p:txBody>
      </p:sp>
    </p:spTree>
    <p:extLst>
      <p:ext uri="{BB962C8B-B14F-4D97-AF65-F5344CB8AC3E}">
        <p14:creationId xmlns:p14="http://schemas.microsoft.com/office/powerpoint/2010/main" val="578033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The rainbow alphabet and consonants are all blue and vowels are red with green because it can be consonant or vowel. Setting them in a pattern like this helps the child recognize and remember the sequence of letters and can be used for spelling games with another more able adult or child.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Pastel coloured paper or PowerPoint on pastel background also helps reading skills as black print on white background is difficult. Likewise be careful with the choice of font avoiding curly writing. Comic Sans is suitable and a specific list of other suitable fonts is available from the British Dyslexia Association website.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The plastic covers are also useful and it is a matter of trying and failing to find out which colour is suitable for different individuals. The same concept is behind the colour gauges and this helps children keep their place when reading. Hand held pencils are useful for handwriting and especially if fine motor skills are weak. Technical tools such as voice and text converter software are useful for individuals with dyslexia as are talking books and computer games such as TRUGS available in English and Welsh - a multi-sensory way of learning to read and spell.</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12</a:t>
            </a:fld>
            <a:endParaRPr lang="en-GB"/>
          </a:p>
        </p:txBody>
      </p:sp>
    </p:spTree>
    <p:extLst>
      <p:ext uri="{BB962C8B-B14F-4D97-AF65-F5344CB8AC3E}">
        <p14:creationId xmlns:p14="http://schemas.microsoft.com/office/powerpoint/2010/main" val="498200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13</a:t>
            </a:fld>
            <a:endParaRPr lang="en-GB"/>
          </a:p>
        </p:txBody>
      </p:sp>
    </p:spTree>
    <p:extLst>
      <p:ext uri="{BB962C8B-B14F-4D97-AF65-F5344CB8AC3E}">
        <p14:creationId xmlns:p14="http://schemas.microsoft.com/office/powerpoint/2010/main" val="3284435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T</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he corresponding difficulty with numeracy and it is important to note that this is with aspects of numeracy and not all maths. It is less well known than dyslexia and is less well researched. However, between 50 and 60% of individuals with dyslexia also have dyscalculia and the same kind of visual and practical support also helps them.</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14</a:t>
            </a:fld>
            <a:endParaRPr lang="en-GB"/>
          </a:p>
        </p:txBody>
      </p:sp>
    </p:spTree>
    <p:extLst>
      <p:ext uri="{BB962C8B-B14F-4D97-AF65-F5344CB8AC3E}">
        <p14:creationId xmlns:p14="http://schemas.microsoft.com/office/powerpoint/2010/main" val="3823247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Diagnosis of dyscalculia is much more common in the secondary sector than the primary.</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Any experience of dyscalculia on PTE?</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But specific difficulties with numeracy are often responsible for individuals underachieving as you can see here. It is also a problem that, according to Brian Butterworth, who is renowned in the field, is quite common, and a problem that often coincides with dyslexia.</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15</a:t>
            </a:fld>
            <a:endParaRPr lang="en-GB"/>
          </a:p>
        </p:txBody>
      </p:sp>
    </p:spTree>
    <p:extLst>
      <p:ext uri="{BB962C8B-B14F-4D97-AF65-F5344CB8AC3E}">
        <p14:creationId xmlns:p14="http://schemas.microsoft.com/office/powerpoint/2010/main" val="4123404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Defining dyscalculia is much easier than defining dyslexia and the one on the screen in front of you is a detailed and comprehensive definition, so take time to read it. Dyscalculia is again linked to how the brain works differently - a different way of thinking and learning. Reasoning and number operations use the same part of working memory and short-term memory that are used for reading and spelling so this is evidence of the obvious connection between dyslexia and dyscalculia.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16</a:t>
            </a:fld>
            <a:endParaRPr lang="en-GB"/>
          </a:p>
        </p:txBody>
      </p:sp>
    </p:spTree>
    <p:extLst>
      <p:ext uri="{BB962C8B-B14F-4D97-AF65-F5344CB8AC3E}">
        <p14:creationId xmlns:p14="http://schemas.microsoft.com/office/powerpoint/2010/main" val="3562199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The features of dyscalculia are also similar because of the effect it has on the individual's emotional development. Motivation and a desire to learn are limited and can lead to feelings of failure and anxiety, low self esteem and lack of self confidence during number activities and maths lessons. This can then lead to the avoidance of number tasks - the need to repeatedly go to the toilet or sharpen a pencil and subsequently develop a negative attitude to the subject. This is why it is vital to identify these features in order to put the appropriate actions in place to support the individual.</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17</a:t>
            </a:fld>
            <a:endParaRPr lang="en-GB"/>
          </a:p>
        </p:txBody>
      </p:sp>
    </p:spTree>
    <p:extLst>
      <p:ext uri="{BB962C8B-B14F-4D97-AF65-F5344CB8AC3E}">
        <p14:creationId xmlns:p14="http://schemas.microsoft.com/office/powerpoint/2010/main" val="35667912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any effective strategies to support learning from this video.</a:t>
            </a:r>
          </a:p>
          <a:p>
            <a:r>
              <a:rPr lang="en-GB" dirty="0"/>
              <a:t>Any key messages for you as teachers?</a:t>
            </a:r>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18</a:t>
            </a:fld>
            <a:endParaRPr lang="en-GB"/>
          </a:p>
        </p:txBody>
      </p:sp>
    </p:spTree>
    <p:extLst>
      <p:ext uri="{BB962C8B-B14F-4D97-AF65-F5344CB8AC3E}">
        <p14:creationId xmlns:p14="http://schemas.microsoft.com/office/powerpoint/2010/main" val="101542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F</a:t>
            </a:r>
            <a:r>
              <a:rPr lang="en-GB" sz="12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ormal and informal methods of assessment for dyscalculia. </a:t>
            </a:r>
            <a:endPar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2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Informal - by the class teachers where the patterns noted here are highlighted. At first the child may be able to count on to a given number with complete confidence, but when it becomes a matter of counting back, then they are completely lost because they cannot master the different sequences and order to the numbers. Understanding sequence is also important for learning tables and this again can pose a problem. Finally do they only count in 1 which is the term '</a:t>
            </a:r>
            <a:r>
              <a:rPr lang="en-GB" sz="1200"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subitisation</a:t>
            </a:r>
            <a:r>
              <a:rPr lang="en-GB" sz="12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2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You will find that this formal assessment is done again by qualified practitioners but dyscalculia screening tests are far rarer than dyslexia ones. One of the most commonly used is Brian Butterworth's computerised assessment tool.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19</a:t>
            </a:fld>
            <a:endParaRPr lang="en-GB"/>
          </a:p>
        </p:txBody>
      </p:sp>
    </p:spTree>
    <p:extLst>
      <p:ext uri="{BB962C8B-B14F-4D97-AF65-F5344CB8AC3E}">
        <p14:creationId xmlns:p14="http://schemas.microsoft.com/office/powerpoint/2010/main" val="700354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Children with dyscalculia can develop their skills and understanding of number if given the appropriate support for these as listed here. Visual and practical games and problem-solving help.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It is also important to build on strengths and explain things in different ways. Again computer programs can be useful in this context and there are a number of suitable interweaving games on Hwb if you want to look at this further. But as Steve Chinn says here, the same approach does not lead to success for everyone as dyscalculia is like dyslexia on a continuum.</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20</a:t>
            </a:fld>
            <a:endParaRPr lang="en-GB"/>
          </a:p>
        </p:txBody>
      </p:sp>
    </p:spTree>
    <p:extLst>
      <p:ext uri="{BB962C8B-B14F-4D97-AF65-F5344CB8AC3E}">
        <p14:creationId xmlns:p14="http://schemas.microsoft.com/office/powerpoint/2010/main" val="21047770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latin typeface="Calibri" panose="020F0502020204030204" pitchFamily="34" charset="0"/>
                <a:ea typeface="Calibri" panose="020F0502020204030204" pitchFamily="34" charset="0"/>
                <a:cs typeface="Calibri" panose="020F0502020204030204" pitchFamily="34" charset="0"/>
              </a:rPr>
              <a:t>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hese resources help all children, not just those children with dyscalculia. This weaves the learning visually and operationally through sight and discussion and strengthens understanding in a practical way. Numbers need to be broken down in order to consolidate and not rush the person to complete a task before they are ready to do so. The discussion is also crucial and you as teachers should encourage the children to explain their thinking processes when carrying out number tasks. This will then give you an opportunity to see where the mistakes are happening in order to address them.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21</a:t>
            </a:fld>
            <a:endParaRPr lang="en-GB"/>
          </a:p>
        </p:txBody>
      </p:sp>
    </p:spTree>
    <p:extLst>
      <p:ext uri="{BB962C8B-B14F-4D97-AF65-F5344CB8AC3E}">
        <p14:creationId xmlns:p14="http://schemas.microsoft.com/office/powerpoint/2010/main" val="19137888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dyslexia and dyscalculia</a:t>
            </a:r>
          </a:p>
          <a:p>
            <a:r>
              <a:rPr lang="en-GB" dirty="0">
                <a:solidFill>
                  <a:srgbClr val="222222"/>
                </a:solidFill>
                <a:effectLst/>
                <a:latin typeface="Calibri" panose="020F0502020204030204" pitchFamily="34" charset="0"/>
                <a:ea typeface="Calibri" panose="020F0502020204030204" pitchFamily="34" charset="0"/>
              </a:rPr>
              <a:t>Put features that are unique to dyslexia in the circles on the left and the features that are unique to dyscalculia on the right, and then in the middle put what are similar in the two</a:t>
            </a:r>
            <a:r>
              <a:rPr lang="en-GB" sz="1800" dirty="0">
                <a:solidFill>
                  <a:srgbClr val="222222"/>
                </a:solidFill>
                <a:effectLst/>
                <a:latin typeface="Calibri" panose="020F0502020204030204" pitchFamily="34" charset="0"/>
                <a:ea typeface="Calibri" panose="020F0502020204030204" pitchFamily="34" charset="0"/>
              </a:rPr>
              <a:t>. </a:t>
            </a:r>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22</a:t>
            </a:fld>
            <a:endParaRPr lang="en-GB"/>
          </a:p>
        </p:txBody>
      </p:sp>
    </p:spTree>
    <p:extLst>
      <p:ext uri="{BB962C8B-B14F-4D97-AF65-F5344CB8AC3E}">
        <p14:creationId xmlns:p14="http://schemas.microsoft.com/office/powerpoint/2010/main" val="25746658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When Edison's mother got this letter, she decided that she was going to teach at home in a way that suited her way and Thomas’s way of learning and the rest is history! Nobody wants to be in the shoes of this teacher and thankfully the little information we have is going to help us support these children in achieving their goal in life.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23</a:t>
            </a:fld>
            <a:endParaRPr lang="en-GB"/>
          </a:p>
        </p:txBody>
      </p:sp>
    </p:spTree>
    <p:extLst>
      <p:ext uri="{BB962C8B-B14F-4D97-AF65-F5344CB8AC3E}">
        <p14:creationId xmlns:p14="http://schemas.microsoft.com/office/powerpoint/2010/main" val="33834188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24</a:t>
            </a:fld>
            <a:endParaRPr lang="en-GB"/>
          </a:p>
        </p:txBody>
      </p:sp>
    </p:spTree>
    <p:extLst>
      <p:ext uri="{BB962C8B-B14F-4D97-AF65-F5344CB8AC3E}">
        <p14:creationId xmlns:p14="http://schemas.microsoft.com/office/powerpoint/2010/main" val="41650494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25</a:t>
            </a:fld>
            <a:endParaRPr lang="en-GB"/>
          </a:p>
        </p:txBody>
      </p:sp>
    </p:spTree>
    <p:extLst>
      <p:ext uri="{BB962C8B-B14F-4D97-AF65-F5344CB8AC3E}">
        <p14:creationId xmlns:p14="http://schemas.microsoft.com/office/powerpoint/2010/main" val="411939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33"/>
          <p:cNvSpPr>
            <a:spLocks/>
          </p:cNvSpPr>
          <p:nvPr/>
        </p:nvSpPr>
        <p:spPr bwMode="auto">
          <a:xfrm>
            <a:off x="-31750" y="4321175"/>
            <a:ext cx="1395413" cy="781050"/>
          </a:xfrm>
          <a:custGeom>
            <a:avLst/>
            <a:gdLst>
              <a:gd name="T0" fmla="*/ 174594415 w 8042"/>
              <a:gd name="T1" fmla="*/ 61003910 h 10000"/>
              <a:gd name="T2" fmla="*/ 179471940 w 8042"/>
              <a:gd name="T3" fmla="*/ 60271832 h 10000"/>
              <a:gd name="T4" fmla="*/ 180284861 w 8042"/>
              <a:gd name="T5" fmla="*/ 59905832 h 10000"/>
              <a:gd name="T6" fmla="*/ 242126018 w 8042"/>
              <a:gd name="T7" fmla="*/ 32088033 h 10000"/>
              <a:gd name="T8" fmla="*/ 242126018 w 8042"/>
              <a:gd name="T9" fmla="*/ 28799969 h 10000"/>
              <a:gd name="T10" fmla="*/ 180284861 w 8042"/>
              <a:gd name="T11" fmla="*/ 1348170 h 10000"/>
              <a:gd name="T12" fmla="*/ 179471940 w 8042"/>
              <a:gd name="T13" fmla="*/ 976078 h 10000"/>
              <a:gd name="T14" fmla="*/ 174594415 w 8042"/>
              <a:gd name="T15" fmla="*/ 250092 h 10000"/>
              <a:gd name="T16" fmla="*/ 541889 w 8042"/>
              <a:gd name="T17" fmla="*/ 0 h 10000"/>
              <a:gd name="T18" fmla="*/ 0 w 8042"/>
              <a:gd name="T19" fmla="*/ 60949002 h 10000"/>
              <a:gd name="T20" fmla="*/ 174594415 w 8042"/>
              <a:gd name="T21" fmla="*/ 61003910 h 100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423863" y="4529138"/>
            <a:ext cx="584200" cy="365125"/>
          </a:xfrm>
        </p:spPr>
        <p:txBody>
          <a:bodyPr/>
          <a:lstStyle>
            <a:lvl1pPr>
              <a:defRPr/>
            </a:lvl1pPr>
          </a:lstStyle>
          <a:p>
            <a:pPr>
              <a:defRPr/>
            </a:pPr>
            <a:fld id="{4BE14B25-C0AA-4784-A8F1-4118169EF3C5}" type="slidenum">
              <a:rPr lang="en-US" altLang="en-US"/>
              <a:pPr>
                <a:defRPr/>
              </a:pPr>
              <a:t>‹#›</a:t>
            </a:fld>
            <a:endParaRPr lang="en-US" altLang="en-US"/>
          </a:p>
        </p:txBody>
      </p:sp>
    </p:spTree>
    <p:extLst>
      <p:ext uri="{BB962C8B-B14F-4D97-AF65-F5344CB8AC3E}">
        <p14:creationId xmlns:p14="http://schemas.microsoft.com/office/powerpoint/2010/main" val="1249252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9AFCC24-51B5-481A-835E-D81B57C306E0}" type="slidenum">
              <a:rPr lang="en-US" altLang="en-US"/>
              <a:pPr>
                <a:defRPr/>
              </a:pPr>
              <a:t>‹#›</a:t>
            </a:fld>
            <a:endParaRPr lang="en-US" altLang="en-US"/>
          </a:p>
        </p:txBody>
      </p:sp>
    </p:spTree>
    <p:extLst>
      <p:ext uri="{BB962C8B-B14F-4D97-AF65-F5344CB8AC3E}">
        <p14:creationId xmlns:p14="http://schemas.microsoft.com/office/powerpoint/2010/main" val="3016405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Freeform 11"/>
          <p:cNvSpPr>
            <a:spLocks/>
          </p:cNvSpPr>
          <p:nvPr/>
        </p:nvSpPr>
        <p:spPr bwMode="auto">
          <a:xfrm flipV="1">
            <a:off x="0" y="3167063"/>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511175" y="3244850"/>
            <a:ext cx="585788" cy="365125"/>
          </a:xfrm>
        </p:spPr>
        <p:txBody>
          <a:bodyPr/>
          <a:lstStyle>
            <a:lvl1pPr>
              <a:defRPr/>
            </a:lvl1pPr>
          </a:lstStyle>
          <a:p>
            <a:pPr>
              <a:defRPr/>
            </a:pPr>
            <a:fld id="{00097694-8BB1-44B6-B268-2FF89344749F}" type="slidenum">
              <a:rPr lang="en-US" altLang="en-US"/>
              <a:pPr>
                <a:defRPr/>
              </a:pPr>
              <a:t>‹#›</a:t>
            </a:fld>
            <a:endParaRPr lang="en-US" altLang="en-US"/>
          </a:p>
        </p:txBody>
      </p:sp>
    </p:spTree>
    <p:extLst>
      <p:ext uri="{BB962C8B-B14F-4D97-AF65-F5344CB8AC3E}">
        <p14:creationId xmlns:p14="http://schemas.microsoft.com/office/powerpoint/2010/main" val="3894895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F86AA99B-77D3-4CCD-B02E-AC4BA5413CD2}" type="slidenum">
              <a:rPr lang="en-US" altLang="en-US"/>
              <a:pPr>
                <a:defRPr/>
              </a:pPr>
              <a:t>‹#›</a:t>
            </a:fld>
            <a:endParaRPr lang="en-US" altLang="en-US"/>
          </a:p>
        </p:txBody>
      </p:sp>
    </p:spTree>
    <p:extLst>
      <p:ext uri="{BB962C8B-B14F-4D97-AF65-F5344CB8AC3E}">
        <p14:creationId xmlns:p14="http://schemas.microsoft.com/office/powerpoint/2010/main" val="1126132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p:cNvSpPr>
            <a:spLocks noGrp="1"/>
          </p:cNvSpPr>
          <p:nvPr>
            <p:ph type="dt" sz="half" idx="10"/>
          </p:nvPr>
        </p:nvSpPr>
        <p:spPr/>
        <p:txBody>
          <a:bodyPr/>
          <a:lstStyle>
            <a:lvl1pPr>
              <a:defRPr/>
            </a:lvl1pPr>
          </a:lstStyle>
          <a:p>
            <a:pPr>
              <a:defRPr/>
            </a:pPr>
            <a:endParaRPr lang="en-US"/>
          </a:p>
        </p:txBody>
      </p:sp>
      <p:sp>
        <p:nvSpPr>
          <p:cNvPr id="9" name="Footer Placeholder 7"/>
          <p:cNvSpPr>
            <a:spLocks noGrp="1"/>
          </p:cNvSpPr>
          <p:nvPr>
            <p:ph type="ftr" sz="quarter" idx="11"/>
          </p:nvPr>
        </p:nvSpPr>
        <p:spPr/>
        <p:txBody>
          <a:bodyPr/>
          <a:lstStyle>
            <a:lvl1pPr>
              <a:defRPr/>
            </a:lvl1pPr>
          </a:lstStyle>
          <a:p>
            <a:pPr>
              <a:defRPr/>
            </a:pPr>
            <a:endParaRPr lang="en-US"/>
          </a:p>
        </p:txBody>
      </p:sp>
      <p:sp>
        <p:nvSpPr>
          <p:cNvPr id="11" name="Slide Number Placeholder 5"/>
          <p:cNvSpPr>
            <a:spLocks noGrp="1"/>
          </p:cNvSpPr>
          <p:nvPr>
            <p:ph type="sldNum" sz="quarter" idx="12"/>
          </p:nvPr>
        </p:nvSpPr>
        <p:spPr/>
        <p:txBody>
          <a:bodyPr/>
          <a:lstStyle>
            <a:lvl1pPr>
              <a:defRPr/>
            </a:lvl1pPr>
          </a:lstStyle>
          <a:p>
            <a:pPr>
              <a:defRPr/>
            </a:pPr>
            <a:fld id="{EAF80664-4E35-4237-AD9A-A7EE1E24A390}" type="slidenum">
              <a:rPr lang="en-US" altLang="en-US"/>
              <a:pPr>
                <a:defRPr/>
              </a:pPr>
              <a:t>‹#›</a:t>
            </a:fld>
            <a:endParaRPr lang="en-US" altLang="en-US"/>
          </a:p>
        </p:txBody>
      </p:sp>
    </p:spTree>
    <p:extLst>
      <p:ext uri="{BB962C8B-B14F-4D97-AF65-F5344CB8AC3E}">
        <p14:creationId xmlns:p14="http://schemas.microsoft.com/office/powerpoint/2010/main" val="2247010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4" name="Date Placeholder 2"/>
          <p:cNvSpPr>
            <a:spLocks noGrp="1"/>
          </p:cNvSpPr>
          <p:nvPr>
            <p:ph type="dt" sz="half" idx="10"/>
          </p:nvPr>
        </p:nvSpPr>
        <p:spPr/>
        <p:txBody>
          <a:bodyPr/>
          <a:lstStyle>
            <a:lvl1pPr>
              <a:defRPr/>
            </a:lvl1pPr>
          </a:lstStyle>
          <a:p>
            <a:pPr>
              <a:defRPr/>
            </a:pPr>
            <a:endParaRPr lang="en-US"/>
          </a:p>
        </p:txBody>
      </p:sp>
      <p:sp>
        <p:nvSpPr>
          <p:cNvPr id="5" name="Footer Placeholder 3"/>
          <p:cNvSpPr>
            <a:spLocks noGrp="1"/>
          </p:cNvSpPr>
          <p:nvPr>
            <p:ph type="ftr" sz="quarter" idx="11"/>
          </p:nvPr>
        </p:nvSpPr>
        <p:spPr/>
        <p:txBody>
          <a:bodyPr/>
          <a:lstStyle>
            <a:lvl1pPr>
              <a:defRPr/>
            </a:lvl1pPr>
          </a:lstStyle>
          <a:p>
            <a:pPr>
              <a:defRPr/>
            </a:pPr>
            <a:endParaRPr lang="en-US"/>
          </a:p>
        </p:txBody>
      </p:sp>
      <p:sp>
        <p:nvSpPr>
          <p:cNvPr id="6" name="Slide Number Placeholder 4"/>
          <p:cNvSpPr>
            <a:spLocks noGrp="1"/>
          </p:cNvSpPr>
          <p:nvPr>
            <p:ph type="sldNum" sz="quarter" idx="12"/>
          </p:nvPr>
        </p:nvSpPr>
        <p:spPr/>
        <p:txBody>
          <a:bodyPr/>
          <a:lstStyle>
            <a:lvl1pPr>
              <a:defRPr/>
            </a:lvl1pPr>
          </a:lstStyle>
          <a:p>
            <a:pPr>
              <a:defRPr/>
            </a:pPr>
            <a:fld id="{C2A3BF46-8074-4622-8AF1-3003A0EEEC8B}" type="slidenum">
              <a:rPr lang="en-US" altLang="en-US"/>
              <a:pPr>
                <a:defRPr/>
              </a:pPr>
              <a:t>‹#›</a:t>
            </a:fld>
            <a:endParaRPr lang="en-US" altLang="en-US"/>
          </a:p>
        </p:txBody>
      </p:sp>
    </p:spTree>
    <p:extLst>
      <p:ext uri="{BB962C8B-B14F-4D97-AF65-F5344CB8AC3E}">
        <p14:creationId xmlns:p14="http://schemas.microsoft.com/office/powerpoint/2010/main" val="345764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 name="Date Placeholder 1"/>
          <p:cNvSpPr>
            <a:spLocks noGrp="1"/>
          </p:cNvSpPr>
          <p:nvPr>
            <p:ph type="dt" sz="half" idx="10"/>
          </p:nvPr>
        </p:nvSpPr>
        <p:spPr/>
        <p:txBody>
          <a:bodyPr/>
          <a:lstStyle>
            <a:lvl1pPr>
              <a:defRPr/>
            </a:lvl1pPr>
          </a:lstStyle>
          <a:p>
            <a:pPr>
              <a:defRPr/>
            </a:pPr>
            <a:endParaRPr lang="en-US"/>
          </a:p>
        </p:txBody>
      </p:sp>
      <p:sp>
        <p:nvSpPr>
          <p:cNvPr id="4" name="Footer Placeholder 2"/>
          <p:cNvSpPr>
            <a:spLocks noGrp="1"/>
          </p:cNvSpPr>
          <p:nvPr>
            <p:ph type="ftr" sz="quarter" idx="11"/>
          </p:nvPr>
        </p:nvSpPr>
        <p:spPr/>
        <p:txBody>
          <a:bodyPr/>
          <a:lstStyle>
            <a:lvl1pPr>
              <a:defRPr/>
            </a:lvl1pPr>
          </a:lstStyle>
          <a:p>
            <a:pPr>
              <a:defRPr/>
            </a:pPr>
            <a:endParaRPr lang="en-US"/>
          </a:p>
        </p:txBody>
      </p:sp>
      <p:sp>
        <p:nvSpPr>
          <p:cNvPr id="5" name="Slide Number Placeholder 3"/>
          <p:cNvSpPr>
            <a:spLocks noGrp="1"/>
          </p:cNvSpPr>
          <p:nvPr>
            <p:ph type="sldNum" sz="quarter" idx="12"/>
          </p:nvPr>
        </p:nvSpPr>
        <p:spPr/>
        <p:txBody>
          <a:bodyPr/>
          <a:lstStyle>
            <a:lvl1pPr>
              <a:defRPr/>
            </a:lvl1pPr>
          </a:lstStyle>
          <a:p>
            <a:pPr>
              <a:defRPr/>
            </a:pPr>
            <a:fld id="{F3FE8941-C8C0-4A9A-A74B-939D1F6E6AED}" type="slidenum">
              <a:rPr lang="en-US" altLang="en-US"/>
              <a:pPr>
                <a:defRPr/>
              </a:pPr>
              <a:t>‹#›</a:t>
            </a:fld>
            <a:endParaRPr lang="en-US" altLang="en-US"/>
          </a:p>
        </p:txBody>
      </p:sp>
    </p:spTree>
    <p:extLst>
      <p:ext uri="{BB962C8B-B14F-4D97-AF65-F5344CB8AC3E}">
        <p14:creationId xmlns:p14="http://schemas.microsoft.com/office/powerpoint/2010/main" val="39871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p:txBody>
          <a:bodyPr/>
          <a:lstStyle>
            <a:lvl1pPr>
              <a:defRPr/>
            </a:lvl1pPr>
          </a:lstStyle>
          <a:p>
            <a:pPr>
              <a:defRPr/>
            </a:pPr>
            <a:fld id="{C2447723-A543-48B7-BE6B-9057D5731591}" type="slidenum">
              <a:rPr lang="en-US" altLang="en-US"/>
              <a:pPr>
                <a:defRPr/>
              </a:pPr>
              <a:t>‹#›</a:t>
            </a:fld>
            <a:endParaRPr lang="en-US" altLang="en-US"/>
          </a:p>
        </p:txBody>
      </p:sp>
    </p:spTree>
    <p:extLst>
      <p:ext uri="{BB962C8B-B14F-4D97-AF65-F5344CB8AC3E}">
        <p14:creationId xmlns:p14="http://schemas.microsoft.com/office/powerpoint/2010/main" val="4276285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a:xfrm>
            <a:off x="511175" y="4983163"/>
            <a:ext cx="585788" cy="365125"/>
          </a:xfrm>
        </p:spPr>
        <p:txBody>
          <a:bodyPr/>
          <a:lstStyle>
            <a:lvl1pPr>
              <a:defRPr/>
            </a:lvl1pPr>
          </a:lstStyle>
          <a:p>
            <a:pPr>
              <a:defRPr/>
            </a:pPr>
            <a:fld id="{EDFFE0EB-B4F6-4081-AA6D-A7A49F9B6C6D}" type="slidenum">
              <a:rPr lang="en-US" altLang="en-US"/>
              <a:pPr>
                <a:defRPr/>
              </a:pPr>
              <a:t>‹#›</a:t>
            </a:fld>
            <a:endParaRPr lang="en-US" altLang="en-US"/>
          </a:p>
        </p:txBody>
      </p:sp>
    </p:spTree>
    <p:extLst>
      <p:ext uri="{BB962C8B-B14F-4D97-AF65-F5344CB8AC3E}">
        <p14:creationId xmlns:p14="http://schemas.microsoft.com/office/powerpoint/2010/main" val="1089000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4" name="Freeform 11"/>
          <p:cNvSpPr>
            <a:spLocks/>
          </p:cNvSpPr>
          <p:nvPr/>
        </p:nvSpPr>
        <p:spPr bwMode="auto">
          <a:xfrm flipV="1">
            <a:off x="0" y="3167063"/>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511175" y="3244850"/>
            <a:ext cx="585788" cy="365125"/>
          </a:xfrm>
        </p:spPr>
        <p:txBody>
          <a:bodyPr/>
          <a:lstStyle>
            <a:lvl1pPr>
              <a:defRPr/>
            </a:lvl1pPr>
          </a:lstStyle>
          <a:p>
            <a:pPr>
              <a:defRPr/>
            </a:pPr>
            <a:fld id="{DDAF81E6-C6C6-4FBA-B28E-2F129442A94B}" type="slidenum">
              <a:rPr lang="en-US" altLang="en-US"/>
              <a:pPr>
                <a:defRPr/>
              </a:pPr>
              <a:t>‹#›</a:t>
            </a:fld>
            <a:endParaRPr lang="en-US" altLang="en-US"/>
          </a:p>
        </p:txBody>
      </p:sp>
    </p:spTree>
    <p:extLst>
      <p:ext uri="{BB962C8B-B14F-4D97-AF65-F5344CB8AC3E}">
        <p14:creationId xmlns:p14="http://schemas.microsoft.com/office/powerpoint/2010/main" val="295512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Freeform 11"/>
          <p:cNvSpPr>
            <a:spLocks/>
          </p:cNvSpPr>
          <p:nvPr/>
        </p:nvSpPr>
        <p:spPr bwMode="auto">
          <a:xfrm flipV="1">
            <a:off x="0" y="3167063"/>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TextBox 5"/>
          <p:cNvSpPr txBox="1">
            <a:spLocks noChangeArrowheads="1"/>
          </p:cNvSpPr>
          <p:nvPr/>
        </p:nvSpPr>
        <p:spPr bwMode="auto">
          <a:xfrm>
            <a:off x="1808163" y="647700"/>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7" name="TextBox 62"/>
          <p:cNvSpPr txBox="1">
            <a:spLocks noChangeArrowheads="1"/>
          </p:cNvSpPr>
          <p:nvPr/>
        </p:nvSpPr>
        <p:spPr bwMode="auto">
          <a:xfrm>
            <a:off x="8169275" y="290512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p:cNvSpPr>
            <a:spLocks noGrp="1"/>
          </p:cNvSpPr>
          <p:nvPr>
            <p:ph type="dt" sz="half" idx="14"/>
          </p:nvPr>
        </p:nvSpPr>
        <p:spPr/>
        <p:txBody>
          <a:bodyPr/>
          <a:lstStyle>
            <a:lvl1pPr>
              <a:defRPr/>
            </a:lvl1pPr>
          </a:lstStyle>
          <a:p>
            <a:pPr>
              <a:defRPr/>
            </a:pPr>
            <a:endParaRPr lang="en-US"/>
          </a:p>
        </p:txBody>
      </p:sp>
      <p:sp>
        <p:nvSpPr>
          <p:cNvPr id="9" name="Footer Placeholder 4"/>
          <p:cNvSpPr>
            <a:spLocks noGrp="1"/>
          </p:cNvSpPr>
          <p:nvPr>
            <p:ph type="ftr" sz="quarter" idx="15"/>
          </p:nvPr>
        </p:nvSpPr>
        <p:spPr/>
        <p:txBody>
          <a:bodyPr/>
          <a:lstStyle>
            <a:lvl1pPr>
              <a:defRPr/>
            </a:lvl1pPr>
          </a:lstStyle>
          <a:p>
            <a:pPr>
              <a:defRPr/>
            </a:pPr>
            <a:endParaRPr lang="en-US"/>
          </a:p>
        </p:txBody>
      </p:sp>
      <p:sp>
        <p:nvSpPr>
          <p:cNvPr id="10" name="Slide Number Placeholder 5"/>
          <p:cNvSpPr>
            <a:spLocks noGrp="1"/>
          </p:cNvSpPr>
          <p:nvPr>
            <p:ph type="sldNum" sz="quarter" idx="16"/>
          </p:nvPr>
        </p:nvSpPr>
        <p:spPr>
          <a:xfrm>
            <a:off x="511175" y="3244850"/>
            <a:ext cx="585788" cy="365125"/>
          </a:xfrm>
        </p:spPr>
        <p:txBody>
          <a:bodyPr/>
          <a:lstStyle>
            <a:lvl1pPr>
              <a:defRPr/>
            </a:lvl1pPr>
          </a:lstStyle>
          <a:p>
            <a:pPr>
              <a:defRPr/>
            </a:pPr>
            <a:fld id="{6D2F8ABC-2A5B-4B63-8ECA-5110F7A1E59B}" type="slidenum">
              <a:rPr lang="en-US" altLang="en-US"/>
              <a:pPr>
                <a:defRPr/>
              </a:pPr>
              <a:t>‹#›</a:t>
            </a:fld>
            <a:endParaRPr lang="en-US" altLang="en-US"/>
          </a:p>
        </p:txBody>
      </p:sp>
    </p:spTree>
    <p:extLst>
      <p:ext uri="{BB962C8B-B14F-4D97-AF65-F5344CB8AC3E}">
        <p14:creationId xmlns:p14="http://schemas.microsoft.com/office/powerpoint/2010/main" val="11856617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rtlCol="0">
            <a:normAutofit/>
          </a:bodyPr>
          <a:lstStyle>
            <a:lvl1pPr>
              <a:buNone/>
              <a:defRPr lang="en-US">
                <a:solidFill>
                  <a:schemeClr val="tx1">
                    <a:lumMod val="65000"/>
                    <a:lumOff val="35000"/>
                  </a:schemeClr>
                </a:solidFill>
              </a:defRPr>
            </a:lvl1pPr>
          </a:lstStyle>
          <a:p>
            <a:pPr lvl="0"/>
            <a:r>
              <a:rPr lang="en-US"/>
              <a:t>Edit Master text styles</a:t>
            </a:r>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a:xfrm>
            <a:off x="511175" y="4983163"/>
            <a:ext cx="585788" cy="365125"/>
          </a:xfrm>
        </p:spPr>
        <p:txBody>
          <a:bodyPr/>
          <a:lstStyle>
            <a:lvl1pPr>
              <a:defRPr/>
            </a:lvl1pPr>
          </a:lstStyle>
          <a:p>
            <a:pPr>
              <a:defRPr/>
            </a:pPr>
            <a:fld id="{0434D982-52AD-426F-9918-83C0D0CB6613}" type="slidenum">
              <a:rPr lang="en-US" altLang="en-US"/>
              <a:pPr>
                <a:defRPr/>
              </a:pPr>
              <a:t>‹#›</a:t>
            </a:fld>
            <a:endParaRPr lang="en-US" altLang="en-US"/>
          </a:p>
        </p:txBody>
      </p:sp>
    </p:spTree>
    <p:extLst>
      <p:ext uri="{BB962C8B-B14F-4D97-AF65-F5344CB8AC3E}">
        <p14:creationId xmlns:p14="http://schemas.microsoft.com/office/powerpoint/2010/main" val="2141667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TextBox 5"/>
          <p:cNvSpPr txBox="1">
            <a:spLocks noChangeArrowheads="1"/>
          </p:cNvSpPr>
          <p:nvPr/>
        </p:nvSpPr>
        <p:spPr bwMode="auto">
          <a:xfrm>
            <a:off x="1808163" y="647700"/>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7" name="TextBox 62"/>
          <p:cNvSpPr txBox="1">
            <a:spLocks noChangeArrowheads="1"/>
          </p:cNvSpPr>
          <p:nvPr/>
        </p:nvSpPr>
        <p:spPr bwMode="auto">
          <a:xfrm>
            <a:off x="8169275" y="290512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rtlCol="0">
            <a:normAutofit/>
          </a:bodyPr>
          <a:lstStyle>
            <a:lvl1pPr>
              <a:buNone/>
              <a:defRPr lang="en-US">
                <a:solidFill>
                  <a:schemeClr val="tx1">
                    <a:lumMod val="65000"/>
                    <a:lumOff val="35000"/>
                  </a:schemeClr>
                </a:solidFill>
              </a:defRPr>
            </a:lvl1pPr>
          </a:lstStyle>
          <a:p>
            <a:pPr lvl="0"/>
            <a:r>
              <a:rPr lang="en-US"/>
              <a:t>Edit Master text styles</a:t>
            </a:r>
          </a:p>
        </p:txBody>
      </p:sp>
      <p:sp>
        <p:nvSpPr>
          <p:cNvPr id="8" name="Date Placeholder 4"/>
          <p:cNvSpPr>
            <a:spLocks noGrp="1"/>
          </p:cNvSpPr>
          <p:nvPr>
            <p:ph type="dt" sz="half" idx="14"/>
          </p:nvPr>
        </p:nvSpPr>
        <p:spPr/>
        <p:txBody>
          <a:bodyPr/>
          <a:lstStyle>
            <a:lvl1pPr>
              <a:defRPr/>
            </a:lvl1pPr>
          </a:lstStyle>
          <a:p>
            <a:pPr>
              <a:defRPr/>
            </a:pPr>
            <a:endParaRPr lang="en-US"/>
          </a:p>
        </p:txBody>
      </p:sp>
      <p:sp>
        <p:nvSpPr>
          <p:cNvPr id="9" name="Footer Placeholder 5"/>
          <p:cNvSpPr>
            <a:spLocks noGrp="1"/>
          </p:cNvSpPr>
          <p:nvPr>
            <p:ph type="ftr" sz="quarter" idx="15"/>
          </p:nvPr>
        </p:nvSpPr>
        <p:spPr/>
        <p:txBody>
          <a:bodyPr/>
          <a:lstStyle>
            <a:lvl1pPr>
              <a:defRPr/>
            </a:lvl1pPr>
          </a:lstStyle>
          <a:p>
            <a:pPr>
              <a:defRPr/>
            </a:pPr>
            <a:endParaRPr lang="en-US"/>
          </a:p>
        </p:txBody>
      </p:sp>
      <p:sp>
        <p:nvSpPr>
          <p:cNvPr id="10" name="Slide Number Placeholder 6"/>
          <p:cNvSpPr>
            <a:spLocks noGrp="1"/>
          </p:cNvSpPr>
          <p:nvPr>
            <p:ph type="sldNum" sz="quarter" idx="16"/>
          </p:nvPr>
        </p:nvSpPr>
        <p:spPr>
          <a:xfrm>
            <a:off x="511175" y="4983163"/>
            <a:ext cx="585788" cy="365125"/>
          </a:xfrm>
        </p:spPr>
        <p:txBody>
          <a:bodyPr/>
          <a:lstStyle>
            <a:lvl1pPr>
              <a:defRPr/>
            </a:lvl1pPr>
          </a:lstStyle>
          <a:p>
            <a:pPr>
              <a:defRPr/>
            </a:pPr>
            <a:fld id="{3FB8ACF3-E50F-4A68-AC65-6CB9C18C08D4}" type="slidenum">
              <a:rPr lang="en-US" altLang="en-US"/>
              <a:pPr>
                <a:defRPr/>
              </a:pPr>
              <a:t>‹#›</a:t>
            </a:fld>
            <a:endParaRPr lang="en-US" altLang="en-US"/>
          </a:p>
        </p:txBody>
      </p:sp>
    </p:spTree>
    <p:extLst>
      <p:ext uri="{BB962C8B-B14F-4D97-AF65-F5344CB8AC3E}">
        <p14:creationId xmlns:p14="http://schemas.microsoft.com/office/powerpoint/2010/main" val="2888555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rtlCol="0">
            <a:normAutofit/>
          </a:bodyPr>
          <a:lstStyle>
            <a:lvl1pPr>
              <a:buNone/>
              <a:defRPr lang="en-US">
                <a:solidFill>
                  <a:schemeClr val="tx1">
                    <a:lumMod val="65000"/>
                    <a:lumOff val="35000"/>
                  </a:schemeClr>
                </a:solidFill>
              </a:defRPr>
            </a:lvl1pPr>
          </a:lstStyle>
          <a:p>
            <a:pPr lvl="0"/>
            <a:r>
              <a:rPr lang="en-US"/>
              <a:t>Edit Master text styles</a:t>
            </a:r>
          </a:p>
        </p:txBody>
      </p:sp>
      <p:sp>
        <p:nvSpPr>
          <p:cNvPr id="6" name="Date Placeholder 4"/>
          <p:cNvSpPr>
            <a:spLocks noGrp="1"/>
          </p:cNvSpPr>
          <p:nvPr>
            <p:ph type="dt" sz="half" idx="14"/>
          </p:nvPr>
        </p:nvSpPr>
        <p:spPr/>
        <p:txBody>
          <a:bodyPr/>
          <a:lstStyle>
            <a:lvl1pPr>
              <a:defRPr/>
            </a:lvl1pPr>
          </a:lstStyle>
          <a:p>
            <a:pPr>
              <a:defRPr/>
            </a:pPr>
            <a:endParaRPr lang="en-US"/>
          </a:p>
        </p:txBody>
      </p:sp>
      <p:sp>
        <p:nvSpPr>
          <p:cNvPr id="7" name="Footer Placeholder 5"/>
          <p:cNvSpPr>
            <a:spLocks noGrp="1"/>
          </p:cNvSpPr>
          <p:nvPr>
            <p:ph type="ftr" sz="quarter" idx="15"/>
          </p:nvPr>
        </p:nvSpPr>
        <p:spPr/>
        <p:txBody>
          <a:bodyPr/>
          <a:lstStyle>
            <a:lvl1pPr>
              <a:defRPr/>
            </a:lvl1pPr>
          </a:lstStyle>
          <a:p>
            <a:pPr>
              <a:defRPr/>
            </a:pPr>
            <a:endParaRPr lang="en-US"/>
          </a:p>
        </p:txBody>
      </p:sp>
      <p:sp>
        <p:nvSpPr>
          <p:cNvPr id="8" name="Slide Number Placeholder 6"/>
          <p:cNvSpPr>
            <a:spLocks noGrp="1"/>
          </p:cNvSpPr>
          <p:nvPr>
            <p:ph type="sldNum" sz="quarter" idx="16"/>
          </p:nvPr>
        </p:nvSpPr>
        <p:spPr>
          <a:xfrm>
            <a:off x="511175" y="4983163"/>
            <a:ext cx="585788" cy="365125"/>
          </a:xfrm>
        </p:spPr>
        <p:txBody>
          <a:bodyPr/>
          <a:lstStyle>
            <a:lvl1pPr>
              <a:defRPr/>
            </a:lvl1pPr>
          </a:lstStyle>
          <a:p>
            <a:pPr>
              <a:defRPr/>
            </a:pPr>
            <a:fld id="{8C02E0F3-7951-4380-B092-F54E143AC8DD}" type="slidenum">
              <a:rPr lang="en-US" altLang="en-US"/>
              <a:pPr>
                <a:defRPr/>
              </a:pPr>
              <a:t>‹#›</a:t>
            </a:fld>
            <a:endParaRPr lang="en-US" altLang="en-US"/>
          </a:p>
        </p:txBody>
      </p:sp>
    </p:spTree>
    <p:extLst>
      <p:ext uri="{BB962C8B-B14F-4D97-AF65-F5344CB8AC3E}">
        <p14:creationId xmlns:p14="http://schemas.microsoft.com/office/powerpoint/2010/main" val="1692506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168645C-F5F0-48ED-BFAA-C51E5731D2CC}" type="slidenum">
              <a:rPr lang="en-US" altLang="en-US"/>
              <a:pPr>
                <a:defRPr/>
              </a:pPr>
              <a:t>‹#›</a:t>
            </a:fld>
            <a:endParaRPr lang="en-US" altLang="en-US"/>
          </a:p>
        </p:txBody>
      </p:sp>
    </p:spTree>
    <p:extLst>
      <p:ext uri="{BB962C8B-B14F-4D97-AF65-F5344CB8AC3E}">
        <p14:creationId xmlns:p14="http://schemas.microsoft.com/office/powerpoint/2010/main" val="328640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87321DA-0B28-458C-8A68-AF0F2C60ACE9}" type="slidenum">
              <a:rPr lang="en-US" altLang="en-US"/>
              <a:pPr>
                <a:defRPr/>
              </a:pPr>
              <a:t>‹#›</a:t>
            </a:fld>
            <a:endParaRPr lang="en-US" altLang="en-US"/>
          </a:p>
        </p:txBody>
      </p:sp>
    </p:spTree>
    <p:extLst>
      <p:ext uri="{BB962C8B-B14F-4D97-AF65-F5344CB8AC3E}">
        <p14:creationId xmlns:p14="http://schemas.microsoft.com/office/powerpoint/2010/main" val="4153815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696200" cy="1143000"/>
          </a:xfrm>
        </p:spPr>
        <p:txBody>
          <a:bodyPr/>
          <a:lstStyle/>
          <a:p>
            <a:r>
              <a:rPr lang="en-US"/>
              <a:t>Click to edit Master title style</a:t>
            </a:r>
          </a:p>
        </p:txBody>
      </p:sp>
      <p:sp>
        <p:nvSpPr>
          <p:cNvPr id="3" name="Text Placeholder 2"/>
          <p:cNvSpPr>
            <a:spLocks noGrp="1"/>
          </p:cNvSpPr>
          <p:nvPr>
            <p:ph type="body" sz="half" idx="1"/>
          </p:nvPr>
        </p:nvSpPr>
        <p:spPr>
          <a:xfrm>
            <a:off x="762000" y="1905000"/>
            <a:ext cx="37719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86300" y="1905000"/>
            <a:ext cx="37719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1"/>
          <p:cNvSpPr>
            <a:spLocks noGrp="1" noChangeArrowheads="1"/>
          </p:cNvSpPr>
          <p:nvPr>
            <p:ph type="dt" sz="half" idx="10"/>
          </p:nvPr>
        </p:nvSpPr>
        <p:spPr/>
        <p:txBody>
          <a:bodyPr/>
          <a:lstStyle>
            <a:lvl1pPr>
              <a:defRPr/>
            </a:lvl1pPr>
          </a:lstStyle>
          <a:p>
            <a:pPr>
              <a:defRPr/>
            </a:pPr>
            <a:endParaRPr lang="en-GB"/>
          </a:p>
        </p:txBody>
      </p:sp>
      <p:sp>
        <p:nvSpPr>
          <p:cNvPr id="6" name="Footer Placeholder 12"/>
          <p:cNvSpPr>
            <a:spLocks noGrp="1" noChangeArrowheads="1"/>
          </p:cNvSpPr>
          <p:nvPr>
            <p:ph type="ftr" sz="quarter" idx="11"/>
          </p:nvPr>
        </p:nvSpPr>
        <p:spPr/>
        <p:txBody>
          <a:bodyPr/>
          <a:lstStyle>
            <a:lvl1pPr>
              <a:defRPr/>
            </a:lvl1pPr>
          </a:lstStyle>
          <a:p>
            <a:pPr>
              <a:defRPr/>
            </a:pPr>
            <a:endParaRPr lang="en-GB"/>
          </a:p>
        </p:txBody>
      </p:sp>
      <p:sp>
        <p:nvSpPr>
          <p:cNvPr id="7" name="Slide Number Placeholder 13"/>
          <p:cNvSpPr>
            <a:spLocks noGrp="1" noChangeArrowheads="1"/>
          </p:cNvSpPr>
          <p:nvPr>
            <p:ph type="sldNum" sz="quarter" idx="12"/>
          </p:nvPr>
        </p:nvSpPr>
        <p:spPr/>
        <p:txBody>
          <a:bodyPr/>
          <a:lstStyle>
            <a:lvl1pPr>
              <a:defRPr/>
            </a:lvl1pPr>
          </a:lstStyle>
          <a:p>
            <a:pPr>
              <a:defRPr/>
            </a:pPr>
            <a:fld id="{09CA1E74-AE0A-445E-B2FE-25412A1104D9}" type="slidenum">
              <a:rPr lang="en-GB" altLang="en-US"/>
              <a:pPr>
                <a:defRPr/>
              </a:pPr>
              <a:t>‹#›</a:t>
            </a:fld>
            <a:endParaRPr lang="en-GB" altLang="en-US"/>
          </a:p>
        </p:txBody>
      </p:sp>
    </p:spTree>
    <p:extLst>
      <p:ext uri="{BB962C8B-B14F-4D97-AF65-F5344CB8AC3E}">
        <p14:creationId xmlns:p14="http://schemas.microsoft.com/office/powerpoint/2010/main" val="153003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grpSp>
        <p:nvGrpSpPr>
          <p:cNvPr id="1026" name="Group 35"/>
          <p:cNvGrpSpPr>
            <a:grpSpLocks/>
          </p:cNvGrpSpPr>
          <p:nvPr/>
        </p:nvGrpSpPr>
        <p:grpSpPr bwMode="auto">
          <a:xfrm>
            <a:off x="0" y="228600"/>
            <a:ext cx="1981200" cy="6638925"/>
            <a:chOff x="2487613" y="285750"/>
            <a:chExt cx="2428875" cy="5654676"/>
          </a:xfrm>
        </p:grpSpPr>
        <p:sp>
          <p:nvSpPr>
            <p:cNvPr id="1046" name="Freeform 11"/>
            <p:cNvSpPr>
              <a:spLocks/>
            </p:cNvSpPr>
            <p:nvPr/>
          </p:nvSpPr>
          <p:spPr bwMode="auto">
            <a:xfrm>
              <a:off x="2487613" y="2284413"/>
              <a:ext cx="85725" cy="533400"/>
            </a:xfrm>
            <a:custGeom>
              <a:avLst/>
              <a:gdLst>
                <a:gd name="T0" fmla="*/ 334035256 w 22"/>
                <a:gd name="T1" fmla="*/ 2092026176 h 136"/>
                <a:gd name="T2" fmla="*/ 258117975 w 22"/>
                <a:gd name="T3" fmla="*/ 1230604787 h 136"/>
                <a:gd name="T4" fmla="*/ 0 w 22"/>
                <a:gd name="T5" fmla="*/ 0 h 136"/>
                <a:gd name="T6" fmla="*/ 0 w 22"/>
                <a:gd name="T7" fmla="*/ 538388859 h 136"/>
                <a:gd name="T8" fmla="*/ 303669123 w 22"/>
                <a:gd name="T9" fmla="*/ 1907434478 h 136"/>
                <a:gd name="T10" fmla="*/ 334035256 w 22"/>
                <a:gd name="T11" fmla="*/ 2092026176 h 1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7" name="Freeform 12"/>
            <p:cNvSpPr>
              <a:spLocks/>
            </p:cNvSpPr>
            <p:nvPr/>
          </p:nvSpPr>
          <p:spPr bwMode="auto">
            <a:xfrm>
              <a:off x="2597151" y="2779713"/>
              <a:ext cx="550863" cy="1978025"/>
            </a:xfrm>
            <a:custGeom>
              <a:avLst/>
              <a:gdLst>
                <a:gd name="T0" fmla="*/ 1331463414 w 140"/>
                <a:gd name="T1" fmla="*/ 2147483646 h 504"/>
                <a:gd name="T2" fmla="*/ 2147483646 w 140"/>
                <a:gd name="T3" fmla="*/ 2147483646 h 504"/>
                <a:gd name="T4" fmla="*/ 2147483646 w 140"/>
                <a:gd name="T5" fmla="*/ 2147483646 h 504"/>
                <a:gd name="T6" fmla="*/ 1470804210 w 140"/>
                <a:gd name="T7" fmla="*/ 2147483646 h 504"/>
                <a:gd name="T8" fmla="*/ 0 w 140"/>
                <a:gd name="T9" fmla="*/ 0 h 504"/>
                <a:gd name="T10" fmla="*/ 92891241 w 140"/>
                <a:gd name="T11" fmla="*/ 939577574 h 504"/>
                <a:gd name="T12" fmla="*/ 1331463414 w 140"/>
                <a:gd name="T13" fmla="*/ 2147483646 h 5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8" name="Freeform 13"/>
            <p:cNvSpPr>
              <a:spLocks/>
            </p:cNvSpPr>
            <p:nvPr/>
          </p:nvSpPr>
          <p:spPr bwMode="auto">
            <a:xfrm>
              <a:off x="3175001" y="4730750"/>
              <a:ext cx="519113" cy="1209675"/>
            </a:xfrm>
            <a:custGeom>
              <a:avLst/>
              <a:gdLst>
                <a:gd name="T0" fmla="*/ 123725864 w 132"/>
                <a:gd name="T1" fmla="*/ 339357040 h 308"/>
                <a:gd name="T2" fmla="*/ 0 w 132"/>
                <a:gd name="T3" fmla="*/ 0 h 308"/>
                <a:gd name="T4" fmla="*/ 0 w 132"/>
                <a:gd name="T5" fmla="*/ 447336244 h 308"/>
                <a:gd name="T6" fmla="*/ 1051683611 w 132"/>
                <a:gd name="T7" fmla="*/ 2147483646 h 308"/>
                <a:gd name="T8" fmla="*/ 1902309252 w 132"/>
                <a:gd name="T9" fmla="*/ 2147483646 h 308"/>
                <a:gd name="T10" fmla="*/ 2041502324 w 132"/>
                <a:gd name="T11" fmla="*/ 2147483646 h 308"/>
                <a:gd name="T12" fmla="*/ 1190876683 w 132"/>
                <a:gd name="T13" fmla="*/ 2147483646 h 308"/>
                <a:gd name="T14" fmla="*/ 123725864 w 132"/>
                <a:gd name="T15" fmla="*/ 339357040 h 30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9" name="Freeform 14"/>
            <p:cNvSpPr>
              <a:spLocks/>
            </p:cNvSpPr>
            <p:nvPr/>
          </p:nvSpPr>
          <p:spPr bwMode="auto">
            <a:xfrm>
              <a:off x="3305176" y="5630863"/>
              <a:ext cx="146050" cy="309563"/>
            </a:xfrm>
            <a:custGeom>
              <a:avLst/>
              <a:gdLst>
                <a:gd name="T0" fmla="*/ 436271086 w 37"/>
                <a:gd name="T1" fmla="*/ 1213028493 h 79"/>
                <a:gd name="T2" fmla="*/ 576502770 w 37"/>
                <a:gd name="T3" fmla="*/ 1213028493 h 79"/>
                <a:gd name="T4" fmla="*/ 0 w 37"/>
                <a:gd name="T5" fmla="*/ 0 h 79"/>
                <a:gd name="T6" fmla="*/ 436271086 w 37"/>
                <a:gd name="T7" fmla="*/ 1213028493 h 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0" name="Freeform 15"/>
            <p:cNvSpPr>
              <a:spLocks/>
            </p:cNvSpPr>
            <p:nvPr/>
          </p:nvSpPr>
          <p:spPr bwMode="auto">
            <a:xfrm>
              <a:off x="2573338" y="2817813"/>
              <a:ext cx="700088" cy="2835275"/>
            </a:xfrm>
            <a:custGeom>
              <a:avLst/>
              <a:gdLst>
                <a:gd name="T0" fmla="*/ 2147483646 w 178"/>
                <a:gd name="T1" fmla="*/ 2147483646 h 722"/>
                <a:gd name="T2" fmla="*/ 1794416005 w 178"/>
                <a:gd name="T3" fmla="*/ 2147483646 h 722"/>
                <a:gd name="T4" fmla="*/ 618763733 w 178"/>
                <a:gd name="T5" fmla="*/ 2147483646 h 722"/>
                <a:gd name="T6" fmla="*/ 185629513 w 178"/>
                <a:gd name="T7" fmla="*/ 786478582 h 722"/>
                <a:gd name="T8" fmla="*/ 0 w 178"/>
                <a:gd name="T9" fmla="*/ 0 h 722"/>
                <a:gd name="T10" fmla="*/ 510482144 w 178"/>
                <a:gd name="T11" fmla="*/ 2147483646 h 722"/>
                <a:gd name="T12" fmla="*/ 1655192887 w 178"/>
                <a:gd name="T13" fmla="*/ 2147483646 h 722"/>
                <a:gd name="T14" fmla="*/ 2147483646 w 178"/>
                <a:gd name="T15" fmla="*/ 2147483646 h 722"/>
                <a:gd name="T16" fmla="*/ 2147483646 w 178"/>
                <a:gd name="T17" fmla="*/ 2147483646 h 722"/>
                <a:gd name="T18" fmla="*/ 2147483646 w 178"/>
                <a:gd name="T19" fmla="*/ 2147483646 h 722"/>
                <a:gd name="T20" fmla="*/ 2147483646 w 178"/>
                <a:gd name="T21" fmla="*/ 2147483646 h 7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1" name="Freeform 16"/>
            <p:cNvSpPr>
              <a:spLocks/>
            </p:cNvSpPr>
            <p:nvPr/>
          </p:nvSpPr>
          <p:spPr bwMode="auto">
            <a:xfrm>
              <a:off x="2506663" y="285750"/>
              <a:ext cx="90488" cy="2493963"/>
            </a:xfrm>
            <a:custGeom>
              <a:avLst/>
              <a:gdLst>
                <a:gd name="T0" fmla="*/ 170263008 w 23"/>
                <a:gd name="T1" fmla="*/ 2147483646 h 635"/>
                <a:gd name="T2" fmla="*/ 185740390 w 23"/>
                <a:gd name="T3" fmla="*/ 2147483646 h 635"/>
                <a:gd name="T4" fmla="*/ 340526015 w 23"/>
                <a:gd name="T5" fmla="*/ 2147483646 h 635"/>
                <a:gd name="T6" fmla="*/ 356003398 w 23"/>
                <a:gd name="T7" fmla="*/ 2147483646 h 635"/>
                <a:gd name="T8" fmla="*/ 263131235 w 23"/>
                <a:gd name="T9" fmla="*/ 2147483646 h 635"/>
                <a:gd name="T10" fmla="*/ 77390846 w 23"/>
                <a:gd name="T11" fmla="*/ 2147483646 h 635"/>
                <a:gd name="T12" fmla="*/ 232176471 w 23"/>
                <a:gd name="T13" fmla="*/ 0 h 635"/>
                <a:gd name="T14" fmla="*/ 185740390 w 23"/>
                <a:gd name="T15" fmla="*/ 0 h 635"/>
                <a:gd name="T16" fmla="*/ 15477382 w 23"/>
                <a:gd name="T17" fmla="*/ 2147483646 h 635"/>
                <a:gd name="T18" fmla="*/ 170263008 w 23"/>
                <a:gd name="T19" fmla="*/ 2147483646 h 6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2" name="Freeform 17"/>
            <p:cNvSpPr>
              <a:spLocks/>
            </p:cNvSpPr>
            <p:nvPr/>
          </p:nvSpPr>
          <p:spPr bwMode="auto">
            <a:xfrm>
              <a:off x="2554288" y="2598738"/>
              <a:ext cx="66675" cy="420688"/>
            </a:xfrm>
            <a:custGeom>
              <a:avLst/>
              <a:gdLst>
                <a:gd name="T0" fmla="*/ 0 w 17"/>
                <a:gd name="T1" fmla="*/ 0 h 107"/>
                <a:gd name="T2" fmla="*/ 76911574 w 17"/>
                <a:gd name="T3" fmla="*/ 865646159 h 107"/>
                <a:gd name="T4" fmla="*/ 261503272 w 17"/>
                <a:gd name="T5" fmla="*/ 1654003676 h 107"/>
                <a:gd name="T6" fmla="*/ 169209384 w 17"/>
                <a:gd name="T7" fmla="*/ 711068875 h 107"/>
                <a:gd name="T8" fmla="*/ 153827069 w 17"/>
                <a:gd name="T9" fmla="*/ 664694903 h 107"/>
                <a:gd name="T10" fmla="*/ 0 w 17"/>
                <a:gd name="T11" fmla="*/ 0 h 1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3" name="Freeform 18"/>
            <p:cNvSpPr>
              <a:spLocks/>
            </p:cNvSpPr>
            <p:nvPr/>
          </p:nvSpPr>
          <p:spPr bwMode="auto">
            <a:xfrm>
              <a:off x="3143251" y="4757738"/>
              <a:ext cx="161925" cy="873125"/>
            </a:xfrm>
            <a:custGeom>
              <a:avLst/>
              <a:gdLst>
                <a:gd name="T0" fmla="*/ 0 w 41"/>
                <a:gd name="T1" fmla="*/ 0 h 222"/>
                <a:gd name="T2" fmla="*/ 77988609 w 41"/>
                <a:gd name="T3" fmla="*/ 1438567829 h 222"/>
                <a:gd name="T4" fmla="*/ 265162061 w 41"/>
                <a:gd name="T5" fmla="*/ 2147483646 h 222"/>
                <a:gd name="T6" fmla="*/ 374342954 w 41"/>
                <a:gd name="T7" fmla="*/ 2147483646 h 222"/>
                <a:gd name="T8" fmla="*/ 639505015 w 41"/>
                <a:gd name="T9" fmla="*/ 2147483646 h 222"/>
                <a:gd name="T10" fmla="*/ 592712640 w 41"/>
                <a:gd name="T11" fmla="*/ 2147483646 h 222"/>
                <a:gd name="T12" fmla="*/ 202769594 w 41"/>
                <a:gd name="T13" fmla="*/ 1423099358 h 222"/>
                <a:gd name="T14" fmla="*/ 124780985 w 41"/>
                <a:gd name="T15" fmla="*/ 340306368 h 222"/>
                <a:gd name="T16" fmla="*/ 109184843 w 41"/>
                <a:gd name="T17" fmla="*/ 278432483 h 222"/>
                <a:gd name="T18" fmla="*/ 0 w 41"/>
                <a:gd name="T19" fmla="*/ 0 h 2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4" name="Freeform 19"/>
            <p:cNvSpPr>
              <a:spLocks/>
            </p:cNvSpPr>
            <p:nvPr/>
          </p:nvSpPr>
          <p:spPr bwMode="auto">
            <a:xfrm>
              <a:off x="3148013" y="1282700"/>
              <a:ext cx="1768475" cy="3448050"/>
            </a:xfrm>
            <a:custGeom>
              <a:avLst/>
              <a:gdLst>
                <a:gd name="T0" fmla="*/ 108112772 w 450"/>
                <a:gd name="T1" fmla="*/ 2147483646 h 878"/>
                <a:gd name="T2" fmla="*/ 772222294 w 450"/>
                <a:gd name="T3" fmla="*/ 2147483646 h 878"/>
                <a:gd name="T4" fmla="*/ 2147483646 w 450"/>
                <a:gd name="T5" fmla="*/ 2147483646 h 878"/>
                <a:gd name="T6" fmla="*/ 2147483646 w 450"/>
                <a:gd name="T7" fmla="*/ 2147483646 h 878"/>
                <a:gd name="T8" fmla="*/ 2147483646 w 450"/>
                <a:gd name="T9" fmla="*/ 1372614510 h 878"/>
                <a:gd name="T10" fmla="*/ 2147483646 w 450"/>
                <a:gd name="T11" fmla="*/ 678594305 h 878"/>
                <a:gd name="T12" fmla="*/ 2147483646 w 450"/>
                <a:gd name="T13" fmla="*/ 15421973 h 878"/>
                <a:gd name="T14" fmla="*/ 2147483646 w 450"/>
                <a:gd name="T15" fmla="*/ 0 h 878"/>
                <a:gd name="T16" fmla="*/ 2147483646 w 450"/>
                <a:gd name="T17" fmla="*/ 663172332 h 878"/>
                <a:gd name="T18" fmla="*/ 2147483646 w 450"/>
                <a:gd name="T19" fmla="*/ 1357188610 h 878"/>
                <a:gd name="T20" fmla="*/ 2147483646 w 450"/>
                <a:gd name="T21" fmla="*/ 2147483646 h 878"/>
                <a:gd name="T22" fmla="*/ 2147483646 w 450"/>
                <a:gd name="T23" fmla="*/ 2147483646 h 878"/>
                <a:gd name="T24" fmla="*/ 695002815 w 450"/>
                <a:gd name="T25" fmla="*/ 2147483646 h 878"/>
                <a:gd name="T26" fmla="*/ 0 w 450"/>
                <a:gd name="T27" fmla="*/ 2147483646 h 878"/>
                <a:gd name="T28" fmla="*/ 0 w 450"/>
                <a:gd name="T29" fmla="*/ 2147483646 h 878"/>
                <a:gd name="T30" fmla="*/ 108112772 w 450"/>
                <a:gd name="T31" fmla="*/ 2147483646 h 878"/>
                <a:gd name="T32" fmla="*/ 108112772 w 450"/>
                <a:gd name="T33" fmla="*/ 2147483646 h 87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5" name="Freeform 20"/>
            <p:cNvSpPr>
              <a:spLocks/>
            </p:cNvSpPr>
            <p:nvPr/>
          </p:nvSpPr>
          <p:spPr bwMode="auto">
            <a:xfrm>
              <a:off x="3273426" y="5653088"/>
              <a:ext cx="138113" cy="287338"/>
            </a:xfrm>
            <a:custGeom>
              <a:avLst/>
              <a:gdLst>
                <a:gd name="T0" fmla="*/ 0 w 35"/>
                <a:gd name="T1" fmla="*/ 0 h 73"/>
                <a:gd name="T2" fmla="*/ 404860502 w 35"/>
                <a:gd name="T3" fmla="*/ 1131001729 h 73"/>
                <a:gd name="T4" fmla="*/ 545005736 w 35"/>
                <a:gd name="T5" fmla="*/ 1131001729 h 73"/>
                <a:gd name="T6" fmla="*/ 0 w 35"/>
                <a:gd name="T7" fmla="*/ 0 h 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6" name="Freeform 21"/>
            <p:cNvSpPr>
              <a:spLocks/>
            </p:cNvSpPr>
            <p:nvPr/>
          </p:nvSpPr>
          <p:spPr bwMode="auto">
            <a:xfrm>
              <a:off x="3143251" y="4656138"/>
              <a:ext cx="31750" cy="188913"/>
            </a:xfrm>
            <a:custGeom>
              <a:avLst/>
              <a:gdLst>
                <a:gd name="T0" fmla="*/ 110255844 w 8"/>
                <a:gd name="T1" fmla="*/ 681543004 h 48"/>
                <a:gd name="T2" fmla="*/ 126007813 w 8"/>
                <a:gd name="T3" fmla="*/ 743502533 h 48"/>
                <a:gd name="T4" fmla="*/ 126007813 w 8"/>
                <a:gd name="T5" fmla="*/ 294302840 h 48"/>
                <a:gd name="T6" fmla="*/ 15751969 w 8"/>
                <a:gd name="T7" fmla="*/ 0 h 48"/>
                <a:gd name="T8" fmla="*/ 0 w 8"/>
                <a:gd name="T9" fmla="*/ 402731031 h 48"/>
                <a:gd name="T10" fmla="*/ 110255844 w 8"/>
                <a:gd name="T11" fmla="*/ 681543004 h 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7" name="Freeform 22"/>
            <p:cNvSpPr>
              <a:spLocks/>
            </p:cNvSpPr>
            <p:nvPr/>
          </p:nvSpPr>
          <p:spPr bwMode="auto">
            <a:xfrm>
              <a:off x="3211513" y="5410200"/>
              <a:ext cx="203200" cy="530225"/>
            </a:xfrm>
            <a:custGeom>
              <a:avLst/>
              <a:gdLst>
                <a:gd name="T0" fmla="*/ 106891015 w 52"/>
                <a:gd name="T1" fmla="*/ 277669014 h 135"/>
                <a:gd name="T2" fmla="*/ 0 w 52"/>
                <a:gd name="T3" fmla="*/ 0 h 135"/>
                <a:gd name="T4" fmla="*/ 183239508 w 52"/>
                <a:gd name="T5" fmla="*/ 740445466 h 135"/>
                <a:gd name="T6" fmla="*/ 244320646 w 52"/>
                <a:gd name="T7" fmla="*/ 956412000 h 135"/>
                <a:gd name="T8" fmla="*/ 778771815 w 52"/>
                <a:gd name="T9" fmla="*/ 2082507782 h 135"/>
                <a:gd name="T10" fmla="*/ 794043077 w 52"/>
                <a:gd name="T11" fmla="*/ 2082507782 h 135"/>
                <a:gd name="T12" fmla="*/ 366482923 w 52"/>
                <a:gd name="T13" fmla="*/ 863854353 h 135"/>
                <a:gd name="T14" fmla="*/ 106891015 w 52"/>
                <a:gd name="T15" fmla="*/ 277669014 h 1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027" name="Group 48"/>
          <p:cNvGrpSpPr>
            <a:grpSpLocks/>
          </p:cNvGrpSpPr>
          <p:nvPr/>
        </p:nvGrpSpPr>
        <p:grpSpPr bwMode="auto">
          <a:xfrm>
            <a:off x="20638" y="0"/>
            <a:ext cx="1952625" cy="6853238"/>
            <a:chOff x="6627813" y="195717"/>
            <a:chExt cx="1952625" cy="5678034"/>
          </a:xfrm>
        </p:grpSpPr>
        <p:sp>
          <p:nvSpPr>
            <p:cNvPr id="1034" name="Freeform 27"/>
            <p:cNvSpPr>
              <a:spLocks/>
            </p:cNvSpPr>
            <p:nvPr/>
          </p:nvSpPr>
          <p:spPr bwMode="auto">
            <a:xfrm>
              <a:off x="6627813" y="195717"/>
              <a:ext cx="409575" cy="3646488"/>
            </a:xfrm>
            <a:custGeom>
              <a:avLst/>
              <a:gdLst>
                <a:gd name="T0" fmla="*/ 110684661 w 103"/>
                <a:gd name="T1" fmla="*/ 2147483646 h 920"/>
                <a:gd name="T2" fmla="*/ 411117865 w 103"/>
                <a:gd name="T3" fmla="*/ 2147483646 h 920"/>
                <a:gd name="T4" fmla="*/ 901295634 w 103"/>
                <a:gd name="T5" fmla="*/ 2147483646 h 920"/>
                <a:gd name="T6" fmla="*/ 1597032336 w 103"/>
                <a:gd name="T7" fmla="*/ 2147483646 h 920"/>
                <a:gd name="T8" fmla="*/ 1628657093 w 103"/>
                <a:gd name="T9" fmla="*/ 2147483646 h 920"/>
                <a:gd name="T10" fmla="*/ 1565407579 w 103"/>
                <a:gd name="T11" fmla="*/ 2147483646 h 920"/>
                <a:gd name="T12" fmla="*/ 1565407579 w 103"/>
                <a:gd name="T13" fmla="*/ 2147483646 h 920"/>
                <a:gd name="T14" fmla="*/ 996169906 w 103"/>
                <a:gd name="T15" fmla="*/ 2147483646 h 920"/>
                <a:gd name="T16" fmla="*/ 474367379 w 103"/>
                <a:gd name="T17" fmla="*/ 2147483646 h 920"/>
                <a:gd name="T18" fmla="*/ 142309418 w 103"/>
                <a:gd name="T19" fmla="*/ 2147483646 h 920"/>
                <a:gd name="T20" fmla="*/ 47435147 w 103"/>
                <a:gd name="T21" fmla="*/ 1445313264 h 920"/>
                <a:gd name="T22" fmla="*/ 15810390 w 103"/>
                <a:gd name="T23" fmla="*/ 0 h 920"/>
                <a:gd name="T24" fmla="*/ 0 w 103"/>
                <a:gd name="T25" fmla="*/ 0 h 920"/>
                <a:gd name="T26" fmla="*/ 15810390 w 103"/>
                <a:gd name="T27" fmla="*/ 1445313264 h 920"/>
                <a:gd name="T28" fmla="*/ 110684661 w 103"/>
                <a:gd name="T29" fmla="*/ 2147483646 h 9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5" name="Freeform 28"/>
            <p:cNvSpPr>
              <a:spLocks/>
            </p:cNvSpPr>
            <p:nvPr/>
          </p:nvSpPr>
          <p:spPr bwMode="auto">
            <a:xfrm>
              <a:off x="7061201" y="3771900"/>
              <a:ext cx="350838" cy="1309688"/>
            </a:xfrm>
            <a:custGeom>
              <a:avLst/>
              <a:gdLst>
                <a:gd name="T0" fmla="*/ 842409880 w 88"/>
                <a:gd name="T1" fmla="*/ 2147483646 h 330"/>
                <a:gd name="T2" fmla="*/ 1398719344 w 88"/>
                <a:gd name="T3" fmla="*/ 2147483646 h 330"/>
                <a:gd name="T4" fmla="*/ 1398719344 w 88"/>
                <a:gd name="T5" fmla="*/ 2147483646 h 330"/>
                <a:gd name="T6" fmla="*/ 1398719344 w 88"/>
                <a:gd name="T7" fmla="*/ 2147483646 h 330"/>
                <a:gd name="T8" fmla="*/ 985460087 w 88"/>
                <a:gd name="T9" fmla="*/ 2147483646 h 330"/>
                <a:gd name="T10" fmla="*/ 0 w 88"/>
                <a:gd name="T11" fmla="*/ 0 h 330"/>
                <a:gd name="T12" fmla="*/ 111263488 w 88"/>
                <a:gd name="T13" fmla="*/ 992310910 h 330"/>
                <a:gd name="T14" fmla="*/ 842409880 w 88"/>
                <a:gd name="T15" fmla="*/ 2147483646 h 33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6" name="Freeform 29"/>
            <p:cNvSpPr>
              <a:spLocks/>
            </p:cNvSpPr>
            <p:nvPr/>
          </p:nvSpPr>
          <p:spPr bwMode="auto">
            <a:xfrm>
              <a:off x="7439026" y="5053013"/>
              <a:ext cx="357188" cy="820738"/>
            </a:xfrm>
            <a:custGeom>
              <a:avLst/>
              <a:gdLst>
                <a:gd name="T0" fmla="*/ 94507976 w 90"/>
                <a:gd name="T1" fmla="*/ 235809526 h 207"/>
                <a:gd name="T2" fmla="*/ 0 w 90"/>
                <a:gd name="T3" fmla="*/ 0 h 207"/>
                <a:gd name="T4" fmla="*/ 15751991 w 90"/>
                <a:gd name="T5" fmla="*/ 455898152 h 207"/>
                <a:gd name="T6" fmla="*/ 661543926 w 90"/>
                <a:gd name="T7" fmla="*/ 1996514571 h 207"/>
                <a:gd name="T8" fmla="*/ 1260079889 w 90"/>
                <a:gd name="T9" fmla="*/ 2147483646 h 207"/>
                <a:gd name="T10" fmla="*/ 1417591859 w 90"/>
                <a:gd name="T11" fmla="*/ 2147483646 h 207"/>
                <a:gd name="T12" fmla="*/ 787551915 w 90"/>
                <a:gd name="T13" fmla="*/ 1933630974 h 207"/>
                <a:gd name="T14" fmla="*/ 94507976 w 90"/>
                <a:gd name="T15" fmla="*/ 235809526 h 20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7" name="Freeform 30"/>
            <p:cNvSpPr>
              <a:spLocks/>
            </p:cNvSpPr>
            <p:nvPr/>
          </p:nvSpPr>
          <p:spPr bwMode="auto">
            <a:xfrm>
              <a:off x="7037388" y="3811588"/>
              <a:ext cx="457200" cy="1852613"/>
            </a:xfrm>
            <a:custGeom>
              <a:avLst/>
              <a:gdLst>
                <a:gd name="T0" fmla="*/ 1596387350 w 115"/>
                <a:gd name="T1" fmla="*/ 2147483646 h 467"/>
                <a:gd name="T2" fmla="*/ 1232853715 w 115"/>
                <a:gd name="T3" fmla="*/ 2147483646 h 467"/>
                <a:gd name="T4" fmla="*/ 458368842 w 115"/>
                <a:gd name="T5" fmla="*/ 2147483646 h 467"/>
                <a:gd name="T6" fmla="*/ 205473631 w 115"/>
                <a:gd name="T7" fmla="*/ 834088423 h 467"/>
                <a:gd name="T8" fmla="*/ 0 w 115"/>
                <a:gd name="T9" fmla="*/ 0 h 467"/>
                <a:gd name="T10" fmla="*/ 331923224 w 115"/>
                <a:gd name="T11" fmla="*/ 2147483646 h 467"/>
                <a:gd name="T12" fmla="*/ 1090600904 w 115"/>
                <a:gd name="T13" fmla="*/ 2147483646 h 467"/>
                <a:gd name="T14" fmla="*/ 1627997760 w 115"/>
                <a:gd name="T15" fmla="*/ 2147483646 h 467"/>
                <a:gd name="T16" fmla="*/ 1817668174 w 115"/>
                <a:gd name="T17" fmla="*/ 2147483646 h 467"/>
                <a:gd name="T18" fmla="*/ 1770250570 w 115"/>
                <a:gd name="T19" fmla="*/ 2147483646 h 467"/>
                <a:gd name="T20" fmla="*/ 1596387350 w 115"/>
                <a:gd name="T21" fmla="*/ 2147483646 h 4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8" name="Freeform 31"/>
            <p:cNvSpPr>
              <a:spLocks/>
            </p:cNvSpPr>
            <p:nvPr/>
          </p:nvSpPr>
          <p:spPr bwMode="auto">
            <a:xfrm>
              <a:off x="6992938" y="1263650"/>
              <a:ext cx="144463" cy="2508250"/>
            </a:xfrm>
            <a:custGeom>
              <a:avLst/>
              <a:gdLst>
                <a:gd name="T0" fmla="*/ 273753372 w 36"/>
                <a:gd name="T1" fmla="*/ 2147483646 h 633"/>
                <a:gd name="T2" fmla="*/ 209338926 w 36"/>
                <a:gd name="T3" fmla="*/ 2147483646 h 633"/>
                <a:gd name="T4" fmla="*/ 80514045 w 36"/>
                <a:gd name="T5" fmla="*/ 2147483646 h 633"/>
                <a:gd name="T6" fmla="*/ 209338926 w 36"/>
                <a:gd name="T7" fmla="*/ 2147483646 h 633"/>
                <a:gd name="T8" fmla="*/ 354267417 w 36"/>
                <a:gd name="T9" fmla="*/ 1554425528 h 633"/>
                <a:gd name="T10" fmla="*/ 579709955 w 36"/>
                <a:gd name="T11" fmla="*/ 0 h 633"/>
                <a:gd name="T12" fmla="*/ 563606343 w 36"/>
                <a:gd name="T13" fmla="*/ 0 h 633"/>
                <a:gd name="T14" fmla="*/ 322060194 w 36"/>
                <a:gd name="T15" fmla="*/ 1554425528 h 633"/>
                <a:gd name="T16" fmla="*/ 161032104 w 36"/>
                <a:gd name="T17" fmla="*/ 2147483646 h 633"/>
                <a:gd name="T18" fmla="*/ 16103612 w 36"/>
                <a:gd name="T19" fmla="*/ 2147483646 h 633"/>
                <a:gd name="T20" fmla="*/ 112721269 w 36"/>
                <a:gd name="T21" fmla="*/ 2147483646 h 633"/>
                <a:gd name="T22" fmla="*/ 257649761 w 36"/>
                <a:gd name="T23" fmla="*/ 2147483646 h 633"/>
                <a:gd name="T24" fmla="*/ 273753372 w 36"/>
                <a:gd name="T25" fmla="*/ 2147483646 h 63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9" name="Freeform 32"/>
            <p:cNvSpPr>
              <a:spLocks/>
            </p:cNvSpPr>
            <p:nvPr/>
          </p:nvSpPr>
          <p:spPr bwMode="auto">
            <a:xfrm>
              <a:off x="7526338" y="5640388"/>
              <a:ext cx="111125" cy="233363"/>
            </a:xfrm>
            <a:custGeom>
              <a:avLst/>
              <a:gdLst>
                <a:gd name="T0" fmla="*/ 346523469 w 28"/>
                <a:gd name="T1" fmla="*/ 923021860 h 59"/>
                <a:gd name="T2" fmla="*/ 441027344 w 28"/>
                <a:gd name="T3" fmla="*/ 923021860 h 59"/>
                <a:gd name="T4" fmla="*/ 0 w 28"/>
                <a:gd name="T5" fmla="*/ 0 h 59"/>
                <a:gd name="T6" fmla="*/ 346523469 w 28"/>
                <a:gd name="T7" fmla="*/ 923021860 h 5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0" name="Freeform 33"/>
            <p:cNvSpPr>
              <a:spLocks/>
            </p:cNvSpPr>
            <p:nvPr/>
          </p:nvSpPr>
          <p:spPr bwMode="auto">
            <a:xfrm>
              <a:off x="7021513" y="3598863"/>
              <a:ext cx="68263" cy="423863"/>
            </a:xfrm>
            <a:custGeom>
              <a:avLst/>
              <a:gdLst>
                <a:gd name="T0" fmla="*/ 64496489 w 17"/>
                <a:gd name="T1" fmla="*/ 847377402 h 107"/>
                <a:gd name="T2" fmla="*/ 274108069 w 17"/>
                <a:gd name="T3" fmla="*/ 1679063951 h 107"/>
                <a:gd name="T4" fmla="*/ 161241221 w 17"/>
                <a:gd name="T5" fmla="*/ 690456982 h 107"/>
                <a:gd name="T6" fmla="*/ 145115092 w 17"/>
                <a:gd name="T7" fmla="*/ 674762167 h 107"/>
                <a:gd name="T8" fmla="*/ 0 w 17"/>
                <a:gd name="T9" fmla="*/ 0 h 107"/>
                <a:gd name="T10" fmla="*/ 0 w 17"/>
                <a:gd name="T11" fmla="*/ 125538713 h 107"/>
                <a:gd name="T12" fmla="*/ 64496489 w 17"/>
                <a:gd name="T13" fmla="*/ 847377402 h 1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1" name="Freeform 34"/>
            <p:cNvSpPr>
              <a:spLocks/>
            </p:cNvSpPr>
            <p:nvPr/>
          </p:nvSpPr>
          <p:spPr bwMode="auto">
            <a:xfrm>
              <a:off x="7412038" y="2801938"/>
              <a:ext cx="1168400" cy="2251075"/>
            </a:xfrm>
            <a:custGeom>
              <a:avLst/>
              <a:gdLst>
                <a:gd name="T0" fmla="*/ 126350140 w 294"/>
                <a:gd name="T1" fmla="*/ 2147483646 h 568"/>
                <a:gd name="T2" fmla="*/ 552784347 w 294"/>
                <a:gd name="T3" fmla="*/ 2147483646 h 568"/>
                <a:gd name="T4" fmla="*/ 1563593416 w 294"/>
                <a:gd name="T5" fmla="*/ 2147483646 h 568"/>
                <a:gd name="T6" fmla="*/ 2147483646 w 294"/>
                <a:gd name="T7" fmla="*/ 1869089766 h 568"/>
                <a:gd name="T8" fmla="*/ 2147483646 w 294"/>
                <a:gd name="T9" fmla="*/ 910983896 h 568"/>
                <a:gd name="T10" fmla="*/ 2147483646 w 294"/>
                <a:gd name="T11" fmla="*/ 439783962 h 568"/>
                <a:gd name="T12" fmla="*/ 2147483646 w 294"/>
                <a:gd name="T13" fmla="*/ 0 h 568"/>
                <a:gd name="T14" fmla="*/ 2147483646 w 294"/>
                <a:gd name="T15" fmla="*/ 0 h 568"/>
                <a:gd name="T16" fmla="*/ 2147483646 w 294"/>
                <a:gd name="T17" fmla="*/ 424077958 h 568"/>
                <a:gd name="T18" fmla="*/ 2147483646 w 294"/>
                <a:gd name="T19" fmla="*/ 879571888 h 568"/>
                <a:gd name="T20" fmla="*/ 2147483646 w 294"/>
                <a:gd name="T21" fmla="*/ 1837677758 h 568"/>
                <a:gd name="T22" fmla="*/ 1500416359 w 294"/>
                <a:gd name="T23" fmla="*/ 2147483646 h 568"/>
                <a:gd name="T24" fmla="*/ 473814019 w 294"/>
                <a:gd name="T25" fmla="*/ 2147483646 h 568"/>
                <a:gd name="T26" fmla="*/ 0 w 294"/>
                <a:gd name="T27" fmla="*/ 2147483646 h 568"/>
                <a:gd name="T28" fmla="*/ 110556869 w 294"/>
                <a:gd name="T29" fmla="*/ 2147483646 h 568"/>
                <a:gd name="T30" fmla="*/ 126350140 w 294"/>
                <a:gd name="T31" fmla="*/ 2147483646 h 56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2" name="Freeform 35"/>
            <p:cNvSpPr>
              <a:spLocks/>
            </p:cNvSpPr>
            <p:nvPr/>
          </p:nvSpPr>
          <p:spPr bwMode="auto">
            <a:xfrm>
              <a:off x="7494588" y="5664200"/>
              <a:ext cx="100013" cy="209550"/>
            </a:xfrm>
            <a:custGeom>
              <a:avLst/>
              <a:gdLst>
                <a:gd name="T0" fmla="*/ 0 w 25"/>
                <a:gd name="T1" fmla="*/ 0 h 53"/>
                <a:gd name="T2" fmla="*/ 304079525 w 25"/>
                <a:gd name="T3" fmla="*/ 828513255 h 53"/>
                <a:gd name="T4" fmla="*/ 400104007 w 25"/>
                <a:gd name="T5" fmla="*/ 828513255 h 53"/>
                <a:gd name="T6" fmla="*/ 0 w 25"/>
                <a:gd name="T7" fmla="*/ 0 h 5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3" name="Freeform 36"/>
            <p:cNvSpPr>
              <a:spLocks/>
            </p:cNvSpPr>
            <p:nvPr/>
          </p:nvSpPr>
          <p:spPr bwMode="auto">
            <a:xfrm>
              <a:off x="7412038" y="5081588"/>
              <a:ext cx="114300" cy="558800"/>
            </a:xfrm>
            <a:custGeom>
              <a:avLst/>
              <a:gdLst>
                <a:gd name="T0" fmla="*/ 0 w 29"/>
                <a:gd name="T1" fmla="*/ 0 h 141"/>
                <a:gd name="T2" fmla="*/ 108742655 w 29"/>
                <a:gd name="T3" fmla="*/ 1397863960 h 141"/>
                <a:gd name="T4" fmla="*/ 279621155 w 29"/>
                <a:gd name="T5" fmla="*/ 1837639560 h 141"/>
                <a:gd name="T6" fmla="*/ 450499655 w 29"/>
                <a:gd name="T7" fmla="*/ 2147483646 h 141"/>
                <a:gd name="T8" fmla="*/ 419429762 w 29"/>
                <a:gd name="T9" fmla="*/ 2120352729 h 141"/>
                <a:gd name="T10" fmla="*/ 124275631 w 29"/>
                <a:gd name="T11" fmla="*/ 345540519 h 141"/>
                <a:gd name="T12" fmla="*/ 62139786 w 29"/>
                <a:gd name="T13" fmla="*/ 172768278 h 141"/>
                <a:gd name="T14" fmla="*/ 0 w 29"/>
                <a:gd name="T15" fmla="*/ 0 h 14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4" name="Freeform 37"/>
            <p:cNvSpPr>
              <a:spLocks/>
            </p:cNvSpPr>
            <p:nvPr/>
          </p:nvSpPr>
          <p:spPr bwMode="auto">
            <a:xfrm>
              <a:off x="7412038" y="4978400"/>
              <a:ext cx="31750" cy="188913"/>
            </a:xfrm>
            <a:custGeom>
              <a:avLst/>
              <a:gdLst>
                <a:gd name="T0" fmla="*/ 0 w 8"/>
                <a:gd name="T1" fmla="*/ 402731031 h 48"/>
                <a:gd name="T2" fmla="*/ 63003906 w 8"/>
                <a:gd name="T3" fmla="*/ 573114814 h 48"/>
                <a:gd name="T4" fmla="*/ 126007813 w 8"/>
                <a:gd name="T5" fmla="*/ 743502533 h 48"/>
                <a:gd name="T6" fmla="*/ 110255844 w 8"/>
                <a:gd name="T7" fmla="*/ 294302840 h 48"/>
                <a:gd name="T8" fmla="*/ 0 w 8"/>
                <a:gd name="T9" fmla="*/ 0 h 48"/>
                <a:gd name="T10" fmla="*/ 0 w 8"/>
                <a:gd name="T11" fmla="*/ 61959528 h 48"/>
                <a:gd name="T12" fmla="*/ 0 w 8"/>
                <a:gd name="T13" fmla="*/ 402731031 h 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5" name="Freeform 38"/>
            <p:cNvSpPr>
              <a:spLocks/>
            </p:cNvSpPr>
            <p:nvPr/>
          </p:nvSpPr>
          <p:spPr bwMode="auto">
            <a:xfrm>
              <a:off x="7439026" y="5434013"/>
              <a:ext cx="174625" cy="439738"/>
            </a:xfrm>
            <a:custGeom>
              <a:avLst/>
              <a:gdLst>
                <a:gd name="T0" fmla="*/ 173259750 w 44"/>
                <a:gd name="T1" fmla="*/ 439440880 h 111"/>
                <a:gd name="T2" fmla="*/ 0 w 44"/>
                <a:gd name="T3" fmla="*/ 0 h 111"/>
                <a:gd name="T4" fmla="*/ 173259750 w 44"/>
                <a:gd name="T5" fmla="*/ 769022530 h 111"/>
                <a:gd name="T6" fmla="*/ 220515656 w 44"/>
                <a:gd name="T7" fmla="*/ 910269545 h 111"/>
                <a:gd name="T8" fmla="*/ 614287094 w 44"/>
                <a:gd name="T9" fmla="*/ 1742067645 h 111"/>
                <a:gd name="T10" fmla="*/ 693042969 w 44"/>
                <a:gd name="T11" fmla="*/ 1742067645 h 111"/>
                <a:gd name="T12" fmla="*/ 346523469 w 44"/>
                <a:gd name="T13" fmla="*/ 816102227 h 111"/>
                <a:gd name="T14" fmla="*/ 173259750 w 44"/>
                <a:gd name="T15" fmla="*/ 439440880 h 11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2" name="Rectangle 61"/>
          <p:cNvSpPr/>
          <p:nvPr/>
        </p:nvSpPr>
        <p:spPr>
          <a:xfrm>
            <a:off x="0" y="0"/>
            <a:ext cx="182563"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9" name="Title Placeholder 1"/>
          <p:cNvSpPr>
            <a:spLocks noGrp="1"/>
          </p:cNvSpPr>
          <p:nvPr>
            <p:ph type="title"/>
          </p:nvPr>
        </p:nvSpPr>
        <p:spPr bwMode="auto">
          <a:xfrm>
            <a:off x="1944688" y="623888"/>
            <a:ext cx="6589712"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30" name="Text Placeholder 2"/>
          <p:cNvSpPr>
            <a:spLocks noGrp="1"/>
          </p:cNvSpPr>
          <p:nvPr>
            <p:ph type="body" idx="1"/>
          </p:nvPr>
        </p:nvSpPr>
        <p:spPr bwMode="auto">
          <a:xfrm>
            <a:off x="1943100" y="2133600"/>
            <a:ext cx="65913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7772400" y="6135688"/>
            <a:ext cx="766763" cy="369887"/>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endParaRPr lang="en-US"/>
          </a:p>
        </p:txBody>
      </p:sp>
      <p:sp>
        <p:nvSpPr>
          <p:cNvPr id="5" name="Footer Placeholder 4"/>
          <p:cNvSpPr>
            <a:spLocks noGrp="1"/>
          </p:cNvSpPr>
          <p:nvPr>
            <p:ph type="ftr" sz="quarter" idx="3"/>
          </p:nvPr>
        </p:nvSpPr>
        <p:spPr>
          <a:xfrm>
            <a:off x="1943100" y="6135688"/>
            <a:ext cx="5716588"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bwMode="gray">
          <a:xfrm>
            <a:off x="511175" y="787400"/>
            <a:ext cx="585788" cy="365125"/>
          </a:xfrm>
          <a:prstGeom prst="rect">
            <a:avLst/>
          </a:prstGeom>
        </p:spPr>
        <p:txBody>
          <a:bodyPr vert="horz" lIns="91440" tIns="45720" rIns="91440" bIns="45720" rtlCol="0" anchor="ctr"/>
          <a:lstStyle>
            <a:lvl1pPr algn="r" eaLnBrk="1" fontAlgn="auto" hangingPunct="1">
              <a:spcBef>
                <a:spcPts val="0"/>
              </a:spcBef>
              <a:spcAft>
                <a:spcPts val="0"/>
              </a:spcAft>
              <a:defRPr sz="2000">
                <a:solidFill>
                  <a:srgbClr val="FEFFFF"/>
                </a:solidFill>
                <a:latin typeface="+mn-lt"/>
              </a:defRPr>
            </a:lvl1pPr>
          </a:lstStyle>
          <a:p>
            <a:pPr>
              <a:defRPr/>
            </a:pPr>
            <a:fld id="{47AC1731-D1BF-49F1-B2E4-D4C9FA2059A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 id="2147483929" r:id="rId13"/>
    <p:sldLayoutId id="2147483930" r:id="rId14"/>
    <p:sldLayoutId id="2147483931" r:id="rId15"/>
    <p:sldLayoutId id="2147483932" r:id="rId16"/>
    <p:sldLayoutId id="2147483933" r:id="rId17"/>
  </p:sldLayoutIdLst>
  <p:txStyles>
    <p:titleStyle>
      <a:lvl1pPr algn="l" defTabSz="457200" rtl="0" eaLnBrk="0" fontAlgn="base" hangingPunct="0">
        <a:spcBef>
          <a:spcPct val="0"/>
        </a:spcBef>
        <a:spcAft>
          <a:spcPct val="0"/>
        </a:spcAft>
        <a:defRPr sz="3600" kern="1200">
          <a:solidFill>
            <a:srgbClr val="262626"/>
          </a:solidFill>
          <a:latin typeface="+mj-lt"/>
          <a:ea typeface="+mj-ea"/>
          <a:cs typeface="+mj-cs"/>
        </a:defRPr>
      </a:lvl1pPr>
      <a:lvl2pPr algn="l" defTabSz="457200" rtl="0" eaLnBrk="0" fontAlgn="base" hangingPunct="0">
        <a:spcBef>
          <a:spcPct val="0"/>
        </a:spcBef>
        <a:spcAft>
          <a:spcPct val="0"/>
        </a:spcAft>
        <a:defRPr sz="3600">
          <a:solidFill>
            <a:srgbClr val="262626"/>
          </a:solidFill>
          <a:latin typeface="Century Gothic" panose="020B0502020202020204" pitchFamily="34" charset="0"/>
        </a:defRPr>
      </a:lvl2pPr>
      <a:lvl3pPr algn="l" defTabSz="457200" rtl="0" eaLnBrk="0" fontAlgn="base" hangingPunct="0">
        <a:spcBef>
          <a:spcPct val="0"/>
        </a:spcBef>
        <a:spcAft>
          <a:spcPct val="0"/>
        </a:spcAft>
        <a:defRPr sz="3600">
          <a:solidFill>
            <a:srgbClr val="262626"/>
          </a:solidFill>
          <a:latin typeface="Century Gothic" panose="020B0502020202020204" pitchFamily="34" charset="0"/>
        </a:defRPr>
      </a:lvl3pPr>
      <a:lvl4pPr algn="l" defTabSz="457200" rtl="0" eaLnBrk="0" fontAlgn="base" hangingPunct="0">
        <a:spcBef>
          <a:spcPct val="0"/>
        </a:spcBef>
        <a:spcAft>
          <a:spcPct val="0"/>
        </a:spcAft>
        <a:defRPr sz="3600">
          <a:solidFill>
            <a:srgbClr val="262626"/>
          </a:solidFill>
          <a:latin typeface="Century Gothic" panose="020B0502020202020204" pitchFamily="34" charset="0"/>
        </a:defRPr>
      </a:lvl4pPr>
      <a:lvl5pPr algn="l" defTabSz="457200" rtl="0" eaLnBrk="0" fontAlgn="base" hangingPunct="0">
        <a:spcBef>
          <a:spcPct val="0"/>
        </a:spcBef>
        <a:spcAft>
          <a:spcPct val="0"/>
        </a:spcAft>
        <a:defRPr sz="3600">
          <a:solidFill>
            <a:srgbClr val="262626"/>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mailto:n.ryder@uwtsd.ac.uk" TargetMode="External"/><Relationship Id="rId4" Type="http://schemas.openxmlformats.org/officeDocument/2006/relationships/hyperlink" Target="mailto:k.kones@uwtsd.ac.uk"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jpe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hyperlink" Target="http://www.google.co.uk/imgres?q=Scott+Quinnell&amp;hl=en&amp;sa=G&amp;biw=1600&amp;bih=665&amp;gbv=2&amp;tbm=isch&amp;tbnid=p6HHENYWhTYykM:&amp;imgrefurl=http://www.walesonline.co.uk/rugbynation/the-british-and-irish-lions/2009/05/26/ten-greatest-welsh-lions-moments-scott-quinnell-91466-23708163/&amp;docid=B2JObUDrO6ozTM&amp;imgurl=http://images.icnetwork.co.uk/upl/icwales2/may2009/9/6/scott-quinnell-267936862.jpg&amp;w=250&amp;h=176&amp;ei=XTjETufYB7KM4gSyttG0DQ&amp;zoom=1" TargetMode="External"/><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dera.ioe.ac.uk/23800/1/150717-spld-framework-en.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0MZ9freQQgE?feature=oembed" TargetMode="Externa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JIsXGiG39vQ?feature=oembed" TargetMode="External"/><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ogle.co.uk/imgres?imgurl=http://www.juniorscholars.co.uk/images/products/medium/5001111303481.jpg&amp;imgrefurl=http://www.juniorscholars.co.uk/Invicta-Base-Ten-Group-Set-(Dienes)-P5001111303481/&amp;usg=__6Bp_M5jR7DejqsQBK-dzGJ4f36w=&amp;h=268&amp;w=268&amp;sz=16&amp;hl=en&amp;start=1&amp;sig2=HdslDoT7oq753wGFPGVCow&amp;zoom=1&amp;tbnid=qXlsVfti567Y4M:&amp;tbnh=113&amp;tbnw=113&amp;ei=coSNT43oN8fn8QPR4OinCw&amp;prev=/search?q=dienes+apparatus&amp;hl=en&amp;gbv=2&amp;tbm=isch&amp;itbs=1" TargetMode="External"/><Relationship Id="rId7"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17.xml"/><Relationship Id="rId6" Type="http://schemas.openxmlformats.org/officeDocument/2006/relationships/image" Target="../media/image30.jpeg"/><Relationship Id="rId5" Type="http://schemas.openxmlformats.org/officeDocument/2006/relationships/hyperlink" Target="http://www.google.co.uk/imgres?imgurl=http://www.easywebmarketing.co.uk/images/4/ref.153p.gif&amp;imgrefurl=http://www.cuisenaire.co.uk/Products.aspx?PageId=77&amp;PtId=50&amp;PTName=Mathematics&amp;PSTId=321&amp;PSTName=Cuisenaire%2520Sets&amp;usg=__hgLx_S3uQdT51FdgW7MV0KjlGS4=&amp;h=390&amp;w=420&amp;sz=82&amp;hl=en&amp;start=9&amp;sig2=tsEyEkHavmUlPBzZaBJztA&amp;zoom=1&amp;tbnid=5n2AebHVpcRzFM:&amp;tbnh=116&amp;tbnw=125&amp;ei=lIONT7bQGoX-8gOf0925Cw&amp;prev=/search?q=cuisenaire+rods&amp;hl=en&amp;gbv=2&amp;tbm=isch&amp;itbs=1" TargetMode="Externa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uk/imgres?imgurl=https://s-media-cache-ak0.pinimg.com/236x/00/53/88/00538881f06e645493407d678cc44922.jpg&amp;imgrefurl=https://www.pinterest.com/malaniz80/quotes/&amp;docid=ix3RO725XU270M&amp;tbnid=dQ4rJ1t5ecF9kM:&amp;w=236&amp;h=330&amp;ved=0CAQQxiAwAmoVChMIxonY16TTyAIVhm4UCh1qzwW4&amp;iact=c&amp;ictx=1"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www.empowher.com/media/reference/dyslexia"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www.tda.gov.uk/teacher/developing-career/sen-and-disability/sen-training-resources/induction/dyslexia-primary-classroom.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DF497C-AD7D-41B9-8523-13F5E9F4D9EE}"/>
              </a:ext>
            </a:extLst>
          </p:cNvPr>
          <p:cNvPicPr>
            <a:picLocks noChangeAspect="1"/>
          </p:cNvPicPr>
          <p:nvPr/>
        </p:nvPicPr>
        <p:blipFill>
          <a:blip r:embed="rId3"/>
          <a:stretch>
            <a:fillRect/>
          </a:stretch>
        </p:blipFill>
        <p:spPr>
          <a:xfrm>
            <a:off x="35496" y="-99392"/>
            <a:ext cx="9108503" cy="7084391"/>
          </a:xfrm>
          <a:prstGeom prst="rect">
            <a:avLst/>
          </a:prstGeom>
        </p:spPr>
      </p:pic>
      <p:sp>
        <p:nvSpPr>
          <p:cNvPr id="6" name="TextBox 5">
            <a:extLst>
              <a:ext uri="{FF2B5EF4-FFF2-40B4-BE49-F238E27FC236}">
                <a16:creationId xmlns:a16="http://schemas.microsoft.com/office/drawing/2014/main" id="{45CA9AA3-4656-4C20-A17F-6671BB892B56}"/>
              </a:ext>
            </a:extLst>
          </p:cNvPr>
          <p:cNvSpPr txBox="1"/>
          <p:nvPr/>
        </p:nvSpPr>
        <p:spPr>
          <a:xfrm>
            <a:off x="1475656" y="692696"/>
            <a:ext cx="6624736" cy="1077218"/>
          </a:xfrm>
          <a:prstGeom prst="rect">
            <a:avLst/>
          </a:prstGeom>
          <a:solidFill>
            <a:schemeClr val="accent5">
              <a:lumMod val="20000"/>
              <a:lumOff val="80000"/>
            </a:schemeClr>
          </a:solidFill>
        </p:spPr>
        <p:txBody>
          <a:bodyPr wrap="square" rtlCol="0">
            <a:spAutoFit/>
          </a:bodyPr>
          <a:lstStyle/>
          <a:p>
            <a:pPr algn="ctr"/>
            <a:r>
              <a:rPr lang="en-GB" sz="3200" dirty="0">
                <a:solidFill>
                  <a:schemeClr val="tx1">
                    <a:lumMod val="85000"/>
                    <a:lumOff val="15000"/>
                  </a:schemeClr>
                </a:solidFill>
              </a:rPr>
              <a:t>Specific Learning Difficulties – dyslexia and dyscalculia</a:t>
            </a:r>
            <a:endParaRPr lang="en-GB" sz="3200" dirty="0"/>
          </a:p>
        </p:txBody>
      </p:sp>
      <p:sp>
        <p:nvSpPr>
          <p:cNvPr id="7" name="TextBox 6">
            <a:extLst>
              <a:ext uri="{FF2B5EF4-FFF2-40B4-BE49-F238E27FC236}">
                <a16:creationId xmlns:a16="http://schemas.microsoft.com/office/drawing/2014/main" id="{5D9DC2E3-9A3E-4137-95F3-2E72FFE847DC}"/>
              </a:ext>
            </a:extLst>
          </p:cNvPr>
          <p:cNvSpPr txBox="1"/>
          <p:nvPr/>
        </p:nvSpPr>
        <p:spPr>
          <a:xfrm>
            <a:off x="2771800" y="5229200"/>
            <a:ext cx="4032448" cy="1200329"/>
          </a:xfrm>
          <a:prstGeom prst="rect">
            <a:avLst/>
          </a:prstGeom>
          <a:solidFill>
            <a:schemeClr val="accent5">
              <a:lumMod val="20000"/>
              <a:lumOff val="80000"/>
            </a:schemeClr>
          </a:solidFill>
        </p:spPr>
        <p:txBody>
          <a:bodyPr wrap="square" rtlCol="0">
            <a:spAutoFit/>
          </a:bodyPr>
          <a:lstStyle/>
          <a:p>
            <a:pPr algn="ctr"/>
            <a:r>
              <a:rPr lang="en-GB" dirty="0"/>
              <a:t>Karl Jones</a:t>
            </a:r>
          </a:p>
          <a:p>
            <a:pPr algn="ctr"/>
            <a:r>
              <a:rPr lang="en-GB" dirty="0">
                <a:hlinkClick r:id="rId4"/>
              </a:rPr>
              <a:t>karl.jones@uwtsd.ac.uk</a:t>
            </a:r>
            <a:endParaRPr lang="en-GB" dirty="0"/>
          </a:p>
          <a:p>
            <a:pPr algn="ctr"/>
            <a:r>
              <a:rPr lang="en-GB" dirty="0"/>
              <a:t>Nanna Ryder</a:t>
            </a:r>
          </a:p>
          <a:p>
            <a:pPr algn="ctr"/>
            <a:r>
              <a:rPr lang="en-GB" dirty="0">
                <a:hlinkClick r:id="rId5"/>
              </a:rPr>
              <a:t>n.ryder@uwtsd.ac.uk</a:t>
            </a:r>
            <a:r>
              <a:rPr lang="en-GB" dirty="0"/>
              <a:t> </a:t>
            </a:r>
          </a:p>
        </p:txBody>
      </p:sp>
    </p:spTree>
    <p:extLst>
      <p:ext uri="{BB962C8B-B14F-4D97-AF65-F5344CB8AC3E}">
        <p14:creationId xmlns:p14="http://schemas.microsoft.com/office/powerpoint/2010/main" val="61580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ANd9GcTntmdMuZfJ9cMqUvO0pDOyh01rS5Al8NeevytpHdSKb95Ew2sdos6658G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304800"/>
            <a:ext cx="180975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9"/>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2" name="Rectangle 10"/>
          <p:cNvSpPr>
            <a:spLocks noChangeArrowheads="1"/>
          </p:cNvSpPr>
          <p:nvPr/>
        </p:nvSpPr>
        <p:spPr bwMode="auto">
          <a:xfrm>
            <a:off x="-55563" y="-400050"/>
            <a:ext cx="9144001"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AutoNum type="arabicPeriod"/>
            </a:pPr>
            <a:endParaRPr lang="en-GB" altLang="en-US" sz="2400">
              <a:solidFill>
                <a:srgbClr val="CC0000"/>
              </a:solidFill>
              <a:latin typeface="Times New Roman" panose="02020603050405020304" pitchFamily="18" charset="0"/>
              <a:cs typeface="Times New Roman" panose="02020603050405020304" pitchFamily="18" charset="0"/>
            </a:endParaRPr>
          </a:p>
          <a:p>
            <a:pPr lvl="1">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3" name="Rectangle 11"/>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4" name="Rectangle 14"/>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Char char="•"/>
            </a:pPr>
            <a:endParaRPr lang="en-GB" altLang="en-US" sz="2400">
              <a:solidFill>
                <a:srgbClr val="CC0000"/>
              </a:solidFill>
              <a:latin typeface="Times New Roman" panose="02020603050405020304" pitchFamily="18" charset="0"/>
              <a:cs typeface="Times New Roman" panose="02020603050405020304" pitchFamily="18" charset="0"/>
            </a:endParaRPr>
          </a:p>
          <a:p>
            <a:pPr>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5" name="Rectangle 15"/>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6" name="Rectangle 16"/>
          <p:cNvSpPr>
            <a:spLocks noChangeArrowheads="1"/>
          </p:cNvSpPr>
          <p:nvPr/>
        </p:nvSpPr>
        <p:spPr bwMode="auto">
          <a:xfrm>
            <a:off x="0" y="-411163"/>
            <a:ext cx="9144000" cy="822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AutoNum type="arabicPeriod"/>
            </a:pPr>
            <a:endParaRPr lang="en-GB" altLang="en-US" sz="2400">
              <a:solidFill>
                <a:srgbClr val="CC0000"/>
              </a:solidFill>
              <a:latin typeface="Times New Roman" panose="02020603050405020304" pitchFamily="18" charset="0"/>
              <a:cs typeface="Times New Roman" panose="02020603050405020304" pitchFamily="18" charset="0"/>
            </a:endParaRPr>
          </a:p>
          <a:p>
            <a:pPr lvl="1">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7" name="Rectangle 17"/>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8" name="Rectangle 20"/>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Char char="•"/>
            </a:pPr>
            <a:endParaRPr lang="en-GB" altLang="en-US" sz="2400">
              <a:solidFill>
                <a:srgbClr val="CC0000"/>
              </a:solidFill>
              <a:latin typeface="Times New Roman" panose="02020603050405020304" pitchFamily="18" charset="0"/>
              <a:cs typeface="Times New Roman" panose="02020603050405020304" pitchFamily="18" charset="0"/>
            </a:endParaRPr>
          </a:p>
          <a:p>
            <a:pPr>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9" name="AutoShape 19" descr="data:image/jpeg;base64,/9j/4AAQSkZJRgABAQAAAQABAAD/2wCEAAkGBhQSERUUExQVFRUWGRcYGBcYGBwYGBgYHRcaFxgXGh0YGyYeFxojHRwXHy8gJCcpLCwtFx4xNTAqNSYrLCkBCQoKDgwOGg8PGiolHyQ0LikpLiotLCwqLCwsLCwsLCwsLCksLCwsKSwsLCwsLCksLCwsLCwpLCwsLCksKSwpLP/AABEIAIwAyAMBIgACEQEDEQH/xAAcAAABBQEBAQAAAAAAAAAAAAAGAgMEBQcAAQj/xAA+EAABAgQEAwUGBAQGAwEAAAABAhEAAwQhBRIxQQZRYRMicYGRMqGxwdHwBxRCUhUjYuEzU4KSovFDstJy/8QAGgEAAgMBAQAAAAAAAAAAAAAAAgQAAQMFBv/EACkRAAICAQQBAwMFAQAAAAAAAAABAhEDBBIhMSIFE0EUUZEyYXGB4aH/2gAMAwEAAhEDEQA/AIQw9ByKShHeFgQhzfRgdel2h6bQoSSMsrqAEkp8W0h6YUpYOSyUJFmulT7+J9x2iYlSFpILkHtDp+9RVzs3d8W844UtndnTcY/ALYhh6JlgpKFBxZI09PfAmqoEtZStAmlOjlka6skAq9Y0KZhaAdIHOLMEzDtUAApBcc0j6RtpsyUtrFM0LVooqrF5k0JC8oSn2UJSEoHVki56m8Mt4RFkqgkw3hVZQJtQtNNJ/fM9pQ1aWj2ln0HWOukIMIOG61CkIzBOZPdNhtofRoNqaqQQwaMsxDFKdCQillrAdzOmK767W7o7qU++L/AcUUQHhWS9tt/A1DK6phHiqweURabFMnKFTJoULxX1dPa0JTkm7NveSQQUfGaAoJJgoo8bSsWMYdiNKsFxFlgPFSpfdWS8PY343YvGdvk2ebXBoqquvEDdNxGJgha6x4CWoSN4ziiaqoN+cZNxVOXMrCO8VFkpB8dBGk9vFXimBJqJktb5ZiCCFdAoKvz0PrFLUJsPJNZaijOaikXLWUrBCk6g9fi4a8MyJCpi0pQlS1KLBKQSonkALk+EapinBorFhQaWrMylkOChm0FyRsLQe8I8J0dAl5QUuafamqAz+AayB0Hm8XDU433JfkwyYHF0jGZH4ZYmtmpVh/3KQn1BU4jQsM4bqKWklibLIyJ7zEEC/Q6RopxVP7V/7f7w3/EULdJStiCC6WDGx3g/fxfE1+QsTnjdpGcqqIj1E5wRzEWGMcOzZa1dmkrl6gi5bkRq4+UUCp0YvVfA1LVUeUVfZn0iauqs7xQTFZJmYvlV7jEqdUjLrC38BQkpq0dXnOGjog/ngAb3j2CVootJyYXIELULQkKYPHLDHVB4gYgm4HSJsuZvEXECHB33+sHi/UL514cDHBHB+aaQnskBN+0yZ5lz+ntHQg21YwWY9+FkuYCtMxaphHtTT2nk5ukeHpHvAAAK1dWg3qpgyx2oSco8iseOT5kxzDlyJhlrDKSb8j1B5QR8O6CGfxDJVVra+Vhbwh3AHyi0Dmd4zKS5CDPCgYYeFZ45wIifShUD2KYUzlIvBKVQ1VIdMa48jiyAxgtcpK8hg0lTXTAeaEiZmEFGFy1LIQ4BO5hjNta3GkY2S5EpSyyQSen3aCCloEoSLd/c+03gWt5ephdFSCWnKNN+ZPMw+Ddt4409Q+oDuLTqPMhVHLu0WSJuXwiFKS3jFFxjjM2VLCZAUZsxWRJSCVJASFKUkAe13kAHa51Zg0+J5pqKNcslCNsL/wCIJBYqAOwNifAHXyh0mMywPgNMxGeqVN7RXeKXCVJcls5UhSis6sWYEaxLUidhq0mWtUynUSDLWdCACQCLAsXCgALF07R0npMbk8cJ+SFVlklulHg0DNAzxJw7mebKF9VJG/8AUOvTeLOpqCuQVSjcoKpZJAuUug3LAg8zYiB7AsEq0ZlmYUrBsFLCxM1JzZVEAbOecBg03i5SlTRMsk6VWDU1Lgg+EUlTTzE2QQocnY/3gv4jkd4TMmQrcLQ7hMxLZgDyLhXnAVX1hSsgjqDzBhjGmm0Xp2k2mdLkKd1AjoY6HPzhUnpHRpyN0FqRDNU7Bg9/sxKSIYrpzJYB1GwH1jkLsIr63EUy08ybAbkxHQot3td4k0uEC0xZzKBLxKrqoGWAACNlN8IYjKKdIwzQco3ZWyK6YmblStSUsCwJF7jaEcQ41OQkNNmA9FGPE/4v+kfEmIGNK7SYhA3IHlv7odh2iQpYrJ8ikKpaFLJUogEklyXvEqWgJMe5Dz/6jky4GWW1Qk5DhVHZ4SUx4UxiZi88eTJlo87OPBKicFkVQBMFXDwlhJt/MDZnb2VB0lJFspF3gJx/EhTgAMVq9w5n5QzUcRLFChTHtVpVJKgWdCFOgkAe0CVJfl5QzLTvLi7r7GuKdS6DfFOPJEg5bzFf0kEDxPOIWG/iRIKiVhSX/wBTAfHc+cZVIkqUoDcnX4u0GVHwDM7MTDcEAlJN9H+kA9DhiuRqOScujVMLxSVUJzylhQFuo8QbiJfY63N9Q5bRtPAAeQjKuHahdPNSZRLEsUE2IP8Ad41lEwFIOgZ77eMczPheGXi+GbJ32MqISLAdNAOZ6AAOSdgDAFX46aypTKk95AUUoteYs2K76AsABskX1MWnHGKKymRLd1WmEatY9kOuhV5DYu7wlw4KUOtu3VZXNCWJMtI/cR7R65RuY6ukwLTw3y/UxHNN5JbV0FFFT5EIQ7hKQkHm2pHR3bo0TJa4p8LxtFQkql+yCxcZSCwItyZ/SIuLcUpkKSkF1q9kchpnPwA3IfQXQ9jJlztSVPtm++MYWiLxRJzqmpSLpCVnopIyq/4m/wD+YDTQJmagum4ILW9I0vCaAEGYoPnSQH/afaJ8dPWM/qFJp1zO0JyoKgW1YHVheHc/jKo/Ywg6akyCKZKHBF9gA5MdEGs4ypkvkzLPg3vN46MlizPnax15sa+QmnVGW7xTTselhRJLqFgkX8T0HjA/iuKK/wDNND/5Uouf9SjZMD9RVldgAhP7R8zqo+MHh0d8sCeZR6CPEOMixEsPd9e706q8Aw8YcwPiSZNX2c5QIIdLAC42sBtt0gTy9In4PSlS3Gxd3+9nh56fHGD4FHOeR0GRWylK8h5RCog9QVHRIt4m31jpyikRGo1kOXuYWUeB2cPHYgh7YQrthFMmYecO9oYy9sw+mLM1IjhUCKoLMOypalFkgn4AdSdBF+2EtNZZiqEOqqEolqmL9lN2GqubRTpmISTnU7bJu/nHVuO5hZALC36QA1mAUffbpBxw82xzH6a3zLgpONKVYrprjuqIVLYWMpQBQUts3ziOqeE5EKH6B7+9y100hWJYvNWfaKWYWYAAOwFnG8E3D1BkkqE+UpU5YB7wBUpBHdcEGzbFtTprD2Sfj0L/AEeydJ3/AF/pXcPYckzArUAu33teNJkViWZ2A9w+UCVDhxlVGUuA2ZjyIdj1EW1XiS5I/kylTFHQgHKOpOg9YTk7ZtCKjEtqehk586Egl3to/Pl6tBDIW5G3eSw3DkAH1v5RnmDYpWz3KpbpYsmwvyd/dBJwthUyXKUqasTFr19qydknMdQX5Qvm8I7n8NMBqyk/h1QogiVNJBfMEq9rV3bV948qsMr1C35jwzqHxVBv2IVs/jf4x4KFI/SkeQi36qviP/RT6T9wZ4Rw6dITME1CkZlSyH3ZE12/4+6KfiTAJ66kzZcpS0EIYpvohKdi40IjQUSEjQB+YAePPyqDqE+YBjGPqFZHPb3+4b09wUbKSkxaeJRTMBCmAGYEKDdbdLXtFDxlSPOmDaYkH/cmNAEpIDajlqPTSAjjrOmalRS0vKEpOwId0nkfl4RtLUxzVtVMylhklRisxBCiDqCxjon8QSMs9RGiu8PPX3x0dmLtJi74K5SuUevDeaJ1Dh795RYe8/SI2kuQopvgakyyosHJ6Xgw4fpQiUlJT35iyS/6UJ189BC8DpswCZSHPIC7dYIRwWSUqm1HZAWyywHYlyMxs53NxCeTJv8AEdxwWPybKaanMGSlytRSkdA97eB9IXS8KVSiSKaYlOxUMoPUZmjQMPrKenCMkpAyjKF6rAb9Sje/pfaF1/4gygGurnl/+j/eKhBVybp5MrrHGwCmcKVSdZKvJlf+pMQainXLLTEqQeSgR8YJMQ4umzGyBMsA2JOZXTp7oosd4nmqQUqmqWNw/d8gLRbgvgcjo81bp0iKgkqSkB1LISlNrklhrYX3i/oqDNKKSCVTpFQUoZjLmyVgqtqTlBHNyYCKCrUJonG5QpKgDzSQoeVhGmLds8hlLlLVXUw/zJMy9RK37yVO48G0eNYQSKleNLb+TOEvqfSFqmN4Ra8TYUmXME2TennjtJJ5A+1LLWdJs3JvGKcrG8C0dHHkTjaIdbK3G+sajipKVU01AzGZTSVFzYkJym+ruNYy+asQc4Tjhn0MtJLzKVWQ9ZK7oPXKUlLcr7xJcwaEs1b1Jf2SpGJiZMCljKrk7jwc3J0vE+biiJaDnIy/doC6qrZZLEOdesPow8z2C1Ol3LEv0Lg6iFdtcirl8IK6XGVoSgdlMUFK7mTLZzbM5BBf5RM4X4gRMWpDFGZSsjkbEjLYsel7tAbW00yTKmKMyflGVEvOpklSiAWZibPt6xCkVLJDFmZtm+/lF5MSyQcRjT4vdvdwbKqHE5Vi2o2MD2GcTpVKlqmlnAdf6XdmV+06a2L+UXEtYPeSfAiPPSi4OmLyjTokhB8tojTX84l09RmsoB+nxha5LGBA6I1EHDvcBj9Yo+NxmpJp/qlt5K/7ggMsByLQxMuCGccuf1jXHJqSZTMD4okd1KuRY+env+MdF9xHMlzqactCChIUpkkMRlWzMdI6PU6edx5OZkknLgFuHuFairmFMmW/Z+2onKhHiTvrYOekGdbwKimAROnhcwsSiWO6nopSrl+gB35OWYnV/lT2UhOVLZrAAcibaqOr+rwNrqAV97MSXOZT6m5MDOe7g1jGiZhq5clPcCUXAYD3km5bqYcrsVyjM5fYeOre+Is10gkgAEa/A9bP4xUT6jMXO1h4ffxjOkdHR6V55c9Lscn1hUXNhy2hCJwYk+XziFNmak6DbmYjT55PRtvT6xaR6HdHDHbFcE6ZODFmtvvFRUF7dLev2YkTrI56esMyZYUefTz0gkjHLLcqGgoAMD5gEwU8JcRZQmTNWpCQsTJM/wDyJmhKgC6pSxZQtq/URp2ASkDMvMnKzgMocjlNwebEps/SKasSElkrSpJdmBBF9w1ju17QfQk1GcaYc1uLU2SZ35ZlLJ7alCgVS1lX+PSKNlJJ7zWN2PQeTwsicQKSrlzif/GpC0TUjqkIUCA91Pl6xSUeGqnTES0KJKi3spJbcswHvjWuGMLEhBk0yUlVu1qFh0hW4SA3aKH7QyUvcvaI5IQzZPZ4V2UNP+F9PKlBVbVEK2CGQM2yUlQJWfK7x2D8FdlOE2TM7WQypcxMxBQsFSAUuC2ZJdJcM1vK/wAFq6dVYuU4mKFjUTZicyyLKCEuO7mDDJbu3GkT8JT/AD6xBBCQmQcu2YoU/ibJjHfJTSa4E3mlT5Mi4hxgSZsyVkUcpsVHK4IBSWHMFMNYNPX+UnTw+dCwQ3shLpBccme/WCjFOCZmK1rSmRLkfyps9QGUqCicqAP8RSQTuwcCzAEq4h4NpMLweoSCVKUgoClkBS5ilDKABvuw2SYb2RrhARyNy5ZlNfxFNqEpQtsqTmAA3Zn8g/qYQisADcvsmKuWsgWDqNgBr5NFpIwtCadU6ZNDglCZIBzlZFio6JA9rc90DcQCgukdJZ/ZjwIosamy/ZXbQpPeSfI29IJuGeLRnCVr/Lq/SpN5atsq0myTyV5E6QEJmgiPIrLpseRU1/ZyY6ialdm502OoVbtZZUP2uhQPUXHyiUvHFp1DjmLjxBGnhHz6SpJBQopPQmLGj4vqZX6yfMv6iOVP0uS/S7Go6qL7RvUivE26S43+cRMbxuXTyzMUtLACz3JzaDrpGOp47nPmSClX7gfjziLiWLzKhSVzCCQGtuHJ8yYHH6bNy8+gZ6mKXiFGOV3bUs2cWT2gJb/Vb4R7FBxPVq7OTLCSEKQhTlrs4sxPd8bx5HVwY9kaEnzyaljMpSiWs9sx0F9fHaFSsBTlvyufLWPKniJFkqRkUSBlm9wOf6iCk+sQuIsTXKkutSHmOEJQ5B2Kidwn5gbwFD0ccpSUUge4vrhmEqWoqALzDtm2SOiRr18L0kpfkPv3QgKO92+7widMtoT4aGIehw41hjSFLqdTs9usNyLO5u7/ADhUunUS69tANIc7Igm2u+sQ3W58sanL7pa+ptC5FHMy91CvS/o7xMpZTlIIu49IuJDJKgebQEp7RHUZZQlSBGfUqByLWtLF8irB21YiGVlhYnyP0g8RwrLrVOoKKUi5SQFAnRnt1vsIAeJsFFHOSlCypKkBaSqyhcpII8RG0Gpr9znz1bhdr8B1+H2DMhU9YKszgB79nb9txmPuHWCLini1NPTFKQUEkS/5RGeSkj2gksHAYBtCdQzjO8N/EyfIkGWlCCtwyiCQEs2XK7WYAX5xWnFF19QhMyWkzVrSAsPoWAQU5gFJe+xub6Nftyu30cyeTe7DnhhMuajKuXInSpa0LRPSFJUZrjuKQboVlSCpIDWBLu5LsJrSpVQQzzJxSG5IShGvN0q9Ypqah/KJQnItwCkHIQlLe0tRN3Up217oQHIAJu5UlKJeZwkBy4trc6XuST5wtOXPBrjhfLBXjH8QqmhnppqZCE2BKlJz5lKP6QbNz6vArXU9dia0qn1AVkdjMUBLS4dkiWCMzMSydg50gg/E2qT2dNNR/iBUyyv2qQMyi+rFKbf1QJ4KtBQqTOOinB0OfQh/d9Y3U2oKg6SnR1JVJoJi5c6Uoz0l0zpU8oLbNYpKCL3AN7tcRXY1j8ypmlcxRU1gC1huO6AH6teNWwRYCEBKVTSAEhCkZQPIgAfCM142wUya+clCQEEhSUo0SCAcrbNfSw2g8WXc+QNRGkUSjHjnn5Q4KVZ/QfQwtOGTSCQg2YxvuX3EhhU07whUTJWEzVD2WF9bORZo5OBzSWCfePH+0Dvj9yrRESqJCTo2trRIRw5OOw6d7W/xidh+CKQcy2cbe9+sDLLFLslnTKidMkdiQlSEkFJOss7gHkeUdFp2fXxbl4A66x0LLPRNxayccyHuBabaJIKCeSkLzAB9Skh+QEVFdWLmrQSmXLYMShLA6kEpBZ9ns4hgVCgf1O/hd/d/eGrvd9LvAqTGFq8i5TFrmqBBIB6gt8fOFoqQTexHWORSHXLy8H+TwqVQWLpdum32Im9DMPVM8e2n/Iv80nx9w98SZGKSEgqWmZML2Qn+Wk6s61B/QPY6w2ihsO7oDt5k+IP0h6Vg40Zgfjdj984r3YoLJ6tnmqVL+CJL4omTZgSqXKkyg5QiWNSzOpSnUstzO8EKp0qYl3ZTMfvnFYvCEllKQDlbQNbUsNy/3eHU4YbOm2zc390BkyRk7FY6qSXPIXYROFNIKXZwXPNSg3usPAdYzH8Qq7tqxgLS0JluBqXKj43JHlBWnDDuDbkT9tHDBQoMoP0bxb4mBhmUHZlLK2qoy1vrE/A8yKmStj3ZqC5BZ0zE7+LP4xoBwRDWQA7bDa4DNr9Yf/hJswG/vuQW5mN3rFXRnuC+q4tlrCkFScwDsdzuHNr6RT1XE4yHKlv6WuCAbHbUfMOIgpw02fXdvd5fSOThpBHfIIHvN+WlhbpCjyXybRzyiuECeNpqqtSVFDJR7KVW9oAk675Rbp4xHp+HVvlWi57wU9hd9ut/ODZNEAWf6eXL+0JVh4UbEsL+fOD+pfSMnkk3Z5TYiwl9qiYohrGY6SXsXABaz9IiYwO1nLmZQAQOngbj7e8SzQDZRAHqB9vCZ+GAq9pQHuI/7YxnvsuWWc1TK2VRXdyXYhOnUelvvRf5IOA5s5520u/pE+VhZFnIPrd9bw4ujJ5P6DfkevvgXIyoq59GnNdwLu3noNAH+sIXTAMz+e3IDnFr/CwXcvybY/b2hSMOB5sN25sPI2ibyUUpKDYMNfj0HLN/fSO7MEbWvp4lmN+e8XMzCktYX3+/OI66It9+Ply8om9FUVypYSRlYj56aWvc+kdFkcPBAOnSwOzu3n6x0FuRCsVJSQxDaeJ3hxNOAA/1hpHjsfhD0uXdNzcRbKselyhbf5DaH5cga7jaI0pDkvtEuSgXgGFYoU4Is310iQiXlD+DeMIlByIUk3bYQDZLFy7D0doeQGO7aw2g2feJJT5WeKLPCkF7t1+EcF2uW5b2j0DZ7co9Sh9YH5JZyTex66Q4vmISEa+ENylOwiEsUEG4J12j3IwY3fWFhTvCAssYhBSEhxHqpYGm8eS6cFjHLliJRdHoSPC+kIUga8ocA1MJy2PWIUImSu9YW1LmEv0tC1W++kNTTaIUdLSeTDpHFPOxeORL0udITM1N9YsgzMBOhaGuxUBdR1Hzh9fyhCeUEixlZtZnHWPYjr1josG18n//2Q==">
            <a:hlinkClick r:id="rId4"/>
          </p:cNvPr>
          <p:cNvSpPr>
            <a:spLocks noChangeAspect="1" noChangeArrowheads="1"/>
          </p:cNvSpPr>
          <p:nvPr/>
        </p:nvSpPr>
        <p:spPr bwMode="auto">
          <a:xfrm>
            <a:off x="9144000" y="-990600"/>
            <a:ext cx="19812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Char char="•"/>
            </a:pPr>
            <a:r>
              <a:rPr lang="en-GB" altLang="en-US" sz="2000" dirty="0">
                <a:solidFill>
                  <a:srgbClr val="FFFFFF"/>
                </a:solidFill>
                <a:latin typeface="Tahoma" panose="020B0604030504040204" pitchFamily="34" charset="0"/>
                <a:cs typeface="Times New Roman" panose="02020603050405020304" pitchFamily="18" charset="0"/>
                <a:hlinkClick r:id="rId4"/>
              </a:rPr>
              <a:t> </a:t>
            </a:r>
            <a:endParaRPr lang="en-GB" altLang="en-US" sz="2000" dirty="0">
              <a:solidFill>
                <a:srgbClr val="FFFFFF"/>
              </a:solidFill>
              <a:latin typeface="Tahoma" panose="020B0604030504040204" pitchFamily="34" charset="0"/>
              <a:cs typeface="Times New Roman" panose="02020603050405020304" pitchFamily="18" charset="0"/>
            </a:endParaRPr>
          </a:p>
        </p:txBody>
      </p:sp>
      <p:pic>
        <p:nvPicPr>
          <p:cNvPr id="13325" name="Picture 19"/>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62350" y="4733925"/>
            <a:ext cx="2057400" cy="186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6" name="Picture 20"/>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076950" y="2667000"/>
            <a:ext cx="25209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7" name="Picture 22"/>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705600" y="304800"/>
            <a:ext cx="1879600"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Picture 25"/>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304800"/>
            <a:ext cx="24384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0" name="Picture 26"/>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85800" y="2209800"/>
            <a:ext cx="1905000" cy="263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1" name="Picture 28"/>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429000" y="2895600"/>
            <a:ext cx="2290763"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2" name="Picture 29"/>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5943600" y="4648200"/>
            <a:ext cx="230663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48" name="TextBox 20"/>
          <p:cNvSpPr txBox="1">
            <a:spLocks noChangeArrowheads="1"/>
          </p:cNvSpPr>
          <p:nvPr/>
        </p:nvSpPr>
        <p:spPr bwMode="auto">
          <a:xfrm>
            <a:off x="9906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1</a:t>
            </a:r>
          </a:p>
        </p:txBody>
      </p:sp>
      <p:sp>
        <p:nvSpPr>
          <p:cNvPr id="22549" name="TextBox 22"/>
          <p:cNvSpPr txBox="1">
            <a:spLocks noChangeArrowheads="1"/>
          </p:cNvSpPr>
          <p:nvPr/>
        </p:nvSpPr>
        <p:spPr bwMode="auto">
          <a:xfrm>
            <a:off x="35052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2</a:t>
            </a:r>
          </a:p>
        </p:txBody>
      </p:sp>
      <p:sp>
        <p:nvSpPr>
          <p:cNvPr id="22550" name="TextBox 23"/>
          <p:cNvSpPr txBox="1">
            <a:spLocks noChangeArrowheads="1"/>
          </p:cNvSpPr>
          <p:nvPr/>
        </p:nvSpPr>
        <p:spPr bwMode="auto">
          <a:xfrm>
            <a:off x="64008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3</a:t>
            </a:r>
          </a:p>
        </p:txBody>
      </p:sp>
      <p:sp>
        <p:nvSpPr>
          <p:cNvPr id="22551" name="TextBox 24"/>
          <p:cNvSpPr txBox="1">
            <a:spLocks noChangeArrowheads="1"/>
          </p:cNvSpPr>
          <p:nvPr/>
        </p:nvSpPr>
        <p:spPr bwMode="auto">
          <a:xfrm>
            <a:off x="304800" y="2209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4</a:t>
            </a:r>
          </a:p>
        </p:txBody>
      </p:sp>
      <p:sp>
        <p:nvSpPr>
          <p:cNvPr id="22552" name="TextBox 26"/>
          <p:cNvSpPr txBox="1">
            <a:spLocks noChangeArrowheads="1"/>
          </p:cNvSpPr>
          <p:nvPr/>
        </p:nvSpPr>
        <p:spPr bwMode="auto">
          <a:xfrm>
            <a:off x="3048000" y="2971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5</a:t>
            </a:r>
          </a:p>
        </p:txBody>
      </p:sp>
      <p:sp>
        <p:nvSpPr>
          <p:cNvPr id="22553" name="TextBox 27"/>
          <p:cNvSpPr txBox="1">
            <a:spLocks noChangeArrowheads="1"/>
          </p:cNvSpPr>
          <p:nvPr/>
        </p:nvSpPr>
        <p:spPr bwMode="auto">
          <a:xfrm>
            <a:off x="5791200" y="2743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dirty="0">
                <a:solidFill>
                  <a:schemeClr val="tx1"/>
                </a:solidFill>
                <a:latin typeface="Tahoma" panose="020B0604030504040204" pitchFamily="34" charset="0"/>
                <a:cs typeface="Times New Roman" panose="02020603050405020304" pitchFamily="18" charset="0"/>
              </a:rPr>
              <a:t>6</a:t>
            </a:r>
          </a:p>
        </p:txBody>
      </p:sp>
      <p:sp>
        <p:nvSpPr>
          <p:cNvPr id="22554" name="TextBox 28"/>
          <p:cNvSpPr txBox="1">
            <a:spLocks noChangeArrowheads="1"/>
          </p:cNvSpPr>
          <p:nvPr/>
        </p:nvSpPr>
        <p:spPr bwMode="auto">
          <a:xfrm>
            <a:off x="152400" y="5029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7</a:t>
            </a:r>
          </a:p>
        </p:txBody>
      </p:sp>
      <p:sp>
        <p:nvSpPr>
          <p:cNvPr id="22555" name="TextBox 29"/>
          <p:cNvSpPr txBox="1">
            <a:spLocks noChangeArrowheads="1"/>
          </p:cNvSpPr>
          <p:nvPr/>
        </p:nvSpPr>
        <p:spPr bwMode="auto">
          <a:xfrm>
            <a:off x="3205163" y="4519613"/>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8</a:t>
            </a:r>
          </a:p>
        </p:txBody>
      </p:sp>
      <p:sp>
        <p:nvSpPr>
          <p:cNvPr id="22556" name="TextBox 30"/>
          <p:cNvSpPr txBox="1">
            <a:spLocks noChangeArrowheads="1"/>
          </p:cNvSpPr>
          <p:nvPr/>
        </p:nvSpPr>
        <p:spPr bwMode="auto">
          <a:xfrm>
            <a:off x="5638800" y="47244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9</a:t>
            </a:r>
          </a:p>
        </p:txBody>
      </p:sp>
      <p:pic>
        <p:nvPicPr>
          <p:cNvPr id="22557" name="Picture 29"/>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663575" y="5029200"/>
            <a:ext cx="2619375"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3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3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332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332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44688" y="623888"/>
            <a:ext cx="6589712" cy="1281112"/>
          </a:xfrm>
        </p:spPr>
        <p:txBody>
          <a:bodyPr/>
          <a:lstStyle/>
          <a:p>
            <a:pPr eaLnBrk="1" hangingPunct="1"/>
            <a:r>
              <a:rPr lang="en-GB" altLang="en-US"/>
              <a:t>Aims:</a:t>
            </a:r>
          </a:p>
        </p:txBody>
      </p:sp>
      <p:sp>
        <p:nvSpPr>
          <p:cNvPr id="24579" name="Rectangle 3"/>
          <p:cNvSpPr>
            <a:spLocks noGrp="1" noChangeArrowheads="1"/>
          </p:cNvSpPr>
          <p:nvPr>
            <p:ph idx="1"/>
          </p:nvPr>
        </p:nvSpPr>
        <p:spPr>
          <a:xfrm>
            <a:off x="228600" y="2133600"/>
            <a:ext cx="5181600" cy="4230688"/>
          </a:xfrm>
        </p:spPr>
        <p:txBody>
          <a:bodyPr/>
          <a:lstStyle/>
          <a:p>
            <a:pPr eaLnBrk="1" hangingPunct="1"/>
            <a:r>
              <a:rPr lang="en-GB" altLang="en-US"/>
              <a:t>to develop an understanding of some of the barriers to learning for learners with specific learning difficulties with literacy and numeracy</a:t>
            </a:r>
          </a:p>
          <a:p>
            <a:pPr eaLnBrk="1" hangingPunct="1"/>
            <a:r>
              <a:rPr lang="en-GB" altLang="en-US"/>
              <a:t>explore implications for teaching and learning</a:t>
            </a:r>
          </a:p>
        </p:txBody>
      </p:sp>
      <p:pic>
        <p:nvPicPr>
          <p:cNvPr id="2458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751866">
            <a:off x="5795963" y="882650"/>
            <a:ext cx="2608262"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1"/>
          <p:cNvSpPr txBox="1">
            <a:spLocks noChangeArrowheads="1"/>
          </p:cNvSpPr>
          <p:nvPr/>
        </p:nvSpPr>
        <p:spPr bwMode="auto">
          <a:xfrm>
            <a:off x="4859338" y="5157788"/>
            <a:ext cx="41052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a:solidFill>
                  <a:schemeClr val="tx1"/>
                </a:solidFill>
                <a:hlinkClick r:id="rId4"/>
              </a:rPr>
              <a:t>https://dera.ioe.ac.uk/23800/1/150717-spld-framework-en.pdf</a:t>
            </a:r>
            <a:endParaRPr lang="en-GB" altLang="en-US">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1520B72-94C4-4ABB-AC64-A3382705B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A64CBFD-D6E8-4E6A-8F66-1948BED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82600" y="837096"/>
            <a:ext cx="8178799" cy="51838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944688" y="623888"/>
            <a:ext cx="6589712" cy="1281112"/>
          </a:xfrm>
        </p:spPr>
        <p:txBody>
          <a:bodyPr/>
          <a:lstStyle/>
          <a:p>
            <a:pPr eaLnBrk="1" hangingPunct="1"/>
            <a:r>
              <a:rPr lang="en-GB" altLang="en-US"/>
              <a:t>Defining dyslexia</a:t>
            </a:r>
          </a:p>
        </p:txBody>
      </p:sp>
      <p:sp>
        <p:nvSpPr>
          <p:cNvPr id="26627" name="AutoShape 3"/>
          <p:cNvSpPr>
            <a:spLocks noChangeArrowheads="1"/>
          </p:cNvSpPr>
          <p:nvPr/>
        </p:nvSpPr>
        <p:spPr bwMode="auto">
          <a:xfrm>
            <a:off x="1808163" y="1341438"/>
            <a:ext cx="6862762" cy="1651000"/>
          </a:xfrm>
          <a:prstGeom prst="wedgeRoundRectCallout">
            <a:avLst>
              <a:gd name="adj1" fmla="val -33968"/>
              <a:gd name="adj2" fmla="val 73611"/>
              <a:gd name="adj3" fmla="val 16667"/>
            </a:avLst>
          </a:prstGeom>
          <a:solidFill>
            <a:srgbClr val="99CCFF"/>
          </a:solidFill>
          <a:ln w="9525">
            <a:solidFill>
              <a:schemeClr val="tx1"/>
            </a:solidFill>
            <a:miter lim="800000"/>
            <a:headEnd/>
            <a:tailEnd/>
          </a:ln>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FontTx/>
              <a:buNone/>
            </a:pPr>
            <a:r>
              <a:rPr lang="en-GB" altLang="en-US" sz="2400">
                <a:solidFill>
                  <a:schemeClr val="tx1"/>
                </a:solidFill>
                <a:latin typeface="Tahoma" panose="020B0604030504040204" pitchFamily="34" charset="0"/>
                <a:cs typeface="Times New Roman" panose="02020603050405020304" pitchFamily="18" charset="0"/>
              </a:rPr>
              <a:t>“Dyslexia is evident when accurate fluent reading and/or spelling develops incompletely or with great difficulty.” </a:t>
            </a:r>
            <a:r>
              <a:rPr lang="en-GB" altLang="en-US" sz="2000">
                <a:solidFill>
                  <a:schemeClr val="tx1"/>
                </a:solidFill>
                <a:latin typeface="Tahoma" panose="020B0604030504040204" pitchFamily="34" charset="0"/>
                <a:cs typeface="Times New Roman" panose="02020603050405020304" pitchFamily="18" charset="0"/>
              </a:rPr>
              <a:t>(British Psychological Society, 1999 </a:t>
            </a:r>
            <a:r>
              <a:rPr lang="en-GB" altLang="en-US" sz="2000" i="1">
                <a:solidFill>
                  <a:schemeClr val="tx1"/>
                </a:solidFill>
                <a:latin typeface="Tahoma" panose="020B0604030504040204" pitchFamily="34" charset="0"/>
                <a:cs typeface="Times New Roman" panose="02020603050405020304" pitchFamily="18" charset="0"/>
              </a:rPr>
              <a:t>cited in </a:t>
            </a:r>
            <a:r>
              <a:rPr lang="en-GB" altLang="en-US" sz="2000">
                <a:solidFill>
                  <a:schemeClr val="tx1"/>
                </a:solidFill>
                <a:latin typeface="Tahoma" panose="020B0604030504040204" pitchFamily="34" charset="0"/>
                <a:cs typeface="Times New Roman" panose="02020603050405020304" pitchFamily="18" charset="0"/>
              </a:rPr>
              <a:t>Hall, 2009, p.7)</a:t>
            </a:r>
          </a:p>
        </p:txBody>
      </p:sp>
      <p:sp>
        <p:nvSpPr>
          <p:cNvPr id="26628" name="AutoShape 4"/>
          <p:cNvSpPr>
            <a:spLocks noChangeArrowheads="1"/>
          </p:cNvSpPr>
          <p:nvPr/>
        </p:nvSpPr>
        <p:spPr bwMode="auto">
          <a:xfrm>
            <a:off x="1537227" y="3212976"/>
            <a:ext cx="7123113" cy="3529012"/>
          </a:xfrm>
          <a:prstGeom prst="cloudCallout">
            <a:avLst>
              <a:gd name="adj1" fmla="val -39324"/>
              <a:gd name="adj2" fmla="val 44472"/>
            </a:avLst>
          </a:prstGeom>
          <a:solidFill>
            <a:srgbClr val="99CCFF"/>
          </a:solidFill>
          <a:ln w="9525">
            <a:solidFill>
              <a:schemeClr val="tx1"/>
            </a:solidFill>
            <a:miter lim="800000"/>
            <a:headEnd/>
            <a:tailEnd/>
          </a:ln>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FontTx/>
              <a:buNone/>
            </a:pPr>
            <a:r>
              <a:rPr lang="en-GB" altLang="en-US" sz="2000" dirty="0">
                <a:solidFill>
                  <a:schemeClr val="tx1"/>
                </a:solidFill>
                <a:latin typeface="Tahoma" panose="020B0604030504040204" pitchFamily="34" charset="0"/>
                <a:cs typeface="Times New Roman" panose="02020603050405020304" pitchFamily="18" charset="0"/>
              </a:rPr>
              <a:t>“A processing difference experienced by people of all ages, often characterised by difficulties in literacy, it can affect other cognitive areas such as memory, speed of processing, time management, co-ordination and directional aspects .”</a:t>
            </a:r>
          </a:p>
          <a:p>
            <a:pPr algn="ctr" eaLnBrk="1" hangingPunct="1">
              <a:spcBef>
                <a:spcPct val="0"/>
              </a:spcBef>
              <a:buClrTx/>
              <a:buFontTx/>
              <a:buNone/>
            </a:pPr>
            <a:r>
              <a:rPr lang="en-GB" altLang="en-US" sz="2000" dirty="0">
                <a:solidFill>
                  <a:schemeClr val="tx1"/>
                </a:solidFill>
                <a:latin typeface="Tahoma" panose="020B0604030504040204" pitchFamily="34" charset="0"/>
                <a:cs typeface="Times New Roman" panose="02020603050405020304" pitchFamily="18" charset="0"/>
              </a:rPr>
              <a:t>(Reid, 2004 </a:t>
            </a:r>
            <a:r>
              <a:rPr lang="en-GB" altLang="en-US" sz="2000" i="1" dirty="0">
                <a:solidFill>
                  <a:schemeClr val="tx1"/>
                </a:solidFill>
                <a:latin typeface="Tahoma" panose="020B0604030504040204" pitchFamily="34" charset="0"/>
                <a:cs typeface="Times New Roman" panose="02020603050405020304" pitchFamily="18" charset="0"/>
              </a:rPr>
              <a:t>cited in </a:t>
            </a:r>
            <a:r>
              <a:rPr lang="en-GB" altLang="en-US" sz="2000" dirty="0">
                <a:solidFill>
                  <a:schemeClr val="tx1"/>
                </a:solidFill>
                <a:latin typeface="Tahoma" panose="020B0604030504040204" pitchFamily="34" charset="0"/>
                <a:cs typeface="Times New Roman" panose="02020603050405020304" pitchFamily="18" charset="0"/>
              </a:rPr>
              <a:t>Hall, 2009, p.7)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74"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5"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6"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7"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8"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9"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0"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1"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2"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3"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4"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5"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7" name="Group 86">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88"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9"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0"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1"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2"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3"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4"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5"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6"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7"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8"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9"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1" name="Rectangle 100">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3"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05" name="Rectangle 104">
            <a:extLst>
              <a:ext uri="{FF2B5EF4-FFF2-40B4-BE49-F238E27FC236}">
                <a16:creationId xmlns:a16="http://schemas.microsoft.com/office/drawing/2014/main" id="{D29BD510-E7CC-431C-9DC5-D07910F6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18E0437A-FA20-4E33-95A8-BBC1FD5C7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583431"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652" name="Title 3"/>
          <p:cNvSpPr>
            <a:spLocks noGrp="1"/>
          </p:cNvSpPr>
          <p:nvPr>
            <p:ph type="title"/>
          </p:nvPr>
        </p:nvSpPr>
        <p:spPr>
          <a:xfrm>
            <a:off x="405209" y="967417"/>
            <a:ext cx="3960345" cy="3943250"/>
          </a:xfrm>
        </p:spPr>
        <p:txBody>
          <a:bodyPr vert="horz" lIns="91440" tIns="45720" rIns="91440" bIns="45720" rtlCol="0" anchor="b">
            <a:normAutofit/>
          </a:bodyPr>
          <a:lstStyle/>
          <a:p>
            <a:pPr eaLnBrk="1" hangingPunct="1"/>
            <a:r>
              <a:rPr lang="en-US" altLang="en-US" sz="3500">
                <a:solidFill>
                  <a:srgbClr val="FEFFFF"/>
                </a:solidFill>
              </a:rPr>
              <a:t>A different way of thinking</a:t>
            </a:r>
          </a:p>
        </p:txBody>
      </p:sp>
      <p:pic>
        <p:nvPicPr>
          <p:cNvPr id="27650" name="Picture 5"/>
          <p:cNvPicPr>
            <a:picLocks noChangeAspect="1"/>
          </p:cNvPicPr>
          <p:nvPr/>
        </p:nvPicPr>
        <p:blipFill rotWithShape="1">
          <a:blip r:embed="rId3">
            <a:extLst>
              <a:ext uri="{28A0092B-C50C-407E-A947-70E740481C1C}">
                <a14:useLocalDpi xmlns:a14="http://schemas.microsoft.com/office/drawing/2010/main" val="0"/>
              </a:ext>
            </a:extLst>
          </a:blip>
          <a:srcRect t="6033" r="2" b="2"/>
          <a:stretch/>
        </p:blipFill>
        <p:spPr bwMode="auto">
          <a:xfrm>
            <a:off x="4583430" y="-5534"/>
            <a:ext cx="4560569" cy="34317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1" name="Picture 6"/>
          <p:cNvPicPr>
            <a:picLocks noChangeAspect="1"/>
          </p:cNvPicPr>
          <p:nvPr/>
        </p:nvPicPr>
        <p:blipFill rotWithShape="1">
          <a:blip r:embed="rId4">
            <a:extLst>
              <a:ext uri="{28A0092B-C50C-407E-A947-70E740481C1C}">
                <a14:useLocalDpi xmlns:a14="http://schemas.microsoft.com/office/drawing/2010/main" val="0"/>
              </a:ext>
            </a:extLst>
          </a:blip>
          <a:srcRect l="14797" r="6199" b="1"/>
          <a:stretch/>
        </p:blipFill>
        <p:spPr bwMode="auto">
          <a:xfrm>
            <a:off x="4583431" y="3426232"/>
            <a:ext cx="4560569" cy="34317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 name="Freeform 27">
            <a:extLst>
              <a:ext uri="{FF2B5EF4-FFF2-40B4-BE49-F238E27FC236}">
                <a16:creationId xmlns:a16="http://schemas.microsoft.com/office/drawing/2014/main" id="{C08A186A-A32B-412D-8105-6DDEC68B6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160904"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111" name="Straight Connector 110">
            <a:extLst>
              <a:ext uri="{FF2B5EF4-FFF2-40B4-BE49-F238E27FC236}">
                <a16:creationId xmlns:a16="http://schemas.microsoft.com/office/drawing/2014/main" id="{93B06D1C-75DF-4E0C-B26C-78A4F8B399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3430" y="3426233"/>
            <a:ext cx="4560570"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7652"/>
                                        </p:tgtEl>
                                        <p:attrNameLst>
                                          <p:attrName>style.visibility</p:attrName>
                                        </p:attrNameLst>
                                      </p:cBhvr>
                                      <p:to>
                                        <p:strVal val="visible"/>
                                      </p:to>
                                    </p:set>
                                    <p:animEffect transition="in" filter="fade">
                                      <p:cBhvr>
                                        <p:cTn id="7" dur="700"/>
                                        <p:tgtEl>
                                          <p:spTgt spid="27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08175" y="260350"/>
            <a:ext cx="6588125" cy="1281113"/>
          </a:xfrm>
        </p:spPr>
        <p:txBody>
          <a:bodyPr/>
          <a:lstStyle/>
          <a:p>
            <a:pPr eaLnBrk="1" hangingPunct="1"/>
            <a:r>
              <a:rPr lang="en-GB" altLang="en-US"/>
              <a:t>Barriers to learning</a:t>
            </a:r>
          </a:p>
        </p:txBody>
      </p:sp>
      <p:sp>
        <p:nvSpPr>
          <p:cNvPr id="20483" name="Rectangle 3"/>
          <p:cNvSpPr>
            <a:spLocks noGrp="1" noChangeArrowheads="1"/>
          </p:cNvSpPr>
          <p:nvPr>
            <p:ph sz="half" idx="1"/>
          </p:nvPr>
        </p:nvSpPr>
        <p:spPr>
          <a:xfrm>
            <a:off x="1973263" y="1412875"/>
            <a:ext cx="3198812" cy="3767138"/>
          </a:xfrm>
        </p:spPr>
        <p:txBody>
          <a:bodyPr rtlCol="0">
            <a:normAutofit fontScale="77500" lnSpcReduction="20000"/>
          </a:bodyPr>
          <a:lstStyle/>
          <a:p>
            <a:pPr eaLnBrk="1" fontAlgn="auto" hangingPunct="1">
              <a:spcAft>
                <a:spcPts val="0"/>
              </a:spcAft>
              <a:buFont typeface="Wingdings 3" charset="2"/>
              <a:buChar char=""/>
              <a:defRPr/>
            </a:pPr>
            <a:r>
              <a:rPr lang="en-GB" altLang="en-US" sz="2400" dirty="0">
                <a:solidFill>
                  <a:schemeClr val="tx1">
                    <a:lumMod val="75000"/>
                    <a:lumOff val="25000"/>
                  </a:schemeClr>
                </a:solidFill>
              </a:rPr>
              <a:t>‘</a:t>
            </a:r>
            <a:r>
              <a:rPr lang="en-GB" altLang="en-US" sz="2400" dirty="0" err="1">
                <a:solidFill>
                  <a:schemeClr val="tx1">
                    <a:lumMod val="75000"/>
                    <a:lumOff val="25000"/>
                  </a:schemeClr>
                </a:solidFill>
              </a:rPr>
              <a:t>dys</a:t>
            </a:r>
            <a:r>
              <a:rPr lang="en-GB" altLang="en-US" sz="2400" dirty="0">
                <a:solidFill>
                  <a:schemeClr val="tx1">
                    <a:lumMod val="75000"/>
                    <a:lumOff val="25000"/>
                  </a:schemeClr>
                </a:solidFill>
              </a:rPr>
              <a:t>’ – difficulty + ‘</a:t>
            </a:r>
            <a:r>
              <a:rPr lang="en-GB" altLang="en-US" sz="2400" dirty="0" err="1">
                <a:solidFill>
                  <a:schemeClr val="tx1">
                    <a:lumMod val="75000"/>
                    <a:lumOff val="25000"/>
                  </a:schemeClr>
                </a:solidFill>
              </a:rPr>
              <a:t>lexia</a:t>
            </a:r>
            <a:r>
              <a:rPr lang="en-GB" altLang="en-US" sz="2400" dirty="0">
                <a:solidFill>
                  <a:schemeClr val="tx1">
                    <a:lumMod val="75000"/>
                    <a:lumOff val="25000"/>
                  </a:schemeClr>
                </a:solidFill>
              </a:rPr>
              <a:t>’ – language</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odd spellings</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lose their place when reading</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confuse words, e.g. was/saw</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write words the wrong way round</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lack focus for long periods of time</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
        <p:nvSpPr>
          <p:cNvPr id="20484" name="Content Placeholder 5"/>
          <p:cNvSpPr>
            <a:spLocks noGrp="1"/>
          </p:cNvSpPr>
          <p:nvPr>
            <p:ph sz="half" idx="2"/>
          </p:nvPr>
        </p:nvSpPr>
        <p:spPr>
          <a:xfrm>
            <a:off x="5340350" y="1412875"/>
            <a:ext cx="3197225" cy="3767138"/>
          </a:xfrm>
        </p:spPr>
        <p:txBody>
          <a:bodyPr rtlCol="0">
            <a:normAutofit fontScale="77500" lnSpcReduction="20000"/>
          </a:bodyPr>
          <a:lstStyle/>
          <a:p>
            <a:pPr eaLnBrk="1" fontAlgn="auto" hangingPunct="1">
              <a:spcAft>
                <a:spcPts val="0"/>
              </a:spcAft>
              <a:buFont typeface="Wingdings 3" charset="2"/>
              <a:buChar char=""/>
              <a:defRPr/>
            </a:pPr>
            <a:r>
              <a:rPr lang="en-GB" altLang="en-US" sz="2400" dirty="0">
                <a:solidFill>
                  <a:schemeClr val="tx1">
                    <a:lumMod val="75000"/>
                    <a:lumOff val="25000"/>
                  </a:schemeClr>
                </a:solidFill>
              </a:rPr>
              <a:t>weak organisation skills</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fail to remember simple sequences, e.g. days of the week</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have difficulty following oral instructions correctly</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weak sense of time and direction</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low levels of motivation and self-esteem</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240C8-0282-41F5-B441-1F750EC9099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62125EB-4459-4D19-86F7-7F410D11C5E4}"/>
              </a:ext>
            </a:extLst>
          </p:cNvPr>
          <p:cNvSpPr>
            <a:spLocks noGrp="1"/>
          </p:cNvSpPr>
          <p:nvPr>
            <p:ph idx="1"/>
          </p:nvPr>
        </p:nvSpPr>
        <p:spPr/>
        <p:txBody>
          <a:bodyPr/>
          <a:lstStyle/>
          <a:p>
            <a:r>
              <a:rPr lang="en-GB" sz="2800" dirty="0"/>
              <a:t>Read ‘The Power of Different’ (available on Moodle)</a:t>
            </a:r>
          </a:p>
          <a:p>
            <a:r>
              <a:rPr lang="en-GB" sz="2800" dirty="0"/>
              <a:t>What are the key messages here regarding dyslexia?</a:t>
            </a:r>
          </a:p>
          <a:p>
            <a:r>
              <a:rPr lang="en-GB" sz="2800" dirty="0"/>
              <a:t>What are the positive aspects of being dyslexic?</a:t>
            </a:r>
          </a:p>
          <a:p>
            <a:endParaRPr lang="en-GB" dirty="0"/>
          </a:p>
        </p:txBody>
      </p:sp>
    </p:spTree>
    <p:extLst>
      <p:ext uri="{BB962C8B-B14F-4D97-AF65-F5344CB8AC3E}">
        <p14:creationId xmlns:p14="http://schemas.microsoft.com/office/powerpoint/2010/main" val="2784387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74"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5"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8"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9"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0"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1"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2"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3"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5"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7" name="Group 86">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88"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9"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0"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1"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2"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3"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4"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5"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6"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7"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8"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9"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1" name="Rectangle 100">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3"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5" name="Rectangle 104">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3464657"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p:cNvSpPr>
            <a:spLocks noGrp="1" noChangeArrowheads="1"/>
          </p:cNvSpPr>
          <p:nvPr>
            <p:ph type="title"/>
          </p:nvPr>
        </p:nvSpPr>
        <p:spPr>
          <a:xfrm>
            <a:off x="96438" y="645106"/>
            <a:ext cx="3128189" cy="1259894"/>
          </a:xfrm>
        </p:spPr>
        <p:txBody>
          <a:bodyPr vert="horz" lIns="91440" tIns="45720" rIns="91440" bIns="45720" rtlCol="0" anchor="t">
            <a:noAutofit/>
          </a:bodyPr>
          <a:lstStyle/>
          <a:p>
            <a:pPr eaLnBrk="1" hangingPunct="1"/>
            <a:r>
              <a:rPr lang="en-US" altLang="en-US" sz="4000" dirty="0">
                <a:solidFill>
                  <a:schemeClr val="tx1">
                    <a:lumMod val="85000"/>
                    <a:lumOff val="15000"/>
                  </a:schemeClr>
                </a:solidFill>
              </a:rPr>
              <a:t>Assessment</a:t>
            </a:r>
          </a:p>
        </p:txBody>
      </p:sp>
      <p:sp>
        <p:nvSpPr>
          <p:cNvPr id="3" name="Rectangle 2"/>
          <p:cNvSpPr/>
          <p:nvPr/>
        </p:nvSpPr>
        <p:spPr>
          <a:xfrm>
            <a:off x="486918" y="2133600"/>
            <a:ext cx="2737709" cy="3759253"/>
          </a:xfrm>
          <a:prstGeom prst="rect">
            <a:avLst/>
          </a:prstGeom>
        </p:spPr>
        <p:txBody>
          <a:bodyPr vert="horz" lIns="91440" tIns="45720" rIns="91440" bIns="45720" rtlCol="0">
            <a:normAutofit/>
          </a:bodyPr>
          <a:lstStyle/>
          <a:p>
            <a:pPr algn="ctr" eaLnBrk="1" hangingPunct="1">
              <a:spcBef>
                <a:spcPts val="1000"/>
              </a:spcBef>
              <a:spcAft>
                <a:spcPts val="0"/>
              </a:spcAft>
              <a:buClr>
                <a:schemeClr val="accent1"/>
              </a:buClr>
              <a:defRPr/>
            </a:pPr>
            <a:r>
              <a:rPr lang="en-US" sz="3600" dirty="0">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rPr>
              <a:t>Formal</a:t>
            </a:r>
          </a:p>
          <a:p>
            <a:pPr algn="ctr" eaLnBrk="1" hangingPunct="1">
              <a:spcBef>
                <a:spcPts val="1000"/>
              </a:spcBef>
              <a:spcAft>
                <a:spcPts val="0"/>
              </a:spcAft>
              <a:buClr>
                <a:schemeClr val="accent1"/>
              </a:buClr>
              <a:defRPr/>
            </a:pPr>
            <a:r>
              <a:rPr lang="en-US" sz="3600" dirty="0">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rPr>
              <a:t>   +</a:t>
            </a:r>
          </a:p>
          <a:p>
            <a:pPr algn="ctr" eaLnBrk="1" hangingPunct="1">
              <a:spcBef>
                <a:spcPts val="1000"/>
              </a:spcBef>
              <a:spcAft>
                <a:spcPts val="0"/>
              </a:spcAft>
              <a:buClr>
                <a:schemeClr val="accent1"/>
              </a:buClr>
              <a:defRPr/>
            </a:pPr>
            <a:r>
              <a:rPr lang="en-US" sz="3600" dirty="0">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rPr>
              <a:t>Informal</a:t>
            </a:r>
          </a:p>
        </p:txBody>
      </p:sp>
      <p:pic>
        <p:nvPicPr>
          <p:cNvPr id="31749" name="Picture 31748">
            <a:extLst>
              <a:ext uri="{FF2B5EF4-FFF2-40B4-BE49-F238E27FC236}">
                <a16:creationId xmlns:a16="http://schemas.microsoft.com/office/drawing/2014/main" id="{6156AC99-857F-41BE-992D-6CD3A12DEC4B}"/>
              </a:ext>
            </a:extLst>
          </p:cNvPr>
          <p:cNvPicPr>
            <a:picLocks noChangeAspect="1"/>
          </p:cNvPicPr>
          <p:nvPr/>
        </p:nvPicPr>
        <p:blipFill rotWithShape="1">
          <a:blip r:embed="rId3"/>
          <a:srcRect l="19753" r="21656" b="-1"/>
          <a:stretch/>
        </p:blipFill>
        <p:spPr>
          <a:xfrm>
            <a:off x="3464657" y="10"/>
            <a:ext cx="5679343" cy="6857990"/>
          </a:xfrm>
          <a:prstGeom prst="rect">
            <a:avLst/>
          </a:prstGeom>
        </p:spPr>
      </p:pic>
      <p:sp>
        <p:nvSpPr>
          <p:cNvPr id="31747" name="WordArt 3"/>
          <p:cNvSpPr>
            <a:spLocks noChangeArrowheads="1" noChangeShapeType="1" noTextEdit="1"/>
          </p:cNvSpPr>
          <p:nvPr/>
        </p:nvSpPr>
        <p:spPr bwMode="auto">
          <a:xfrm>
            <a:off x="1828800" y="2209800"/>
            <a:ext cx="5334000" cy="3657600"/>
          </a:xfrm>
          <a:prstGeom prst="rect">
            <a:avLst/>
          </a:prstGeom>
        </p:spPr>
        <p:txBody>
          <a:bodyPr wrap="none" fromWordArt="1">
            <a:prstTxWarp prst="textPlain">
              <a:avLst>
                <a:gd name="adj" fmla="val 50000"/>
              </a:avLst>
            </a:prstTxWarp>
          </a:bodyPr>
          <a:lstStyle/>
          <a:p>
            <a:pPr algn="ctr"/>
            <a:endParaRPr lang="en-GB"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panose="020B080603090205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547813" y="404813"/>
            <a:ext cx="8763000" cy="1143000"/>
          </a:xfrm>
        </p:spPr>
        <p:txBody>
          <a:bodyPr/>
          <a:lstStyle/>
          <a:p>
            <a:pPr eaLnBrk="1" hangingPunct="1"/>
            <a:r>
              <a:rPr lang="en-US" altLang="en-US"/>
              <a:t>Supporting learning – Lee Pascal</a:t>
            </a:r>
          </a:p>
        </p:txBody>
      </p:sp>
      <p:pic>
        <p:nvPicPr>
          <p:cNvPr id="3" name="Online Media 2" title="Teachers TV: Dyslexia Support">
            <a:hlinkClick r:id="" action="ppaction://media"/>
            <a:extLst>
              <a:ext uri="{FF2B5EF4-FFF2-40B4-BE49-F238E27FC236}">
                <a16:creationId xmlns:a16="http://schemas.microsoft.com/office/drawing/2014/main" id="{C66F56BD-1BD8-47CD-A8E0-BDB1B827D2F4}"/>
              </a:ext>
            </a:extLst>
          </p:cNvPr>
          <p:cNvPicPr>
            <a:picLocks noRot="1" noChangeAspect="1"/>
          </p:cNvPicPr>
          <p:nvPr>
            <a:videoFile r:link="rId1"/>
          </p:nvPr>
        </p:nvPicPr>
        <p:blipFill>
          <a:blip r:embed="rId4"/>
          <a:stretch>
            <a:fillRect/>
          </a:stretch>
        </p:blipFill>
        <p:spPr>
          <a:xfrm>
            <a:off x="1513253" y="1700808"/>
            <a:ext cx="7519420" cy="42484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411288" y="136525"/>
            <a:ext cx="6589712" cy="1281112"/>
          </a:xfrm>
        </p:spPr>
        <p:txBody>
          <a:bodyPr/>
          <a:lstStyle/>
          <a:p>
            <a:pPr eaLnBrk="1" hangingPunct="1"/>
            <a:r>
              <a:rPr lang="en-US" altLang="en-US" dirty="0"/>
              <a:t>Multi-sensory resources to support learning</a:t>
            </a:r>
          </a:p>
        </p:txBody>
      </p:sp>
      <p:pic>
        <p:nvPicPr>
          <p:cNvPr id="4" name="Picture 8" descr="Session8 Pg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905000"/>
            <a:ext cx="2819400" cy="211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4578" name="Object 3"/>
          <p:cNvGraphicFramePr>
            <a:graphicFrameLocks noChangeAspect="1"/>
          </p:cNvGraphicFramePr>
          <p:nvPr/>
        </p:nvGraphicFramePr>
        <p:xfrm>
          <a:off x="4953000" y="1905000"/>
          <a:ext cx="3048000" cy="2144713"/>
        </p:xfrm>
        <a:graphic>
          <a:graphicData uri="http://schemas.openxmlformats.org/presentationml/2006/ole">
            <mc:AlternateContent xmlns:mc="http://schemas.openxmlformats.org/markup-compatibility/2006">
              <mc:Choice xmlns:v="urn:schemas-microsoft-com:vml" Requires="v">
                <p:oleObj name="Photo Editor Photo" r:id="rId4" imgW="7621064" imgH="5361905" progId="">
                  <p:embed/>
                </p:oleObj>
              </mc:Choice>
              <mc:Fallback>
                <p:oleObj name="Photo Editor Photo" r:id="rId4" imgW="7621064" imgH="5361905" progId="">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1905000"/>
                        <a:ext cx="3048000" cy="2144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6" name="Picture 3" descr="DSCN07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4850" y="4114800"/>
            <a:ext cx="19431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DSCN071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33800" y="4114800"/>
            <a:ext cx="3198813"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Text Box 9"/>
          <p:cNvSpPr txBox="1">
            <a:spLocks noChangeArrowheads="1"/>
          </p:cNvSpPr>
          <p:nvPr/>
        </p:nvSpPr>
        <p:spPr bwMode="auto">
          <a:xfrm>
            <a:off x="7162800" y="6324600"/>
            <a:ext cx="281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sz="2000">
                <a:solidFill>
                  <a:schemeClr val="tx1"/>
                </a:solidFill>
                <a:latin typeface="Tahoma" panose="020B0604030504040204" pitchFamily="34" charset="0"/>
                <a:cs typeface="Times New Roman" panose="02020603050405020304" pitchFamily="18" charset="0"/>
              </a:rPr>
              <a:t>(TDA, 2008)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5"/>
          <p:cNvSpPr>
            <a:spLocks noGrp="1" noChangeArrowheads="1"/>
          </p:cNvSpPr>
          <p:nvPr>
            <p:ph type="title"/>
          </p:nvPr>
        </p:nvSpPr>
        <p:spPr>
          <a:xfrm>
            <a:off x="1944688" y="623888"/>
            <a:ext cx="6589712" cy="1281112"/>
          </a:xfrm>
        </p:spPr>
        <p:txBody>
          <a:bodyPr/>
          <a:lstStyle/>
          <a:p>
            <a:pPr eaLnBrk="1" hangingPunct="1"/>
            <a:r>
              <a:rPr lang="en-GB" altLang="en-US"/>
              <a:t>More supporting resources</a:t>
            </a:r>
          </a:p>
        </p:txBody>
      </p:sp>
      <p:sp>
        <p:nvSpPr>
          <p:cNvPr id="34819" name="Rectangle 7"/>
          <p:cNvSpPr>
            <a:spLocks noGrp="1" noChangeArrowheads="1"/>
          </p:cNvSpPr>
          <p:nvPr>
            <p:ph idx="1"/>
          </p:nvPr>
        </p:nvSpPr>
        <p:spPr>
          <a:xfrm>
            <a:off x="1587500" y="1543050"/>
            <a:ext cx="6591300" cy="3778250"/>
          </a:xfrm>
        </p:spPr>
        <p:txBody>
          <a:bodyPr/>
          <a:lstStyle/>
          <a:p>
            <a:pPr eaLnBrk="1" hangingPunct="1"/>
            <a:r>
              <a:rPr lang="en-GB" altLang="en-US"/>
              <a:t>Coloured paper/</a:t>
            </a:r>
          </a:p>
          <a:p>
            <a:pPr eaLnBrk="1" hangingPunct="1"/>
            <a:r>
              <a:rPr lang="en-GB" altLang="en-US"/>
              <a:t>Rainbow alphabet</a:t>
            </a:r>
          </a:p>
          <a:p>
            <a:pPr eaLnBrk="1" hangingPunct="1">
              <a:buFont typeface="Wingdings" panose="05000000000000000000" pitchFamily="2" charset="2"/>
              <a:buNone/>
            </a:pPr>
            <a:r>
              <a:rPr lang="en-GB" altLang="en-US"/>
              <a:t>   overlays</a:t>
            </a:r>
          </a:p>
          <a:p>
            <a:pPr eaLnBrk="1" hangingPunct="1"/>
            <a:r>
              <a:rPr lang="en-GB" altLang="en-US"/>
              <a:t>Reading rulers</a:t>
            </a:r>
          </a:p>
          <a:p>
            <a:pPr eaLnBrk="1" hangingPunct="1"/>
            <a:r>
              <a:rPr lang="en-GB" altLang="en-US"/>
              <a:t>Pen grips</a:t>
            </a:r>
          </a:p>
          <a:p>
            <a:pPr eaLnBrk="1" hangingPunct="1"/>
            <a:r>
              <a:rPr lang="en-GB" altLang="en-US"/>
              <a:t>Use of ICT</a:t>
            </a:r>
          </a:p>
          <a:p>
            <a:pPr eaLnBrk="1" hangingPunct="1"/>
            <a:r>
              <a:rPr lang="en-GB" altLang="en-US"/>
              <a:t>Memory games</a:t>
            </a:r>
          </a:p>
          <a:p>
            <a:pPr eaLnBrk="1" hangingPunct="1"/>
            <a:endParaRPr lang="en-GB" altLang="en-US"/>
          </a:p>
        </p:txBody>
      </p:sp>
      <p:pic>
        <p:nvPicPr>
          <p:cNvPr id="34820" name="Picture 3" descr="DSCN076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163" y="1370013"/>
            <a:ext cx="3527425" cy="264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Text Box 9"/>
          <p:cNvSpPr txBox="1">
            <a:spLocks noChangeArrowheads="1"/>
          </p:cNvSpPr>
          <p:nvPr/>
        </p:nvSpPr>
        <p:spPr bwMode="auto">
          <a:xfrm>
            <a:off x="6986588" y="6308725"/>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sz="2000">
                <a:solidFill>
                  <a:schemeClr val="tx1"/>
                </a:solidFill>
                <a:latin typeface="Tahoma" panose="020B0604030504040204" pitchFamily="34" charset="0"/>
                <a:cs typeface="Times New Roman" panose="02020603050405020304" pitchFamily="18" charset="0"/>
              </a:rPr>
              <a:t>(TDA, 2008)</a:t>
            </a:r>
          </a:p>
        </p:txBody>
      </p:sp>
      <p:pic>
        <p:nvPicPr>
          <p:cNvPr id="34822"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65675" y="4365625"/>
            <a:ext cx="23622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Trugs Shop - Read Successfully">
            <a:extLst>
              <a:ext uri="{FF2B5EF4-FFF2-40B4-BE49-F238E27FC236}">
                <a16:creationId xmlns:a16="http://schemas.microsoft.com/office/drawing/2014/main" id="{D7767ACF-F8CA-49A3-AB5A-520E21FA3A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9912" y="4508499"/>
            <a:ext cx="2324100" cy="19716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3" name="Rectangle 42">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rson with idea concept">
            <a:extLst>
              <a:ext uri="{FF2B5EF4-FFF2-40B4-BE49-F238E27FC236}">
                <a16:creationId xmlns:a16="http://schemas.microsoft.com/office/drawing/2014/main" id="{2C3DFE10-1089-48C2-A07C-876F49F4053E}"/>
              </a:ext>
            </a:extLst>
          </p:cNvPr>
          <p:cNvPicPr>
            <a:picLocks noChangeAspect="1"/>
          </p:cNvPicPr>
          <p:nvPr/>
        </p:nvPicPr>
        <p:blipFill rotWithShape="1">
          <a:blip r:embed="rId3">
            <a:alphaModFix amt="40000"/>
          </a:blip>
          <a:srcRect l="9731" r="1268" b="-1"/>
          <a:stretch/>
        </p:blipFill>
        <p:spPr>
          <a:xfrm>
            <a:off x="20" y="10"/>
            <a:ext cx="9143980" cy="6857990"/>
          </a:xfrm>
          <a:prstGeom prst="rect">
            <a:avLst/>
          </a:prstGeom>
        </p:spPr>
      </p:pic>
      <p:sp>
        <p:nvSpPr>
          <p:cNvPr id="2" name="Title 1">
            <a:extLst>
              <a:ext uri="{FF2B5EF4-FFF2-40B4-BE49-F238E27FC236}">
                <a16:creationId xmlns:a16="http://schemas.microsoft.com/office/drawing/2014/main" id="{44CC2C65-AA64-4789-8042-78E4EAF6DEBA}"/>
              </a:ext>
            </a:extLst>
          </p:cNvPr>
          <p:cNvSpPr>
            <a:spLocks noGrp="1"/>
          </p:cNvSpPr>
          <p:nvPr>
            <p:ph type="title"/>
          </p:nvPr>
        </p:nvSpPr>
        <p:spPr>
          <a:xfrm>
            <a:off x="1941909" y="2514600"/>
            <a:ext cx="6686550" cy="2262781"/>
          </a:xfrm>
        </p:spPr>
        <p:txBody>
          <a:bodyPr vert="horz" lIns="91440" tIns="45720" rIns="91440" bIns="45720" rtlCol="0" anchor="b">
            <a:normAutofit/>
          </a:bodyPr>
          <a:lstStyle/>
          <a:p>
            <a:pPr eaLnBrk="1" hangingPunct="1"/>
            <a:r>
              <a:rPr lang="en-US" sz="5400" dirty="0">
                <a:solidFill>
                  <a:schemeClr val="tx1"/>
                </a:solidFill>
              </a:rPr>
              <a:t>Think point!</a:t>
            </a:r>
          </a:p>
        </p:txBody>
      </p:sp>
      <p:sp>
        <p:nvSpPr>
          <p:cNvPr id="5" name="Content Placeholder 4">
            <a:extLst>
              <a:ext uri="{FF2B5EF4-FFF2-40B4-BE49-F238E27FC236}">
                <a16:creationId xmlns:a16="http://schemas.microsoft.com/office/drawing/2014/main" id="{297536B2-B249-47FF-9DCF-D7D03D7394C0}"/>
              </a:ext>
            </a:extLst>
          </p:cNvPr>
          <p:cNvSpPr>
            <a:spLocks noGrp="1"/>
          </p:cNvSpPr>
          <p:nvPr>
            <p:ph idx="1"/>
          </p:nvPr>
        </p:nvSpPr>
        <p:spPr>
          <a:xfrm>
            <a:off x="1273088" y="4777379"/>
            <a:ext cx="7691400" cy="1126283"/>
          </a:xfrm>
        </p:spPr>
        <p:txBody>
          <a:bodyPr vert="horz" lIns="91440" tIns="45720" rIns="91440" bIns="45720" rtlCol="0" anchor="t">
            <a:noAutofit/>
          </a:bodyPr>
          <a:lstStyle/>
          <a:p>
            <a:pPr marL="0" indent="0" eaLnBrk="1" hangingPunct="1">
              <a:spcAft>
                <a:spcPts val="0"/>
              </a:spcAft>
              <a:buNone/>
            </a:pPr>
            <a:r>
              <a:rPr lang="en-US" sz="3200" dirty="0">
                <a:solidFill>
                  <a:schemeClr val="tx1">
                    <a:lumMod val="65000"/>
                    <a:lumOff val="35000"/>
                  </a:schemeClr>
                </a:solidFill>
              </a:rPr>
              <a:t>What would be the key challenges for you as a teacher in supporting a learner with dyslexia?</a:t>
            </a:r>
          </a:p>
        </p:txBody>
      </p:sp>
      <p:sp>
        <p:nvSpPr>
          <p:cNvPr id="45" name="Rectangle 44">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sp>
      <p:sp>
        <p:nvSpPr>
          <p:cNvPr id="47"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11253385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65781D42-087D-484C-840B-CFDCDDEB2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5">
            <a:extLst>
              <a:ext uri="{FF2B5EF4-FFF2-40B4-BE49-F238E27FC236}">
                <a16:creationId xmlns:a16="http://schemas.microsoft.com/office/drawing/2014/main" id="{2F2D0089-EE06-49C0-9C5F-56B94DF2D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98416"/>
            <a:ext cx="7951572"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rgbClr val="000000">
              <a:alpha val="92000"/>
            </a:srgbClr>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DC4A3A3C-1612-428E-86EF-80F3A343E0FF}"/>
              </a:ext>
            </a:extLst>
          </p:cNvPr>
          <p:cNvSpPr>
            <a:spLocks noGrp="1"/>
          </p:cNvSpPr>
          <p:nvPr>
            <p:ph type="title"/>
          </p:nvPr>
        </p:nvSpPr>
        <p:spPr>
          <a:xfrm>
            <a:off x="812799" y="4628519"/>
            <a:ext cx="6343650" cy="958911"/>
          </a:xfrm>
        </p:spPr>
        <p:txBody>
          <a:bodyPr vert="horz" lIns="91440" tIns="45720" rIns="91440" bIns="45720" rtlCol="0" anchor="b">
            <a:normAutofit/>
          </a:bodyPr>
          <a:lstStyle/>
          <a:p>
            <a:pPr eaLnBrk="1" hangingPunct="1"/>
            <a:r>
              <a:rPr lang="en-US" sz="3800">
                <a:solidFill>
                  <a:srgbClr val="FFFFFF"/>
                </a:solidFill>
              </a:rPr>
              <a:t>Dyscalculia – what’s this?</a:t>
            </a:r>
          </a:p>
        </p:txBody>
      </p:sp>
      <p:pic>
        <p:nvPicPr>
          <p:cNvPr id="3" name="Picture 2" descr="Dyscalculia - SPELD NZ">
            <a:extLst>
              <a:ext uri="{FF2B5EF4-FFF2-40B4-BE49-F238E27FC236}">
                <a16:creationId xmlns:a16="http://schemas.microsoft.com/office/drawing/2014/main" id="{195AC6DF-8A90-48FF-969C-DC9EC43FA3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52410" y="643467"/>
            <a:ext cx="4856459" cy="33332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331913" y="852488"/>
            <a:ext cx="6589712" cy="1281112"/>
          </a:xfrm>
        </p:spPr>
        <p:txBody>
          <a:bodyPr/>
          <a:lstStyle/>
          <a:p>
            <a:pPr eaLnBrk="1" hangingPunct="1"/>
            <a:r>
              <a:rPr lang="en-GB" altLang="en-US"/>
              <a:t>Facts!</a:t>
            </a:r>
          </a:p>
        </p:txBody>
      </p:sp>
      <p:sp>
        <p:nvSpPr>
          <p:cNvPr id="27651" name="Rectangle 3"/>
          <p:cNvSpPr>
            <a:spLocks noGrp="1" noChangeArrowheads="1"/>
          </p:cNvSpPr>
          <p:nvPr>
            <p:ph idx="1"/>
          </p:nvPr>
        </p:nvSpPr>
        <p:spPr>
          <a:xfrm>
            <a:off x="1943100" y="2133600"/>
            <a:ext cx="6591300" cy="3778250"/>
          </a:xfrm>
        </p:spPr>
        <p:txBody>
          <a:bodyPr rtlCol="0">
            <a:normAutofit fontScale="92500"/>
          </a:bodyPr>
          <a:lstStyle/>
          <a:p>
            <a:pPr eaLnBrk="1" fontAlgn="auto" hangingPunct="1">
              <a:lnSpc>
                <a:spcPct val="80000"/>
              </a:lnSpc>
              <a:spcAft>
                <a:spcPts val="0"/>
              </a:spcAft>
              <a:buClr>
                <a:srgbClr val="0066FF"/>
              </a:buClr>
              <a:buFont typeface="Wingdings 3" charset="2"/>
              <a:buChar char=""/>
              <a:defRPr/>
            </a:pPr>
            <a:r>
              <a:rPr lang="en-GB" altLang="en-US" sz="2500" dirty="0">
                <a:solidFill>
                  <a:schemeClr val="tx1">
                    <a:lumMod val="75000"/>
                    <a:lumOff val="25000"/>
                  </a:schemeClr>
                </a:solidFill>
              </a:rPr>
              <a:t>according to the Williams Review (DCSF, 2008) approximately 6% of pupils have fallen significantly behind by the end of KS2 (below level 3)</a:t>
            </a:r>
          </a:p>
          <a:p>
            <a:pPr eaLnBrk="1" fontAlgn="auto" hangingPunct="1">
              <a:lnSpc>
                <a:spcPct val="80000"/>
              </a:lnSpc>
              <a:spcAft>
                <a:spcPts val="0"/>
              </a:spcAft>
              <a:buClr>
                <a:srgbClr val="0066FF"/>
              </a:buClr>
              <a:buFont typeface="Wingdings 3" charset="2"/>
              <a:buChar char=""/>
              <a:defRPr/>
            </a:pPr>
            <a:r>
              <a:rPr lang="en-GB" altLang="en-US" sz="2500" dirty="0">
                <a:solidFill>
                  <a:schemeClr val="tx1">
                    <a:lumMod val="75000"/>
                    <a:lumOff val="25000"/>
                  </a:schemeClr>
                </a:solidFill>
              </a:rPr>
              <a:t>Butterworth estimates between 4% and 6% of the British population have dyscalculia</a:t>
            </a:r>
          </a:p>
          <a:p>
            <a:pPr eaLnBrk="1" fontAlgn="auto" hangingPunct="1">
              <a:lnSpc>
                <a:spcPct val="80000"/>
              </a:lnSpc>
              <a:spcAft>
                <a:spcPts val="0"/>
              </a:spcAft>
              <a:buClr>
                <a:srgbClr val="0066FF"/>
              </a:buClr>
              <a:buFont typeface="Wingdings 3" charset="2"/>
              <a:buChar char=""/>
              <a:defRPr/>
            </a:pPr>
            <a:r>
              <a:rPr lang="en-GB" altLang="en-US" sz="2500" dirty="0">
                <a:solidFill>
                  <a:schemeClr val="tx1">
                    <a:lumMod val="75000"/>
                    <a:lumOff val="25000"/>
                  </a:schemeClr>
                </a:solidFill>
              </a:rPr>
              <a:t>The Department for Innovation, Universities and Skills estimate that of the 4-10% of the general population that are dyslexic, approximately 50-60% have associated difficulties with aspects of mathematics</a:t>
            </a:r>
          </a:p>
          <a:p>
            <a:pPr algn="r" eaLnBrk="1" fontAlgn="auto" hangingPunct="1">
              <a:lnSpc>
                <a:spcPct val="80000"/>
              </a:lnSpc>
              <a:spcAft>
                <a:spcPts val="0"/>
              </a:spcAft>
              <a:buFont typeface="Wingdings" panose="05000000000000000000" pitchFamily="2" charset="2"/>
              <a:buNone/>
              <a:defRPr/>
            </a:pPr>
            <a:r>
              <a:rPr lang="en-GB" altLang="en-US" sz="1600" dirty="0">
                <a:solidFill>
                  <a:schemeClr val="tx1">
                    <a:lumMod val="75000"/>
                    <a:lumOff val="25000"/>
                  </a:schemeClr>
                </a:solidFill>
              </a:rPr>
              <a:t>(Bird, 2009, p. 1)</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547813" y="476250"/>
            <a:ext cx="7793037" cy="1143000"/>
          </a:xfrm>
        </p:spPr>
        <p:txBody>
          <a:bodyPr/>
          <a:lstStyle/>
          <a:p>
            <a:pPr eaLnBrk="1" hangingPunct="1"/>
            <a:r>
              <a:rPr lang="en-GB" altLang="en-US"/>
              <a:t>Defining Dyscalculia</a:t>
            </a:r>
          </a:p>
        </p:txBody>
      </p:sp>
      <p:sp>
        <p:nvSpPr>
          <p:cNvPr id="28675" name="Rectangle 4"/>
          <p:cNvSpPr>
            <a:spLocks noGrp="1" noChangeArrowheads="1"/>
          </p:cNvSpPr>
          <p:nvPr>
            <p:ph idx="1"/>
          </p:nvPr>
        </p:nvSpPr>
        <p:spPr>
          <a:xfrm>
            <a:off x="684213" y="2060575"/>
            <a:ext cx="7772400" cy="4114800"/>
          </a:xfrm>
          <a:ln w="28575">
            <a:solidFill>
              <a:srgbClr val="0000FF"/>
            </a:solidFill>
            <a:miter lim="800000"/>
            <a:headEnd/>
            <a:tailEnd/>
          </a:ln>
        </p:spPr>
        <p:txBody>
          <a:bodyPr rtlCol="0">
            <a:normAutofit lnSpcReduction="10000"/>
          </a:bodyPr>
          <a:lstStyle/>
          <a:p>
            <a:pPr eaLnBrk="1" fontAlgn="auto" hangingPunct="1">
              <a:spcAft>
                <a:spcPts val="0"/>
              </a:spcAft>
              <a:buFont typeface="Wingdings" panose="05000000000000000000" pitchFamily="2" charset="2"/>
              <a:buNone/>
              <a:defRPr/>
            </a:pPr>
            <a:r>
              <a:rPr lang="en-GB" altLang="en-US" sz="2700" dirty="0">
                <a:solidFill>
                  <a:schemeClr val="tx1">
                    <a:lumMod val="75000"/>
                    <a:lumOff val="25000"/>
                  </a:schemeClr>
                </a:solidFill>
              </a:rPr>
              <a:t>   “A condition that affects the ability to acquire arithmetical skills.  Dyscalculic learners may have difficulty understanding simple number concepts, lack an intuitive grasp of numbers, and have problems learning number facts and procedures.  Even if they produce a correct answer or use a correct method, they may do so mechanically and without confidence.”</a:t>
            </a:r>
          </a:p>
          <a:p>
            <a:pPr algn="r" eaLnBrk="1" fontAlgn="auto" hangingPunct="1">
              <a:spcAft>
                <a:spcPts val="0"/>
              </a:spcAft>
              <a:buFont typeface="Wingdings" panose="05000000000000000000" pitchFamily="2" charset="2"/>
              <a:buNone/>
              <a:defRPr/>
            </a:pPr>
            <a:r>
              <a:rPr lang="en-GB" altLang="en-US" sz="2000" dirty="0">
                <a:solidFill>
                  <a:schemeClr val="tx1">
                    <a:lumMod val="75000"/>
                    <a:lumOff val="25000"/>
                  </a:schemeClr>
                </a:solidFill>
              </a:rPr>
              <a:t>(Department for Education and Skills, 2001, p.2)</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title"/>
          </p:nvPr>
        </p:nvSpPr>
        <p:spPr>
          <a:xfrm>
            <a:off x="1944688" y="623888"/>
            <a:ext cx="6589712" cy="1281112"/>
          </a:xfrm>
        </p:spPr>
        <p:txBody>
          <a:bodyPr/>
          <a:lstStyle/>
          <a:p>
            <a:pPr eaLnBrk="1" hangingPunct="1"/>
            <a:r>
              <a:rPr lang="en-GB" altLang="en-US"/>
              <a:t>Key Indicators</a:t>
            </a:r>
          </a:p>
        </p:txBody>
      </p:sp>
      <p:sp>
        <p:nvSpPr>
          <p:cNvPr id="29699" name="Rectangle 7"/>
          <p:cNvSpPr>
            <a:spLocks noGrp="1" noChangeArrowheads="1"/>
          </p:cNvSpPr>
          <p:nvPr>
            <p:ph idx="1"/>
          </p:nvPr>
        </p:nvSpPr>
        <p:spPr>
          <a:xfrm>
            <a:off x="1943100" y="2133600"/>
            <a:ext cx="6591300" cy="3778250"/>
          </a:xfrm>
        </p:spPr>
        <p:txBody>
          <a:bodyPr rtlCol="0">
            <a:normAutofit fontScale="92500" lnSpcReduction="20000"/>
          </a:bodyPr>
          <a:lstStyle/>
          <a:p>
            <a:pPr eaLnBrk="1" fontAlgn="auto" hangingPunct="1">
              <a:spcAft>
                <a:spcPts val="0"/>
              </a:spcAft>
              <a:buFont typeface="Wingdings 3" charset="2"/>
              <a:buChar char=""/>
              <a:defRPr/>
            </a:pPr>
            <a:r>
              <a:rPr lang="en-GB" altLang="en-US" sz="2700" dirty="0">
                <a:solidFill>
                  <a:schemeClr val="tx1">
                    <a:lumMod val="75000"/>
                    <a:lumOff val="25000"/>
                  </a:schemeClr>
                </a:solidFill>
              </a:rPr>
              <a:t>lack of motivation in mathematical activities</a:t>
            </a:r>
          </a:p>
          <a:p>
            <a:pPr eaLnBrk="1" fontAlgn="auto" hangingPunct="1">
              <a:spcAft>
                <a:spcPts val="0"/>
              </a:spcAft>
              <a:buFont typeface="Wingdings 3" charset="2"/>
              <a:buChar char=""/>
              <a:defRPr/>
            </a:pPr>
            <a:r>
              <a:rPr lang="en-GB" altLang="en-US" sz="2700" dirty="0">
                <a:solidFill>
                  <a:schemeClr val="tx1">
                    <a:lumMod val="75000"/>
                    <a:lumOff val="25000"/>
                  </a:schemeClr>
                </a:solidFill>
              </a:rPr>
              <a:t>lack of self-confidence – even when the answer is correct</a:t>
            </a:r>
          </a:p>
          <a:p>
            <a:pPr eaLnBrk="1" fontAlgn="auto" hangingPunct="1">
              <a:spcAft>
                <a:spcPts val="0"/>
              </a:spcAft>
              <a:buFont typeface="Wingdings 3" charset="2"/>
              <a:buChar char=""/>
              <a:defRPr/>
            </a:pPr>
            <a:r>
              <a:rPr lang="en-GB" altLang="en-US" sz="2700" dirty="0">
                <a:solidFill>
                  <a:schemeClr val="tx1">
                    <a:lumMod val="75000"/>
                    <a:lumOff val="25000"/>
                  </a:schemeClr>
                </a:solidFill>
              </a:rPr>
              <a:t>feelings of anxiety</a:t>
            </a:r>
          </a:p>
          <a:p>
            <a:pPr eaLnBrk="1" fontAlgn="auto" hangingPunct="1">
              <a:spcAft>
                <a:spcPts val="0"/>
              </a:spcAft>
              <a:buFont typeface="Wingdings 3" charset="2"/>
              <a:buChar char=""/>
              <a:defRPr/>
            </a:pPr>
            <a:r>
              <a:rPr lang="en-GB" altLang="en-US" sz="2700" dirty="0">
                <a:solidFill>
                  <a:schemeClr val="tx1">
                    <a:lumMod val="75000"/>
                    <a:lumOff val="25000"/>
                  </a:schemeClr>
                </a:solidFill>
              </a:rPr>
              <a:t>may develop avoidance strategies</a:t>
            </a:r>
          </a:p>
          <a:p>
            <a:pPr eaLnBrk="1" fontAlgn="auto" hangingPunct="1">
              <a:spcAft>
                <a:spcPts val="0"/>
              </a:spcAft>
              <a:buFont typeface="Wingdings 3" charset="2"/>
              <a:buChar char=""/>
              <a:defRPr/>
            </a:pPr>
            <a:r>
              <a:rPr lang="en-GB" altLang="en-US" sz="2700" dirty="0">
                <a:solidFill>
                  <a:schemeClr val="tx1">
                    <a:lumMod val="75000"/>
                    <a:lumOff val="25000"/>
                  </a:schemeClr>
                </a:solidFill>
              </a:rPr>
              <a:t>avoid taking part in whole group activities</a:t>
            </a:r>
          </a:p>
          <a:p>
            <a:pPr eaLnBrk="1" fontAlgn="auto" hangingPunct="1">
              <a:spcAft>
                <a:spcPts val="0"/>
              </a:spcAft>
              <a:buFont typeface="Wingdings 3" charset="2"/>
              <a:buChar char=""/>
              <a:defRPr/>
            </a:pPr>
            <a:r>
              <a:rPr lang="en-GB" altLang="en-US" sz="2700" dirty="0">
                <a:solidFill>
                  <a:schemeClr val="tx1">
                    <a:lumMod val="75000"/>
                    <a:lumOff val="25000"/>
                  </a:schemeClr>
                </a:solidFill>
              </a:rPr>
              <a:t>an “I hate Maths!” attitude</a:t>
            </a:r>
          </a:p>
          <a:p>
            <a:pPr eaLnBrk="1" fontAlgn="auto" hangingPunct="1">
              <a:spcAft>
                <a:spcPts val="0"/>
              </a:spcAft>
              <a:buFont typeface="Wingdings 3" charset="2"/>
              <a:buChar char=""/>
              <a:defRPr/>
            </a:pPr>
            <a:endParaRPr lang="en-GB" altLang="en-US" sz="2700" dirty="0">
              <a:solidFill>
                <a:schemeClr val="tx1">
                  <a:lumMod val="75000"/>
                  <a:lumOff val="25000"/>
                </a:schemeClr>
              </a:solidFill>
            </a:endParaRPr>
          </a:p>
        </p:txBody>
      </p:sp>
      <p:sp>
        <p:nvSpPr>
          <p:cNvPr id="38916" name="Text Box 4"/>
          <p:cNvSpPr txBox="1">
            <a:spLocks noChangeArrowheads="1"/>
          </p:cNvSpPr>
          <p:nvPr/>
        </p:nvSpPr>
        <p:spPr bwMode="auto">
          <a:xfrm>
            <a:off x="4724400" y="5943600"/>
            <a:ext cx="3657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sz="2400">
              <a:solidFill>
                <a:schemeClr val="tx1"/>
              </a:solidFill>
              <a:latin typeface="Tahoma" panose="020B0604030504040204" pitchFamily="34" charset="0"/>
              <a:ea typeface="ＭＳ Ｐゴシック" panose="020B0600070205080204" pitchFamily="34" charset="-128"/>
              <a:cs typeface="Times New Roman" panose="02020603050405020304" pitchFamily="18" charset="0"/>
            </a:endParaRPr>
          </a:p>
        </p:txBody>
      </p:sp>
      <p:sp>
        <p:nvSpPr>
          <p:cNvPr id="38917" name="Text Box 5"/>
          <p:cNvSpPr txBox="1">
            <a:spLocks noChangeArrowheads="1"/>
          </p:cNvSpPr>
          <p:nvPr/>
        </p:nvSpPr>
        <p:spPr bwMode="auto">
          <a:xfrm>
            <a:off x="4572000" y="601980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sz="2400">
              <a:solidFill>
                <a:schemeClr val="tx1"/>
              </a:solidFill>
              <a:latin typeface="Tahoma" panose="020B0604030504040204" pitchFamily="34" charset="0"/>
              <a:ea typeface="ＭＳ Ｐゴシック" panose="020B0600070205080204" pitchFamily="34" charset="-128"/>
              <a:cs typeface="Times New Roman" panose="02020603050405020304" pitchFamily="18" charset="0"/>
            </a:endParaRP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eachers TV: Dyscalculia">
            <a:hlinkClick r:id="" action="ppaction://media"/>
            <a:extLst>
              <a:ext uri="{FF2B5EF4-FFF2-40B4-BE49-F238E27FC236}">
                <a16:creationId xmlns:a16="http://schemas.microsoft.com/office/drawing/2014/main" id="{DF1CEACA-F3F2-4FD8-AEC6-E30B459F4A92}"/>
              </a:ext>
            </a:extLst>
          </p:cNvPr>
          <p:cNvPicPr>
            <a:picLocks noRot="1" noChangeAspect="1"/>
          </p:cNvPicPr>
          <p:nvPr>
            <a:videoFile r:link="rId1"/>
          </p:nvPr>
        </p:nvPicPr>
        <p:blipFill>
          <a:blip r:embed="rId4"/>
          <a:stretch>
            <a:fillRect/>
          </a:stretch>
        </p:blipFill>
        <p:spPr>
          <a:xfrm>
            <a:off x="539552" y="2060848"/>
            <a:ext cx="8284106" cy="4680520"/>
          </a:xfrm>
          <a:prstGeom prst="rect">
            <a:avLst/>
          </a:prstGeom>
        </p:spPr>
      </p:pic>
      <p:sp>
        <p:nvSpPr>
          <p:cNvPr id="5" name="Title 4">
            <a:extLst>
              <a:ext uri="{FF2B5EF4-FFF2-40B4-BE49-F238E27FC236}">
                <a16:creationId xmlns:a16="http://schemas.microsoft.com/office/drawing/2014/main" id="{F4F5FAB6-E330-48F4-8601-D24264C67F3F}"/>
              </a:ext>
            </a:extLst>
          </p:cNvPr>
          <p:cNvSpPr>
            <a:spLocks noGrp="1"/>
          </p:cNvSpPr>
          <p:nvPr>
            <p:ph type="title"/>
          </p:nvPr>
        </p:nvSpPr>
        <p:spPr/>
        <p:txBody>
          <a:bodyPr/>
          <a:lstStyle/>
          <a:p>
            <a:r>
              <a:rPr lang="en-GB" dirty="0"/>
              <a:t>A different way of learning</a:t>
            </a:r>
          </a:p>
        </p:txBody>
      </p:sp>
    </p:spTree>
    <p:extLst>
      <p:ext uri="{BB962C8B-B14F-4D97-AF65-F5344CB8AC3E}">
        <p14:creationId xmlns:p14="http://schemas.microsoft.com/office/powerpoint/2010/main" val="97899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title"/>
          </p:nvPr>
        </p:nvSpPr>
        <p:spPr/>
        <p:txBody>
          <a:bodyPr/>
          <a:lstStyle/>
          <a:p>
            <a:pPr eaLnBrk="1" hangingPunct="1"/>
            <a:r>
              <a:rPr lang="en-GB" altLang="en-US"/>
              <a:t>Identification</a:t>
            </a:r>
          </a:p>
        </p:txBody>
      </p:sp>
      <p:sp>
        <p:nvSpPr>
          <p:cNvPr id="30723" name="Rectangle 5"/>
          <p:cNvSpPr>
            <a:spLocks noGrp="1" noChangeArrowheads="1"/>
          </p:cNvSpPr>
          <p:nvPr>
            <p:ph sz="half" idx="1"/>
          </p:nvPr>
        </p:nvSpPr>
        <p:spPr>
          <a:xfrm>
            <a:off x="1943100" y="2136775"/>
            <a:ext cx="3197225" cy="3767138"/>
          </a:xfrm>
        </p:spPr>
        <p:txBody>
          <a:bodyPr rtlCol="0">
            <a:normAutofit fontScale="92500" lnSpcReduction="10000"/>
          </a:bodyPr>
          <a:lstStyle/>
          <a:p>
            <a:pPr eaLnBrk="1" fontAlgn="auto" hangingPunct="1">
              <a:lnSpc>
                <a:spcPct val="90000"/>
              </a:lnSpc>
              <a:spcAft>
                <a:spcPts val="0"/>
              </a:spcAft>
              <a:buFont typeface="Wingdings" panose="05000000000000000000" pitchFamily="2" charset="2"/>
              <a:buNone/>
              <a:defRPr/>
            </a:pPr>
            <a:r>
              <a:rPr lang="en-GB" altLang="en-US" sz="2300" dirty="0">
                <a:solidFill>
                  <a:schemeClr val="tx1">
                    <a:lumMod val="75000"/>
                    <a:lumOff val="25000"/>
                  </a:schemeClr>
                </a:solidFill>
              </a:rPr>
              <a:t>Informally:</a:t>
            </a:r>
          </a:p>
          <a:p>
            <a:pPr eaLnBrk="1" fontAlgn="auto" hangingPunct="1">
              <a:lnSpc>
                <a:spcPct val="90000"/>
              </a:lnSpc>
              <a:spcAft>
                <a:spcPts val="0"/>
              </a:spcAft>
              <a:buFont typeface="Wingdings 3" charset="2"/>
              <a:buChar char=""/>
              <a:defRPr/>
            </a:pPr>
            <a:r>
              <a:rPr lang="en-GB" altLang="en-US" sz="2300" dirty="0">
                <a:solidFill>
                  <a:schemeClr val="tx1">
                    <a:lumMod val="75000"/>
                    <a:lumOff val="25000"/>
                  </a:schemeClr>
                </a:solidFill>
              </a:rPr>
              <a:t>does he/she have difficulty in counting backwards?</a:t>
            </a:r>
          </a:p>
          <a:p>
            <a:pPr eaLnBrk="1" fontAlgn="auto" hangingPunct="1">
              <a:lnSpc>
                <a:spcPct val="90000"/>
              </a:lnSpc>
              <a:spcAft>
                <a:spcPts val="0"/>
              </a:spcAft>
              <a:buFont typeface="Wingdings 3" charset="2"/>
              <a:buChar char=""/>
              <a:defRPr/>
            </a:pPr>
            <a:r>
              <a:rPr lang="en-GB" altLang="en-US" sz="2300" dirty="0">
                <a:solidFill>
                  <a:schemeClr val="tx1">
                    <a:lumMod val="75000"/>
                    <a:lumOff val="25000"/>
                  </a:schemeClr>
                </a:solidFill>
              </a:rPr>
              <a:t>how reliable can he/she remember their times tables?</a:t>
            </a:r>
          </a:p>
          <a:p>
            <a:pPr eaLnBrk="1" fontAlgn="auto" hangingPunct="1">
              <a:lnSpc>
                <a:spcPct val="90000"/>
              </a:lnSpc>
              <a:spcAft>
                <a:spcPts val="0"/>
              </a:spcAft>
              <a:buFont typeface="Wingdings 3" charset="2"/>
              <a:buChar char=""/>
              <a:defRPr/>
            </a:pPr>
            <a:r>
              <a:rPr lang="en-GB" altLang="en-US" sz="2300" dirty="0">
                <a:solidFill>
                  <a:schemeClr val="tx1">
                    <a:lumMod val="75000"/>
                    <a:lumOff val="25000"/>
                  </a:schemeClr>
                </a:solidFill>
              </a:rPr>
              <a:t>does he/she have other calculation strategies beyond counting in ones? </a:t>
            </a:r>
          </a:p>
        </p:txBody>
      </p:sp>
      <p:sp>
        <p:nvSpPr>
          <p:cNvPr id="30724" name="Rectangle 6"/>
          <p:cNvSpPr>
            <a:spLocks noGrp="1" noChangeArrowheads="1"/>
          </p:cNvSpPr>
          <p:nvPr>
            <p:ph sz="half" idx="2"/>
          </p:nvPr>
        </p:nvSpPr>
        <p:spPr>
          <a:xfrm>
            <a:off x="5337175" y="2136775"/>
            <a:ext cx="3197225" cy="3767138"/>
          </a:xfrm>
        </p:spPr>
        <p:txBody>
          <a:bodyPr rtlCol="0">
            <a:normAutofit fontScale="92500" lnSpcReduction="10000"/>
          </a:bodyPr>
          <a:lstStyle/>
          <a:p>
            <a:pPr eaLnBrk="1" fontAlgn="auto" hangingPunct="1">
              <a:lnSpc>
                <a:spcPct val="90000"/>
              </a:lnSpc>
              <a:spcAft>
                <a:spcPts val="0"/>
              </a:spcAft>
              <a:buFont typeface="Wingdings" panose="05000000000000000000" pitchFamily="2" charset="2"/>
              <a:buNone/>
              <a:defRPr/>
            </a:pPr>
            <a:r>
              <a:rPr lang="en-GB" altLang="en-US" sz="2300" dirty="0">
                <a:solidFill>
                  <a:schemeClr val="tx1">
                    <a:lumMod val="75000"/>
                    <a:lumOff val="25000"/>
                  </a:schemeClr>
                </a:solidFill>
              </a:rPr>
              <a:t>Formally:</a:t>
            </a:r>
          </a:p>
          <a:p>
            <a:pPr eaLnBrk="1" fontAlgn="auto" hangingPunct="1">
              <a:lnSpc>
                <a:spcPct val="90000"/>
              </a:lnSpc>
              <a:spcAft>
                <a:spcPts val="0"/>
              </a:spcAft>
              <a:buFont typeface="Wingdings 3" charset="2"/>
              <a:buChar char=""/>
              <a:defRPr/>
            </a:pPr>
            <a:r>
              <a:rPr lang="en-GB" altLang="en-US" sz="2300" dirty="0">
                <a:solidFill>
                  <a:schemeClr val="tx1">
                    <a:lumMod val="75000"/>
                    <a:lumOff val="25000"/>
                  </a:schemeClr>
                </a:solidFill>
              </a:rPr>
              <a:t>formal diagnosis by a qualified teacher/</a:t>
            </a:r>
            <a:r>
              <a:rPr lang="en-GB" altLang="en-US" sz="2300" dirty="0" err="1">
                <a:solidFill>
                  <a:schemeClr val="tx1">
                    <a:lumMod val="75000"/>
                    <a:lumOff val="25000"/>
                  </a:schemeClr>
                </a:solidFill>
              </a:rPr>
              <a:t>practitoner</a:t>
            </a:r>
            <a:r>
              <a:rPr lang="en-GB" altLang="en-US" sz="2300" dirty="0">
                <a:solidFill>
                  <a:schemeClr val="tx1">
                    <a:lumMod val="75000"/>
                    <a:lumOff val="25000"/>
                  </a:schemeClr>
                </a:solidFill>
              </a:rPr>
              <a:t> or educational psychologist</a:t>
            </a:r>
          </a:p>
          <a:p>
            <a:pPr eaLnBrk="1" fontAlgn="auto" hangingPunct="1">
              <a:lnSpc>
                <a:spcPct val="90000"/>
              </a:lnSpc>
              <a:spcAft>
                <a:spcPts val="0"/>
              </a:spcAft>
              <a:buFont typeface="Wingdings 3" charset="2"/>
              <a:buChar char=""/>
              <a:defRPr/>
            </a:pPr>
            <a:r>
              <a:rPr lang="en-GB" altLang="en-US" sz="2300" dirty="0">
                <a:solidFill>
                  <a:schemeClr val="tx1">
                    <a:lumMod val="75000"/>
                    <a:lumOff val="25000"/>
                  </a:schemeClr>
                </a:solidFill>
              </a:rPr>
              <a:t>this follows thorough assessment e.g. Butterworth’s computer-based ‘Dyscalculia Screener’</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44688" y="623888"/>
            <a:ext cx="6589712" cy="1281112"/>
          </a:xfrm>
        </p:spPr>
        <p:txBody>
          <a:bodyPr/>
          <a:lstStyle/>
          <a:p>
            <a:pPr eaLnBrk="1" hangingPunct="1"/>
            <a:r>
              <a:rPr lang="en-GB" altLang="en-US"/>
              <a:t>Support Strategies</a:t>
            </a:r>
          </a:p>
        </p:txBody>
      </p:sp>
      <p:sp>
        <p:nvSpPr>
          <p:cNvPr id="31747" name="Rectangle 3"/>
          <p:cNvSpPr>
            <a:spLocks noGrp="1" noChangeArrowheads="1"/>
          </p:cNvSpPr>
          <p:nvPr>
            <p:ph idx="1"/>
          </p:nvPr>
        </p:nvSpPr>
        <p:spPr>
          <a:xfrm>
            <a:off x="1692275" y="2276475"/>
            <a:ext cx="6591300" cy="3778250"/>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use what the pupil already knows</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use various teaching styles:</a:t>
            </a:r>
          </a:p>
          <a:p>
            <a:pPr lvl="1" eaLnBrk="1" fontAlgn="auto" hangingPunct="1">
              <a:lnSpc>
                <a:spcPct val="80000"/>
              </a:lnSpc>
              <a:spcAft>
                <a:spcPts val="0"/>
              </a:spcAft>
              <a:buClr>
                <a:srgbClr val="0066FF"/>
              </a:buClr>
              <a:buFont typeface="Wingdings" panose="05000000000000000000" pitchFamily="2" charset="2"/>
              <a:buChar char="q"/>
              <a:defRPr/>
            </a:pPr>
            <a:r>
              <a:rPr lang="en-GB" altLang="en-US" sz="2200" dirty="0">
                <a:solidFill>
                  <a:schemeClr val="tx1">
                    <a:lumMod val="75000"/>
                    <a:lumOff val="25000"/>
                  </a:schemeClr>
                </a:solidFill>
              </a:rPr>
              <a:t> audio material</a:t>
            </a:r>
          </a:p>
          <a:p>
            <a:pPr lvl="1" eaLnBrk="1" fontAlgn="auto" hangingPunct="1">
              <a:lnSpc>
                <a:spcPct val="80000"/>
              </a:lnSpc>
              <a:spcAft>
                <a:spcPts val="0"/>
              </a:spcAft>
              <a:buClr>
                <a:srgbClr val="0066FF"/>
              </a:buClr>
              <a:buFont typeface="Wingdings" panose="05000000000000000000" pitchFamily="2" charset="2"/>
              <a:buChar char="q"/>
              <a:defRPr/>
            </a:pPr>
            <a:r>
              <a:rPr lang="en-GB" altLang="en-US" sz="2200" dirty="0">
                <a:solidFill>
                  <a:schemeClr val="tx1">
                    <a:lumMod val="75000"/>
                    <a:lumOff val="25000"/>
                  </a:schemeClr>
                </a:solidFill>
              </a:rPr>
              <a:t> visual strategies</a:t>
            </a:r>
          </a:p>
          <a:p>
            <a:pPr lvl="1" eaLnBrk="1" fontAlgn="auto" hangingPunct="1">
              <a:lnSpc>
                <a:spcPct val="80000"/>
              </a:lnSpc>
              <a:spcAft>
                <a:spcPts val="0"/>
              </a:spcAft>
              <a:buClr>
                <a:srgbClr val="0066FF"/>
              </a:buClr>
              <a:buFont typeface="Wingdings" panose="05000000000000000000" pitchFamily="2" charset="2"/>
              <a:buChar char="q"/>
              <a:defRPr/>
            </a:pPr>
            <a:r>
              <a:rPr lang="en-GB" altLang="en-US" sz="2200" dirty="0">
                <a:solidFill>
                  <a:schemeClr val="tx1">
                    <a:lumMod val="75000"/>
                    <a:lumOff val="25000"/>
                  </a:schemeClr>
                </a:solidFill>
              </a:rPr>
              <a:t> kinaesthetic  - hands-on experiences 	 </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show different methods</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teach ‘why’ as well as ‘how’</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use of ICT</a:t>
            </a:r>
          </a:p>
          <a:p>
            <a:pPr marL="0" indent="0" eaLnBrk="1" fontAlgn="auto" hangingPunct="1">
              <a:lnSpc>
                <a:spcPct val="80000"/>
              </a:lnSpc>
              <a:spcAft>
                <a:spcPts val="0"/>
              </a:spcAft>
              <a:buFont typeface="Wingdings 3" charset="2"/>
              <a:buNone/>
              <a:defRPr/>
            </a:pPr>
            <a:r>
              <a:rPr lang="en-GB" altLang="en-US" sz="2400" dirty="0">
                <a:solidFill>
                  <a:schemeClr val="tx1">
                    <a:lumMod val="75000"/>
                    <a:lumOff val="25000"/>
                  </a:schemeClr>
                </a:solidFill>
              </a:rPr>
              <a:t>REMEMBER – one size does not fit all</a:t>
            </a:r>
          </a:p>
          <a:p>
            <a:pPr eaLnBrk="1" fontAlgn="auto" hangingPunct="1">
              <a:lnSpc>
                <a:spcPct val="80000"/>
              </a:lnSpc>
              <a:spcAft>
                <a:spcPts val="0"/>
              </a:spcAft>
              <a:buFont typeface="Wingdings" panose="05000000000000000000" pitchFamily="2" charset="2"/>
              <a:buNone/>
              <a:defRPr/>
            </a:pPr>
            <a:r>
              <a:rPr lang="en-GB" altLang="en-US" sz="2400" dirty="0">
                <a:solidFill>
                  <a:schemeClr val="tx1">
                    <a:lumMod val="75000"/>
                    <a:lumOff val="25000"/>
                  </a:schemeClr>
                </a:solidFill>
              </a:rPr>
              <a:t>                                           </a:t>
            </a:r>
            <a:r>
              <a:rPr lang="en-GB" altLang="en-US" sz="2000" dirty="0">
                <a:solidFill>
                  <a:schemeClr val="tx1">
                    <a:lumMod val="75000"/>
                    <a:lumOff val="25000"/>
                  </a:schemeClr>
                </a:solidFill>
              </a:rPr>
              <a:t>(Chinn &amp; Ashcroft, 2007)</a:t>
            </a:r>
            <a:endParaRPr lang="en-GB" altLang="en-US" sz="2400" dirty="0">
              <a:solidFill>
                <a:schemeClr val="tx1">
                  <a:lumMod val="75000"/>
                  <a:lumOff val="25000"/>
                </a:schemeClr>
              </a:solidFill>
            </a:endParaRPr>
          </a:p>
          <a:p>
            <a:pPr eaLnBrk="1" fontAlgn="auto" hangingPunct="1">
              <a:lnSpc>
                <a:spcPct val="80000"/>
              </a:lnSpc>
              <a:spcAft>
                <a:spcPts val="0"/>
              </a:spcAft>
              <a:buFont typeface="Wingdings" panose="05000000000000000000" pitchFamily="2" charset="2"/>
              <a:buBlip>
                <a:blip r:embed="rId3"/>
              </a:buBlip>
              <a:defRPr/>
            </a:pPr>
            <a:endParaRPr lang="en-GB" altLang="en-US" sz="2400" dirty="0">
              <a:solidFill>
                <a:schemeClr val="tx1">
                  <a:lumMod val="75000"/>
                  <a:lumOff val="25000"/>
                </a:schemeClr>
              </a:solidFill>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a:t>     More Strategies</a:t>
            </a:r>
          </a:p>
        </p:txBody>
      </p:sp>
      <p:sp>
        <p:nvSpPr>
          <p:cNvPr id="32771" name="Rectangle 4"/>
          <p:cNvSpPr>
            <a:spLocks noGrp="1" noChangeArrowheads="1"/>
          </p:cNvSpPr>
          <p:nvPr>
            <p:ph type="body" sz="half" idx="1"/>
          </p:nvPr>
        </p:nvSpPr>
        <p:spPr>
          <a:xfrm>
            <a:off x="85725" y="2538413"/>
            <a:ext cx="3771900" cy="4038600"/>
          </a:xfrm>
        </p:spPr>
        <p:txBody>
          <a:bodyPr rtlCol="0">
            <a:normAutofit fontScale="92500" lnSpcReduction="10000"/>
          </a:bodyPr>
          <a:lstStyle/>
          <a:p>
            <a:pPr eaLnBrk="1" fontAlgn="auto" hangingPunct="1">
              <a:lnSpc>
                <a:spcPct val="90000"/>
              </a:lnSpc>
              <a:spcAft>
                <a:spcPts val="0"/>
              </a:spcAft>
              <a:buFont typeface="Wingdings 3" charset="2"/>
              <a:buChar char=""/>
              <a:defRPr/>
            </a:pPr>
            <a:r>
              <a:rPr lang="en-GB" altLang="en-US" sz="2000" dirty="0">
                <a:solidFill>
                  <a:schemeClr val="tx1">
                    <a:lumMod val="75000"/>
                    <a:lumOff val="25000"/>
                  </a:schemeClr>
                </a:solidFill>
              </a:rPr>
              <a:t>use concrete materials, e.g. Cuisenaire rods, Dienes blocks to visualise and build cognitive models</a:t>
            </a:r>
          </a:p>
          <a:p>
            <a:pPr eaLnBrk="1" fontAlgn="auto" hangingPunct="1">
              <a:lnSpc>
                <a:spcPct val="90000"/>
              </a:lnSpc>
              <a:spcAft>
                <a:spcPts val="0"/>
              </a:spcAft>
              <a:buFont typeface="Wingdings 3" charset="2"/>
              <a:buChar char=""/>
              <a:defRPr/>
            </a:pPr>
            <a:r>
              <a:rPr lang="en-GB" altLang="en-US" sz="2000" dirty="0">
                <a:solidFill>
                  <a:schemeClr val="tx1">
                    <a:lumMod val="75000"/>
                    <a:lumOff val="25000"/>
                  </a:schemeClr>
                </a:solidFill>
              </a:rPr>
              <a:t>encourage thinking in terms of components/chunks for building or partitioning numbers</a:t>
            </a:r>
          </a:p>
          <a:p>
            <a:pPr eaLnBrk="1" fontAlgn="auto" hangingPunct="1">
              <a:lnSpc>
                <a:spcPct val="90000"/>
              </a:lnSpc>
              <a:spcAft>
                <a:spcPts val="0"/>
              </a:spcAft>
              <a:buFont typeface="Wingdings 3" charset="2"/>
              <a:buChar char=""/>
              <a:defRPr/>
            </a:pPr>
            <a:r>
              <a:rPr lang="en-GB" altLang="en-US" sz="2000" dirty="0">
                <a:solidFill>
                  <a:schemeClr val="tx1">
                    <a:lumMod val="75000"/>
                    <a:lumOff val="25000"/>
                  </a:schemeClr>
                </a:solidFill>
              </a:rPr>
              <a:t>give plenty of time</a:t>
            </a:r>
          </a:p>
          <a:p>
            <a:pPr eaLnBrk="1" fontAlgn="auto" hangingPunct="1">
              <a:lnSpc>
                <a:spcPct val="90000"/>
              </a:lnSpc>
              <a:spcAft>
                <a:spcPts val="0"/>
              </a:spcAft>
              <a:buFont typeface="Wingdings 3" charset="2"/>
              <a:buChar char=""/>
              <a:defRPr/>
            </a:pPr>
            <a:r>
              <a:rPr lang="en-GB" altLang="en-US" sz="2000" dirty="0">
                <a:solidFill>
                  <a:schemeClr val="tx1">
                    <a:lumMod val="75000"/>
                    <a:lumOff val="25000"/>
                  </a:schemeClr>
                </a:solidFill>
              </a:rPr>
              <a:t>talk through the process and encourage the pupils to talk through their thinking processes</a:t>
            </a:r>
          </a:p>
        </p:txBody>
      </p:sp>
      <p:pic>
        <p:nvPicPr>
          <p:cNvPr id="41988" name="Picture 19" descr="ANd9GcQ0-5XMWEZDqj6j9N3-CwijRdRBn-3JyE-irnaSbnszX7YTN7eQmQbF5zo">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959600" y="4557713"/>
            <a:ext cx="1076325" cy="1076325"/>
          </a:xfrm>
        </p:spPr>
      </p:pic>
      <p:pic>
        <p:nvPicPr>
          <p:cNvPr id="41989" name="Picture 9" descr="ANd9GcT9QCN2Z3ZIlUSi5tQuQ_CQAZzgY63VP0EEPr9M43cmxh8HVZdpsOeBr4o">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19900" y="1773238"/>
            <a:ext cx="1800225" cy="167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Rectangle 10"/>
          <p:cNvSpPr>
            <a:spLocks noChangeArrowheads="1"/>
          </p:cNvSpPr>
          <p:nvPr/>
        </p:nvSpPr>
        <p:spPr bwMode="auto">
          <a:xfrm>
            <a:off x="3037803" y="6004385"/>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dirty="0">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(Bird, 2009)</a:t>
            </a:r>
          </a:p>
        </p:txBody>
      </p:sp>
      <p:sp>
        <p:nvSpPr>
          <p:cNvPr id="41991" name="Rectangle 13"/>
          <p:cNvSpPr>
            <a:spLocks noChangeArrowheads="1"/>
          </p:cNvSpPr>
          <p:nvPr/>
        </p:nvSpPr>
        <p:spPr bwMode="auto">
          <a:xfrm>
            <a:off x="6799263" y="3444875"/>
            <a:ext cx="18446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sz="1600" i="1">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(cuisenaire.co.uk</a:t>
            </a:r>
            <a:r>
              <a:rPr lang="en-GB" altLang="en-US" sz="16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 )</a:t>
            </a:r>
          </a:p>
        </p:txBody>
      </p:sp>
      <p:sp>
        <p:nvSpPr>
          <p:cNvPr id="41992" name="Rectangle 21"/>
          <p:cNvSpPr>
            <a:spLocks noChangeArrowheads="1"/>
          </p:cNvSpPr>
          <p:nvPr/>
        </p:nvSpPr>
        <p:spPr bwMode="auto">
          <a:xfrm>
            <a:off x="6408738" y="5810250"/>
            <a:ext cx="2178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sz="1600" i="1">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(juniorscholars.co.uk)</a:t>
            </a:r>
            <a:r>
              <a:rPr lang="en-GB"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 </a:t>
            </a:r>
          </a:p>
        </p:txBody>
      </p:sp>
      <p:sp>
        <p:nvSpPr>
          <p:cNvPr id="41993" name="AutoShape 10" descr="data:image/jpeg;base64,/9j/4AAQSkZJRgABAQAAAQABAAD/2wCEAAkGBxQQEhQUEhQVFBQUFRUUFRYWFhQUFBgUFBUWFxUXGBQYHCggGB0lGxUUITEhJSkrLi4uGB8zODMsNygtLisBCgoKDg0OGxAQGiwkICQsLCwvLCwsLCwsLCwsLCwsLCwsLCwsLCwsLCwsLCwsLCwsLCwsLCwsLCwsLCwsLCwsLP/AABEIALcBEwMBEQACEQEDEQH/xAAbAAABBQEBAAAAAAAAAAAAAAACAQMEBQYAB//EAD8QAAEDAQUFBgQEBAUFAQAAAAEAAhEDBAUSITEGQVFhcRMiMoGRoRRCscFSYnLwFZLR4QcjM8LxQ1NzssMW/8QAGwEAAgMBAQEAAAAAAAAAAAAAAAUBAwQCBgf/xAAsEQACAgICAgMAAgICAgMBAAAAAQIDBBESIQUxEyJBFDJRYXGBBhUkQpEj/9oADAMBAAIRAxEAPwDbgLOdBtCAHApAMBABQgAgEALCkBYQByAFQASAFQAoQByAEKAGiEAK0KQDQAhCAAqOABJMAAkngBqV3CPLornOME5S/DPP2hk5NOHdnnHSFc8d62hVDzFcpafRY2S82v3qh79SGsLIWLcOya10oOthIJAIQACAOhSALgoAaKAAIUgNuCAGnhBAw9qAIlSmgBg00AagBVHQTWoAcAQAQCADAQAoCACUgdCAOhAHAIAUBACwgDkAKjaDaEKkNgkKACAUkHQgBChdgZray88LTTGcDFUjedWs+k9QtdUOMeTEPkMh2zVUCDs/dnbMx1HEEkwGwAPVdxyG2df+prS7BvSwmzuEHI6FW8Y2exfYrsOX1fQ7Y74c3J2Y4rLZjyj6GWL5aFnU1pl5Zbxa/Qqj/kbwmmtol4gUe/R37EhACwgAXIAZcEADCkAHBBA24IAZe1AEZ7UAMFqANG0Ko6DAQAQCADAQAYCAFQAsIA4BSAsIASFACwpA5C7AbrVgwFziAAJJJgADeSuox5PSBdsxF87fgOw2ZgqAavcXNaf0gZnrl5rXXjbXZfGlstNnNpBaInKctdHcFjsThPiyqUeLNOEM5CQRs4qAb12Qr1twoUy75jkwcXf0Az/5V9MOTMGbkqmve+2YeqMeLEZxTJ3ydUwcPrxPJRvkrfkJt0W00RhOY1BCwqiW9HpIeUqcVyfYt7W/tiI0HHUkrZXDXsT5+YrpdFXYnmtVNNg0yLjpO/quJXaejqnx07Y829FjarFUoQd3EaIdULFst3k4j97RLu29DIa7PmsN0HSxzhZ8cla12jSNMiVzF7GBykASgBsoAAhSAJQQAQgBp7UARqjUAMEIA0AVR0GAgAgEAGEAEEAEEAKgDlIHBAHQgBCUAUe0G01GyCHHFUI7tNubzzP4RzPvor66JTZ3GGzzO/L9r21wDzDS4YaY8AO5zvxEayeGULXKMaI7RoUFFdm3uXY+z9k3tGl7nAEuxOGugABgeizrIkUSta9Gavexm7LUACTSqDEOIAMHzB+qttrV0Nr2XaU4noVw3iKzBnmI8+aXx36ZlacS2C6OTnGMzoMyeQ1XUY7OLJ8Vt/hgNp73NR4LdDIZOgaNXEbyZHqtjaqiebkpZ1zX4TrvufHTBc44iOUKa7dmizxMHH6sr61IscWnULSmmIbYSrlxACkr9DN1f5FWToSc+pn1S62DUz1mHlRnVGOzR3pb2OpESCSMhvnir6d72VeQur4OO9tldctAvfy+wWTKn8k9Iu8Vi/FVt+2bALhLQ1OhSADggBsoAAhSAJQQCQgBt4QBHqNQAxhQBegKo6CCACCACCACCACCAFQAqAOQA3WqtY0ucQ1rQS5zjDQBqSdwXS230Hb9Hnu0e3Zeezsk5mO0Izd/42HTq703rZGmMFymXwrX/wBitp7F2l7e0OFzj3oc8moZ4kzJ81ojfF9IsViM+0mnU7zSCww4EZgjIqbqucOjtrkj0K6NrqDaYD6gGERvn0GawQos9aMjpezG7TXwbbWxgEU2DAwHIxMlx5k+wCY1QcEaa48UTtlL4NF4YTv7vTe3+ixZdOnyRxbXvs9UsloFRoc3QhZl2Y29FPtReEDsmnMiX8m5w3z/AHqtlFX6xD5bM4f/AM4v2ZS12fFBGon31Vl9fJC3xuYqZvkW92XngbhcDlks9dckx5LPpjHkmQbdaQ4ue7utAk8mgLavqts83dY77fr+lNZ75a8mBhaPmcQJ8uPJZ5ZlaemaZeOnGO9k+lWDxIzH714K6uddvaF/cH/gMiSBx+iqyrFCPFDLxuNLIs3L0ay47JgZO8/RLoR/T1q6+v8AgtIVhIhQSC4IAbIQAJCkACEECFAAPCAI9QIAZIUgXQCpOgwEAEEAKAgBQgAggBUALCAFQBAv27/ibPVozhxtgHg4GWzykCVbVLjI6i9M8gu6zGnacNQQ6mS0tO4g977LRmPcOjTN7iew2a0tcARnOizQ7fRj72eR7X2llW2VnU82yGyNCWtDXHnmCJ5JtSnxN9SeuypVvo7aNLsXcLbUS6pJY3Roynql9mS+WkZ7LNFztTscynSdXs8sdTGNzZkFrcyRwIVldqmuMiIW76F2R2jIYZzIHh/NuPQrN8LjMXeRsWPBtkC1Xi59UgQSXd5xzlx1gK6Vyh0ecqwZXr5Zv2XNa7XNZikHKSIhW1z37OMvxjrjyXZBCtWhPyREvazuqUKjGeItMcyMwPOFVcpOPRqwrFC5N+jN3BZDUIFQloEz+L309Ej+FOf2PTLHjanJv2ag2KnZ5c15LCJIdq3DqZGRyTTFrVcG2J/IUwU4xj7YGytf4mri3EyAdwboFgstdkz0GFVGqrUfZ6LTbCu9dG4NBAhCkAXKAGygACpAAoARAAuCAGHhGgGoUgXAVJ0EAgAgEAKAgBUAKEAKgBUEHEqX17Ar7be9KkcL6jGuOgc4Bx6N1WiOPY1tRZW7Ip+zGbb3eKzfi6Bl9OBVjUsGj+rd/LorqZxk+LNlU99MyZvesWFvauDTkQIbI4SBK1KiMS9VJdhXNcdW1T2QGEfMTDek71DvinpBKaixm87tq2ZwZVbhJzaZBaQNYIVyamjpTTNJsZfTKOTiBORnLoUotqkp70ZrY7Zc7V7V0hQfTpuD6lRpZAMhrXCHFx0BjQLRRU3LbOIV7aM1swWYHRGMuzG8tA7sctfdbpa9Hm//ACFW/Iv8DlSkadQuPhLsQPUyR1Si+tqWy7x+VCVPFv0K2+a9qeA0ltEHPCIEA736kngOKz1Russ/wkY8vJb2t9E61WltJuJ5gT5k8hvKeTsjFdiSmqdz4xRHoXpTfGZE6YhE9CqFlw3rZbbhW1rbJJpgmSBPHerXXB+0cLJuitJlLtFbwP8AJbmSO95xA9M/RL865Rj8aGeDV9Xbb2/wb2dtPYvbHER90kqtfMZ4d756Z63ZKwe0OGhEptGW0Nx2FJIiCBCpAbIQABQALkAAUAIUAMvUgNlAFsFUdBAIAIKAFQAqkBUAdKNEEe229lFpdUcGtGpJgdOZ5K6qmdj4pFc7YwRhb722fUPZ2YFoJgPI77j+Rvy9Tn0TzH8dXQvkv/8AwxSyJWPjAhP2OtLmGpLXuPeLS4mod+sZnzW2vPx39NaRVLGsX2Htlr1LHYX/AKXtcN2kEfUdUizqHRbuPp/owxbuUdP2Ue1lxfCVSGf6NQF1I8BvZPFpy6Qu1byq2vYzhPlHRsNl7SyhZw0giTOQ+UgR0Sn5Ipvl7LV4+6xbRD2rxWukGU2tBDg5pcSANQcwDuyV9WXGJdX4+2LMsNm7R+Kh/PUP/wA1c8+L/C/+BaL/APmK+99EdDUP+0KHnxXpE/wLCXQ2YgSarg/UObkAemvuuV5D/KKbPE/IuMtMB17VbJUbStMPa8SyqzI5ESHN4/2V0MmNntHkPK/+PSofKtl5RrNeAWkEfvctEXD8PJX1Ti/vsptpKRL6RPhAcBwDpE+0ehWPM5DvwrrUZf5INrtbSxjBmWlxPnoElub617NmfptaLb+IdjZhVfrhyG9xJho+h6SndVzjRyn7EUMf5L9L0Z65buq2l5I7z3mSTkM987kjslK2Q8+JzXGPoubwuCvZgHOaC38TTiCqlTKHZRKmyl7Zs9jLyxswnXUfcLbjWbQ8os+SGzULWi45SSCUEAEIAAhAAOQABCABQA05SA3CALYKokOEEihQAqAFUg2cpim30iG0vZkr82yZTllGKr9J/wCmOp+boPVOMbxUpfax6RiuyuPUezDXnbq1V+KuXEnwyC0AflboB+816HGopguMBfZZOXs65APiGud8sEfzd72hKfNuX116NeBxPXqFcFoI3hIo9voYOWt7PKr4tTfjK76fhNV0RodziOrg4+a9RPE+bDUJexVG3hdyRqqFJt4WU0HEYh3qTtYcBkem48l5muTrm4seUz7TRmdpryfY6LGtgVXRTzzw4G98jico81j48ps9Hdk8KVx9lFZ7wqgg9o8uMbyZPAA6pqsepR7Ri/lT97NpZe0wNNVhY86jz1HVKcitRn16G2Pero7Rl76vdzrUaMkMZhBjLE8gOkneIIEKY17W9C7Lym7OMTcXYaLqAmAYknIR5q1Vbj2jFVk2Ql7MJt147Md3fHuzNdYy3LizX5HTcR667UQwtBgjMdf6FdX86XuD6PK+SwozTeibTvCnWBp12gT/ACnn+UoqzoWrhYuzynx2US51sKz7P0GHEASNQC6W9ea0LCq3zQWZ1s/rrtlPtI59WsGFpbTZ4coBJ1P2CXZ+Qm+K9IY49fwV/b2zT7Aua15neIHqsuM1sc4bTr6NzbGtfSe10QWn2BzW6yO4vZZkRUq+zzXZ68Oyq5aYiR04eiVUT4zaMGBdqXBnqdGoHNBG8JtF7Q3Q4pAQhSABQABCAAKAAKABhADL1IDaALgBVE6CQSKEAEgDkewMf/iQ+qKVLCT2Ti9tWN5OHAHcoD8tNOSe+HhW5vkuxdmuSS/wZrYezNqWnE/RpIaOYjPrJPoo8nlT+Xgn0izErUY8j0O+7CyvZ6jH/hc5pPyuaJBHDRZsS+cbVosvrThs8ioVCIIyK9VfVC5JMTRm4PcSe++a2AsFQhpEECASOE8Fnq8fVW+RdLKsl0M2C6K9YYqVNzgOER5Tqr5ZVMXps4+GbXon3JbnUKmFwLXNOhBBHEELz/lsZJq2HpjPBtbShL2ObY3UbYyacdo15qNByxB0y2dxzBnkvPwlqZ7GzGdlK0U2zFgqMqB1Wm4FpiHNIGXPTVaLL9i949n9dG0r1i8yeQ9FksfJjrFo+KGjI7TbPVH1e3oAOJAxskBxIyxAkwcoy5c1fRdx6Ziy8OTnziRrvuStUIFVpp05GLERJHANk+vNbZZNajoqpw5N/ZE3bGwmqaEZQX/7Uvqt4y2d+TSjoj1boq0Kba2RZMEj5SdxHPimqlHIr0/YnmozjojTiGXT9+S83dT8NmjzV1HxZHZ6HsxZqT6DJaC5uv2nPNNaZvh0xh/DpbUnHsjbfWdnYscMnh8DmCMwsWZFcf8AZkz4JRMVZrS6kZaUvjJxfRhqvlV6LC2bSV6jCzEGtIh0DMjhO4K6WRKXSLLMudi0VNJxaQRqMwqe0yiDcJJnp2yF49pTwzmNOiaY09xPR1z5xTRopWksOUgAUACUANkIAAoAFADTwpACEAWoVR0EgAggBUAcggj3lYW2ik+k/wALxHQ6gjmDB8lqxr5VzTRVbBSieV2Vz7FWe12TmOgxxG8ciIKdZOF/KSsrMNWR8T4stb22tdUpGmxpbiEOcfw7wBO/iu8LxkoS3Mi/LUlqJlGuTzSF/f6K5kwOJAPTf++axeQsddDaNOLFSn2etbMtYLPTA4Z9V5Dm21Jv2Ota9GZ/xHpNFSi9uT3NeHcSG4cJPqc0/wDHL5qpwn6/BffL47ItAWZ8MaTHgaSTp4QSV5W+HxzcT6BjTTpi2/wjfxejMYxwmDhy172iiFTl2dfyak9bJoOXHpp6qtrT0y/e+0Rrfb6dBodUdhByAzLieTRmVMY8norstjX/AGZHsd8UqphpIO4OETy19ldLElFbOYZMJdIS+TnS6u+jVQhf5NdJk+0W1jbvrh3zNwNG81HEBsdDn0BTDBT2JI+zGXbZX1C4saSA0l0AwAMx++qjylcXHa9mLytKcFKPssruvt9Dw5pLVkSh0J68+yK4sZvW9qlpI7Q5NnC0ZATqeZyGa5tunYUWXTs7IKqKC82QsTatcYgCBJz4haMetSYzwaIyXJnoF5XLTtFMtc1sx3TABB3ZhMbKYuOjZfjQlHowuzlrNnrYScmujyWCmXCejP4+3W62el034gCN6aL0NNa6DUgNlACFAAOQADkAAVOgAcgASgCzCqOgggBQgAkAcEAKul30csxf+Il0Ymi0sHebDan6fld5HLovQeIyVv42Lsyn9RhKDC+o1vHM8gDGXUph5HM+COo+yjGo+WXZ6nS2asxphjqTDl4gIfPEP1BSGOfepJuQwsxq9f7PNr1sPw9apSJns3ZHi3ItPoQvS16yqNyQqe659Fndm0b6AiJ88kp/9M99GxZulplXe15PtFTG88gB4QJ0H7zlOMeiGPDTMrm7Z7H9orQW2ezN0bULA7ypyGnzHsvE5Md5Ez3LuccWK/NEm67uZWpvpugSBhd+Fw0P2PVGLPjPTF/NxexzZ5r2sfTeCDTe5sHdkCR0kz5rnOjHkpIf4U3KBXXwzFaji0DGhvQ5n3xeiyp/ovz23Psc2gs1NtGlVbDXTgfGWKQSD1GGJ5pziWKa4sxVTl8miJtda6jaFme04XlwByGc050I1yS5Qi7Gn6GPkO647HrguWpbINV5DG7t+fAaBbFdGC1ATysUV0eg3fY6VBmBgAHDj1WeT5b5GKx800zzi/rOKFd7Qe6Tib0OiS2w4z0hFZTqfEvtlKFNrMbwHOcd4BAA5FbKK4/o0rxoRhpBbU3ZTNPtqQDSCA8DIZ743KvJqilyRiy8ZQXIormvDsHh3v8AZZqreD7OcPJVf1Zsqm2dJrJkl0ZNGee6TuC3vKjxN1uXDXRg2Wg4y86zJ89Uuc/tsT1WcZqR6hsvbu1pATJb9NyaUWckekhJTWy6Wg6BKABQALkAAVIAEIAAoAFAFkFUdBBABAIAVAChBBynYAVqQe0tcJa4FrhxDhBCuqsdclJHEo8k0eS3ld5slqLTo3wnixxlh9iD0KeZVUsyhTh7Rhpl8M2mbCybVU20xjdBA01J6DellOJZKXo1Tvgo9GFvO2mvWfVOReZjgIAA9AAvWUVfFWo7E1suUtjDVc2zhI1f+Htja/FUcATALZGk6ey8pl5k52aTHtOPGEV/sd2gsDK5q06nhxkiMi0tPdI5hJHa1Y2evrpjdjxiyusN3PpQO0Do34YJ8pKPk09mZeMb630WOvv55R9gq5Sc+2M6qVVHSZGttibVgmQ4ZBw4TMRvCjZXfjRuI38BNUtBcXtYcWCA1s7i4ySd+Q5q2OQ60K71Th/ax7JF4bN1K+DE9jQx+M5OcfC5vIA5jeqfl2LM7y8LVxgi3u67+wbGIu36YfuVyrWuhLLM/wBEl9JoknQSSSTEDUodkv0pd85PRUVrzoB09lijLHhaSBOoBzIlVyk32wsjJLkyZb3Nq0HOaQ5uEvYR+XPLhoVCeznHufMyFsvcOpOpsIcHESQZEDcPNcWT+vE6zb048SrAVArfSJFgsZrVBTbq4wphByekX0UStfRq7XsJDJpVHF4Ew4CDyBC2yw2o7RptwHCJE2Rtxo1cDsoOEhc48uL0zXg2clxf4ejgpmMQSggbLwp0yda9nFQQAVIAFAAOUgCgCzCpOgggAggBUAcggVSGhqu/CFK6DTMlthZRaKWNkGpSk8yz5h9D5Jz4vJ+Oem+mZMqjlHkjz81ciToP2F6OUo1xc/wVRi5vRqdndmGWinjqlwnQNLZHWQZSOXlpcvqhhHCWu/ZW3/crrHUDZxNcCWO0kAiQRxEj1CaYuSsiPZjtp+Njuzt6/DHl9plIsrx9is3FdDSnJjKKUiyvS82Ma+u4kM8WWpxaAcSSkcqpO1xPZUXxrx1N/wCCio7SPeMQpNA3NLji5SRkD0Cc1eGcq+W+xPPz2rNa6LqwWwVmB7ZAMyDqCNQUinBxm4s9BRdG2CkiBtDfwsuFoGOo/NoOTQJjE6M41jzVlNPN6KsnKVX112T9jL2faO2a/DLCwjCCB3g6ciTPhHqucqpQaS9nkfMWyscd/wCzMbUVKlrNYPLminUhjJIwtaXNBI3kyCSualxema6sSuvHT17JOxF7uY9tBxJY44QCZwu5Tpp7rVlYqlWpxF2XRHXJI2V+T8O+Pyz0DhPsJStCyjuXZR2GJz0IIPQq2KT9jGcVKDTJ+zdE4atJ3hFQtH6XtAMeqpinGQmri4MxWy91OqRTf3cy0mJILcjl5KZ1c5GueJ8suT9F1f8As1UsgD5x0zliAgjk4Li7H+NdGK7GdXv0MbN2kUqzXHcf6hTjvTWzZ46aS0en0bY0iQRHkm2/r7GdktI8wttqDrW5zNHVCBHAuy+3ok83qzoSVWcb3r9Z6jd7j2bS7WM01rluKPQIg3xfDKAzMuOjRqevAKm/JhUu32M8Tx87vzoy52hql0mAJ0Ay9d6wQ8jNy0/QyyfDwVW4dtGusFrFVgcP2U4jJSW0eblFp6ZIK6OQHIAAqQBQBaBUnQQQAqAFQByCALRWaxrnuMNaC4nkNUN6RdVBzkoo8stV+WmvUcQ98OJw02nuhs5AN00jNYXbJvo9hHx+NXSlP2FRvJ7DhqYmOHEH3BzVtV8q5JirJ8TGacq+0UF4VGh8aAkOEaQHAkfvgvUxy45GK1vs8tZiSpt21o9B2bvFopBs6fQ5pLHcfqy9tsq9vbwa/sqYMuaXPP5QQA0eeZ8gvR+JrcVti3Mab0jLNKdf8syRWmiZtFZXVLHSw6McxzumFzZ9XBeHzJcMmT/2e2VUp4MNDF1XeHDCXEZZHhA3jeEwxfLSi1GS6EeRhpraLbZ+i5gfi3vjzbkSOSxeYlXKacP09B4OFka2plZtZd5dVa+MiwNB4FpJj3+qX0z4S2d59cuSkPbBWnDaalM5F1MyObCPsSVbmrlFTR5/yMdxUiXtNddZtSrVYw1GVADDBLgRhyLddRqscJ7l2WUZtcqVGT9EDYzZ6v2wr12GkxhLmtdk5ziDHd1AE7+C1XZSUOKMWVlRa1E9BOkHOZBB0S3YqTZWPuRky1zmjgIgdJGS6UtGhZLS0TrPTDRhbkB6+ZXLezO5NvZnaYFK0vGkVCf5u991ZB9jil7gaXaa1N+DqYt7QB+o6fdaL9fGZsxx+M8wYeGvvySrv8E0HKL6NNdly2uuIc40qZ1LsiRybr6wtVddshhXXkWrUvRqLn2Xo0CHRjePmdmQfyjQLXXjRj2zbThwh2w9p71dQa1rB3nCcXAchxyVGZkuqOl+nqPGYMbXyZntn7KLRWd2negYjizkk5TOqx4dbvfKZu8jk/xlwrRe33cdN1MuY1rXNz7oABHOFsycSPHlEowc6cpcZ/pQ7PXiab8J0Kz4WS/6sq8thcX8i9M2spzvYhAcggGVJAEoAtAqjsMIAUKAFQByAXXZlNvbxwsbQGtSXPjcxmceZ+hVF1n4PvEY+5u1/hl9gwDUD3auk9M+6PJc0xRHkLZSm4mi24oMdZw/56bmYTvwvcGkdM58lbkRXEs8NfJX8PwwNeiyo2HNz46HyIWWq2df9WPr8Kq5NSX/AGQi2vR/0qhc38OQcOh3+yaU5kNp2RPN5fhHHbpe0N2eu9+KQSRm6dc+Kf1+Trgt/h5u7Asi9T6JIqEQdx3rdRm1XPpmSeM4muup00mcC2Dv3kLyXkn/APIke68dp40Ytfgv8OpAyGxyBcB6SsSloueHS3vRIbpyH0CP7Mv1CuO0tEKwXvStMBhLg4gCWwPdS4tGGeZRLqReWXZwMqCtgp4wILh4sMEQD5rqUZcRVm20TqkoE4OgEnQfRYu0zyEYPeokCne9J2jiBMYi1wZOg7506mFX8sd6L5YtiW2idyP71VhmZT3permv7OnAIjE6ATJ3AHLSM1Kjs1U0J9st7FTLqYJMu8h9Ff8AFuJN1SRhdq6tSlbQW+GrTY6InvN7hjhk1iql1H6kRtnGGolvYbgtFsDTXqYKY0bq6OIAyHUqY1WW+zlY1t3c3o1d1bP0bPmxgxfiPed6nTyWuGPGBuqxaq/zstQ1XLo0ihAEG+ruFoplvzDNp58FlyqPkrY38fluiaMPYbQ6zVTIjc4JVi3Ol8WNvIYjvStiXd47RMNJwaZc4RHCdZPSUwyMupV6XtmTCwbOfKXpFdcFzPqOFR/dYDI4u19BzWPExpOXJmjy2dXx+NGyjJO110eWe10AVJA04oAHEgC2VZ0EEAEFACoARzgASTAGZJ0AGpQ3pHcI8tJezy6terK1rfVqTgdLW5aN0b7e5KxclKXZ7WnHdVCivf6QbM74Z5DDLMRLTwBzjooU9MxZHj52PkSb1vh9oaGfKDJ4kjTyU2WuS0a/H4CofOXsz73F9TBubE8yRPpopqgv7FPkcma+kX0WVoseBrX/ACu7pHB271+y9LjVVZNDUl2uzzMMy/HvTT6YFJ0ZgwYieM7ivMScoSa99ntZ0U5EE5x/CNWZia4ayDpxjL3WrGy/jmmI83ws+DcOx+yX58PZhiHfYMIacu8XGJ5b/JXWzV1reyYzljYyT9lZZr6rPOJ1R0ncDDegbon2JTRGH2Qgvzr3LcGbG7LQ6pTJd4tOsjJJsyFcLfoO8TJndQ1P2ZTZ1jqDsLsi0gcpGUg+S12UKyrlH2kedlc4WNM9au63h9IHfoUhyM6ulcZey/4uaeirvaxPr4abDhEku1iBxjXosb52P6+mYMKMFKWyHYrGGY6b+80y0mIkFKciFlU+Q3TjZDRYXaxzaTGvMubibPFrXENPXCAm1E+cUzzeXXwsaRV22wkVXHc84geq07NND3EtrFWLQG71ojZqOjm+SS7Il52IVH03RMYh7gj7qjW/RGG9o0t10i2mJW6rfHs3tEuQFYAy+uAulHYFdar1a3SXfp/qu3W1HZyprZLu22Cq3EFSpdlybRU7R3Ea5x04D94OQPmluXhOcuUB/wCP8nGuPGwjXTs2GEOqw525ozaPUZlGN49RfKwqzvKuf1q6RoQ1M0kl0JJSbfYhKk4W9DZKAGXqQG5QBchVEhBBIQUAKgEUG2d4dlQLAYNSQeTG5vP0HmVTdLSG/i8dSt5v0jL7I3Uy1Bz6je7lhbJBz0JI3x9VXVSpPZvy/KThLUBrai5PhHNLCTTfMA5kEaiem9cW18WMPHZv8iOpeyoBEiOsFU60MG36ZEfZ8NTGNHRPKBEx6K2M9dCrPxZT+0SydaB2bmHMOHvuPrmtleW6v6sVw8ZOyz7L0VN5WrsmYiJOgHElY4Qds/8As9DkZEcWn/ogWC2Pccz9IXosHx1Uv7nkLvM5EZOSZb17M2oxuNoIcJHIgkZH96pPl1fx7nx7R6bEcM3HTmjPUmCnXwTIDoE6nLTmt1dzlU3s8vk43xX8Ym/uqiWtJMidAdYjVYZN72xrh0uFcm0UtdoDAd5cc/Ikp/4Xc+Sa6Z5TyT4vZrdkKrn0nAjIGZ56H2heM/8AJsBV3OcRh467lDiy8FTC6eX11+iMO3daaE1snTc/+SLWo4iSMpXV8VKP2L45kmvqjnEMbJMNaMyeG+VzGyqP0izJOm+18tMesbRXbLSC3nP0hbIVOfoIY9iJjLrA1cB+kK3+My3+K37Y8yzsZxJ5q+FCRoqqVYFe3tZv8hmtMamyyViK6vepPhEczmfRaI0JeyqVnXRFol1Z+AuMxJ5Doum4wISlLsl225ixuJhxAagiD7KyElLpnEouLIWz9fs6rqe52Y/fqltq+ObX+TXB7RpUdr0dNpgoW/0jYJQADkANOKAGnlSA1KALoKo6DCACCAOUAvZhdo2mpaqzKndD6OCkT4Yif/afRZpLt7PTYcY/x1w9kDY68+xGF2RyDhwIXVc9Mw5VU+b0iVtheTawp02mSHYzy7pAHXvH2UZMlL0MfE0TrblIy4MvwjPSeAnRZlBtjLIzY1It7wuJ9GmKodibliEQWzlPMaKyVTS2U4vko2vjIqen91VrYxbjFfbog35ZjVpwB3mkGOMa+yvx5KM+xf5CpXVag9kS4qQNQTplknFl3COos8gsabbi0am8Ie5rGbhhnUST3vQD6pRZL5J/Y9NiynjYu2Q2W42aq6m1ocBEPJIJBE6RlqU4xPGKxdMR3+Z4/wBo9kp98POTWgE5Tm458BvTFeFhDucjJPz07I8Yotbp2Vq2iHVyWNAyblijp8v1UyzK8aPCoV8JXS3M391WCnQZgY0Nbw3mdZO8rz2Wv5CfMYVRVa6Ki87HDi3E5vAtMZfReLsttxbHFejc6K7Um12MUqJaIxOdzJlVW5t1i0zqOJVHvQ6KZw5glp4jLNUcZQ+2mW6r9Iq7od8LWNMnuO8PQmB/TyXq/GZXOsW3VcWbGm2U7j2Zn0Ze8reSXEnC0TI6Zea3qqMFszubZLu26m1GBzi4YhIiMhulVxtTfRPxtohXhYXUHQTIOYPGOS1RaaKpLREum09laH4tHgQeQAj7pfcmpmmDWjU1LWAxxyiPc6K+lbkRaZPCe0Y5uod7HT981XnQ62RTI10rP+7L2CUACUAA5ADTigBh5UogalSBehVnQQUAEFBJyAQzarKyqML2hw4H7cCuZRTNNOROt7gzJXxsg4S6gQ78roxdA7f5qidTXod43kq5tRtRnrBFKqRWaWnCQMQIIduyPn7KqK1/YcS+6Tpe0V920DjqfrJ8jmPYqVLTE2amn9jZPvFvw7w7/tuHWQQAtPNOHZkxIOV64mduqzYpJ3d0fc/QeZWWvr2MfK5O2o7NRYriZVbNRuuhHdcOhWiFSl2KoeQtp9MzF9XZ8NWLDnIBa4gDE08xvBkH+60SwLZR5Qexjj+UxpvViSY1dltZSc4uBJwwIGWsmPYeqvw/HWy6ktGHyvk65/SD/B2wXHVtlQ1GtwNcfEZwgAAAD8WQ+qeO6vFjx9s8vqdj2bm59nKVnzAxP3udr5cEqyM2dvW+jVVSoIugIWBtfheNVLWG/wBBr/ZYMjMrqXbNEKXIr7VXNQiYHDovJ5uWsiXQwqg4IrLwrRUps0aTLugMRPWVf4yhTltnFz0jX2d4iN2kboXqXRFw46MKk9mY2jsIk4dWd4fpOo+685Gf8XJ4/hqnHnDf6Wlw2rtKQJ1EBetos5RTFs1opNrbIQXQMngPy5EFwTGX2q6MvSmTbivIOptEiQAPRZILfs0b6Av+1B2EDVufmdyY1ppGSx7eindRx5YSTu1n2UTjGXsiLa9E6zXS86nCOZLj6KpTjD0WKEn7LSyWBtPMZnidVnts59FsYaJJVRYCUACSgBtyAGnlBAw8qQGSUAX7VwdBBQAQRokVGgFUB69HQp2zrkQ7xuylXEVGB3A6OHR2oVcq4yNdGXZV/VmQvHZarROOgS8DdkHgcI0cFnnU0OoZtWQlGxaZRA1KzwyDimMAEHFzCq1Jm1qiiHKDNdddxFgAO73O/wC60RqPM5N3ObbNFSpACAtUVoyNsr9oLlba6YbOF7TLHRMTqDyOXoFuxMt0y77RmvpVnf6V917HU6ZDqp7R3CIYPLf5rRkeTnZ1HpFdePFezS0qYAgCAljb9mn16HWhcSeyUQ7xqEENGWQPrK895POsrlwh1s349SktsrrpqitUeMsLMup0+oKpxcJWvdnZNlnH+pa22724S5ggtzI3EDXouc7x1cIOdfSRNV8t6ZQW6ydqARk5uk8DEg+iU4uQ6Zb/AAvnHaJNgtlRoAc3TfI/5Tz/ANtDh12Zfge9kgUnVCXHfvWKrDtybfkfSLJWxhHRPsVmFJoa1etphwgkLJdsZvuzGpTBaJc0yI1I3hb6Jr0zPbDroztG6nOMhhHE5tHorJKCezhcmtFnQucDxGeQyCrle10juNS/Swo0GtyaAFQ7G/Zaopeg4XOzoQqAG3IAAoAElSA24oAZeVBAxUKkBguQBowuDoMIAUIJFBQAoXICoA4hB0mCQuumSmNmmJmBJyJjP1XPFHbtm1rfQoauithgII2E0II2EGqdEHQjQHBcMlDVuo42yNW/TeknlcflHmvw2Y9mnoyliqGzVDPhccjuI1GfKVxgZcUkmWW17Zov4k1zHQZkR65K3Oy61S4rvZzVW97ZBoUXO080gowrr5dLo1TuUUWFCxga5n2XosTxFdXb9mGzIb9EqE2hBRWjK3+nFWHIildEaAhG2HQhUbAFAHIJAcgAHIAbKAAcVJA24oAYeUAR6jkAMFyANOFydBIAUIAULlkiqQFCAFQAiAEhB0cghihBA4ApAWEECFAAlQyQmPhVThzXD/J3F6ZWWmxnFkJacxovKX4M1fwgMY3Lj2HRsQGufIaJri+JUXuzsz25P4iY1saJxCEYdRM0pNiqw4OUkCSgDiUEAlBIJQQCUAIVJADigkbcgACUANOKCBp7kAMPKkCNUcgBmUAf/9k="/>
          <p:cNvSpPr>
            <a:spLocks noChangeAspect="1" noChangeArrowheads="1"/>
          </p:cNvSpPr>
          <p:nvPr/>
        </p:nvSpPr>
        <p:spPr bwMode="auto">
          <a:xfrm>
            <a:off x="84138"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pic>
        <p:nvPicPr>
          <p:cNvPr id="41994" name="Picture 2"/>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rot="916572">
            <a:off x="4722813" y="3149600"/>
            <a:ext cx="1625600"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5" name="Rectangle 13"/>
          <p:cNvSpPr>
            <a:spLocks noChangeArrowheads="1"/>
          </p:cNvSpPr>
          <p:nvPr/>
        </p:nvSpPr>
        <p:spPr bwMode="auto">
          <a:xfrm>
            <a:off x="4706938" y="4175125"/>
            <a:ext cx="17018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sz="1600" i="1">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(numicon.co.uk</a:t>
            </a:r>
            <a:r>
              <a:rPr lang="en-GB" altLang="en-US" sz="16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6"/>
          <p:cNvSpPr>
            <a:spLocks noChangeArrowheads="1"/>
          </p:cNvSpPr>
          <p:nvPr/>
        </p:nvSpPr>
        <p:spPr bwMode="auto">
          <a:xfrm>
            <a:off x="38100" y="-2286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pic>
        <p:nvPicPr>
          <p:cNvPr id="43011" name="Picture 0" descr="double bubbl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31" y="408781"/>
            <a:ext cx="8135938"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7"/>
          <p:cNvSpPr>
            <a:spLocks noChangeArrowheads="1"/>
          </p:cNvSpPr>
          <p:nvPr/>
        </p:nvSpPr>
        <p:spPr bwMode="auto">
          <a:xfrm>
            <a:off x="38100" y="-228600"/>
            <a:ext cx="6175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1200">
                <a:solidFill>
                  <a:schemeClr val="tx1"/>
                </a:solidFill>
                <a:latin typeface="Cambria" panose="02040503050406030204" pitchFamily="18" charset="0"/>
                <a:ea typeface="ＭＳ Ｐゴシック" panose="020B0600070205080204" pitchFamily="34" charset="-128"/>
                <a:cs typeface="Times New Roman" panose="02020603050405020304" pitchFamily="18" charset="0"/>
              </a:rPr>
              <a:t>             </a:t>
            </a:r>
            <a:endParaRPr lang="en-US" altLang="en-US" sz="24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endParaRPr>
          </a:p>
        </p:txBody>
      </p:sp>
      <p:sp>
        <p:nvSpPr>
          <p:cNvPr id="43013" name="Text Box 8"/>
          <p:cNvSpPr txBox="1">
            <a:spLocks noChangeArrowheads="1"/>
          </p:cNvSpPr>
          <p:nvPr/>
        </p:nvSpPr>
        <p:spPr bwMode="auto">
          <a:xfrm>
            <a:off x="2555875" y="3141663"/>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sp>
        <p:nvSpPr>
          <p:cNvPr id="43014" name="Text Box 9"/>
          <p:cNvSpPr txBox="1">
            <a:spLocks noChangeArrowheads="1"/>
          </p:cNvSpPr>
          <p:nvPr/>
        </p:nvSpPr>
        <p:spPr bwMode="auto">
          <a:xfrm>
            <a:off x="2627313" y="3068638"/>
            <a:ext cx="1008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sp>
        <p:nvSpPr>
          <p:cNvPr id="43015" name="Text Box 10"/>
          <p:cNvSpPr txBox="1">
            <a:spLocks noChangeArrowheads="1"/>
          </p:cNvSpPr>
          <p:nvPr/>
        </p:nvSpPr>
        <p:spPr bwMode="auto">
          <a:xfrm>
            <a:off x="2627313" y="3068638"/>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Dyslexia</a:t>
            </a:r>
          </a:p>
        </p:txBody>
      </p:sp>
      <p:sp>
        <p:nvSpPr>
          <p:cNvPr id="43016" name="Text Box 11"/>
          <p:cNvSpPr txBox="1">
            <a:spLocks noChangeArrowheads="1"/>
          </p:cNvSpPr>
          <p:nvPr/>
        </p:nvSpPr>
        <p:spPr bwMode="auto">
          <a:xfrm>
            <a:off x="5364163" y="3068638"/>
            <a:ext cx="13684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Dyscalculia</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979712" y="1196752"/>
            <a:ext cx="6589712" cy="1281112"/>
          </a:xfrm>
        </p:spPr>
        <p:txBody>
          <a:bodyPr/>
          <a:lstStyle/>
          <a:p>
            <a:pPr eaLnBrk="1" hangingPunct="1"/>
            <a:r>
              <a:rPr lang="en-GB" altLang="en-US"/>
              <a:t>Remember</a:t>
            </a:r>
            <a:endParaRPr lang="en-US" altLang="en-US" dirty="0"/>
          </a:p>
        </p:txBody>
      </p:sp>
      <p:sp>
        <p:nvSpPr>
          <p:cNvPr id="45059" name="AutoShape 2" descr="Related image">
            <a:hlinkClick r:id="rId3"/>
          </p:cNvPr>
          <p:cNvSpPr>
            <a:spLocks noChangeAspect="1" noChangeArrowheads="1"/>
          </p:cNvSpPr>
          <p:nvPr/>
        </p:nvSpPr>
        <p:spPr bwMode="auto">
          <a:xfrm>
            <a:off x="150813" y="-1524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5" name="Rounded Rectangle 4"/>
          <p:cNvSpPr/>
          <p:nvPr/>
        </p:nvSpPr>
        <p:spPr bwMode="auto">
          <a:xfrm>
            <a:off x="1318741" y="2708920"/>
            <a:ext cx="7285038" cy="3245662"/>
          </a:xfrm>
          <a:prstGeom prst="roundRect">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lvl1pPr eaLnBrk="0" hangingPunct="0">
              <a:defRPr sz="2000">
                <a:solidFill>
                  <a:schemeClr val="tx1"/>
                </a:solidFill>
                <a:latin typeface="Tahoma" panose="020B0604030504040204" pitchFamily="34" charset="0"/>
                <a:cs typeface="Times New Roman" panose="02020603050405020304" pitchFamily="18" charset="0"/>
              </a:defRPr>
            </a:lvl1pPr>
            <a:lvl2pPr marL="37931725" indent="-37474525" eaLnBrk="0" hangingPunct="0">
              <a:defRPr sz="2000">
                <a:solidFill>
                  <a:schemeClr val="tx1"/>
                </a:solidFill>
                <a:latin typeface="Tahoma" panose="020B0604030504040204" pitchFamily="34" charset="0"/>
                <a:cs typeface="Times New Roman" panose="02020603050405020304" pitchFamily="18" charset="0"/>
              </a:defRPr>
            </a:lvl2pPr>
            <a:lvl3pPr eaLnBrk="0" hangingPunct="0">
              <a:defRPr sz="2000">
                <a:solidFill>
                  <a:schemeClr val="tx1"/>
                </a:solidFill>
                <a:latin typeface="Tahoma" panose="020B0604030504040204" pitchFamily="34" charset="0"/>
                <a:cs typeface="Times New Roman" panose="02020603050405020304" pitchFamily="18" charset="0"/>
              </a:defRPr>
            </a:lvl3pPr>
            <a:lvl4pPr eaLnBrk="0" hangingPunct="0">
              <a:defRPr sz="2000">
                <a:solidFill>
                  <a:schemeClr val="tx1"/>
                </a:solidFill>
                <a:latin typeface="Tahoma" panose="020B0604030504040204" pitchFamily="34" charset="0"/>
                <a:cs typeface="Times New Roman" panose="02020603050405020304" pitchFamily="18" charset="0"/>
              </a:defRPr>
            </a:lvl4pPr>
            <a:lvl5pPr eaLnBrk="0" hangingPunct="0">
              <a:defRPr sz="2000">
                <a:solidFill>
                  <a:schemeClr val="tx1"/>
                </a:solidFill>
                <a:latin typeface="Tahoma" panose="020B0604030504040204" pitchFamily="34" charset="0"/>
                <a:cs typeface="Times New Roman" panose="02020603050405020304" pitchFamily="18" charset="0"/>
              </a:defRPr>
            </a:lvl5pPr>
            <a:lvl6pPr marL="4572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6pPr>
            <a:lvl7pPr marL="9144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7pPr>
            <a:lvl8pPr marL="13716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8pPr>
            <a:lvl9pPr marL="18288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9pPr>
          </a:lstStyle>
          <a:p>
            <a:pPr eaLnBrk="1" fontAlgn="auto" hangingPunct="1">
              <a:spcBef>
                <a:spcPts val="0"/>
              </a:spcBef>
              <a:spcAft>
                <a:spcPts val="0"/>
              </a:spcAft>
              <a:defRPr/>
            </a:pPr>
            <a:r>
              <a:rPr lang="en-US" altLang="en-US" i="1" dirty="0"/>
              <a:t>“</a:t>
            </a:r>
            <a:r>
              <a:rPr lang="en-US" altLang="en-US" sz="3200" i="1" dirty="0"/>
              <a:t>A teacher sent the following note </a:t>
            </a:r>
          </a:p>
          <a:p>
            <a:pPr eaLnBrk="1" fontAlgn="auto" hangingPunct="1">
              <a:spcBef>
                <a:spcPts val="0"/>
              </a:spcBef>
              <a:spcAft>
                <a:spcPts val="0"/>
              </a:spcAft>
              <a:defRPr/>
            </a:pPr>
            <a:r>
              <a:rPr lang="en-US" altLang="en-US" sz="3200" i="1" dirty="0"/>
              <a:t>home with a six-year-old boy: </a:t>
            </a:r>
          </a:p>
          <a:p>
            <a:pPr eaLnBrk="1" fontAlgn="auto" hangingPunct="1">
              <a:spcBef>
                <a:spcPts val="0"/>
              </a:spcBef>
              <a:spcAft>
                <a:spcPts val="0"/>
              </a:spcAft>
              <a:defRPr/>
            </a:pPr>
            <a:r>
              <a:rPr lang="en-US" altLang="en-US" sz="3200" i="1" dirty="0"/>
              <a:t>“He is too stupid to learn.” </a:t>
            </a:r>
          </a:p>
          <a:p>
            <a:pPr eaLnBrk="1" fontAlgn="auto" hangingPunct="1">
              <a:spcBef>
                <a:spcPts val="0"/>
              </a:spcBef>
              <a:spcAft>
                <a:spcPts val="0"/>
              </a:spcAft>
              <a:defRPr/>
            </a:pPr>
            <a:r>
              <a:rPr lang="en-US" altLang="en-US" sz="3200" i="1" dirty="0"/>
              <a:t>That boy was Thomas A. Edison”. </a:t>
            </a:r>
            <a:br>
              <a:rPr lang="en-US" altLang="en-US" sz="3200" dirty="0"/>
            </a:br>
            <a:r>
              <a:rPr lang="en-US" altLang="en-US" sz="3200" b="1" dirty="0"/>
              <a:t>- Thomas Edison</a:t>
            </a:r>
            <a:endParaRPr lang="en-US" altLang="en-US" sz="3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 name="Group 44">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27110" y="228600"/>
            <a:ext cx="2138628" cy="6638625"/>
            <a:chOff x="2487613" y="285750"/>
            <a:chExt cx="2428875" cy="5654676"/>
          </a:xfrm>
        </p:grpSpPr>
        <p:sp>
          <p:nvSpPr>
            <p:cNvPr id="46"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7"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8"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9"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0"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1"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2"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3"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4"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5"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6"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7"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9" name="Group 58">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07832" y="-786"/>
            <a:ext cx="1767505" cy="6854040"/>
            <a:chOff x="6627813" y="194833"/>
            <a:chExt cx="1952625" cy="5678918"/>
          </a:xfrm>
        </p:grpSpPr>
        <p:sp>
          <p:nvSpPr>
            <p:cNvPr id="60"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1"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2"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3"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4"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5"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6"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7"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8"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9"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0"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1"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 name="Title 1"/>
          <p:cNvSpPr>
            <a:spLocks noGrp="1"/>
          </p:cNvSpPr>
          <p:nvPr>
            <p:ph type="title"/>
          </p:nvPr>
        </p:nvSpPr>
        <p:spPr>
          <a:xfrm>
            <a:off x="4862322" y="624110"/>
            <a:ext cx="3766137" cy="1280890"/>
          </a:xfrm>
        </p:spPr>
        <p:txBody>
          <a:bodyPr vert="horz" lIns="91440" tIns="45720" rIns="91440" bIns="45720" rtlCol="0" anchor="t">
            <a:normAutofit/>
          </a:bodyPr>
          <a:lstStyle/>
          <a:p>
            <a:pPr eaLnBrk="1" hangingPunct="1"/>
            <a:r>
              <a:rPr lang="en-US" altLang="en-US" dirty="0">
                <a:solidFill>
                  <a:schemeClr val="tx1">
                    <a:lumMod val="85000"/>
                    <a:lumOff val="15000"/>
                  </a:schemeClr>
                </a:solidFill>
              </a:rPr>
              <a:t>Directed Task 3</a:t>
            </a:r>
          </a:p>
        </p:txBody>
      </p:sp>
      <p:sp>
        <p:nvSpPr>
          <p:cNvPr id="73" name="Rectangle 72">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278"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484278"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7" name="Picture 6" descr="Hand holding a pen shading number on a sheet">
            <a:extLst>
              <a:ext uri="{FF2B5EF4-FFF2-40B4-BE49-F238E27FC236}">
                <a16:creationId xmlns:a16="http://schemas.microsoft.com/office/drawing/2014/main" id="{621D723F-9DDB-45A7-8E70-AC4431C27E8B}"/>
              </a:ext>
            </a:extLst>
          </p:cNvPr>
          <p:cNvPicPr>
            <a:picLocks noChangeAspect="1"/>
          </p:cNvPicPr>
          <p:nvPr/>
        </p:nvPicPr>
        <p:blipFill rotWithShape="1">
          <a:blip r:embed="rId3"/>
          <a:srcRect l="56265" r="9636" b="-2"/>
          <a:stretch/>
        </p:blipFill>
        <p:spPr>
          <a:xfrm>
            <a:off x="-1166" y="1731"/>
            <a:ext cx="3503318" cy="6858000"/>
          </a:xfrm>
          <a:prstGeom prst="rect">
            <a:avLst/>
          </a:prstGeom>
        </p:spPr>
      </p:pic>
      <p:sp>
        <p:nvSpPr>
          <p:cNvPr id="5" name="Rectangle 4"/>
          <p:cNvSpPr/>
          <p:nvPr/>
        </p:nvSpPr>
        <p:spPr>
          <a:xfrm>
            <a:off x="4828643" y="2133600"/>
            <a:ext cx="3799814" cy="3777622"/>
          </a:xfrm>
          <a:prstGeom prst="rect">
            <a:avLst/>
          </a:prstGeom>
        </p:spPr>
        <p:txBody>
          <a:bodyPr vert="horz" lIns="91440" tIns="45720" rIns="91440" bIns="45720" rtlCol="0">
            <a:normAutofit/>
          </a:bodyPr>
          <a:lstStyle/>
          <a:p>
            <a:pPr eaLnBrk="1" hangingPunct="1">
              <a:spcBef>
                <a:spcPts val="1000"/>
              </a:spcBef>
              <a:spcAft>
                <a:spcPts val="0"/>
              </a:spcAft>
              <a:buClr>
                <a:schemeClr val="accent1"/>
              </a:buClr>
              <a:buFont typeface="Wingdings 3" charset="2"/>
              <a:buChar char=""/>
            </a:pPr>
            <a:r>
              <a:rPr lang="en-US" altLang="en-US" dirty="0">
                <a:solidFill>
                  <a:schemeClr val="tx1">
                    <a:lumMod val="75000"/>
                    <a:lumOff val="25000"/>
                  </a:schemeClr>
                </a:solidFill>
                <a:latin typeface="+mn-lt"/>
              </a:rPr>
              <a:t>Following this session, explore examples of effective literacy and numeracy interventions. </a:t>
            </a:r>
          </a:p>
          <a:p>
            <a:pPr eaLnBrk="1" hangingPunct="1">
              <a:spcBef>
                <a:spcPts val="1000"/>
              </a:spcBef>
              <a:spcAft>
                <a:spcPts val="0"/>
              </a:spcAft>
              <a:buClr>
                <a:schemeClr val="accent1"/>
              </a:buClr>
              <a:buFont typeface="Wingdings 3" charset="2"/>
              <a:buChar char=""/>
            </a:pPr>
            <a:r>
              <a:rPr lang="en-US" altLang="en-US" dirty="0">
                <a:solidFill>
                  <a:schemeClr val="tx1">
                    <a:lumMod val="75000"/>
                    <a:lumOff val="25000"/>
                  </a:schemeClr>
                </a:solidFill>
                <a:latin typeface="+mn-lt"/>
              </a:rPr>
              <a:t>Prepare 5-7 bullet points explaining and evaluating your choice.  </a:t>
            </a:r>
          </a:p>
          <a:p>
            <a:pPr eaLnBrk="1" hangingPunct="1">
              <a:spcBef>
                <a:spcPts val="1000"/>
              </a:spcBef>
              <a:spcAft>
                <a:spcPts val="0"/>
              </a:spcAft>
              <a:buClr>
                <a:schemeClr val="accent1"/>
              </a:buClr>
              <a:buFont typeface="Wingdings 3" charset="2"/>
              <a:buChar char=""/>
            </a:pPr>
            <a:r>
              <a:rPr lang="en-US" altLang="en-US" dirty="0">
                <a:solidFill>
                  <a:schemeClr val="tx1">
                    <a:lumMod val="75000"/>
                    <a:lumOff val="25000"/>
                  </a:schemeClr>
                </a:solidFill>
                <a:latin typeface="+mn-lt"/>
              </a:rPr>
              <a:t>There will be an opportunity for you to share your ideas in one of next week’s sessions. </a:t>
            </a:r>
          </a:p>
        </p:txBody>
      </p:sp>
    </p:spTree>
    <p:extLst>
      <p:ext uri="{BB962C8B-B14F-4D97-AF65-F5344CB8AC3E}">
        <p14:creationId xmlns:p14="http://schemas.microsoft.com/office/powerpoint/2010/main" val="16150508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944688" y="623888"/>
            <a:ext cx="6589712" cy="1281112"/>
          </a:xfrm>
        </p:spPr>
        <p:txBody>
          <a:bodyPr/>
          <a:lstStyle/>
          <a:p>
            <a:pPr eaLnBrk="1" hangingPunct="1"/>
            <a:r>
              <a:rPr lang="en-GB" altLang="en-US"/>
              <a:t>References</a:t>
            </a:r>
          </a:p>
        </p:txBody>
      </p:sp>
      <p:sp>
        <p:nvSpPr>
          <p:cNvPr id="36867" name="Rectangle 3"/>
          <p:cNvSpPr>
            <a:spLocks noGrp="1" noChangeArrowheads="1"/>
          </p:cNvSpPr>
          <p:nvPr>
            <p:ph idx="1"/>
          </p:nvPr>
        </p:nvSpPr>
        <p:spPr>
          <a:xfrm>
            <a:off x="250825" y="1773238"/>
            <a:ext cx="9144000" cy="4114800"/>
          </a:xfrm>
        </p:spPr>
        <p:txBody>
          <a:bodyPr rtlCol="0">
            <a:normAutofit fontScale="92500" lnSpcReduction="10000"/>
          </a:bodyPr>
          <a:lstStyle/>
          <a:p>
            <a:pPr eaLnBrk="1" fontAlgn="auto" hangingPunct="1">
              <a:lnSpc>
                <a:spcPct val="80000"/>
              </a:lnSpc>
              <a:spcAft>
                <a:spcPts val="0"/>
              </a:spcAft>
              <a:buFont typeface="Wingdings" panose="05000000000000000000" pitchFamily="2" charset="2"/>
              <a:buNone/>
              <a:defRPr/>
            </a:pPr>
            <a:r>
              <a:rPr lang="en-GB" altLang="en-US" sz="2400" dirty="0">
                <a:solidFill>
                  <a:schemeClr val="tx1">
                    <a:lumMod val="75000"/>
                    <a:lumOff val="25000"/>
                  </a:schemeClr>
                </a:solidFill>
              </a:rPr>
              <a:t>   </a:t>
            </a:r>
            <a:r>
              <a:rPr lang="en-GB" altLang="en-US" dirty="0">
                <a:solidFill>
                  <a:schemeClr val="tx1">
                    <a:lumMod val="75000"/>
                    <a:lumOff val="25000"/>
                  </a:schemeClr>
                </a:solidFill>
              </a:rPr>
              <a:t>Bird, R. (2009) </a:t>
            </a:r>
            <a:r>
              <a:rPr lang="en-GB" altLang="en-US" i="1" dirty="0">
                <a:solidFill>
                  <a:schemeClr val="tx1">
                    <a:lumMod val="75000"/>
                    <a:lumOff val="25000"/>
                  </a:schemeClr>
                </a:solidFill>
              </a:rPr>
              <a:t>Overcoming Difficulties with Number, </a:t>
            </a:r>
            <a:r>
              <a:rPr lang="en-GB" altLang="en-US" dirty="0">
                <a:solidFill>
                  <a:schemeClr val="tx1">
                    <a:lumMod val="75000"/>
                    <a:lumOff val="25000"/>
                  </a:schemeClr>
                </a:solidFill>
              </a:rPr>
              <a:t>London: Sage.</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Bird, R. (2011) </a:t>
            </a:r>
            <a:r>
              <a:rPr lang="en-GB" altLang="en-US" i="1" dirty="0">
                <a:solidFill>
                  <a:schemeClr val="tx1">
                    <a:lumMod val="75000"/>
                    <a:lumOff val="25000"/>
                  </a:schemeClr>
                </a:solidFill>
              </a:rPr>
              <a:t>The Dyscalculia Toolkit, </a:t>
            </a:r>
            <a:r>
              <a:rPr lang="en-GB" altLang="en-US" dirty="0">
                <a:solidFill>
                  <a:schemeClr val="tx1">
                    <a:lumMod val="75000"/>
                    <a:lumOff val="25000"/>
                  </a:schemeClr>
                </a:solidFill>
              </a:rPr>
              <a:t>London: Sage.</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Chinn, S. &amp; Ashcroft, R., (2007) </a:t>
            </a:r>
            <a:r>
              <a:rPr lang="en-GB" altLang="en-US" i="1" dirty="0">
                <a:solidFill>
                  <a:schemeClr val="tx1">
                    <a:lumMod val="75000"/>
                    <a:lumOff val="25000"/>
                  </a:schemeClr>
                </a:solidFill>
              </a:rPr>
              <a:t>Mathematics for Dyslexics, </a:t>
            </a:r>
            <a:r>
              <a:rPr lang="en-GB" altLang="en-US" dirty="0">
                <a:solidFill>
                  <a:schemeClr val="tx1">
                    <a:lumMod val="75000"/>
                    <a:lumOff val="25000"/>
                  </a:schemeClr>
                </a:solidFill>
              </a:rPr>
              <a:t>London: John Wiley &amp; Sons Ltd.</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Bennett, J. (2012) </a:t>
            </a:r>
            <a:r>
              <a:rPr lang="en-GB" altLang="en-US" i="1" dirty="0">
                <a:solidFill>
                  <a:schemeClr val="tx1">
                    <a:lumMod val="75000"/>
                    <a:lumOff val="25000"/>
                  </a:schemeClr>
                </a:solidFill>
              </a:rPr>
              <a:t>Dyslexia Pocketbook. </a:t>
            </a:r>
            <a:r>
              <a:rPr lang="en-GB" altLang="en-US" dirty="0">
                <a:solidFill>
                  <a:schemeClr val="tx1">
                    <a:lumMod val="75000"/>
                    <a:lumOff val="25000"/>
                  </a:schemeClr>
                </a:solidFill>
              </a:rPr>
              <a:t>Hampshire: Teachers’ Pocketbooks.</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a:t>
            </a:r>
            <a:r>
              <a:rPr lang="en-US" altLang="en-US" dirty="0">
                <a:solidFill>
                  <a:schemeClr val="tx1">
                    <a:lumMod val="75000"/>
                    <a:lumOff val="25000"/>
                  </a:schemeClr>
                </a:solidFill>
              </a:rPr>
              <a:t>Chinn, S. (2004) </a:t>
            </a:r>
            <a:r>
              <a:rPr lang="en-US" altLang="en-US" i="1" dirty="0">
                <a:solidFill>
                  <a:schemeClr val="tx1">
                    <a:lumMod val="75000"/>
                    <a:lumOff val="25000"/>
                  </a:schemeClr>
                </a:solidFill>
              </a:rPr>
              <a:t>The trouble with </a:t>
            </a:r>
            <a:r>
              <a:rPr lang="en-US" altLang="en-US" i="1" dirty="0" err="1">
                <a:solidFill>
                  <a:schemeClr val="tx1">
                    <a:lumMod val="75000"/>
                    <a:lumOff val="25000"/>
                  </a:schemeClr>
                </a:solidFill>
              </a:rPr>
              <a:t>maths</a:t>
            </a:r>
            <a:r>
              <a:rPr lang="en-US" altLang="en-US" i="1" dirty="0">
                <a:solidFill>
                  <a:schemeClr val="tx1">
                    <a:lumMod val="75000"/>
                    <a:lumOff val="25000"/>
                  </a:schemeClr>
                </a:solidFill>
              </a:rPr>
              <a:t>: a practical guide to helping learners with numeracy difficulties. </a:t>
            </a:r>
            <a:r>
              <a:rPr lang="en-US" altLang="en-US" dirty="0" err="1">
                <a:solidFill>
                  <a:schemeClr val="tx1">
                    <a:lumMod val="75000"/>
                    <a:lumOff val="25000"/>
                  </a:schemeClr>
                </a:solidFill>
              </a:rPr>
              <a:t>London:RoutledgeFalmer</a:t>
            </a:r>
            <a:r>
              <a:rPr lang="en-US" altLang="en-US" dirty="0">
                <a:solidFill>
                  <a:schemeClr val="tx1">
                    <a:lumMod val="75000"/>
                    <a:lumOff val="25000"/>
                  </a:schemeClr>
                </a:solidFill>
              </a:rPr>
              <a:t>.</a:t>
            </a:r>
            <a:endParaRPr lang="en-GB" altLang="en-US" dirty="0">
              <a:solidFill>
                <a:schemeClr val="tx1">
                  <a:lumMod val="75000"/>
                  <a:lumOff val="25000"/>
                </a:schemeClr>
              </a:solidFill>
            </a:endParaRP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Department for Education and Skills, (2005) </a:t>
            </a:r>
            <a:r>
              <a:rPr lang="en-GB" altLang="en-US" i="1" dirty="0">
                <a:solidFill>
                  <a:schemeClr val="tx1">
                    <a:lumMod val="75000"/>
                    <a:lumOff val="25000"/>
                  </a:schemeClr>
                </a:solidFill>
              </a:rPr>
              <a:t>Learning and Teaching for Dyslexic Children, </a:t>
            </a:r>
            <a:r>
              <a:rPr lang="en-GB" altLang="en-US" dirty="0">
                <a:solidFill>
                  <a:schemeClr val="tx1">
                    <a:lumMod val="75000"/>
                    <a:lumOff val="25000"/>
                  </a:schemeClr>
                </a:solidFill>
              </a:rPr>
              <a:t>London: DfES.</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Hall, W. (2009) </a:t>
            </a:r>
            <a:r>
              <a:rPr lang="en-GB" altLang="en-US" i="1" dirty="0">
                <a:solidFill>
                  <a:schemeClr val="tx1">
                    <a:lumMod val="75000"/>
                    <a:lumOff val="25000"/>
                  </a:schemeClr>
                </a:solidFill>
              </a:rPr>
              <a:t>Dyslexia in the Primary Classroom, </a:t>
            </a:r>
            <a:r>
              <a:rPr lang="en-GB" altLang="en-US" dirty="0">
                <a:solidFill>
                  <a:schemeClr val="tx1">
                    <a:lumMod val="75000"/>
                    <a:lumOff val="25000"/>
                  </a:schemeClr>
                </a:solidFill>
              </a:rPr>
              <a:t>Exeter: Learning Matters Ltd.</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Dyslexia Software, </a:t>
            </a:r>
            <a:r>
              <a:rPr lang="en-GB" altLang="en-US" dirty="0">
                <a:solidFill>
                  <a:schemeClr val="tx1">
                    <a:lumMod val="75000"/>
                    <a:lumOff val="25000"/>
                  </a:schemeClr>
                </a:solidFill>
                <a:hlinkClick r:id="rId3"/>
              </a:rPr>
              <a:t>http://www.empowher.com/media/reference/dyslexia</a:t>
            </a:r>
            <a:r>
              <a:rPr lang="en-GB" altLang="en-US" dirty="0">
                <a:solidFill>
                  <a:schemeClr val="tx1">
                    <a:lumMod val="75000"/>
                    <a:lumOff val="25000"/>
                  </a:schemeClr>
                </a:solidFill>
              </a:rPr>
              <a:t> (accessed June 20th 2015)</a:t>
            </a:r>
          </a:p>
          <a:p>
            <a:pPr eaLnBrk="1" fontAlgn="auto" hangingPunct="1">
              <a:lnSpc>
                <a:spcPct val="80000"/>
              </a:lnSpc>
              <a:spcAft>
                <a:spcPts val="0"/>
              </a:spcAft>
              <a:buFont typeface="Wingdings" panose="05000000000000000000" pitchFamily="2" charset="2"/>
              <a:buNone/>
              <a:defRPr/>
            </a:pPr>
            <a:r>
              <a:rPr lang="en-GB" altLang="en-US" dirty="0">
                <a:solidFill>
                  <a:schemeClr val="tx1">
                    <a:lumMod val="75000"/>
                    <a:lumOff val="25000"/>
                  </a:schemeClr>
                </a:solidFill>
              </a:rPr>
              <a:t>   	Training and Development Agency for Schools (TDA) </a:t>
            </a:r>
            <a:r>
              <a:rPr lang="en-GB" altLang="en-US" i="1" dirty="0">
                <a:solidFill>
                  <a:schemeClr val="tx1">
                    <a:lumMod val="75000"/>
                    <a:lumOff val="25000"/>
                  </a:schemeClr>
                </a:solidFill>
              </a:rPr>
              <a:t>Dyslexia in the Primary Classroom </a:t>
            </a:r>
            <a:r>
              <a:rPr lang="en-GB" altLang="en-US" i="1" dirty="0">
                <a:solidFill>
                  <a:schemeClr val="tx1">
                    <a:lumMod val="75000"/>
                    <a:lumOff val="25000"/>
                  </a:schemeClr>
                </a:solidFill>
                <a:hlinkClick r:id="rId4"/>
              </a:rPr>
              <a:t>http://www.tda.gov.uk/teacher/developing-career/sen-and-disability/sen-training-resources/induction/dyslexia-primary-classroom.aspx</a:t>
            </a:r>
            <a:r>
              <a:rPr lang="en-GB" altLang="en-US" i="1" dirty="0">
                <a:solidFill>
                  <a:schemeClr val="tx1">
                    <a:lumMod val="75000"/>
                    <a:lumOff val="25000"/>
                  </a:schemeClr>
                </a:solidFill>
              </a:rPr>
              <a:t> </a:t>
            </a:r>
            <a:r>
              <a:rPr lang="en-GB" altLang="en-US" dirty="0">
                <a:solidFill>
                  <a:schemeClr val="tx1">
                    <a:lumMod val="75000"/>
                    <a:lumOff val="25000"/>
                  </a:schemeClr>
                </a:solidFill>
              </a:rPr>
              <a:t>(accessed November 10</a:t>
            </a:r>
            <a:r>
              <a:rPr lang="en-GB" altLang="en-US" baseline="30000" dirty="0">
                <a:solidFill>
                  <a:schemeClr val="tx1">
                    <a:lumMod val="75000"/>
                    <a:lumOff val="25000"/>
                  </a:schemeClr>
                </a:solidFill>
              </a:rPr>
              <a:t>th</a:t>
            </a:r>
            <a:r>
              <a:rPr lang="en-GB" altLang="en-US" dirty="0">
                <a:solidFill>
                  <a:schemeClr val="tx1">
                    <a:lumMod val="75000"/>
                    <a:lumOff val="25000"/>
                  </a:schemeClr>
                </a:solidFill>
              </a:rPr>
              <a:t> 2014)</a:t>
            </a:r>
            <a:endParaRPr lang="en-GB" altLang="en-US" i="1" dirty="0">
              <a:solidFill>
                <a:schemeClr val="tx1">
                  <a:lumMod val="75000"/>
                  <a:lumOff val="25000"/>
                </a:schemeClr>
              </a:solidFill>
            </a:endParaRP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Wisp</Template>
  <TotalTime>0</TotalTime>
  <Words>2872</Words>
  <Application>Microsoft Office PowerPoint</Application>
  <PresentationFormat>Sioe Ar-sgrin (4:3)</PresentationFormat>
  <Paragraphs>195</Paragraphs>
  <Slides>25</Slides>
  <Notes>25</Notes>
  <HiddenSlides>0</HiddenSlides>
  <MMClips>2</MMClips>
  <ScaleCrop>false</ScaleCrop>
  <HeadingPairs>
    <vt:vector size="8" baseType="variant">
      <vt:variant>
        <vt:lpstr>Ffontiau a Ddefnyddiwyd</vt:lpstr>
      </vt:variant>
      <vt:variant>
        <vt:i4>9</vt:i4>
      </vt:variant>
      <vt:variant>
        <vt:lpstr>Thema</vt:lpstr>
      </vt:variant>
      <vt:variant>
        <vt:i4>1</vt:i4>
      </vt:variant>
      <vt:variant>
        <vt:lpstr>Gweinyddion OLE Planedig</vt:lpstr>
      </vt:variant>
      <vt:variant>
        <vt:i4>1</vt:i4>
      </vt:variant>
      <vt:variant>
        <vt:lpstr>Teitlau Sleidiau</vt:lpstr>
      </vt:variant>
      <vt:variant>
        <vt:i4>25</vt:i4>
      </vt:variant>
    </vt:vector>
  </HeadingPairs>
  <TitlesOfParts>
    <vt:vector size="36" baseType="lpstr">
      <vt:lpstr>Arial</vt:lpstr>
      <vt:lpstr>Calibri</vt:lpstr>
      <vt:lpstr>Cambria</vt:lpstr>
      <vt:lpstr>Century Gothic</vt:lpstr>
      <vt:lpstr>Impact</vt:lpstr>
      <vt:lpstr>Tahoma</vt:lpstr>
      <vt:lpstr>Times New Roman</vt:lpstr>
      <vt:lpstr>Wingdings</vt:lpstr>
      <vt:lpstr>Wingdings 3</vt:lpstr>
      <vt:lpstr>Wisp</vt:lpstr>
      <vt:lpstr>Photo Editor Photo</vt:lpstr>
      <vt:lpstr>Cyflwyniad PowerPoint</vt:lpstr>
      <vt:lpstr>Cyflwyniad PowerPoint</vt:lpstr>
      <vt:lpstr>Aims:</vt:lpstr>
      <vt:lpstr>Cyflwyniad PowerPoint</vt:lpstr>
      <vt:lpstr>Defining dyslexia</vt:lpstr>
      <vt:lpstr>A different way of thinking</vt:lpstr>
      <vt:lpstr>Barriers to learning</vt:lpstr>
      <vt:lpstr>TASK</vt:lpstr>
      <vt:lpstr>Assessment</vt:lpstr>
      <vt:lpstr>Supporting learning – Lee Pascal</vt:lpstr>
      <vt:lpstr>Multi-sensory resources to support learning</vt:lpstr>
      <vt:lpstr>More supporting resources</vt:lpstr>
      <vt:lpstr>Think point!</vt:lpstr>
      <vt:lpstr>Dyscalculia – what’s this?</vt:lpstr>
      <vt:lpstr>Facts!</vt:lpstr>
      <vt:lpstr>Defining Dyscalculia</vt:lpstr>
      <vt:lpstr>Key Indicators</vt:lpstr>
      <vt:lpstr>A different way of learning</vt:lpstr>
      <vt:lpstr>Identification</vt:lpstr>
      <vt:lpstr>Support Strategies</vt:lpstr>
      <vt:lpstr>     More Strategies</vt:lpstr>
      <vt:lpstr>Cyflwyniad PowerPoint</vt:lpstr>
      <vt:lpstr>Remember</vt:lpstr>
      <vt:lpstr>Directed Task 3</vt:lpstr>
      <vt:lpstr>References</vt:lpstr>
    </vt:vector>
  </TitlesOfParts>
  <Company>Ryder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pupils with dyslexia</dc:title>
  <dc:creator>Deian</dc:creator>
  <cp:lastModifiedBy>Meryl Bowen</cp:lastModifiedBy>
  <cp:revision>84</cp:revision>
  <dcterms:created xsi:type="dcterms:W3CDTF">2016-10-31T22:35:16Z</dcterms:created>
  <dcterms:modified xsi:type="dcterms:W3CDTF">2022-12-12T11:22:26Z</dcterms:modified>
</cp:coreProperties>
</file>