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E9F3-066B-4E5F-B3AB-C87D0AEA6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014922-120C-4130-9B92-82BB305D0E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A42A6E-BD9D-4823-AA5D-18E9293AF1BE}"/>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5" name="Footer Placeholder 4">
            <a:extLst>
              <a:ext uri="{FF2B5EF4-FFF2-40B4-BE49-F238E27FC236}">
                <a16:creationId xmlns:a16="http://schemas.microsoft.com/office/drawing/2014/main" id="{DEB94F9A-08B4-4EDB-A390-07DA47D166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221A3-6C0F-404B-AF4A-579FB54418B8}"/>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421741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1A3C4-F59A-4001-A1E3-3BCF397AF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A8BF4-4E99-4B9D-B408-0ADA7952D9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8962C-022D-45C8-B2D0-A1C45C859AB9}"/>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5" name="Footer Placeholder 4">
            <a:extLst>
              <a:ext uri="{FF2B5EF4-FFF2-40B4-BE49-F238E27FC236}">
                <a16:creationId xmlns:a16="http://schemas.microsoft.com/office/drawing/2014/main" id="{22CF615D-D5FC-4F95-BFDF-C0D1CDBF3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6BF10-1338-4C91-B7F0-15AB6FF2DA25}"/>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3834382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DF37-4988-4416-8768-965F4D7E3F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0895A0-61F9-4368-9638-5918FCF4F4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6DC672-BBCC-4319-9503-4ABD17C7B11F}"/>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5" name="Footer Placeholder 4">
            <a:extLst>
              <a:ext uri="{FF2B5EF4-FFF2-40B4-BE49-F238E27FC236}">
                <a16:creationId xmlns:a16="http://schemas.microsoft.com/office/drawing/2014/main" id="{318B5C14-8313-46C3-A653-40823D2B7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9DB13A-C73E-4ACF-9F59-32C3800F8ED0}"/>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2019706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9CFD8-5450-4B5F-AFAA-2770A25637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70DAD8-1ED3-4695-9459-74B514D246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69CAA3-1E5D-4F1C-A912-4D0EB3FB73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954592-09E8-4EB0-B4F4-241AFB7926D3}"/>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6" name="Footer Placeholder 5">
            <a:extLst>
              <a:ext uri="{FF2B5EF4-FFF2-40B4-BE49-F238E27FC236}">
                <a16:creationId xmlns:a16="http://schemas.microsoft.com/office/drawing/2014/main" id="{3C6137C2-4638-4E5A-B0BA-ED6620E7D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82DC02-CCA2-4B8C-BE77-8C8998B50008}"/>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1395511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F211C-E9A0-4374-8EF6-0152B08EF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EAC3AC-86CD-4438-A08D-E7A4C9E693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BE8509-6AEB-4C5E-AB9C-8F6C5568DE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59DAC6-8E1B-4688-BB29-2FD845F432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59502E-633B-49AC-B033-C90DA99FFF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654D91-10E1-4FC7-8E10-8D7B308D8786}"/>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8" name="Footer Placeholder 7">
            <a:extLst>
              <a:ext uri="{FF2B5EF4-FFF2-40B4-BE49-F238E27FC236}">
                <a16:creationId xmlns:a16="http://schemas.microsoft.com/office/drawing/2014/main" id="{885E54AB-E9D2-48A7-B035-AA9EC33EC9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CDE069-3008-49A1-BBDA-BA1BED4FC9F9}"/>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3715114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E78DA-CCF6-434D-8399-E1ABE50630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9ACBFF-EC7C-477A-9A3C-4BA7576AF5AC}"/>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4" name="Footer Placeholder 3">
            <a:extLst>
              <a:ext uri="{FF2B5EF4-FFF2-40B4-BE49-F238E27FC236}">
                <a16:creationId xmlns:a16="http://schemas.microsoft.com/office/drawing/2014/main" id="{97E0BA11-DBFD-4E0D-9266-5BF28E61C8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5B3E68-B421-4701-BAEB-3E56EB04FFA2}"/>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3225885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B2CFB7-37A9-4445-9A95-CFF24DAB84AA}"/>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3" name="Footer Placeholder 2">
            <a:extLst>
              <a:ext uri="{FF2B5EF4-FFF2-40B4-BE49-F238E27FC236}">
                <a16:creationId xmlns:a16="http://schemas.microsoft.com/office/drawing/2014/main" id="{AC99CF0D-0158-4640-9F6A-FC91A1B771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B54A62-AB88-4AE2-8B73-78DC0514CF43}"/>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2087401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8F3E0-3D19-450A-8692-E1EE616D3E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19D051-4D3F-4BB5-963E-74957D4B09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7ACDAB-320F-4F07-AA5D-ABF703E267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612E70-2EDC-4683-B16A-6A53380373C7}"/>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6" name="Footer Placeholder 5">
            <a:extLst>
              <a:ext uri="{FF2B5EF4-FFF2-40B4-BE49-F238E27FC236}">
                <a16:creationId xmlns:a16="http://schemas.microsoft.com/office/drawing/2014/main" id="{58C6C31D-1447-4304-AD7B-02924738F2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1C1FF0-BF9C-4095-9EC4-EAC2C6AC715A}"/>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2293858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99DBD-B095-45D4-9F8C-4E844FCF1B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DAC58C-A7DE-4F05-A88B-ACE892AE87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F047B6-3AF0-4453-831D-1A47889744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2ADD23-528F-49C8-AA50-280C6A4EC57D}"/>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6" name="Footer Placeholder 5">
            <a:extLst>
              <a:ext uri="{FF2B5EF4-FFF2-40B4-BE49-F238E27FC236}">
                <a16:creationId xmlns:a16="http://schemas.microsoft.com/office/drawing/2014/main" id="{92B293C6-10A0-4548-B512-8DCB1801AB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AD67A3-C075-441B-B39A-55B5F3B91EC6}"/>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243141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DE02B-ABBC-449B-92B7-E6BDCDB135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4BB5F7-FEC5-46B0-B8E8-506AE2930C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B8AFD6-19DC-4B9B-8699-48FC434504E2}"/>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5" name="Footer Placeholder 4">
            <a:extLst>
              <a:ext uri="{FF2B5EF4-FFF2-40B4-BE49-F238E27FC236}">
                <a16:creationId xmlns:a16="http://schemas.microsoft.com/office/drawing/2014/main" id="{F24655F3-1F74-41A5-AE1F-031DC50C2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D0D46-5DC5-4033-AAC5-1CC0685B6851}"/>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758911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0E9F45-26C5-4F55-BE38-E244CF7882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6DA996-3C86-4F54-A103-B93FA115E4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AD0DD-0159-49B3-BDC6-764FBC8706CA}"/>
              </a:ext>
            </a:extLst>
          </p:cNvPr>
          <p:cNvSpPr>
            <a:spLocks noGrp="1"/>
          </p:cNvSpPr>
          <p:nvPr>
            <p:ph type="dt" sz="half" idx="10"/>
          </p:nvPr>
        </p:nvSpPr>
        <p:spPr/>
        <p:txBody>
          <a:bodyPr/>
          <a:lstStyle/>
          <a:p>
            <a:fld id="{2CAD5A27-5481-4FC6-9CB2-7B9409D260D0}" type="datetimeFigureOut">
              <a:rPr lang="en-GB" smtClean="0"/>
              <a:t>09/02/2021</a:t>
            </a:fld>
            <a:endParaRPr lang="en-GB"/>
          </a:p>
        </p:txBody>
      </p:sp>
      <p:sp>
        <p:nvSpPr>
          <p:cNvPr id="5" name="Footer Placeholder 4">
            <a:extLst>
              <a:ext uri="{FF2B5EF4-FFF2-40B4-BE49-F238E27FC236}">
                <a16:creationId xmlns:a16="http://schemas.microsoft.com/office/drawing/2014/main" id="{A4BD44B9-2602-45D8-B1E0-59AC789368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B5FF5-662D-45CE-9A2A-86E4E776A4BB}"/>
              </a:ext>
            </a:extLst>
          </p:cNvPr>
          <p:cNvSpPr>
            <a:spLocks noGrp="1"/>
          </p:cNvSpPr>
          <p:nvPr>
            <p:ph type="sldNum" sz="quarter" idx="12"/>
          </p:nvPr>
        </p:nvSpPr>
        <p:spPr/>
        <p:txBody>
          <a:bodyPr/>
          <a:lstStyle/>
          <a:p>
            <a:fld id="{2180F1C5-BE6D-4942-A2FC-75AFA5B52392}" type="slidenum">
              <a:rPr lang="en-GB" smtClean="0"/>
              <a:t>‹#›</a:t>
            </a:fld>
            <a:endParaRPr lang="en-GB"/>
          </a:p>
        </p:txBody>
      </p:sp>
    </p:spTree>
    <p:extLst>
      <p:ext uri="{BB962C8B-B14F-4D97-AF65-F5344CB8AC3E}">
        <p14:creationId xmlns:p14="http://schemas.microsoft.com/office/powerpoint/2010/main" val="3275490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08FBBB-B40E-46A4-B20A-2C79DF29E2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D97E6-AB7C-46F8-B542-7FF5460F0A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3AF4C-674A-4AEE-8AE9-C28597771A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AD5A27-5481-4FC6-9CB2-7B9409D260D0}" type="datetimeFigureOut">
              <a:rPr lang="en-GB" smtClean="0"/>
              <a:t>09/02/2021</a:t>
            </a:fld>
            <a:endParaRPr lang="en-GB"/>
          </a:p>
        </p:txBody>
      </p:sp>
      <p:sp>
        <p:nvSpPr>
          <p:cNvPr id="5" name="Footer Placeholder 4">
            <a:extLst>
              <a:ext uri="{FF2B5EF4-FFF2-40B4-BE49-F238E27FC236}">
                <a16:creationId xmlns:a16="http://schemas.microsoft.com/office/drawing/2014/main" id="{7371F37E-3506-486B-B678-5246912541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1578F9-AF19-4951-8E14-676D3F1368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0F1C5-BE6D-4942-A2FC-75AFA5B52392}" type="slidenum">
              <a:rPr lang="en-GB" smtClean="0"/>
              <a:t>‹#›</a:t>
            </a:fld>
            <a:endParaRPr lang="en-GB"/>
          </a:p>
        </p:txBody>
      </p:sp>
    </p:spTree>
    <p:extLst>
      <p:ext uri="{BB962C8B-B14F-4D97-AF65-F5344CB8AC3E}">
        <p14:creationId xmlns:p14="http://schemas.microsoft.com/office/powerpoint/2010/main" val="14173129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31B2A-11C4-4DD9-991E-FFC03D8C6590}"/>
              </a:ext>
            </a:extLst>
          </p:cNvPr>
          <p:cNvSpPr>
            <a:spLocks noGrp="1"/>
          </p:cNvSpPr>
          <p:nvPr>
            <p:ph type="ctrTitle"/>
          </p:nvPr>
        </p:nvSpPr>
        <p:spPr>
          <a:xfrm>
            <a:off x="1524000" y="525781"/>
            <a:ext cx="9144000" cy="2148840"/>
          </a:xfrm>
        </p:spPr>
        <p:txBody>
          <a:bodyPr>
            <a:normAutofit/>
          </a:bodyPr>
          <a:lstStyle/>
          <a:p>
            <a:r>
              <a:rPr lang="en-GB" sz="5400" dirty="0"/>
              <a:t>Heat Transfer through a Composite pipe</a:t>
            </a:r>
          </a:p>
        </p:txBody>
      </p:sp>
      <p:sp>
        <p:nvSpPr>
          <p:cNvPr id="3" name="Subtitle 2">
            <a:extLst>
              <a:ext uri="{FF2B5EF4-FFF2-40B4-BE49-F238E27FC236}">
                <a16:creationId xmlns:a16="http://schemas.microsoft.com/office/drawing/2014/main" id="{9C8E1160-5C7E-4BBA-B3E1-A5ABE059833B}"/>
              </a:ext>
            </a:extLst>
          </p:cNvPr>
          <p:cNvSpPr>
            <a:spLocks noGrp="1"/>
          </p:cNvSpPr>
          <p:nvPr>
            <p:ph type="subTitle" idx="1"/>
          </p:nvPr>
        </p:nvSpPr>
        <p:spPr/>
        <p:txBody>
          <a:bodyPr>
            <a:normAutofit/>
          </a:bodyPr>
          <a:lstStyle/>
          <a:p>
            <a:r>
              <a:rPr lang="en-GB" sz="4000" i="1" dirty="0"/>
              <a:t>Rob Goodson</a:t>
            </a:r>
          </a:p>
        </p:txBody>
      </p:sp>
    </p:spTree>
    <p:extLst>
      <p:ext uri="{BB962C8B-B14F-4D97-AF65-F5344CB8AC3E}">
        <p14:creationId xmlns:p14="http://schemas.microsoft.com/office/powerpoint/2010/main" val="2608253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CD29-AE29-4769-A1FE-0491EF1EFB3D}"/>
              </a:ext>
            </a:extLst>
          </p:cNvPr>
          <p:cNvSpPr>
            <a:spLocks noGrp="1"/>
          </p:cNvSpPr>
          <p:nvPr>
            <p:ph type="title"/>
          </p:nvPr>
        </p:nvSpPr>
        <p:spPr>
          <a:xfrm>
            <a:off x="838200" y="365125"/>
            <a:ext cx="10515600" cy="652145"/>
          </a:xfrm>
        </p:spPr>
        <p:txBody>
          <a:bodyPr>
            <a:normAutofit/>
          </a:bodyPr>
          <a:lstStyle/>
          <a:p>
            <a:pPr algn="ctr"/>
            <a:r>
              <a:rPr lang="en-GB" sz="4000" dirty="0"/>
              <a:t>Heat transfer through a pipe</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3A199C53-BC0A-4483-987F-E89C1FE029D5}"/>
                  </a:ext>
                </a:extLst>
              </p:cNvPr>
              <p:cNvSpPr>
                <a:spLocks noGrp="1"/>
              </p:cNvSpPr>
              <p:nvPr>
                <p:ph idx="1"/>
              </p:nvPr>
            </p:nvSpPr>
            <p:spPr>
              <a:xfrm>
                <a:off x="377190" y="1102995"/>
                <a:ext cx="11441430" cy="5452110"/>
              </a:xfrm>
            </p:spPr>
            <p:txBody>
              <a:bodyPr>
                <a:normAutofit/>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As seen previously, heat transfer through a circular wall (pipe) accounts for the length of pipe, as well as the internal and external radii of the circular wall.							</a:t>
                </a:r>
              </a:p>
              <a:p>
                <a:pPr marL="0" indent="0">
                  <a:lnSpc>
                    <a:spcPct val="107000"/>
                  </a:lnSpc>
                  <a:spcAft>
                    <a:spcPts val="800"/>
                  </a:spcAft>
                  <a:buNone/>
                </a:pPr>
                <a14:m>
                  <m:oMathPara xmlns:m="http://schemas.openxmlformats.org/officeDocument/2006/math">
                    <m:oMathParaPr>
                      <m:jc m:val="centerGroup"/>
                    </m:oMathParaPr>
                    <m:oMath xmlns:m="http://schemas.openxmlformats.org/officeDocument/2006/math">
                      <m:acc>
                        <m:accPr>
                          <m:chr m:val="̇"/>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r>
                            <a:rPr lang="en-GB" sz="2400" i="1">
                              <a:effectLst/>
                              <a:latin typeface="Cambria Math" panose="02040503050406030204" pitchFamily="18" charset="0"/>
                              <a:ea typeface="Calibri" panose="020F0502020204030204" pitchFamily="34" charset="0"/>
                              <a:cs typeface="Times New Roman" panose="02020603050405020304" pitchFamily="18" charset="0"/>
                            </a:rPr>
                            <m:t>𝜋</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𝑙𝑘</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m:t>
                          </m:r>
                        </m:num>
                        <m:den>
                          <m:r>
                            <m:rPr>
                              <m:sty m:val="p"/>
                            </m:rPr>
                            <a:rPr lang="en-GB" sz="2400">
                              <a:effectLst/>
                              <a:latin typeface="Cambria Math" panose="02040503050406030204" pitchFamily="18" charset="0"/>
                              <a:ea typeface="Calibri" panose="020F0502020204030204" pitchFamily="34" charset="0"/>
                              <a:cs typeface="Times New Roman" panose="02020603050405020304" pitchFamily="18" charset="0"/>
                            </a:rPr>
                            <m:t>ln</m:t>
                          </m:r>
                          <m:r>
                            <a:rPr lang="en-GB" sz="2400">
                              <a:effectLst/>
                              <a:latin typeface="Cambria Math" panose="02040503050406030204" pitchFamily="18" charset="0"/>
                              <a:ea typeface="Calibri" panose="020F0502020204030204" pitchFamily="34" charset="0"/>
                              <a:cs typeface="Times New Roman" panose="02020603050405020304" pitchFamily="18" charset="0"/>
                            </a:rPr>
                            <m:t>⁡</m:t>
                          </m:r>
                          <m:d>
                            <m:d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dPr>
                            <m:e>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𝑟</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b>
                                  </m:sSub>
                                </m:num>
                                <m:den>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𝑟</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sub>
                                  </m:sSub>
                                </m:den>
                              </m:f>
                            </m:e>
                          </m:d>
                        </m:den>
                      </m:f>
                    </m:oMath>
                  </m:oMathPara>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This equation only considers heat transfer by conduction and does not account for heat transfer between fluids that are internal and external to the pipe.  </a:t>
                </a:r>
              </a:p>
              <a:p>
                <a:pPr marL="0" indent="0">
                  <a:lnSpc>
                    <a:spcPct val="107000"/>
                  </a:lnSpc>
                  <a:spcAft>
                    <a:spcPts val="800"/>
                  </a:spcAft>
                  <a:buNone/>
                </a:pPr>
                <a:r>
                  <a:rPr lang="en-GB" sz="2400" dirty="0">
                    <a:latin typeface="Calibri" panose="020F0502020204030204" pitchFamily="34" charset="0"/>
                    <a:ea typeface="Times New Roman" panose="02020603050405020304" pitchFamily="18" charset="0"/>
                    <a:cs typeface="Times New Roman" panose="02020603050405020304" pitchFamily="18" charset="0"/>
                  </a:rPr>
                  <a:t>It</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does </a:t>
                </a:r>
                <a:r>
                  <a:rPr lang="en-GB" sz="2400" dirty="0">
                    <a:latin typeface="Calibri" panose="020F0502020204030204" pitchFamily="34" charset="0"/>
                    <a:ea typeface="Times New Roman" panose="02020603050405020304" pitchFamily="18" charset="0"/>
                    <a:cs typeface="Times New Roman" panose="02020603050405020304" pitchFamily="18" charset="0"/>
                  </a:rPr>
                  <a:t>not</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account for possible insulation material that may ‘lag’ the external surface of the pipe.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3A199C53-BC0A-4483-987F-E89C1FE029D5}"/>
                  </a:ext>
                </a:extLst>
              </p:cNvPr>
              <p:cNvSpPr>
                <a:spLocks noGrp="1" noRot="1" noChangeAspect="1" noMove="1" noResize="1" noEditPoints="1" noAdjustHandles="1" noChangeArrowheads="1" noChangeShapeType="1" noTextEdit="1"/>
              </p:cNvSpPr>
              <p:nvPr>
                <p:ph idx="1"/>
              </p:nvPr>
            </p:nvSpPr>
            <p:spPr>
              <a:xfrm>
                <a:off x="377190" y="1102995"/>
                <a:ext cx="11441430" cy="5452110"/>
              </a:xfrm>
              <a:blipFill>
                <a:blip r:embed="rId2"/>
                <a:stretch>
                  <a:fillRect l="-852" t="-783"/>
                </a:stretch>
              </a:blipFill>
            </p:spPr>
            <p:txBody>
              <a:bodyPr/>
              <a:lstStyle/>
              <a:p>
                <a:r>
                  <a:rPr lang="en-GB">
                    <a:noFill/>
                  </a:rPr>
                  <a:t> </a:t>
                </a:r>
              </a:p>
            </p:txBody>
          </p:sp>
        </mc:Fallback>
      </mc:AlternateContent>
    </p:spTree>
    <p:extLst>
      <p:ext uri="{BB962C8B-B14F-4D97-AF65-F5344CB8AC3E}">
        <p14:creationId xmlns:p14="http://schemas.microsoft.com/office/powerpoint/2010/main" val="2699584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68370-B17A-4D50-B413-A8D29AE12BF0}"/>
              </a:ext>
            </a:extLst>
          </p:cNvPr>
          <p:cNvSpPr>
            <a:spLocks noGrp="1"/>
          </p:cNvSpPr>
          <p:nvPr>
            <p:ph idx="1"/>
          </p:nvPr>
        </p:nvSpPr>
        <p:spPr>
          <a:xfrm>
            <a:off x="360045" y="1171575"/>
            <a:ext cx="11527155" cy="5440680"/>
          </a:xfrm>
        </p:spPr>
        <p:txBody>
          <a:bodyPr>
            <a:normAutofit/>
          </a:bodyPr>
          <a:lstStyle/>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For the figure below, we can conduct the same analysis as we did for a plane composite wall structure.</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sp>
        <p:nvSpPr>
          <p:cNvPr id="4" name="Title 1">
            <a:extLst>
              <a:ext uri="{FF2B5EF4-FFF2-40B4-BE49-F238E27FC236}">
                <a16:creationId xmlns:a16="http://schemas.microsoft.com/office/drawing/2014/main" id="{DCF296AA-2E81-42B5-9EF8-AB957DA78DCB}"/>
              </a:ext>
            </a:extLst>
          </p:cNvPr>
          <p:cNvSpPr>
            <a:spLocks noGrp="1"/>
          </p:cNvSpPr>
          <p:nvPr>
            <p:ph type="title"/>
          </p:nvPr>
        </p:nvSpPr>
        <p:spPr>
          <a:xfrm>
            <a:off x="838200" y="365126"/>
            <a:ext cx="10515600" cy="766444"/>
          </a:xfrm>
        </p:spPr>
        <p:txBody>
          <a:bodyPr>
            <a:normAutofit/>
          </a:bodyPr>
          <a:lstStyle/>
          <a:p>
            <a:pPr algn="ctr"/>
            <a:r>
              <a:rPr lang="en-GB" sz="4000" dirty="0"/>
              <a:t>Heat transfer through an insulated pipe</a:t>
            </a:r>
          </a:p>
        </p:txBody>
      </p:sp>
      <p:pic>
        <p:nvPicPr>
          <p:cNvPr id="1026" name="Picture 2">
            <a:extLst>
              <a:ext uri="{FF2B5EF4-FFF2-40B4-BE49-F238E27FC236}">
                <a16:creationId xmlns:a16="http://schemas.microsoft.com/office/drawing/2014/main" id="{78BB4DBC-6FAA-4F15-AE95-284335478B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0" y="2023110"/>
            <a:ext cx="3589020" cy="472059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9A103B1E-D81A-4031-8432-E2F35E68DA01}"/>
                  </a:ext>
                </a:extLst>
              </p:cNvPr>
              <p:cNvSpPr txBox="1"/>
              <p:nvPr/>
            </p:nvSpPr>
            <p:spPr>
              <a:xfrm>
                <a:off x="3949065" y="1880235"/>
                <a:ext cx="7709535" cy="5391219"/>
              </a:xfrm>
              <a:prstGeom prst="rect">
                <a:avLst/>
              </a:prstGeom>
              <a:noFill/>
            </p:spPr>
            <p:txBody>
              <a:bodyPr wrap="square" rtlCol="0">
                <a:spAutoFit/>
              </a:bodyPr>
              <a:lstStyle/>
              <a:p>
                <a:pPr>
                  <a:lnSpc>
                    <a:spcPct val="107000"/>
                  </a:lnSpc>
                  <a:spcAft>
                    <a:spcPts val="800"/>
                  </a:spcAft>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For the fluid and lagging (insulation) interfaces, the areas are</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r>
                      <a:rPr lang="en-GB" sz="2400" i="1">
                        <a:effectLst/>
                        <a:latin typeface="Cambria Math" panose="02040503050406030204" pitchFamily="18" charset="0"/>
                        <a:ea typeface="Calibri" panose="020F0502020204030204" pitchFamily="34" charset="0"/>
                        <a:cs typeface="Times New Roman" panose="02020603050405020304" pitchFamily="18" charset="0"/>
                      </a:rPr>
                      <m:t>𝜋</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𝑟𝑙</m:t>
                    </m:r>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where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values will be for the inner pipe radius and the radius to the outer layer of lagging.  So, for the figure adjacent, the rate of heat transfer will be given by;</a:t>
                </a:r>
              </a:p>
              <a:p>
                <a:pPr>
                  <a:lnSpc>
                    <a:spcPct val="107000"/>
                  </a:lnSpc>
                  <a:spcAft>
                    <a:spcPts val="800"/>
                  </a:spcAft>
                </a:pPr>
                <a14:m>
                  <m:oMathPara xmlns:m="http://schemas.openxmlformats.org/officeDocument/2006/math">
                    <m:oMathParaPr>
                      <m:jc m:val="centerGroup"/>
                    </m:oMathParaPr>
                    <m:oMath xmlns:m="http://schemas.openxmlformats.org/officeDocument/2006/math">
                      <m:acc>
                        <m:accPr>
                          <m:chr m:val="̇"/>
                          <m:ctrlPr>
                            <a:rPr lang="en-GB" sz="1800" i="1" smtClean="0">
                              <a:effectLst/>
                              <a:latin typeface="Cambria Math" panose="02040503050406030204" pitchFamily="18" charset="0"/>
                              <a:ea typeface="Times New Roman" panose="020206030504050203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1800" i="1">
                              <a:effectLst/>
                              <a:latin typeface="Cambria Math" panose="02040503050406030204" pitchFamily="18" charset="0"/>
                              <a:ea typeface="Times New Roman" panose="020206030504050203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2</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𝜋</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𝑙</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5</m:t>
                              </m:r>
                            </m:sub>
                          </m:s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num>
                        <m:den>
                          <m:f>
                            <m:fPr>
                              <m:ctrlPr>
                                <a:rPr lang="en-GB" sz="1800" i="1">
                                  <a:effectLst/>
                                  <a:latin typeface="Cambria Math" panose="02040503050406030204" pitchFamily="18" charset="0"/>
                                  <a:ea typeface="Times New Roman" panose="020206030504050203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num>
                            <m:den>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h</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𝑖</m:t>
                                  </m:r>
                                </m:sub>
                              </m:sSub>
                            </m:den>
                          </m:f>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 </m:t>
                          </m:r>
                          <m:f>
                            <m:fPr>
                              <m:ctrlPr>
                                <a:rPr lang="en-GB" sz="1800" i="1">
                                  <a:effectLst/>
                                  <a:latin typeface="Cambria Math" panose="02040503050406030204" pitchFamily="18" charset="0"/>
                                  <a:ea typeface="Times New Roman" panose="020206030504050203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𝑙𝑛</m:t>
                              </m:r>
                              <m:d>
                                <m:dPr>
                                  <m:ctrlPr>
                                    <a:rPr lang="en-GB" sz="1800" i="1">
                                      <a:effectLst/>
                                      <a:latin typeface="Cambria Math" panose="02040503050406030204" pitchFamily="18" charset="0"/>
                                      <a:ea typeface="Times New Roman" panose="02020603050405020304" pitchFamily="18" charset="0"/>
                                    </a:rPr>
                                  </m:ctrlPr>
                                </m:dPr>
                                <m:e>
                                  <m:f>
                                    <m:fPr>
                                      <m:type m:val="skw"/>
                                      <m:ctrlPr>
                                        <a:rPr lang="en-GB" sz="1800" i="1">
                                          <a:effectLst/>
                                          <a:latin typeface="Cambria Math" panose="02040503050406030204" pitchFamily="18" charset="0"/>
                                          <a:ea typeface="Times New Roman" panose="02020603050405020304" pitchFamily="18" charset="0"/>
                                        </a:rPr>
                                      </m:ctrlPr>
                                    </m:fPr>
                                    <m:num>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2</m:t>
                                          </m:r>
                                        </m:sub>
                                      </m:sSub>
                                    </m:num>
                                    <m:den>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den>
                                  </m:f>
                                </m:e>
                              </m:d>
                            </m:num>
                            <m:den>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𝑘</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den>
                          </m:f>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1800" i="1">
                                  <a:effectLst/>
                                  <a:latin typeface="Cambria Math" panose="02040503050406030204" pitchFamily="18" charset="0"/>
                                  <a:ea typeface="Times New Roman" panose="020206030504050203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𝑙𝑛</m:t>
                              </m:r>
                              <m:d>
                                <m:dPr>
                                  <m:ctrlPr>
                                    <a:rPr lang="en-GB" sz="1800" i="1">
                                      <a:effectLst/>
                                      <a:latin typeface="Cambria Math" panose="02040503050406030204" pitchFamily="18" charset="0"/>
                                      <a:ea typeface="Times New Roman" panose="02020603050405020304" pitchFamily="18" charset="0"/>
                                    </a:rPr>
                                  </m:ctrlPr>
                                </m:dPr>
                                <m:e>
                                  <m:f>
                                    <m:fPr>
                                      <m:type m:val="skw"/>
                                      <m:ctrlPr>
                                        <a:rPr lang="en-GB" sz="1800" i="1">
                                          <a:effectLst/>
                                          <a:latin typeface="Cambria Math" panose="02040503050406030204" pitchFamily="18" charset="0"/>
                                          <a:ea typeface="Times New Roman" panose="02020603050405020304" pitchFamily="18" charset="0"/>
                                        </a:rPr>
                                      </m:ctrlPr>
                                    </m:fPr>
                                    <m:num>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m:t>
                                          </m:r>
                                        </m:sub>
                                      </m:sSub>
                                    </m:num>
                                    <m:den>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2</m:t>
                                          </m:r>
                                        </m:sub>
                                      </m:sSub>
                                    </m:den>
                                  </m:f>
                                </m:e>
                              </m:d>
                            </m:num>
                            <m:den>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𝑘</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2</m:t>
                                  </m:r>
                                </m:sub>
                              </m:sSub>
                            </m:den>
                          </m:f>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1800" i="1">
                                  <a:effectLst/>
                                  <a:latin typeface="Cambria Math" panose="02040503050406030204" pitchFamily="18" charset="0"/>
                                  <a:ea typeface="Times New Roman" panose="020206030504050203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num>
                            <m:den>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m:t>
                                  </m:r>
                                </m:sub>
                              </m:sSub>
                              <m:sSub>
                                <m:sSubPr>
                                  <m:ctrlPr>
                                    <a:rPr lang="en-GB" sz="1800" i="1">
                                      <a:effectLst/>
                                      <a:latin typeface="Cambria Math" panose="02040503050406030204" pitchFamily="18" charset="0"/>
                                      <a:ea typeface="Times New Roman" panose="020206030504050203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h</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𝑜</m:t>
                                  </m:r>
                                </m:sub>
                              </m:sSub>
                            </m:den>
                          </m:f>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den>
                      </m:f>
                    </m:oMath>
                  </m:oMathPara>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The equation above may seem complex on inspection, but further examination reveals it has a pattern that can be readily adapted to suit a different number of elements.</a:t>
                </a: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2" name="TextBox 1">
                <a:extLst>
                  <a:ext uri="{FF2B5EF4-FFF2-40B4-BE49-F238E27FC236}">
                    <a16:creationId xmlns:a16="http://schemas.microsoft.com/office/drawing/2014/main" id="{9A103B1E-D81A-4031-8432-E2F35E68DA01}"/>
                  </a:ext>
                </a:extLst>
              </p:cNvPr>
              <p:cNvSpPr txBox="1">
                <a:spLocks noRot="1" noChangeAspect="1" noMove="1" noResize="1" noEditPoints="1" noAdjustHandles="1" noChangeArrowheads="1" noChangeShapeType="1" noTextEdit="1"/>
              </p:cNvSpPr>
              <p:nvPr/>
            </p:nvSpPr>
            <p:spPr>
              <a:xfrm>
                <a:off x="3949065" y="1880235"/>
                <a:ext cx="7709535" cy="5391219"/>
              </a:xfrm>
              <a:prstGeom prst="rect">
                <a:avLst/>
              </a:prstGeom>
              <a:blipFill>
                <a:blip r:embed="rId3"/>
                <a:stretch>
                  <a:fillRect l="-1265" t="-791"/>
                </a:stretch>
              </a:blipFill>
            </p:spPr>
            <p:txBody>
              <a:bodyPr/>
              <a:lstStyle/>
              <a:p>
                <a:r>
                  <a:rPr lang="en-GB">
                    <a:noFill/>
                  </a:rPr>
                  <a:t> </a:t>
                </a:r>
              </a:p>
            </p:txBody>
          </p:sp>
        </mc:Fallback>
      </mc:AlternateContent>
    </p:spTree>
    <p:extLst>
      <p:ext uri="{BB962C8B-B14F-4D97-AF65-F5344CB8AC3E}">
        <p14:creationId xmlns:p14="http://schemas.microsoft.com/office/powerpoint/2010/main" val="3368828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5DFAE2-C6F9-4F1D-8721-4C3B7EA81C9C}"/>
              </a:ext>
            </a:extLst>
          </p:cNvPr>
          <p:cNvSpPr>
            <a:spLocks noGrp="1"/>
          </p:cNvSpPr>
          <p:nvPr>
            <p:ph idx="1"/>
          </p:nvPr>
        </p:nvSpPr>
        <p:spPr>
          <a:xfrm>
            <a:off x="342900" y="1234440"/>
            <a:ext cx="11544300" cy="5332095"/>
          </a:xfrm>
        </p:spPr>
        <p:txBody>
          <a:bodyPr>
            <a:normAutofit/>
          </a:bodyPr>
          <a:lstStyle/>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As with a plane wall, any element of the composite pipe structure can be isolated for analysis.  Considering the inner layer, i.e. the solid pipe wall, for example;</a:t>
            </a:r>
          </a:p>
          <a:p>
            <a:pPr marL="0" indent="0">
              <a:buNone/>
            </a:pPr>
            <a:endParaRPr lang="en-GB" sz="2400" dirty="0"/>
          </a:p>
        </p:txBody>
      </p:sp>
      <p:sp>
        <p:nvSpPr>
          <p:cNvPr id="4" name="Title 1">
            <a:extLst>
              <a:ext uri="{FF2B5EF4-FFF2-40B4-BE49-F238E27FC236}">
                <a16:creationId xmlns:a16="http://schemas.microsoft.com/office/drawing/2014/main" id="{C7D33308-958D-4C15-9BA9-22F5300812B9}"/>
              </a:ext>
            </a:extLst>
          </p:cNvPr>
          <p:cNvSpPr>
            <a:spLocks noGrp="1"/>
          </p:cNvSpPr>
          <p:nvPr>
            <p:ph type="title"/>
          </p:nvPr>
        </p:nvSpPr>
        <p:spPr>
          <a:xfrm>
            <a:off x="838200" y="342900"/>
            <a:ext cx="10515600" cy="657226"/>
          </a:xfrm>
        </p:spPr>
        <p:txBody>
          <a:bodyPr>
            <a:normAutofit/>
          </a:bodyPr>
          <a:lstStyle/>
          <a:p>
            <a:pPr algn="ctr"/>
            <a:r>
              <a:rPr lang="en-GB" sz="4000" dirty="0"/>
              <a:t>Heat transfer through an insulated pipe</a:t>
            </a:r>
          </a:p>
        </p:txBody>
      </p:sp>
      <p:pic>
        <p:nvPicPr>
          <p:cNvPr id="5" name="Picture 2">
            <a:extLst>
              <a:ext uri="{FF2B5EF4-FFF2-40B4-BE49-F238E27FC236}">
                <a16:creationId xmlns:a16="http://schemas.microsoft.com/office/drawing/2014/main" id="{9C9EF827-68D7-4E42-9C15-FB94C9384A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3075" y="1931670"/>
            <a:ext cx="3589020" cy="472059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0B6037A1-A680-429F-BAC9-4153A8CEC4C3}"/>
                  </a:ext>
                </a:extLst>
              </p:cNvPr>
              <p:cNvSpPr txBox="1"/>
              <p:nvPr/>
            </p:nvSpPr>
            <p:spPr>
              <a:xfrm>
                <a:off x="5966460" y="3203437"/>
                <a:ext cx="3663315" cy="1394100"/>
              </a:xfrm>
              <a:prstGeom prst="rect">
                <a:avLst/>
              </a:prstGeom>
              <a:noFill/>
            </p:spPr>
            <p:txBody>
              <a:bodyPr wrap="square" rtlCol="0">
                <a:spAutoFit/>
              </a:bodyPr>
              <a:lstStyle/>
              <a:p>
                <a14:m>
                  <m:oMathPara xmlns:m="http://schemas.openxmlformats.org/officeDocument/2006/math">
                    <m:oMathParaPr>
                      <m:jc m:val="centerGroup"/>
                    </m:oMathParaPr>
                    <m:oMath xmlns:m="http://schemas.openxmlformats.org/officeDocument/2006/math">
                      <m:acc>
                        <m:accPr>
                          <m:chr m:val="̇"/>
                          <m:ctrlPr>
                            <a:rPr lang="en-GB" sz="2400" i="1" smtClean="0">
                              <a:effectLst/>
                              <a:latin typeface="Cambria Math" panose="020405030504060302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rPr>
                          </m:ctrlPr>
                        </m:fPr>
                        <m:num>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2</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𝜋</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𝑙</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2</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3</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num>
                        <m:den>
                          <m:f>
                            <m:fPr>
                              <m:ctrlPr>
                                <a:rPr lang="en-GB" sz="2400" i="1">
                                  <a:effectLst/>
                                  <a:latin typeface="Cambria Math" panose="02040503050406030204" pitchFamily="18" charset="0"/>
                                  <a:ea typeface="Times New Roman" panose="02020603050405020304" pitchFamily="18" charset="0"/>
                                </a:rPr>
                              </m:ctrlPr>
                            </m:fPr>
                            <m:num>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𝑙𝑛</m:t>
                              </m:r>
                              <m:d>
                                <m:dPr>
                                  <m:ctrlPr>
                                    <a:rPr lang="en-GB" sz="2400" i="1">
                                      <a:effectLst/>
                                      <a:latin typeface="Cambria Math" panose="02040503050406030204" pitchFamily="18" charset="0"/>
                                      <a:ea typeface="Times New Roman" panose="02020603050405020304" pitchFamily="18" charset="0"/>
                                    </a:rPr>
                                  </m:ctrlPr>
                                </m:dPr>
                                <m:e>
                                  <m:f>
                                    <m:fPr>
                                      <m:type m:val="skw"/>
                                      <m:ctrlPr>
                                        <a:rPr lang="en-GB" sz="2400" i="1">
                                          <a:effectLst/>
                                          <a:latin typeface="Cambria Math" panose="02040503050406030204" pitchFamily="18" charset="0"/>
                                          <a:ea typeface="Times New Roman" panose="02020603050405020304" pitchFamily="18" charset="0"/>
                                        </a:rPr>
                                      </m:ctrlPr>
                                    </m:fPr>
                                    <m:num>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2</m:t>
                                          </m:r>
                                        </m:sub>
                                      </m:sSub>
                                    </m:num>
                                    <m:den>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𝑟</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m:t>
                                          </m:r>
                                        </m:sub>
                                      </m:sSub>
                                    </m:den>
                                  </m:f>
                                </m:e>
                              </m:d>
                            </m:num>
                            <m:den>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𝑘</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m:t>
                                  </m:r>
                                </m:sub>
                              </m:sSub>
                            </m:den>
                          </m:f>
                        </m:den>
                      </m:f>
                    </m:oMath>
                  </m:oMathPara>
                </a14:m>
                <a:endParaRPr lang="en-GB" sz="2400" dirty="0"/>
              </a:p>
            </p:txBody>
          </p:sp>
        </mc:Choice>
        <mc:Fallback>
          <p:sp>
            <p:nvSpPr>
              <p:cNvPr id="6" name="TextBox 5">
                <a:extLst>
                  <a:ext uri="{FF2B5EF4-FFF2-40B4-BE49-F238E27FC236}">
                    <a16:creationId xmlns:a16="http://schemas.microsoft.com/office/drawing/2014/main" id="{0B6037A1-A680-429F-BAC9-4153A8CEC4C3}"/>
                  </a:ext>
                </a:extLst>
              </p:cNvPr>
              <p:cNvSpPr txBox="1">
                <a:spLocks noRot="1" noChangeAspect="1" noMove="1" noResize="1" noEditPoints="1" noAdjustHandles="1" noChangeArrowheads="1" noChangeShapeType="1" noTextEdit="1"/>
              </p:cNvSpPr>
              <p:nvPr/>
            </p:nvSpPr>
            <p:spPr>
              <a:xfrm>
                <a:off x="5966460" y="3203437"/>
                <a:ext cx="3663315" cy="1394100"/>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755098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21F69-822B-40C9-8672-7AA08435E9DC}"/>
              </a:ext>
            </a:extLst>
          </p:cNvPr>
          <p:cNvSpPr>
            <a:spLocks noGrp="1"/>
          </p:cNvSpPr>
          <p:nvPr>
            <p:ph type="title"/>
          </p:nvPr>
        </p:nvSpPr>
        <p:spPr>
          <a:xfrm>
            <a:off x="838200" y="130811"/>
            <a:ext cx="10515600" cy="715010"/>
          </a:xfrm>
        </p:spPr>
        <p:txBody>
          <a:bodyPr>
            <a:normAutofit/>
          </a:bodyPr>
          <a:lstStyle/>
          <a:p>
            <a:pPr algn="ctr"/>
            <a:r>
              <a:rPr lang="en-GB" sz="4000" dirty="0"/>
              <a:t>Composite pipe – Example 1</a:t>
            </a:r>
          </a:p>
        </p:txBody>
      </p:sp>
      <p:sp>
        <p:nvSpPr>
          <p:cNvPr id="3" name="Content Placeholder 2">
            <a:extLst>
              <a:ext uri="{FF2B5EF4-FFF2-40B4-BE49-F238E27FC236}">
                <a16:creationId xmlns:a16="http://schemas.microsoft.com/office/drawing/2014/main" id="{57C8F959-2C07-4D4A-BBEE-02B61369A0D8}"/>
              </a:ext>
            </a:extLst>
          </p:cNvPr>
          <p:cNvSpPr>
            <a:spLocks noGrp="1"/>
          </p:cNvSpPr>
          <p:nvPr>
            <p:ph idx="1"/>
          </p:nvPr>
        </p:nvSpPr>
        <p:spPr>
          <a:xfrm>
            <a:off x="377190" y="891540"/>
            <a:ext cx="11447145" cy="5663565"/>
          </a:xfrm>
        </p:spPr>
        <p:txBody>
          <a:bodyPr>
            <a:normAutofit/>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 pipe of external diameter 150mm is lagged with insulation 65mm thick having a thermal conductivity of 0.6 W/</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mK.</a:t>
            </a:r>
            <a:r>
              <a:rPr lang="en-GB" sz="2400" dirty="0">
                <a:effectLst/>
                <a:latin typeface="Calibri" panose="020F0502020204030204" pitchFamily="34" charset="0"/>
                <a:ea typeface="Calibri" panose="020F0502020204030204" pitchFamily="34" charset="0"/>
                <a:cs typeface="Times New Roman" panose="02020603050405020304" pitchFamily="18" charset="0"/>
              </a:rPr>
              <a:t>  If the inner and outer surface temperatures of the lagging are 260°C and 50°C respectively, determine the heat loss per metre length of the pipe.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2286252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5594A1-C94F-419E-8F07-6E9FAC5B64AA}"/>
              </a:ext>
            </a:extLst>
          </p:cNvPr>
          <p:cNvSpPr>
            <a:spLocks noGrp="1"/>
          </p:cNvSpPr>
          <p:nvPr>
            <p:ph idx="1"/>
          </p:nvPr>
        </p:nvSpPr>
        <p:spPr>
          <a:xfrm>
            <a:off x="194310" y="914401"/>
            <a:ext cx="11807189" cy="5686424"/>
          </a:xfrm>
        </p:spPr>
        <p:txBody>
          <a:bodyPr>
            <a:normAutofit lnSpcReduction="10000"/>
          </a:bodyPr>
          <a:lstStyle/>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A steel pipe of 100mm bore and 10mm wall thickness, carrying dry saturated steam at a pressure of 28 bar and temperature 230°C , is insulated with a 40mm layer of rigid insulation.  This insulation is further covered with a layer of felt, to a thickness of 60mm.  The atmospheric temperature is 15°C.  Calculate;</a:t>
            </a:r>
          </a:p>
          <a:p>
            <a:pPr marL="342900" lvl="0" indent="-342900">
              <a:lnSpc>
                <a:spcPct val="107000"/>
              </a:lnSpc>
              <a:buFont typeface="+mj-lt"/>
              <a:buAutoNum type="romanLcParenBoth"/>
            </a:pPr>
            <a:r>
              <a:rPr lang="en-GB" sz="2200" dirty="0">
                <a:effectLst/>
                <a:latin typeface="Calibri" panose="020F0502020204030204" pitchFamily="34" charset="0"/>
                <a:ea typeface="Calibri" panose="020F0502020204030204" pitchFamily="34" charset="0"/>
                <a:cs typeface="Times New Roman" panose="02020603050405020304" pitchFamily="18" charset="0"/>
              </a:rPr>
              <a:t>The rate of heat loss by the steam per metre pipe length,</a:t>
            </a:r>
          </a:p>
          <a:p>
            <a:pPr marL="342900" lvl="0" indent="-342900">
              <a:lnSpc>
                <a:spcPct val="107000"/>
              </a:lnSpc>
              <a:spcAft>
                <a:spcPts val="800"/>
              </a:spcAft>
              <a:buFont typeface="+mj-lt"/>
              <a:buAutoNum type="romanLcParenBoth"/>
            </a:pPr>
            <a:r>
              <a:rPr lang="en-GB" sz="2200" dirty="0">
                <a:effectLst/>
                <a:latin typeface="Calibri" panose="020F0502020204030204" pitchFamily="34" charset="0"/>
                <a:ea typeface="Calibri" panose="020F0502020204030204" pitchFamily="34" charset="0"/>
                <a:cs typeface="Times New Roman" panose="02020603050405020304" pitchFamily="18" charset="0"/>
              </a:rPr>
              <a:t>The temperature of the outside surface.</a:t>
            </a:r>
          </a:p>
          <a:p>
            <a:pPr marL="0" lvl="0" indent="0">
              <a:lnSpc>
                <a:spcPct val="107000"/>
              </a:lnSpc>
              <a:spcAft>
                <a:spcPts val="800"/>
              </a:spcAft>
              <a:buNone/>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Inner surface heat transfer coefficient = 550 W/m</a:t>
            </a:r>
            <a:r>
              <a:rPr lang="en-GB" sz="20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000" dirty="0">
                <a:effectLst/>
                <a:latin typeface="Calibri" panose="020F0502020204030204" pitchFamily="34" charset="0"/>
                <a:ea typeface="Calibri" panose="020F0502020204030204" pitchFamily="34" charset="0"/>
                <a:cs typeface="Times New Roman" panose="02020603050405020304" pitchFamily="18" charset="0"/>
              </a:rPr>
              <a:t>K</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Outer surface heat transfer coefficient = 15 W/m</a:t>
            </a:r>
            <a:r>
              <a:rPr lang="en-GB" sz="20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000" dirty="0">
                <a:effectLst/>
                <a:latin typeface="Calibri" panose="020F0502020204030204" pitchFamily="34" charset="0"/>
                <a:ea typeface="Calibri" panose="020F0502020204030204" pitchFamily="34" charset="0"/>
                <a:cs typeface="Times New Roman" panose="02020603050405020304" pitchFamily="18" charset="0"/>
              </a:rPr>
              <a:t>K</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Thermal conductivity of steel = 50 W/</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mK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Thermal conductivity of rigid insulation = 0.09 W/</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mK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Thermal conductivity of felt = 0.07 W/</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mK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
        <p:nvSpPr>
          <p:cNvPr id="4" name="Title 1">
            <a:extLst>
              <a:ext uri="{FF2B5EF4-FFF2-40B4-BE49-F238E27FC236}">
                <a16:creationId xmlns:a16="http://schemas.microsoft.com/office/drawing/2014/main" id="{2FDAFCF7-64BD-4FE4-91AD-058F9D10D843}"/>
              </a:ext>
            </a:extLst>
          </p:cNvPr>
          <p:cNvSpPr>
            <a:spLocks noGrp="1"/>
          </p:cNvSpPr>
          <p:nvPr>
            <p:ph type="title"/>
          </p:nvPr>
        </p:nvSpPr>
        <p:spPr>
          <a:xfrm>
            <a:off x="838200" y="114300"/>
            <a:ext cx="10515600" cy="800101"/>
          </a:xfrm>
        </p:spPr>
        <p:txBody>
          <a:bodyPr>
            <a:normAutofit/>
          </a:bodyPr>
          <a:lstStyle/>
          <a:p>
            <a:pPr algn="ctr"/>
            <a:r>
              <a:rPr lang="en-GB" sz="4000" dirty="0"/>
              <a:t>Composite pipe – Example 2</a:t>
            </a:r>
          </a:p>
        </p:txBody>
      </p:sp>
      <p:pic>
        <p:nvPicPr>
          <p:cNvPr id="6" name="Picture 5">
            <a:extLst>
              <a:ext uri="{FF2B5EF4-FFF2-40B4-BE49-F238E27FC236}">
                <a16:creationId xmlns:a16="http://schemas.microsoft.com/office/drawing/2014/main" id="{48A3B41F-F5A7-4CA6-805E-83973683FD49}"/>
              </a:ext>
            </a:extLst>
          </p:cNvPr>
          <p:cNvPicPr>
            <a:picLocks noChangeAspect="1"/>
          </p:cNvPicPr>
          <p:nvPr/>
        </p:nvPicPr>
        <p:blipFill>
          <a:blip r:embed="rId2"/>
          <a:stretch>
            <a:fillRect/>
          </a:stretch>
        </p:blipFill>
        <p:spPr>
          <a:xfrm>
            <a:off x="7738110" y="2150465"/>
            <a:ext cx="3726180" cy="4450360"/>
          </a:xfrm>
          <a:prstGeom prst="rect">
            <a:avLst/>
          </a:prstGeom>
        </p:spPr>
      </p:pic>
    </p:spTree>
    <p:extLst>
      <p:ext uri="{BB962C8B-B14F-4D97-AF65-F5344CB8AC3E}">
        <p14:creationId xmlns:p14="http://schemas.microsoft.com/office/powerpoint/2010/main" val="3257898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F94E5-848D-42A4-97C4-C5D3E8B3FEC5}"/>
              </a:ext>
            </a:extLst>
          </p:cNvPr>
          <p:cNvSpPr>
            <a:spLocks noGrp="1"/>
          </p:cNvSpPr>
          <p:nvPr>
            <p:ph type="title"/>
          </p:nvPr>
        </p:nvSpPr>
        <p:spPr>
          <a:xfrm>
            <a:off x="838200" y="240030"/>
            <a:ext cx="10515600" cy="668656"/>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8B31044C-7B31-419F-9F17-1E1A154785E5}"/>
              </a:ext>
            </a:extLst>
          </p:cNvPr>
          <p:cNvSpPr>
            <a:spLocks noGrp="1"/>
          </p:cNvSpPr>
          <p:nvPr>
            <p:ph idx="1"/>
          </p:nvPr>
        </p:nvSpPr>
        <p:spPr>
          <a:xfrm>
            <a:off x="838200" y="960120"/>
            <a:ext cx="10515600" cy="5216843"/>
          </a:xfrm>
        </p:spPr>
        <p:txBody>
          <a:bodyPr/>
          <a:lstStyle/>
          <a:p>
            <a:pPr marL="0" indent="0">
              <a:buNone/>
            </a:pPr>
            <a:endParaRPr lang="en-GB" dirty="0"/>
          </a:p>
        </p:txBody>
      </p:sp>
    </p:spTree>
    <p:extLst>
      <p:ext uri="{BB962C8B-B14F-4D97-AF65-F5344CB8AC3E}">
        <p14:creationId xmlns:p14="http://schemas.microsoft.com/office/powerpoint/2010/main" val="440030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458</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Cambria Math</vt:lpstr>
      <vt:lpstr>Office Theme</vt:lpstr>
      <vt:lpstr>Heat Transfer through a Composite pipe</vt:lpstr>
      <vt:lpstr>Heat transfer through a pipe</vt:lpstr>
      <vt:lpstr>Heat transfer through an insulated pipe</vt:lpstr>
      <vt:lpstr>Heat transfer through an insulated pipe</vt:lpstr>
      <vt:lpstr>Composite pipe – Example 1</vt:lpstr>
      <vt:lpstr>Composite pipe – Example 2</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Transfer through a Composite pipe</dc:title>
  <dc:creator>Robert Goodson</dc:creator>
  <cp:lastModifiedBy>Robert Goodson</cp:lastModifiedBy>
  <cp:revision>14</cp:revision>
  <dcterms:created xsi:type="dcterms:W3CDTF">2021-02-09T14:30:22Z</dcterms:created>
  <dcterms:modified xsi:type="dcterms:W3CDTF">2021-02-09T15:54:54Z</dcterms:modified>
</cp:coreProperties>
</file>