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7" r:id="rId7"/>
    <p:sldId id="261" r:id="rId8"/>
    <p:sldId id="260" r:id="rId9"/>
    <p:sldId id="262" r:id="rId10"/>
    <p:sldId id="263" r:id="rId11"/>
    <p:sldId id="268" r:id="rId12"/>
    <p:sldId id="269" r:id="rId13"/>
    <p:sldId id="26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76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119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24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03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90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767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44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021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433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992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69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4402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676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424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893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907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C7958-A9BB-43FA-BC35-FC21A9EBB109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7B9DA9-6489-4701-8BB5-B58CE8F1D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74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.baidu.com/search/index?tn=baiduimage&amp;ct=201326592&amp;lm=-1&amp;cl=2&amp;ie=gb18030&amp;word=%CC%C0%D4%B2&amp;fr=ala&amp;ala=1&amp;alatpl=adress&amp;pos=0&amp;hs=2&amp;xthttps=111111" TargetMode="External"/><Relationship Id="rId2" Type="http://schemas.openxmlformats.org/officeDocument/2006/relationships/hyperlink" Target="http://image.baidu.com/search/index?tn=baiduimage&amp;ct=201326592&amp;lm=-1&amp;cl=2&amp;ie=gb18030&amp;word=%D4%AA%CF%FC%BB%A8%B5%C6&amp;fr=ala&amp;ala=1&amp;alatpl=adress&amp;pos=0&amp;hs=2&amp;xthttps=00000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Chinese </a:t>
            </a:r>
            <a:r>
              <a:rPr lang="en-US" dirty="0"/>
              <a:t>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zh-CN" altLang="en-US" dirty="0" smtClean="0"/>
              <a:t>综合 </a:t>
            </a:r>
            <a:r>
              <a:rPr lang="en-US" altLang="zh-CN" dirty="0" smtClean="0"/>
              <a:t>Comprehensive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19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</a:t>
            </a:r>
            <a:r>
              <a:rPr lang="en-US" sz="2000" dirty="0"/>
              <a:t>F</a:t>
            </a:r>
            <a:r>
              <a:rPr lang="en-US" sz="2000" dirty="0" smtClean="0"/>
              <a:t>eb WEEK 2-2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3349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solidFill>
                  <a:schemeClr val="accent2"/>
                </a:solidFill>
              </a:rPr>
              <a:t>复习</a:t>
            </a:r>
            <a:endParaRPr lang="en-US" altLang="zh-CN" sz="2800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zh-CN" altLang="en-US" sz="2400" dirty="0" smtClean="0"/>
              <a:t>常常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不</a:t>
            </a:r>
            <a:r>
              <a:rPr lang="zh-CN" altLang="en-US" sz="2400" dirty="0" smtClean="0"/>
              <a:t>常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听得</a:t>
            </a:r>
            <a:r>
              <a:rPr lang="zh-CN" altLang="en-US" sz="2400" dirty="0" smtClean="0"/>
              <a:t>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听不</a:t>
            </a:r>
            <a:r>
              <a:rPr lang="zh-CN" altLang="en-US" sz="2400" dirty="0" smtClean="0"/>
              <a:t>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好好</a:t>
            </a:r>
            <a:r>
              <a:rPr lang="zh-CN" altLang="en-US" sz="2400" dirty="0" smtClean="0"/>
              <a:t>儿</a:t>
            </a:r>
            <a:endParaRPr lang="en-US" altLang="zh-CN" sz="2400" dirty="0" smtClean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3074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第</a:t>
            </a:r>
            <a:r>
              <a:rPr lang="en-US" altLang="zh-CN" sz="3200" dirty="0"/>
              <a:t>26</a:t>
            </a:r>
            <a:r>
              <a:rPr lang="zh-CN" altLang="en-US" sz="3200" dirty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0"/>
            <a:ext cx="10159542" cy="574928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</a:rPr>
              <a:t>定语 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Attributive</a:t>
            </a: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2400" b="1" dirty="0" smtClean="0"/>
              <a:t>Who – When – Where </a:t>
            </a:r>
            <a:r>
              <a:rPr lang="en-US" sz="2400" b="1" dirty="0"/>
              <a:t>– Action – How many </a:t>
            </a:r>
            <a:r>
              <a:rPr lang="en-US" altLang="zh-CN" sz="2400" b="1" dirty="0" smtClean="0"/>
              <a:t>- </a:t>
            </a:r>
            <a:r>
              <a:rPr lang="en-US" sz="2400" b="1" dirty="0" smtClean="0"/>
              <a:t>How – What – </a:t>
            </a:r>
            <a:r>
              <a:rPr lang="en-US" altLang="zh-CN" sz="2400" b="1" dirty="0" smtClean="0"/>
              <a:t>Centre word</a:t>
            </a:r>
          </a:p>
          <a:p>
            <a:pPr marL="0" indent="0">
              <a:buNone/>
            </a:pPr>
            <a:endParaRPr lang="en-US" sz="2400" b="1" dirty="0" smtClean="0"/>
          </a:p>
          <a:p>
            <a:pPr marL="0" indent="0">
              <a:buNone/>
            </a:pPr>
            <a:r>
              <a:rPr lang="en-US" sz="2400" b="1" dirty="0" smtClean="0"/>
              <a:t>E.g.</a:t>
            </a:r>
            <a:endParaRPr lang="en-US" sz="2400" b="1" dirty="0"/>
          </a:p>
          <a:p>
            <a:pPr marL="0" indent="0">
              <a:buNone/>
            </a:pPr>
            <a:r>
              <a:rPr lang="zh-CN" altLang="en-US" sz="2400" dirty="0" smtClean="0"/>
              <a:t>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</a:t>
            </a:r>
            <a:r>
              <a:rPr lang="zh-CN" altLang="en-US" sz="2400" dirty="0" smtClean="0"/>
              <a:t>的裤子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我买</a:t>
            </a:r>
            <a:r>
              <a:rPr lang="zh-CN" altLang="en-US" sz="2400" dirty="0" smtClean="0"/>
              <a:t>的裤子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我上星</a:t>
            </a:r>
            <a:r>
              <a:rPr lang="zh-CN" altLang="en-US" sz="2400" dirty="0" smtClean="0"/>
              <a:t>期买的裤子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我上星</a:t>
            </a:r>
            <a:r>
              <a:rPr lang="zh-CN" altLang="en-US" sz="2400" dirty="0" smtClean="0"/>
              <a:t>期在那个商店买的那条裤子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我上星</a:t>
            </a:r>
            <a:r>
              <a:rPr lang="zh-CN" altLang="en-US" sz="2400" dirty="0" smtClean="0"/>
              <a:t>期在那个商店买的那条蓝裤子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我上星</a:t>
            </a:r>
            <a:r>
              <a:rPr lang="zh-CN" altLang="en-US" sz="2400" dirty="0" smtClean="0"/>
              <a:t>期在那个商店买的那条蓝裤子很贵。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870355" y="495330"/>
            <a:ext cx="16558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b="1" dirty="0">
                <a:solidFill>
                  <a:schemeClr val="accent2"/>
                </a:solidFill>
              </a:rPr>
              <a:t>复</a:t>
            </a:r>
            <a:r>
              <a:rPr lang="zh-CN" altLang="en-US" sz="3000" b="1" dirty="0" smtClean="0">
                <a:solidFill>
                  <a:schemeClr val="accent2"/>
                </a:solidFill>
              </a:rPr>
              <a:t>习</a:t>
            </a:r>
            <a:endParaRPr lang="en-US" altLang="zh-CN" sz="3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dirty="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0"/>
            <a:ext cx="9442850" cy="5486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要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了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快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了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就要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了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70C0"/>
                </a:solidFill>
              </a:rPr>
              <a:t>快要</a:t>
            </a:r>
            <a:r>
              <a:rPr lang="en-US" altLang="zh-CN" sz="2400" b="1" dirty="0">
                <a:solidFill>
                  <a:srgbClr val="0070C0"/>
                </a:solidFill>
              </a:rPr>
              <a:t>…….</a:t>
            </a:r>
            <a:r>
              <a:rPr lang="zh-CN" altLang="en-US" sz="2400" b="1" dirty="0">
                <a:solidFill>
                  <a:srgbClr val="0070C0"/>
                </a:solidFill>
              </a:rPr>
              <a:t>了</a:t>
            </a:r>
            <a:endParaRPr lang="en-US" altLang="zh-CN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altLang="zh-CN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C00000"/>
                </a:solidFill>
              </a:rPr>
              <a:t>打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算</a:t>
            </a:r>
            <a:r>
              <a:rPr lang="en-GB" altLang="zh-CN" sz="2400" b="1" dirty="0" err="1">
                <a:solidFill>
                  <a:schemeClr val="tx1"/>
                </a:solidFill>
              </a:rPr>
              <a:t>dǎ</a:t>
            </a:r>
            <a:r>
              <a:rPr lang="en-GB" altLang="zh-CN" sz="2400" b="1" dirty="0">
                <a:solidFill>
                  <a:schemeClr val="tx1"/>
                </a:solidFill>
              </a:rPr>
              <a:t> </a:t>
            </a:r>
            <a:r>
              <a:rPr lang="en-GB" altLang="zh-CN" sz="2400" b="1" dirty="0" err="1">
                <a:solidFill>
                  <a:schemeClr val="tx1"/>
                </a:solidFill>
              </a:rPr>
              <a:t>suàn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- </a:t>
            </a:r>
            <a:r>
              <a:rPr lang="en-US" altLang="zh-CN" sz="2400" dirty="0" smtClean="0">
                <a:solidFill>
                  <a:schemeClr val="tx1"/>
                </a:solidFill>
              </a:rPr>
              <a:t>plan</a:t>
            </a:r>
            <a:endParaRPr lang="en-US" altLang="zh-CN" sz="2400" dirty="0">
              <a:solidFill>
                <a:schemeClr val="tx1"/>
              </a:solidFill>
            </a:endParaRPr>
          </a:p>
          <a:p>
            <a:r>
              <a:rPr lang="zh-CN" altLang="en-US" sz="2400" dirty="0" smtClean="0">
                <a:solidFill>
                  <a:schemeClr val="tx1"/>
                </a:solidFill>
              </a:rPr>
              <a:t>你</a:t>
            </a:r>
            <a:r>
              <a:rPr lang="zh-CN" altLang="en-US" sz="2400" dirty="0" smtClean="0">
                <a:solidFill>
                  <a:srgbClr val="C00000"/>
                </a:solidFill>
              </a:rPr>
              <a:t>打算</a:t>
            </a:r>
            <a:r>
              <a:rPr lang="zh-CN" altLang="en-US" sz="2400" dirty="0" smtClean="0">
                <a:solidFill>
                  <a:schemeClr val="tx1"/>
                </a:solidFill>
              </a:rPr>
              <a:t>几点走？</a:t>
            </a:r>
            <a:endParaRPr lang="en-US" altLang="zh-CN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400" b="1" dirty="0" smtClean="0">
              <a:solidFill>
                <a:schemeClr val="tx1"/>
              </a:solidFill>
            </a:endParaRPr>
          </a:p>
          <a:p>
            <a:r>
              <a:rPr lang="zh-CN" altLang="en-US" sz="2400" dirty="0" smtClean="0">
                <a:solidFill>
                  <a:schemeClr val="tx1"/>
                </a:solidFill>
              </a:rPr>
              <a:t>复</a:t>
            </a:r>
            <a:r>
              <a:rPr lang="zh-CN" altLang="en-US" sz="2400" dirty="0">
                <a:solidFill>
                  <a:schemeClr val="tx1"/>
                </a:solidFill>
              </a:rPr>
              <a:t>活</a:t>
            </a:r>
            <a:r>
              <a:rPr lang="zh-CN" altLang="en-US" sz="2400" dirty="0" smtClean="0">
                <a:solidFill>
                  <a:schemeClr val="tx1"/>
                </a:solidFill>
              </a:rPr>
              <a:t>节</a:t>
            </a:r>
            <a:r>
              <a:rPr lang="en-GB" altLang="zh-CN" sz="2400" dirty="0" err="1">
                <a:solidFill>
                  <a:schemeClr val="tx1"/>
                </a:solidFill>
              </a:rPr>
              <a:t>fù</a:t>
            </a:r>
            <a:r>
              <a:rPr lang="en-GB" altLang="zh-CN" sz="2400" dirty="0">
                <a:solidFill>
                  <a:schemeClr val="tx1"/>
                </a:solidFill>
              </a:rPr>
              <a:t> </a:t>
            </a:r>
            <a:r>
              <a:rPr lang="en-GB" altLang="zh-CN" sz="2400" dirty="0" err="1">
                <a:solidFill>
                  <a:schemeClr val="tx1"/>
                </a:solidFill>
              </a:rPr>
              <a:t>huó</a:t>
            </a:r>
            <a:r>
              <a:rPr lang="en-GB" altLang="zh-CN" sz="2400" dirty="0">
                <a:solidFill>
                  <a:schemeClr val="tx1"/>
                </a:solidFill>
              </a:rPr>
              <a:t> </a:t>
            </a:r>
            <a:r>
              <a:rPr lang="en-GB" altLang="zh-CN" sz="2400" dirty="0" err="1">
                <a:solidFill>
                  <a:schemeClr val="tx1"/>
                </a:solidFill>
              </a:rPr>
              <a:t>jiē</a:t>
            </a:r>
            <a:r>
              <a:rPr lang="zh-CN" altLang="en-US" sz="2400" dirty="0" smtClean="0">
                <a:solidFill>
                  <a:srgbClr val="0070C0"/>
                </a:solidFill>
              </a:rPr>
              <a:t>快</a:t>
            </a:r>
            <a:r>
              <a:rPr lang="zh-CN" altLang="en-US" sz="2400" dirty="0" smtClean="0">
                <a:solidFill>
                  <a:schemeClr val="tx1"/>
                </a:solidFill>
              </a:rPr>
              <a:t>到</a:t>
            </a:r>
            <a:r>
              <a:rPr lang="zh-CN" altLang="en-US" sz="2400" dirty="0" smtClean="0">
                <a:solidFill>
                  <a:srgbClr val="0070C0"/>
                </a:solidFill>
              </a:rPr>
              <a:t>了</a:t>
            </a:r>
            <a:r>
              <a:rPr lang="zh-CN" altLang="en-US" sz="2400" dirty="0" smtClean="0">
                <a:solidFill>
                  <a:schemeClr val="tx1"/>
                </a:solidFill>
              </a:rPr>
              <a:t>，我</a:t>
            </a:r>
            <a:r>
              <a:rPr lang="zh-CN" altLang="en-US" sz="2400" dirty="0" smtClean="0">
                <a:solidFill>
                  <a:srgbClr val="C00000"/>
                </a:solidFill>
              </a:rPr>
              <a:t>打算</a:t>
            </a:r>
            <a:r>
              <a:rPr lang="zh-CN" altLang="en-US" sz="2400" dirty="0" smtClean="0">
                <a:solidFill>
                  <a:schemeClr val="tx1"/>
                </a:solidFill>
              </a:rPr>
              <a:t>去伦敦</a:t>
            </a:r>
            <a:r>
              <a:rPr lang="en-GB" altLang="zh-CN" sz="2400" dirty="0" err="1">
                <a:solidFill>
                  <a:schemeClr val="tx1"/>
                </a:solidFill>
              </a:rPr>
              <a:t>lún</a:t>
            </a:r>
            <a:r>
              <a:rPr lang="en-GB" altLang="zh-CN" sz="2400" dirty="0">
                <a:solidFill>
                  <a:schemeClr val="tx1"/>
                </a:solidFill>
              </a:rPr>
              <a:t> </a:t>
            </a:r>
            <a:r>
              <a:rPr lang="en-GB" altLang="zh-CN" sz="2400" dirty="0" err="1">
                <a:solidFill>
                  <a:schemeClr val="tx1"/>
                </a:solidFill>
              </a:rPr>
              <a:t>dūn</a:t>
            </a:r>
            <a:r>
              <a:rPr lang="zh-CN" altLang="en-US" sz="2400" dirty="0" smtClean="0">
                <a:solidFill>
                  <a:schemeClr val="tx1"/>
                </a:solidFill>
              </a:rPr>
              <a:t>旅游</a:t>
            </a:r>
            <a:r>
              <a:rPr lang="en-GB" altLang="zh-CN" sz="2400" dirty="0" err="1">
                <a:solidFill>
                  <a:schemeClr val="tx1"/>
                </a:solidFill>
              </a:rPr>
              <a:t>lǚ</a:t>
            </a:r>
            <a:r>
              <a:rPr lang="en-GB" altLang="zh-CN" sz="2400" dirty="0">
                <a:solidFill>
                  <a:schemeClr val="tx1"/>
                </a:solidFill>
              </a:rPr>
              <a:t> </a:t>
            </a:r>
            <a:r>
              <a:rPr lang="en-GB" altLang="zh-CN" sz="2400" dirty="0" err="1">
                <a:solidFill>
                  <a:schemeClr val="tx1"/>
                </a:solidFill>
              </a:rPr>
              <a:t>yóu</a:t>
            </a:r>
            <a:r>
              <a:rPr lang="en-GB" altLang="zh-CN" sz="2400" dirty="0">
                <a:solidFill>
                  <a:schemeClr val="tx1"/>
                </a:solidFill>
              </a:rPr>
              <a:t> </a:t>
            </a:r>
            <a:r>
              <a:rPr lang="zh-CN" altLang="en-US" sz="2400" dirty="0" smtClean="0">
                <a:solidFill>
                  <a:schemeClr val="tx1"/>
                </a:solidFill>
              </a:rPr>
              <a:t>。</a:t>
            </a:r>
            <a:endParaRPr lang="en-US" altLang="zh-CN" sz="2400" dirty="0" smtClean="0">
              <a:solidFill>
                <a:schemeClr val="tx1"/>
              </a:solidFill>
            </a:endParaRPr>
          </a:p>
          <a:p>
            <a:r>
              <a:rPr lang="zh-CN" altLang="en-US" sz="2400" dirty="0" smtClean="0">
                <a:solidFill>
                  <a:srgbClr val="0070C0"/>
                </a:solidFill>
              </a:rPr>
              <a:t>快</a:t>
            </a:r>
            <a:r>
              <a:rPr lang="zh-CN" altLang="en-US" sz="2400" dirty="0" smtClean="0">
                <a:solidFill>
                  <a:schemeClr val="tx1"/>
                </a:solidFill>
              </a:rPr>
              <a:t>五点</a:t>
            </a:r>
            <a:r>
              <a:rPr lang="zh-CN" altLang="en-US" sz="2400" dirty="0" smtClean="0">
                <a:solidFill>
                  <a:srgbClr val="0070C0"/>
                </a:solidFill>
              </a:rPr>
              <a:t>了</a:t>
            </a:r>
            <a:r>
              <a:rPr lang="zh-CN" altLang="en-US" sz="2400" dirty="0" smtClean="0">
                <a:solidFill>
                  <a:schemeClr val="tx1"/>
                </a:solidFill>
              </a:rPr>
              <a:t>，我</a:t>
            </a:r>
            <a:r>
              <a:rPr lang="zh-CN" altLang="en-US" sz="2400" dirty="0" smtClean="0">
                <a:solidFill>
                  <a:srgbClr val="C00000"/>
                </a:solidFill>
              </a:rPr>
              <a:t>打算</a:t>
            </a:r>
            <a:r>
              <a:rPr lang="zh-CN" altLang="en-US" sz="2400" dirty="0" smtClean="0">
                <a:solidFill>
                  <a:schemeClr val="tx1"/>
                </a:solidFill>
              </a:rPr>
              <a:t>去超市。</a:t>
            </a:r>
            <a:endParaRPr lang="en-US" altLang="zh-CN" sz="2400" dirty="0" smtClean="0">
              <a:solidFill>
                <a:schemeClr val="tx1"/>
              </a:solidFill>
            </a:endParaRPr>
          </a:p>
          <a:p>
            <a:r>
              <a:rPr lang="zh-CN" altLang="en-US" sz="2400" dirty="0" smtClean="0">
                <a:solidFill>
                  <a:srgbClr val="0070C0"/>
                </a:solidFill>
              </a:rPr>
              <a:t>就要</a:t>
            </a:r>
            <a:r>
              <a:rPr lang="zh-CN" altLang="en-US" sz="2400" dirty="0" smtClean="0">
                <a:solidFill>
                  <a:schemeClr val="tx1"/>
                </a:solidFill>
              </a:rPr>
              <a:t>到周末</a:t>
            </a:r>
            <a:r>
              <a:rPr lang="zh-CN" altLang="en-US" sz="2400" dirty="0" smtClean="0">
                <a:solidFill>
                  <a:srgbClr val="0070C0"/>
                </a:solidFill>
              </a:rPr>
              <a:t>了</a:t>
            </a:r>
            <a:r>
              <a:rPr lang="zh-CN" altLang="en-US" sz="2400" dirty="0" smtClean="0">
                <a:solidFill>
                  <a:schemeClr val="tx1"/>
                </a:solidFill>
              </a:rPr>
              <a:t>，你有什么特别的</a:t>
            </a:r>
            <a:r>
              <a:rPr lang="zh-CN" altLang="en-US" sz="2400" dirty="0" smtClean="0">
                <a:solidFill>
                  <a:srgbClr val="C00000"/>
                </a:solidFill>
              </a:rPr>
              <a:t>打算</a:t>
            </a:r>
            <a:r>
              <a:rPr lang="zh-CN" altLang="en-US" sz="2400" dirty="0" smtClean="0">
                <a:solidFill>
                  <a:schemeClr val="tx1"/>
                </a:solidFill>
              </a:rPr>
              <a:t>吗？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63103"/>
              </p:ext>
            </p:extLst>
          </p:nvPr>
        </p:nvGraphicFramePr>
        <p:xfrm>
          <a:off x="3595817" y="1188720"/>
          <a:ext cx="6833287" cy="354886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96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96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6846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</a:t>
                      </a:r>
                      <a:endParaRPr lang="en-GB" sz="24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681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要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快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就要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快要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V </a:t>
                      </a:r>
                      <a:r>
                        <a:rPr lang="zh-CN" altLang="en-US" sz="2400" dirty="0" smtClean="0"/>
                        <a:t>（</a:t>
                      </a:r>
                      <a:r>
                        <a:rPr lang="en-US" altLang="zh-CN" sz="2400" dirty="0" smtClean="0"/>
                        <a:t>+ O</a:t>
                      </a:r>
                      <a:r>
                        <a:rPr lang="zh-CN" altLang="en-US" sz="2400" dirty="0" smtClean="0"/>
                        <a:t>）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了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380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过圣诞节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r>
                        <a:rPr lang="zh-CN" altLang="en-US" sz="2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80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快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考试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38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天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就要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下雨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38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我父母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快要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来北京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409926" y="5316702"/>
            <a:ext cx="2254852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复活节 </a:t>
            </a:r>
            <a:r>
              <a:rPr lang="en-US" altLang="zh-CN" sz="2400" dirty="0" smtClean="0"/>
              <a:t>– Easter </a:t>
            </a:r>
          </a:p>
          <a:p>
            <a:r>
              <a:rPr lang="zh-CN" altLang="en-US" sz="2400" dirty="0" smtClean="0"/>
              <a:t>伦敦 </a:t>
            </a:r>
            <a:r>
              <a:rPr lang="en-US" altLang="zh-CN" sz="2400" dirty="0" smtClean="0"/>
              <a:t>- London</a:t>
            </a:r>
          </a:p>
          <a:p>
            <a:r>
              <a:rPr lang="zh-CN" altLang="en-US" sz="2400" dirty="0"/>
              <a:t>旅</a:t>
            </a:r>
            <a:r>
              <a:rPr lang="zh-CN" altLang="en-US" sz="2400" dirty="0" smtClean="0"/>
              <a:t>游 </a:t>
            </a:r>
            <a:r>
              <a:rPr lang="en-GB" altLang="zh-CN" sz="2400" dirty="0" smtClean="0"/>
              <a:t>- travel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385111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0"/>
            <a:ext cx="8596668" cy="5486399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b="1" dirty="0" smtClean="0"/>
              <a:t>Time + 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就要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了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James </a:t>
            </a:r>
            <a:r>
              <a:rPr lang="en-US" sz="2400" dirty="0" smtClean="0"/>
              <a:t>Cameron</a:t>
            </a:r>
            <a:r>
              <a:rPr lang="zh-CN" altLang="en-US" sz="2400" dirty="0"/>
              <a:t>写</a:t>
            </a:r>
            <a:r>
              <a:rPr lang="zh-CN" altLang="en-US" sz="2400" dirty="0" smtClean="0"/>
              <a:t>的</a:t>
            </a:r>
            <a:r>
              <a:rPr lang="en-US" altLang="zh-CN" sz="2400" dirty="0" smtClean="0"/>
              <a:t>Alita: Battle Angel</a:t>
            </a:r>
            <a:r>
              <a:rPr lang="zh-CN" altLang="en-US" sz="2400" dirty="0" smtClean="0"/>
              <a:t>这几天就要上映了，我打算去看，你去不去？</a:t>
            </a:r>
            <a:endParaRPr lang="en-US" sz="2400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212620"/>
              </p:ext>
            </p:extLst>
          </p:nvPr>
        </p:nvGraphicFramePr>
        <p:xfrm>
          <a:off x="775740" y="1942984"/>
          <a:ext cx="7602139" cy="312328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707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7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2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9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4657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</a:t>
                      </a:r>
                      <a:endParaRPr lang="en-GB" sz="2400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65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Time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就要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V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zh-CN" altLang="en-US" sz="2400" baseline="0" dirty="0" smtClean="0"/>
                        <a:t>（</a:t>
                      </a:r>
                      <a:r>
                        <a:rPr lang="en-US" altLang="zh-CN" sz="2400" baseline="0" dirty="0" smtClean="0"/>
                        <a:t>+ O</a:t>
                      </a:r>
                      <a:r>
                        <a:rPr lang="zh-CN" altLang="en-US" sz="2400" baseline="0" dirty="0" smtClean="0"/>
                        <a:t>）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了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6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我父母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下个星期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就要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来北京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 smtClean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6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他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明天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就要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回国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6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我们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星期五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就要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考试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了</a:t>
                      </a:r>
                      <a:endParaRPr lang="en-GB" sz="2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81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0"/>
            <a:ext cx="8596668" cy="52516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solidFill>
                  <a:schemeClr val="tx1"/>
                </a:solidFill>
              </a:rPr>
              <a:t>生词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许多</a:t>
            </a:r>
            <a:r>
              <a:rPr lang="en-GB" altLang="zh-CN" sz="2400" dirty="0" err="1"/>
              <a:t>xǔ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duō</a:t>
            </a:r>
            <a:r>
              <a:rPr lang="en-GB" altLang="zh-CN" sz="2400" dirty="0" smtClean="0"/>
              <a:t> – many, a lot of, much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许多 </a:t>
            </a:r>
            <a:r>
              <a:rPr lang="en-US" altLang="zh-CN" sz="2400" dirty="0" smtClean="0"/>
              <a:t>+ N</a:t>
            </a:r>
          </a:p>
          <a:p>
            <a:pPr marL="0" indent="0">
              <a:buNone/>
            </a:pPr>
            <a:r>
              <a:rPr lang="zh-CN" altLang="en-US" sz="2400" dirty="0" smtClean="0"/>
              <a:t>我有</a:t>
            </a:r>
            <a:r>
              <a:rPr lang="zh-CN" altLang="en-US" sz="2400" dirty="0" smtClean="0">
                <a:solidFill>
                  <a:srgbClr val="0070C0"/>
                </a:solidFill>
              </a:rPr>
              <a:t>许多</a:t>
            </a:r>
            <a:r>
              <a:rPr lang="zh-CN" altLang="en-US" sz="2400" dirty="0" smtClean="0"/>
              <a:t>条裤子。</a:t>
            </a:r>
            <a:endParaRPr lang="en-US" altLang="zh-CN" sz="2400" dirty="0"/>
          </a:p>
          <a:p>
            <a:pPr marL="0" indent="0">
              <a:buNone/>
            </a:pPr>
            <a:r>
              <a:rPr lang="zh-CN" altLang="en-US" sz="2400" dirty="0" smtClean="0"/>
              <a:t>圣诞节快要到了，</a:t>
            </a:r>
            <a:r>
              <a:rPr lang="zh-CN" altLang="en-US" sz="2400" dirty="0" smtClean="0">
                <a:solidFill>
                  <a:srgbClr val="0070C0"/>
                </a:solidFill>
              </a:rPr>
              <a:t>许多</a:t>
            </a:r>
            <a:r>
              <a:rPr lang="zh-CN" altLang="en-US" sz="2400" dirty="0" smtClean="0"/>
              <a:t>商店都开始卖圣诞节用的东西。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96898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</a:rPr>
              <a:t>没想到</a:t>
            </a:r>
            <a:r>
              <a:rPr lang="en-GB" altLang="zh-CN" sz="2400" dirty="0" err="1"/>
              <a:t>méi</a:t>
            </a:r>
            <a:r>
              <a:rPr lang="en-GB" altLang="zh-CN" sz="2400" dirty="0"/>
              <a:t> </a:t>
            </a:r>
            <a:r>
              <a:rPr lang="en-GB" altLang="zh-CN" sz="2400" dirty="0" err="1"/>
              <a:t>xiǎng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dào</a:t>
            </a:r>
            <a:r>
              <a:rPr lang="en-GB" altLang="zh-CN" sz="2400" dirty="0" smtClean="0"/>
              <a:t> – be unexpected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没</a:t>
            </a: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</a:rPr>
              <a:t>想到</a:t>
            </a:r>
            <a:r>
              <a:rPr lang="zh-CN" altLang="en-US" sz="2400" dirty="0"/>
              <a:t>你这么高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7030A0"/>
                </a:solidFill>
              </a:rPr>
              <a:t>丰富</a:t>
            </a:r>
            <a:r>
              <a:rPr lang="en-GB" altLang="zh-CN" sz="2400" dirty="0" err="1"/>
              <a:t>fēng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fù</a:t>
            </a:r>
            <a:r>
              <a:rPr lang="en-GB" altLang="zh-CN" sz="2400" dirty="0" smtClean="0"/>
              <a:t> – plentiful, abundant, rich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dirty="0" smtClean="0"/>
              <a:t>兰</a:t>
            </a:r>
            <a:r>
              <a:rPr lang="zh-CN" altLang="en-US" sz="2400" dirty="0"/>
              <a:t>彼得的生活</a:t>
            </a:r>
            <a:r>
              <a:rPr lang="zh-CN" altLang="en-US" sz="2400" dirty="0">
                <a:solidFill>
                  <a:srgbClr val="7030A0"/>
                </a:solidFill>
              </a:rPr>
              <a:t>丰富</a:t>
            </a:r>
            <a:r>
              <a:rPr lang="zh-CN" altLang="en-US" sz="2400" dirty="0"/>
              <a:t>多彩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没</a:t>
            </a: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</a:rPr>
              <a:t>想到</a:t>
            </a:r>
            <a:r>
              <a:rPr lang="zh-CN" altLang="en-US" sz="2400" dirty="0"/>
              <a:t>商店里圣诞节</a:t>
            </a:r>
            <a:r>
              <a:rPr lang="zh-CN" altLang="en-US" sz="2400" dirty="0" smtClean="0"/>
              <a:t>用</a:t>
            </a:r>
            <a:r>
              <a:rPr lang="zh-CN" altLang="en-US" sz="2400" dirty="0"/>
              <a:t>的</a:t>
            </a:r>
            <a:r>
              <a:rPr lang="zh-CN" altLang="en-US" sz="2400" dirty="0" smtClean="0"/>
              <a:t>东</a:t>
            </a:r>
            <a:r>
              <a:rPr lang="zh-CN" altLang="en-US" sz="2400" dirty="0"/>
              <a:t>西那么</a:t>
            </a:r>
            <a:r>
              <a:rPr lang="zh-CN" altLang="en-US" sz="2400" dirty="0">
                <a:solidFill>
                  <a:srgbClr val="7030A0"/>
                </a:solidFill>
              </a:rPr>
              <a:t>丰富</a:t>
            </a:r>
            <a:r>
              <a:rPr lang="zh-CN" altLang="en-US" sz="2400" dirty="0"/>
              <a:t>。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5158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不同</a:t>
            </a:r>
            <a:r>
              <a:rPr lang="en-GB" altLang="zh-CN" sz="2400" dirty="0" err="1"/>
              <a:t>bú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tóng</a:t>
            </a:r>
            <a:r>
              <a:rPr lang="en-GB" altLang="zh-CN" sz="2400" dirty="0" smtClean="0"/>
              <a:t> </a:t>
            </a:r>
            <a:r>
              <a:rPr lang="en-US" altLang="zh-CN" sz="2400" dirty="0" smtClean="0"/>
              <a:t>- different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C00000"/>
                </a:solidFill>
              </a:rPr>
              <a:t>以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前</a:t>
            </a:r>
            <a:r>
              <a:rPr lang="en-GB" altLang="zh-CN" sz="2400" dirty="0" err="1"/>
              <a:t>yǐ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qián</a:t>
            </a:r>
            <a:r>
              <a:rPr lang="en-GB" altLang="zh-CN" sz="2400" dirty="0" smtClean="0"/>
              <a:t> </a:t>
            </a:r>
            <a:r>
              <a:rPr lang="en-US" altLang="zh-CN" sz="2400" dirty="0" smtClean="0"/>
              <a:t>– before &amp; 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现在</a:t>
            </a:r>
            <a:r>
              <a:rPr lang="en-GB" altLang="zh-CN" sz="2400" dirty="0" err="1"/>
              <a:t>xiàn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zài</a:t>
            </a:r>
            <a:r>
              <a:rPr lang="en-GB" altLang="zh-CN" sz="2400" dirty="0" smtClean="0"/>
              <a:t> </a:t>
            </a:r>
            <a:r>
              <a:rPr lang="en-US" altLang="zh-CN" sz="2400" dirty="0" smtClean="0"/>
              <a:t>– now</a:t>
            </a:r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他和</a:t>
            </a:r>
            <a:r>
              <a:rPr lang="zh-CN" altLang="en-US" sz="2400" dirty="0" smtClean="0">
                <a:solidFill>
                  <a:srgbClr val="C00000"/>
                </a:solidFill>
              </a:rPr>
              <a:t>以前</a:t>
            </a:r>
            <a:r>
              <a:rPr lang="zh-CN" altLang="en-US" sz="2400" dirty="0" smtClean="0">
                <a:solidFill>
                  <a:srgbClr val="0070C0"/>
                </a:solidFill>
              </a:rPr>
              <a:t>不同</a:t>
            </a:r>
            <a:r>
              <a:rPr lang="zh-CN" altLang="en-US" sz="2400" dirty="0" smtClean="0"/>
              <a:t>了。</a:t>
            </a:r>
            <a:r>
              <a:rPr lang="zh-CN" altLang="en-US" sz="2400" dirty="0" smtClean="0">
                <a:solidFill>
                  <a:srgbClr val="C00000"/>
                </a:solidFill>
              </a:rPr>
              <a:t>以前</a:t>
            </a:r>
            <a:r>
              <a:rPr lang="zh-CN" altLang="en-US" sz="2400" dirty="0" smtClean="0"/>
              <a:t>他不会说汉语，</a:t>
            </a:r>
            <a:r>
              <a:rPr lang="zh-CN" altLang="en-US" sz="2400" dirty="0" smtClean="0">
                <a:solidFill>
                  <a:srgbClr val="C00000"/>
                </a:solidFill>
              </a:rPr>
              <a:t>现在</a:t>
            </a:r>
            <a:r>
              <a:rPr lang="zh-CN" altLang="en-US" sz="2400" dirty="0" smtClean="0"/>
              <a:t>他的汉语说得很好。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>
                <a:solidFill>
                  <a:srgbClr val="C00000"/>
                </a:solidFill>
              </a:rPr>
              <a:t>以前</a:t>
            </a:r>
            <a:r>
              <a:rPr lang="zh-CN" altLang="en-US" sz="2400" dirty="0" smtClean="0"/>
              <a:t>中国人 不过圣诞节，但是</a:t>
            </a:r>
            <a:r>
              <a:rPr lang="zh-CN" altLang="en-US" sz="2400" dirty="0" smtClean="0">
                <a:solidFill>
                  <a:srgbClr val="C00000"/>
                </a:solidFill>
              </a:rPr>
              <a:t>现在</a:t>
            </a:r>
            <a:r>
              <a:rPr lang="zh-CN" altLang="en-US" sz="2400" dirty="0" smtClean="0">
                <a:solidFill>
                  <a:srgbClr val="0070C0"/>
                </a:solidFill>
              </a:rPr>
              <a:t>不同</a:t>
            </a:r>
            <a:r>
              <a:rPr lang="zh-CN" altLang="en-US" sz="2400" dirty="0" smtClean="0"/>
              <a:t>了，很多人都过圣诞节，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</a:rPr>
              <a:t>特别是</a:t>
            </a:r>
            <a:r>
              <a:rPr lang="zh-CN" altLang="en-US" sz="2400" dirty="0" smtClean="0"/>
              <a:t>年轻人。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</a:rPr>
              <a:t>特别是</a:t>
            </a:r>
            <a:r>
              <a:rPr lang="zh-CN" altLang="en-US" sz="2400" dirty="0" smtClean="0"/>
              <a:t>：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他非常喜欢吃水果，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特别是</a:t>
            </a:r>
            <a:r>
              <a:rPr lang="zh-CN" altLang="en-US" sz="2400" dirty="0" smtClean="0"/>
              <a:t>苹果。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/>
              <a:t>他每</a:t>
            </a:r>
            <a:r>
              <a:rPr lang="zh-CN" altLang="en-US" sz="2400" dirty="0" smtClean="0"/>
              <a:t>天都很忙，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特别是</a:t>
            </a:r>
            <a:r>
              <a:rPr lang="zh-CN" altLang="en-US" sz="2400" dirty="0" smtClean="0"/>
              <a:t>周末，更忙。</a:t>
            </a:r>
            <a:endParaRPr lang="en-US" altLang="zh-CN" sz="24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96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>
                <a:solidFill>
                  <a:srgbClr val="0070C0"/>
                </a:solidFill>
              </a:rPr>
              <a:t>利用</a:t>
            </a:r>
            <a:r>
              <a:rPr lang="en-GB" altLang="zh-CN" sz="2400" dirty="0" err="1"/>
              <a:t>lì</a:t>
            </a:r>
            <a:r>
              <a:rPr lang="en-GB" altLang="zh-CN" sz="2400" dirty="0"/>
              <a:t> </a:t>
            </a:r>
            <a:r>
              <a:rPr lang="en-GB" altLang="zh-CN" sz="2400" dirty="0" err="1"/>
              <a:t>yòng</a:t>
            </a:r>
            <a:r>
              <a:rPr lang="en-GB" altLang="zh-CN" sz="2400" dirty="0"/>
              <a:t> – make use of, take advantage of</a:t>
            </a:r>
            <a:endParaRPr lang="en-US" altLang="zh-CN" sz="2400" dirty="0"/>
          </a:p>
          <a:p>
            <a:pPr marL="0" indent="0">
              <a:buNone/>
            </a:pPr>
            <a:r>
              <a:rPr lang="zh-CN" altLang="en-US" sz="2400" dirty="0" smtClean="0"/>
              <a:t>年轻人想</a:t>
            </a:r>
            <a:r>
              <a:rPr lang="zh-CN" altLang="en-US" sz="2400" dirty="0" smtClean="0">
                <a:solidFill>
                  <a:srgbClr val="0070C0"/>
                </a:solidFill>
              </a:rPr>
              <a:t>利用</a:t>
            </a:r>
            <a:r>
              <a:rPr lang="zh-CN" altLang="en-US" sz="2400" dirty="0" smtClean="0"/>
              <a:t>这个</a:t>
            </a:r>
            <a:r>
              <a:rPr lang="zh-CN" altLang="en-US" sz="2400" b="1" dirty="0" smtClean="0"/>
              <a:t>机会</a:t>
            </a:r>
            <a:r>
              <a:rPr lang="en-GB" altLang="zh-CN" sz="2400" dirty="0" err="1"/>
              <a:t>jī</a:t>
            </a:r>
            <a:r>
              <a:rPr lang="en-GB" altLang="zh-CN" sz="2400" dirty="0"/>
              <a:t> </a:t>
            </a:r>
            <a:r>
              <a:rPr lang="en-GB" altLang="zh-CN" sz="2400" dirty="0" err="1"/>
              <a:t>huì</a:t>
            </a:r>
            <a:r>
              <a:rPr lang="zh-CN" altLang="en-US" sz="2400" dirty="0" smtClean="0"/>
              <a:t>玩儿一玩儿。</a:t>
            </a:r>
            <a:endParaRPr lang="en-US" altLang="zh-CN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B050"/>
                </a:solidFill>
              </a:rPr>
              <a:t>饭店</a:t>
            </a:r>
            <a:r>
              <a:rPr lang="en-GB" altLang="zh-CN" sz="2400" dirty="0" err="1"/>
              <a:t>fàn</a:t>
            </a:r>
            <a:r>
              <a:rPr lang="en-GB" altLang="zh-CN" sz="2400" dirty="0"/>
              <a:t> </a:t>
            </a:r>
            <a:r>
              <a:rPr lang="en-GB" altLang="zh-CN" sz="2400" dirty="0" err="1"/>
              <a:t>diàn</a:t>
            </a:r>
            <a:r>
              <a:rPr lang="en-GB" altLang="zh-CN" sz="2400" dirty="0"/>
              <a:t> – hotel, </a:t>
            </a:r>
            <a:r>
              <a:rPr lang="en-GB" altLang="zh-CN" sz="2400" dirty="0" smtClean="0"/>
              <a:t>restaurant</a:t>
            </a:r>
          </a:p>
          <a:p>
            <a:pPr marL="0" indent="0">
              <a:buNone/>
            </a:pPr>
            <a:r>
              <a:rPr lang="zh-CN" altLang="en-US" sz="2400" dirty="0" smtClean="0"/>
              <a:t>商店、</a:t>
            </a:r>
            <a:r>
              <a:rPr lang="zh-CN" altLang="en-US" sz="2400" dirty="0" smtClean="0">
                <a:solidFill>
                  <a:srgbClr val="00B050"/>
                </a:solidFill>
              </a:rPr>
              <a:t>饭店</a:t>
            </a:r>
            <a:r>
              <a:rPr lang="zh-CN" altLang="en-US" sz="2400" dirty="0" smtClean="0"/>
              <a:t>也</a:t>
            </a:r>
            <a:r>
              <a:rPr lang="zh-CN" altLang="en-US" sz="2400" dirty="0" smtClean="0">
                <a:solidFill>
                  <a:srgbClr val="0070C0"/>
                </a:solidFill>
              </a:rPr>
              <a:t>利用</a:t>
            </a:r>
            <a:r>
              <a:rPr lang="zh-CN" altLang="en-US" sz="2400" dirty="0" smtClean="0"/>
              <a:t>这个</a:t>
            </a:r>
            <a:r>
              <a:rPr lang="zh-CN" altLang="en-US" sz="2400" b="1" dirty="0" smtClean="0"/>
              <a:t>机会</a:t>
            </a:r>
            <a:r>
              <a:rPr lang="en-GB" altLang="zh-CN" sz="2400" dirty="0" err="1"/>
              <a:t>jī</a:t>
            </a:r>
            <a:r>
              <a:rPr lang="en-GB" altLang="zh-CN" sz="2400" dirty="0"/>
              <a:t> </a:t>
            </a:r>
            <a:r>
              <a:rPr lang="en-GB" altLang="zh-CN" sz="2400" dirty="0" err="1"/>
              <a:t>huì</a:t>
            </a:r>
            <a:r>
              <a:rPr lang="zh-CN" altLang="en-US" sz="2400" b="1" dirty="0" smtClean="0"/>
              <a:t>挣钱</a:t>
            </a:r>
            <a:r>
              <a:rPr lang="en-GB" altLang="zh-CN" sz="2400" dirty="0" err="1"/>
              <a:t>zhèng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qián</a:t>
            </a:r>
            <a:r>
              <a:rPr lang="zh-CN" altLang="en-US" sz="2400" dirty="0" smtClean="0"/>
              <a:t>。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331406" y="3869893"/>
            <a:ext cx="2854411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机</a:t>
            </a:r>
            <a:r>
              <a:rPr lang="zh-CN" altLang="en-US" sz="2400" b="1" dirty="0" smtClean="0"/>
              <a:t>会 </a:t>
            </a:r>
            <a:r>
              <a:rPr lang="en-US" altLang="zh-CN" sz="2400" dirty="0" smtClean="0"/>
              <a:t>– opportunity</a:t>
            </a:r>
          </a:p>
          <a:p>
            <a:r>
              <a:rPr lang="zh-CN" altLang="en-US" sz="2400" b="1" dirty="0"/>
              <a:t>挣</a:t>
            </a:r>
            <a:r>
              <a:rPr lang="zh-CN" altLang="en-US" sz="2400" b="1" dirty="0" smtClean="0"/>
              <a:t>钱 </a:t>
            </a:r>
            <a:r>
              <a:rPr lang="en-US" altLang="zh-CN" sz="2400" dirty="0" smtClean="0"/>
              <a:t>– earn money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4350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打算</a:t>
            </a:r>
            <a:r>
              <a:rPr lang="en-GB" altLang="zh-CN" sz="2400" dirty="0" err="1"/>
              <a:t>dǎ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suàn</a:t>
            </a:r>
            <a:r>
              <a:rPr lang="en-GB" altLang="zh-CN" sz="2400" dirty="0" smtClean="0"/>
              <a:t> </a:t>
            </a:r>
            <a:r>
              <a:rPr lang="en-US" altLang="zh-CN" sz="2400" dirty="0" smtClean="0"/>
              <a:t>– plan</a:t>
            </a:r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 smtClean="0"/>
              <a:t>：复</a:t>
            </a:r>
            <a:r>
              <a:rPr lang="zh-CN" altLang="en-US" sz="2400" dirty="0"/>
              <a:t>活节</a:t>
            </a:r>
            <a:r>
              <a:rPr lang="zh-CN" altLang="en-US" sz="2400" dirty="0" smtClean="0"/>
              <a:t>你想</a:t>
            </a:r>
            <a:r>
              <a:rPr lang="zh-CN" altLang="en-US" sz="2400" dirty="0"/>
              <a:t>怎么过</a:t>
            </a:r>
            <a:r>
              <a:rPr lang="zh-CN" altLang="en-US" sz="2400" dirty="0" smtClean="0"/>
              <a:t>？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B</a:t>
            </a:r>
            <a:r>
              <a:rPr lang="zh-CN" altLang="en-US" sz="2400" dirty="0" smtClean="0"/>
              <a:t>：我</a:t>
            </a:r>
            <a:r>
              <a:rPr lang="zh-CN" altLang="en-US" sz="2400" dirty="0" smtClean="0">
                <a:solidFill>
                  <a:srgbClr val="0070C0"/>
                </a:solidFill>
              </a:rPr>
              <a:t>打算</a:t>
            </a:r>
            <a:r>
              <a:rPr lang="zh-CN" altLang="en-US" sz="2400" dirty="0" smtClean="0"/>
              <a:t>去伦敦玩，你呢？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</a:rPr>
              <a:t>外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</a:rPr>
              <a:t>地</a:t>
            </a:r>
            <a:r>
              <a:rPr lang="en-GB" altLang="zh-CN" sz="2400" dirty="0" err="1"/>
              <a:t>wài</a:t>
            </a:r>
            <a:r>
              <a:rPr lang="en-GB" altLang="zh-CN" sz="2400" dirty="0"/>
              <a:t> </a:t>
            </a:r>
            <a:r>
              <a:rPr lang="en-GB" altLang="zh-CN" sz="2400" dirty="0" err="1" smtClean="0"/>
              <a:t>dì</a:t>
            </a:r>
            <a:r>
              <a:rPr lang="en-GB" altLang="zh-CN" sz="2400" dirty="0" smtClean="0"/>
              <a:t> – </a:t>
            </a:r>
            <a:r>
              <a:rPr lang="en-US" altLang="zh-CN" sz="2400" dirty="0" smtClean="0"/>
              <a:t>other places</a:t>
            </a:r>
          </a:p>
          <a:p>
            <a:pPr marL="0" indent="0">
              <a:buNone/>
            </a:pPr>
            <a:r>
              <a:rPr lang="zh-CN" altLang="en-US" sz="2400" dirty="0" smtClean="0"/>
              <a:t>我父母下星期来北京，我</a:t>
            </a:r>
            <a:r>
              <a:rPr lang="zh-CN" altLang="en-US" sz="2400" dirty="0" smtClean="0">
                <a:solidFill>
                  <a:srgbClr val="0070C0"/>
                </a:solidFill>
              </a:rPr>
              <a:t>打算</a:t>
            </a:r>
            <a:r>
              <a:rPr lang="zh-CN" altLang="en-US" sz="2400" dirty="0" smtClean="0"/>
              <a:t>和他们一</a:t>
            </a:r>
            <a:r>
              <a:rPr lang="zh-CN" altLang="en-US" sz="2400" dirty="0" smtClean="0"/>
              <a:t>起到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外地</a:t>
            </a:r>
            <a:r>
              <a:rPr lang="zh-CN" altLang="en-US" sz="2400" dirty="0" smtClean="0"/>
              <a:t>去旅游。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7030A0"/>
                </a:solidFill>
              </a:rPr>
              <a:t>附近</a:t>
            </a:r>
            <a:r>
              <a:rPr lang="en-GB" altLang="zh-CN" sz="2400" dirty="0" err="1"/>
              <a:t>fù</a:t>
            </a:r>
            <a:r>
              <a:rPr lang="en-GB" altLang="zh-CN" sz="2400" dirty="0"/>
              <a:t> </a:t>
            </a:r>
            <a:r>
              <a:rPr lang="en-GB" altLang="zh-CN" sz="2400" dirty="0" err="1"/>
              <a:t>jìn</a:t>
            </a:r>
            <a:r>
              <a:rPr lang="en-GB" altLang="zh-CN" sz="2400" dirty="0"/>
              <a:t> </a:t>
            </a:r>
            <a:r>
              <a:rPr lang="en-GB" altLang="zh-CN" sz="2400" dirty="0" smtClean="0"/>
              <a:t>– nearby</a:t>
            </a:r>
          </a:p>
          <a:p>
            <a:pPr marL="0" indent="0">
              <a:buNone/>
            </a:pPr>
            <a:r>
              <a:rPr lang="zh-CN" altLang="en-US" sz="2400" dirty="0" smtClean="0"/>
              <a:t>我想在</a:t>
            </a:r>
            <a:r>
              <a:rPr lang="zh-CN" altLang="en-US" sz="2400" dirty="0" smtClean="0">
                <a:solidFill>
                  <a:srgbClr val="7030A0"/>
                </a:solidFill>
              </a:rPr>
              <a:t>附近</a:t>
            </a:r>
            <a:r>
              <a:rPr lang="zh-CN" altLang="en-US" sz="2400" dirty="0" smtClean="0"/>
              <a:t>玩儿一玩儿。</a:t>
            </a: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12196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 smtClean="0">
                <a:solidFill>
                  <a:srgbClr val="0070C0"/>
                </a:solidFill>
              </a:rPr>
              <a:t>考</a:t>
            </a:r>
            <a:r>
              <a:rPr lang="zh-CN" altLang="en-US" sz="2400" b="1" dirty="0">
                <a:solidFill>
                  <a:srgbClr val="0070C0"/>
                </a:solidFill>
              </a:rPr>
              <a:t>试</a:t>
            </a:r>
            <a:r>
              <a:rPr lang="en-GB" altLang="zh-CN" sz="2400" dirty="0" err="1"/>
              <a:t>kǎo</a:t>
            </a:r>
            <a:r>
              <a:rPr lang="en-GB" altLang="zh-CN" sz="2400" dirty="0"/>
              <a:t> </a:t>
            </a:r>
            <a:r>
              <a:rPr lang="en-GB" altLang="zh-CN" sz="2400" dirty="0" err="1"/>
              <a:t>shì</a:t>
            </a:r>
            <a:r>
              <a:rPr lang="en-GB" altLang="zh-CN" sz="2400" dirty="0"/>
              <a:t> – take an </a:t>
            </a:r>
            <a:r>
              <a:rPr lang="en-GB" altLang="zh-CN" sz="2400" dirty="0" smtClean="0"/>
              <a:t>examination</a:t>
            </a:r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 smtClean="0"/>
              <a:t>：我们快要</a:t>
            </a:r>
            <a:r>
              <a:rPr lang="zh-CN" altLang="en-US" sz="2400" dirty="0" smtClean="0">
                <a:solidFill>
                  <a:srgbClr val="0070C0"/>
                </a:solidFill>
              </a:rPr>
              <a:t>考试</a:t>
            </a:r>
            <a:r>
              <a:rPr lang="zh-CN" altLang="en-US" sz="2400" dirty="0" smtClean="0"/>
              <a:t>了。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B</a:t>
            </a:r>
            <a:r>
              <a:rPr lang="zh-CN" altLang="en-US" sz="2400" dirty="0" smtClean="0"/>
              <a:t>：什么时候</a:t>
            </a:r>
            <a:r>
              <a:rPr lang="zh-CN" altLang="en-US" sz="2400" b="1" dirty="0" smtClean="0"/>
              <a:t>考试</a:t>
            </a:r>
            <a:r>
              <a:rPr lang="zh-CN" altLang="en-US" sz="2400" dirty="0" smtClean="0"/>
              <a:t>？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 smtClean="0"/>
              <a:t>：下下周。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</a:rPr>
              <a:t>认真</a:t>
            </a:r>
            <a:r>
              <a:rPr lang="en-GB" altLang="zh-CN" sz="2400" dirty="0" err="1"/>
              <a:t>rèn</a:t>
            </a:r>
            <a:r>
              <a:rPr lang="en-GB" altLang="zh-CN" sz="2400" dirty="0"/>
              <a:t> </a:t>
            </a:r>
            <a:r>
              <a:rPr lang="en-GB" altLang="zh-CN" sz="2400" dirty="0" err="1"/>
              <a:t>zhēn</a:t>
            </a:r>
            <a:r>
              <a:rPr lang="en-GB" altLang="zh-CN" sz="2400" dirty="0"/>
              <a:t> – serious, earnest, conscientious</a:t>
            </a:r>
            <a:endParaRPr lang="en-US" altLang="zh-CN" sz="2400" dirty="0"/>
          </a:p>
          <a:p>
            <a:pPr marL="0" indent="0">
              <a:buNone/>
            </a:pPr>
            <a:r>
              <a:rPr lang="zh-CN" altLang="en-US" sz="2400" dirty="0" smtClean="0"/>
              <a:t>我想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认真</a:t>
            </a:r>
            <a:r>
              <a:rPr lang="zh-CN" altLang="en-US" sz="2400" dirty="0" smtClean="0"/>
              <a:t>学习，然后考个好成绩。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418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>
                <a:solidFill>
                  <a:srgbClr val="0070C0"/>
                </a:solidFill>
              </a:rPr>
              <a:t>要是</a:t>
            </a:r>
            <a:r>
              <a:rPr lang="en-GB" altLang="zh-CN" sz="2400" dirty="0" err="1"/>
              <a:t>yào</a:t>
            </a:r>
            <a:r>
              <a:rPr lang="en-GB" altLang="zh-CN" sz="2400" dirty="0"/>
              <a:t> </a:t>
            </a:r>
            <a:r>
              <a:rPr lang="en-GB" altLang="zh-CN" sz="2400" dirty="0" err="1"/>
              <a:t>shì</a:t>
            </a:r>
            <a:r>
              <a:rPr lang="en-GB" altLang="zh-CN" sz="2400" dirty="0"/>
              <a:t> -if, </a:t>
            </a:r>
            <a:r>
              <a:rPr lang="en-GB" altLang="zh-CN" sz="2400" dirty="0" smtClean="0"/>
              <a:t>suppose</a:t>
            </a:r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 smtClean="0"/>
              <a:t>：我下周想出去玩。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B</a:t>
            </a:r>
            <a:r>
              <a:rPr lang="zh-CN" altLang="en-US" sz="2400" dirty="0" smtClean="0"/>
              <a:t>：</a:t>
            </a:r>
            <a:r>
              <a:rPr lang="zh-CN" altLang="en-US" sz="2400" dirty="0" smtClean="0">
                <a:solidFill>
                  <a:srgbClr val="0070C0"/>
                </a:solidFill>
              </a:rPr>
              <a:t>要是</a:t>
            </a:r>
            <a:r>
              <a:rPr lang="zh-CN" altLang="en-US" sz="2400" dirty="0" smtClean="0"/>
              <a:t>下周不</a:t>
            </a:r>
            <a:r>
              <a:rPr lang="zh-CN" altLang="en-US" sz="2400" dirty="0"/>
              <a:t>放</a:t>
            </a:r>
            <a:r>
              <a:rPr lang="zh-CN" altLang="en-US" sz="2400" dirty="0" smtClean="0"/>
              <a:t>假呢？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 smtClean="0"/>
              <a:t>：</a:t>
            </a:r>
            <a:r>
              <a:rPr lang="zh-CN" altLang="en-US" sz="2400" dirty="0" smtClean="0">
                <a:solidFill>
                  <a:srgbClr val="0070C0"/>
                </a:solidFill>
              </a:rPr>
              <a:t>要是</a:t>
            </a:r>
            <a:r>
              <a:rPr lang="zh-CN" altLang="en-US" sz="2400" dirty="0" smtClean="0"/>
              <a:t>不放假我就不能去旅游了。</a:t>
            </a:r>
            <a:endParaRPr lang="en-US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</a:rPr>
              <a:t>没意思</a:t>
            </a:r>
            <a:r>
              <a:rPr lang="en-GB" altLang="zh-CN" sz="2400" dirty="0" err="1"/>
              <a:t>méi</a:t>
            </a:r>
            <a:r>
              <a:rPr lang="en-GB" altLang="zh-CN" sz="2400" dirty="0"/>
              <a:t> </a:t>
            </a:r>
            <a:r>
              <a:rPr lang="en-GB" altLang="zh-CN" sz="2400" dirty="0" err="1"/>
              <a:t>yì</a:t>
            </a:r>
            <a:r>
              <a:rPr lang="en-GB" altLang="zh-CN" sz="2400" dirty="0"/>
              <a:t> </a:t>
            </a:r>
            <a:r>
              <a:rPr lang="en-GB" altLang="zh-CN" sz="2400" dirty="0" err="1"/>
              <a:t>sī</a:t>
            </a:r>
            <a:r>
              <a:rPr lang="en-GB" altLang="zh-CN" sz="2400" dirty="0"/>
              <a:t> – boring, uninteresting</a:t>
            </a:r>
            <a:endParaRPr lang="en-GB" sz="2400" dirty="0"/>
          </a:p>
          <a:p>
            <a:pPr marL="0" indent="0">
              <a:buNone/>
            </a:pPr>
            <a:r>
              <a:rPr lang="zh-CN" altLang="en-US" sz="2400" dirty="0" smtClean="0"/>
              <a:t>不放假就太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</a:rPr>
              <a:t>没意思</a:t>
            </a:r>
            <a:r>
              <a:rPr lang="zh-CN" altLang="en-US" sz="2400" dirty="0" smtClean="0"/>
              <a:t>了。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7247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b="1" dirty="0" smtClean="0"/>
              <a:t>离合词 </a:t>
            </a:r>
            <a:r>
              <a:rPr lang="en-US" altLang="zh-CN" sz="2800" b="1" dirty="0" smtClean="0"/>
              <a:t>separable words</a:t>
            </a:r>
            <a:endParaRPr lang="en-US" altLang="zh-CN" sz="2800" b="1" dirty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52485"/>
              </p:ext>
            </p:extLst>
          </p:nvPr>
        </p:nvGraphicFramePr>
        <p:xfrm>
          <a:off x="677334" y="2408542"/>
          <a:ext cx="81280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AB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A……B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放假 </a:t>
                      </a:r>
                      <a:r>
                        <a:rPr lang="en-GB" altLang="zh-CN" sz="2400" b="1" dirty="0" err="1" smtClean="0"/>
                        <a:t>fàng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jiǎ</a:t>
                      </a:r>
                      <a:r>
                        <a:rPr lang="en-GB" altLang="zh-CN" sz="2400" b="1" dirty="0" smtClean="0"/>
                        <a:t> 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放五天假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考试 </a:t>
                      </a:r>
                      <a:r>
                        <a:rPr lang="en-GB" altLang="zh-CN" sz="2400" b="1" dirty="0" err="1" smtClean="0"/>
                        <a:t>kǎo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shì</a:t>
                      </a:r>
                      <a:r>
                        <a:rPr lang="en-GB" altLang="zh-CN" sz="2400" b="1" dirty="0" smtClean="0"/>
                        <a:t> 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考三天试</a:t>
                      </a:r>
                      <a:r>
                        <a:rPr lang="en-US" altLang="zh-CN" sz="2400" b="1" dirty="0" smtClean="0"/>
                        <a:t>/</a:t>
                      </a:r>
                      <a:r>
                        <a:rPr lang="zh-CN" altLang="en-US" sz="2400" b="1" dirty="0" smtClean="0"/>
                        <a:t>考过试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见面 </a:t>
                      </a:r>
                      <a:r>
                        <a:rPr lang="en-GB" altLang="zh-CN" sz="2400" b="1" dirty="0" err="1" smtClean="0"/>
                        <a:t>jiàn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miàn</a:t>
                      </a:r>
                      <a:r>
                        <a:rPr lang="en-GB" altLang="zh-CN" sz="2400" b="1" dirty="0" smtClean="0"/>
                        <a:t> 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见个面</a:t>
                      </a:r>
                      <a:r>
                        <a:rPr lang="en-US" altLang="zh-CN" sz="2400" b="1" dirty="0" smtClean="0"/>
                        <a:t>/</a:t>
                      </a:r>
                      <a:r>
                        <a:rPr lang="zh-CN" altLang="en-US" sz="2400" b="1" dirty="0" smtClean="0"/>
                        <a:t>见过面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洗澡 </a:t>
                      </a:r>
                      <a:r>
                        <a:rPr lang="en-GB" altLang="zh-CN" sz="2400" b="1" dirty="0" err="1" smtClean="0"/>
                        <a:t>xǐ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zǎo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洗个澡</a:t>
                      </a:r>
                      <a:r>
                        <a:rPr lang="en-US" altLang="zh-CN" sz="2400" b="1" dirty="0" smtClean="0"/>
                        <a:t>/</a:t>
                      </a:r>
                      <a:r>
                        <a:rPr lang="zh-CN" altLang="en-US" sz="2400" b="1" dirty="0" smtClean="0"/>
                        <a:t>洗一个小时澡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睡觉 </a:t>
                      </a:r>
                      <a:r>
                        <a:rPr lang="en-GB" altLang="zh-CN" sz="2400" b="1" dirty="0" err="1" smtClean="0"/>
                        <a:t>shuì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jiào</a:t>
                      </a:r>
                      <a:r>
                        <a:rPr lang="en-GB" altLang="zh-CN" sz="2400" b="1" dirty="0" smtClean="0"/>
                        <a:t> 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睡个觉</a:t>
                      </a:r>
                      <a:r>
                        <a:rPr lang="en-US" altLang="zh-CN" sz="2400" b="1" dirty="0" smtClean="0"/>
                        <a:t>/</a:t>
                      </a:r>
                      <a:r>
                        <a:rPr lang="zh-CN" altLang="en-US" sz="2400" b="1" dirty="0" smtClean="0"/>
                        <a:t>睡一天觉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聊天儿 </a:t>
                      </a:r>
                      <a:r>
                        <a:rPr lang="en-GB" altLang="zh-CN" sz="2400" b="1" dirty="0" err="1" smtClean="0"/>
                        <a:t>liáo</a:t>
                      </a:r>
                      <a:r>
                        <a:rPr lang="en-GB" altLang="zh-CN" sz="2400" b="1" dirty="0" smtClean="0"/>
                        <a:t> </a:t>
                      </a:r>
                      <a:r>
                        <a:rPr lang="en-GB" altLang="zh-CN" sz="2400" b="1" dirty="0" err="1" smtClean="0"/>
                        <a:t>tiān</a:t>
                      </a:r>
                      <a:r>
                        <a:rPr lang="en-US" altLang="zh-CN" sz="2400" b="1" dirty="0" smtClean="0"/>
                        <a:t>r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聊一会儿天儿</a:t>
                      </a:r>
                      <a:endParaRPr lang="en-GB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26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9120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26</a:t>
            </a:r>
            <a:r>
              <a:rPr lang="zh-CN" altLang="en-US" sz="3200" smtClean="0"/>
              <a:t>课 圣诞节快到了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/>
              <a:t>元宵</a:t>
            </a:r>
            <a:r>
              <a:rPr lang="zh-CN" altLang="en-US" sz="2800" b="1" dirty="0" smtClean="0"/>
              <a:t>节</a:t>
            </a:r>
            <a:endParaRPr lang="en-US" altLang="zh-CN" sz="2800" b="1" dirty="0" smtClean="0"/>
          </a:p>
          <a:p>
            <a:pPr marL="0" indent="0">
              <a:buNone/>
            </a:pPr>
            <a:endParaRPr lang="en-US" altLang="zh-CN" sz="2800" b="1" dirty="0">
              <a:hlinkClick r:id="rId2"/>
            </a:endParaRPr>
          </a:p>
          <a:p>
            <a:r>
              <a:rPr lang="zh-CN" altLang="en-US" sz="2400" dirty="0" smtClean="0">
                <a:hlinkClick r:id="rId2"/>
              </a:rPr>
              <a:t>元宵花灯</a:t>
            </a:r>
            <a:endParaRPr lang="en-US" altLang="zh-CN" sz="2400" dirty="0" smtClean="0"/>
          </a:p>
          <a:p>
            <a:r>
              <a:rPr lang="zh-CN" altLang="en-US" sz="2400" dirty="0" smtClean="0"/>
              <a:t>吃</a:t>
            </a:r>
            <a:r>
              <a:rPr lang="zh-CN" altLang="en-US" sz="2400" dirty="0" smtClean="0">
                <a:hlinkClick r:id="rId3"/>
              </a:rPr>
              <a:t>元宵</a:t>
            </a:r>
            <a:r>
              <a:rPr lang="en-US" altLang="zh-CN" sz="2400" dirty="0" smtClean="0">
                <a:hlinkClick r:id="rId3"/>
              </a:rPr>
              <a:t>/</a:t>
            </a:r>
            <a:r>
              <a:rPr lang="zh-CN" altLang="en-US" sz="2400" dirty="0" smtClean="0">
                <a:hlinkClick r:id="rId3"/>
              </a:rPr>
              <a:t>汤圆</a:t>
            </a:r>
            <a:endParaRPr lang="en-US" altLang="zh-CN" sz="2400" dirty="0" smtClean="0"/>
          </a:p>
          <a:p>
            <a:r>
              <a:rPr lang="zh-CN" altLang="en-US" sz="2400" dirty="0"/>
              <a:t>猜灯</a:t>
            </a:r>
            <a:r>
              <a:rPr lang="zh-CN" altLang="en-US" sz="2400" dirty="0" smtClean="0"/>
              <a:t>谜</a:t>
            </a:r>
            <a:endParaRPr lang="en-US" altLang="zh-CN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164" y="3402331"/>
            <a:ext cx="5486400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86" y="4178254"/>
            <a:ext cx="4923809" cy="22761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750" y="0"/>
            <a:ext cx="428625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9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446</TotalTime>
  <Words>1027</Words>
  <Application>Microsoft Office PowerPoint</Application>
  <PresentationFormat>Widescreen</PresentationFormat>
  <Paragraphs>170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方正姚体</vt:lpstr>
      <vt:lpstr>华文新魏</vt:lpstr>
      <vt:lpstr>Arial</vt:lpstr>
      <vt:lpstr>Trebuchet MS</vt:lpstr>
      <vt:lpstr>Wingdings 3</vt:lpstr>
      <vt:lpstr>Facet</vt:lpstr>
      <vt:lpstr>Chinese 3 综合 Comprehensive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  <vt:lpstr>第26课 圣诞节快到了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2 综合 Comprehensive</dc:title>
  <dc:creator>Yiying Jiao</dc:creator>
  <cp:lastModifiedBy>Yiying Jiao</cp:lastModifiedBy>
  <cp:revision>14</cp:revision>
  <dcterms:created xsi:type="dcterms:W3CDTF">2019-02-06T10:41:19Z</dcterms:created>
  <dcterms:modified xsi:type="dcterms:W3CDTF">2019-02-19T17:06:11Z</dcterms:modified>
</cp:coreProperties>
</file>