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85" r:id="rId20"/>
    <p:sldId id="287" r:id="rId21"/>
    <p:sldId id="286" r:id="rId22"/>
    <p:sldId id="288" r:id="rId23"/>
    <p:sldId id="274" r:id="rId24"/>
    <p:sldId id="275" r:id="rId25"/>
    <p:sldId id="276" r:id="rId26"/>
    <p:sldId id="277" r:id="rId27"/>
    <p:sldId id="278" r:id="rId28"/>
    <p:sldId id="279" r:id="rId29"/>
    <p:sldId id="280" r:id="rId30"/>
    <p:sldId id="281" r:id="rId31"/>
    <p:sldId id="282" r:id="rId32"/>
    <p:sldId id="283" r:id="rId33"/>
    <p:sldId id="289" r:id="rId34"/>
    <p:sldId id="28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www.cyberbullying.c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bullying.co.uk/cyberbullying/what-is-cyberbully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gov.wales/topics/educationandskills/publications/circulars/antibullying/?lang=e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pZSjm0drIGM" TargetMode="External"/><Relationship Id="rId2" Type="http://schemas.openxmlformats.org/officeDocument/2006/relationships/hyperlink" Target="https://www.youtube.com/watch?v=2qfMM3lyxXc"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phw.nhs.wales/topics/adverse-childhood-experienc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phw.nhs.wales/topics/adverse-childhood-experience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gov.wales/sites/default/files/publications/2020-01/knowing-your-children-supporting-pupils-with-adverse-childhood%20experiences.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www.ted.com/talks/ken_robinson_changing_education_paradigm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4VbxjsO9IYI" TargetMode="External"/><Relationship Id="rId1" Type="http://schemas.openxmlformats.org/officeDocument/2006/relationships/slideLayout" Target="../slideLayouts/slideLayout4.xml"/><Relationship Id="rId4" Type="http://schemas.openxmlformats.org/officeDocument/2006/relationships/hyperlink" Target="https://www.youtube.com/watch?v=xFhxfLB0-5U"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phw.nhs.wales/topics/adverse-childhood-experiences/" TargetMode="External"/><Relationship Id="rId2" Type="http://schemas.openxmlformats.org/officeDocument/2006/relationships/hyperlink" Target="https://gov.wales/sites/default/files/publications/2020-01/knowing-your-children-supporting-pupils-with-adverse-childhood%20experiences.pdf" TargetMode="External"/><Relationship Id="rId1" Type="http://schemas.openxmlformats.org/officeDocument/2006/relationships/slideLayout" Target="../slideLayouts/slideLayout2.xml"/><Relationship Id="rId5" Type="http://schemas.openxmlformats.org/officeDocument/2006/relationships/hyperlink" Target="http://www.youngminds.org.uk/" TargetMode="External"/><Relationship Id="rId4" Type="http://schemas.openxmlformats.org/officeDocument/2006/relationships/hyperlink" Target="http://www.legislation.gov.uk/anaw/2015/2/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354E-2D93-4C37-BDB2-EDA4DA1A2006}"/>
              </a:ext>
            </a:extLst>
          </p:cNvPr>
          <p:cNvSpPr>
            <a:spLocks noGrp="1"/>
          </p:cNvSpPr>
          <p:nvPr>
            <p:ph type="ctrTitle"/>
          </p:nvPr>
        </p:nvSpPr>
        <p:spPr>
          <a:xfrm>
            <a:off x="2589213" y="1075766"/>
            <a:ext cx="8915399" cy="1999128"/>
          </a:xfrm>
        </p:spPr>
        <p:txBody>
          <a:bodyPr>
            <a:normAutofit/>
          </a:bodyPr>
          <a:lstStyle/>
          <a:p>
            <a:r>
              <a:rPr lang="en-GB" sz="3600" dirty="0"/>
              <a:t>ECIE5005– Session 3 – Mental Health Conditions – Diagnosis, and Interventions</a:t>
            </a:r>
          </a:p>
        </p:txBody>
      </p:sp>
      <p:sp>
        <p:nvSpPr>
          <p:cNvPr id="3" name="Subtitle 2">
            <a:extLst>
              <a:ext uri="{FF2B5EF4-FFF2-40B4-BE49-F238E27FC236}">
                <a16:creationId xmlns:a16="http://schemas.microsoft.com/office/drawing/2014/main" id="{F41FFEC1-48CE-4279-87AA-E48DD9E9B18B}"/>
              </a:ext>
            </a:extLst>
          </p:cNvPr>
          <p:cNvSpPr>
            <a:spLocks noGrp="1"/>
          </p:cNvSpPr>
          <p:nvPr>
            <p:ph type="subTitle" idx="1"/>
          </p:nvPr>
        </p:nvSpPr>
        <p:spPr>
          <a:xfrm>
            <a:off x="2589213" y="4061013"/>
            <a:ext cx="8915399" cy="1842650"/>
          </a:xfrm>
        </p:spPr>
        <p:txBody>
          <a:bodyPr>
            <a:normAutofit/>
          </a:bodyPr>
          <a:lstStyle/>
          <a:p>
            <a:r>
              <a:rPr lang="en-GB" sz="3600" dirty="0"/>
              <a:t>Children’s Mental Health and Wellbeing</a:t>
            </a:r>
          </a:p>
        </p:txBody>
      </p:sp>
    </p:spTree>
    <p:extLst>
      <p:ext uri="{BB962C8B-B14F-4D97-AF65-F5344CB8AC3E}">
        <p14:creationId xmlns:p14="http://schemas.microsoft.com/office/powerpoint/2010/main" val="2714741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C055-B093-4DE8-8E5B-34461813AB17}"/>
              </a:ext>
            </a:extLst>
          </p:cNvPr>
          <p:cNvSpPr>
            <a:spLocks noGrp="1"/>
          </p:cNvSpPr>
          <p:nvPr>
            <p:ph type="title"/>
          </p:nvPr>
        </p:nvSpPr>
        <p:spPr/>
        <p:txBody>
          <a:bodyPr/>
          <a:lstStyle/>
          <a:p>
            <a:r>
              <a:rPr lang="en-GB" dirty="0"/>
              <a:t>Bullying </a:t>
            </a:r>
          </a:p>
        </p:txBody>
      </p:sp>
      <p:sp>
        <p:nvSpPr>
          <p:cNvPr id="3" name="Content Placeholder 2">
            <a:extLst>
              <a:ext uri="{FF2B5EF4-FFF2-40B4-BE49-F238E27FC236}">
                <a16:creationId xmlns:a16="http://schemas.microsoft.com/office/drawing/2014/main" id="{BB84493E-0390-450C-B7DA-53D51BC20039}"/>
              </a:ext>
            </a:extLst>
          </p:cNvPr>
          <p:cNvSpPr>
            <a:spLocks noGrp="1"/>
          </p:cNvSpPr>
          <p:nvPr>
            <p:ph idx="1"/>
          </p:nvPr>
        </p:nvSpPr>
        <p:spPr/>
        <p:txBody>
          <a:bodyPr/>
          <a:lstStyle/>
          <a:p>
            <a:r>
              <a:rPr lang="en-GB" dirty="0"/>
              <a:t>An important factor affecting mental health in young children</a:t>
            </a:r>
          </a:p>
          <a:p>
            <a:r>
              <a:rPr lang="en-GB" dirty="0"/>
              <a:t>Not a new phenomenon</a:t>
            </a:r>
          </a:p>
          <a:p>
            <a:r>
              <a:rPr lang="en-GB" dirty="0"/>
              <a:t>Can have substantial effect to both victim and perpetrators (ONS, 2015)</a:t>
            </a:r>
          </a:p>
          <a:p>
            <a:endParaRPr lang="en-GB" dirty="0"/>
          </a:p>
          <a:p>
            <a:endParaRPr lang="en-GB" dirty="0"/>
          </a:p>
        </p:txBody>
      </p:sp>
      <p:pic>
        <p:nvPicPr>
          <p:cNvPr id="4" name="Picture 3">
            <a:extLst>
              <a:ext uri="{FF2B5EF4-FFF2-40B4-BE49-F238E27FC236}">
                <a16:creationId xmlns:a16="http://schemas.microsoft.com/office/drawing/2014/main" id="{D040AB08-3B17-4BA8-86D5-DA616D766D34}"/>
              </a:ext>
            </a:extLst>
          </p:cNvPr>
          <p:cNvPicPr>
            <a:picLocks noChangeAspect="1"/>
          </p:cNvPicPr>
          <p:nvPr/>
        </p:nvPicPr>
        <p:blipFill>
          <a:blip r:embed="rId2"/>
          <a:stretch>
            <a:fillRect/>
          </a:stretch>
        </p:blipFill>
        <p:spPr>
          <a:xfrm>
            <a:off x="1707732" y="4388560"/>
            <a:ext cx="2724420" cy="1280890"/>
          </a:xfrm>
          <a:prstGeom prst="rect">
            <a:avLst/>
          </a:prstGeom>
        </p:spPr>
      </p:pic>
      <p:pic>
        <p:nvPicPr>
          <p:cNvPr id="5" name="Picture 4">
            <a:extLst>
              <a:ext uri="{FF2B5EF4-FFF2-40B4-BE49-F238E27FC236}">
                <a16:creationId xmlns:a16="http://schemas.microsoft.com/office/drawing/2014/main" id="{A163DE99-7307-4F8E-863D-7FFBF6DBB69D}"/>
              </a:ext>
            </a:extLst>
          </p:cNvPr>
          <p:cNvPicPr>
            <a:picLocks noChangeAspect="1"/>
          </p:cNvPicPr>
          <p:nvPr/>
        </p:nvPicPr>
        <p:blipFill>
          <a:blip r:embed="rId3"/>
          <a:stretch>
            <a:fillRect/>
          </a:stretch>
        </p:blipFill>
        <p:spPr>
          <a:xfrm>
            <a:off x="4776395" y="4388561"/>
            <a:ext cx="2624866" cy="1280890"/>
          </a:xfrm>
          <a:prstGeom prst="rect">
            <a:avLst/>
          </a:prstGeom>
        </p:spPr>
      </p:pic>
      <p:pic>
        <p:nvPicPr>
          <p:cNvPr id="6" name="Picture 5">
            <a:extLst>
              <a:ext uri="{FF2B5EF4-FFF2-40B4-BE49-F238E27FC236}">
                <a16:creationId xmlns:a16="http://schemas.microsoft.com/office/drawing/2014/main" id="{A04E20B1-B270-4C4F-A72C-8748A9123BD5}"/>
              </a:ext>
            </a:extLst>
          </p:cNvPr>
          <p:cNvPicPr>
            <a:picLocks noChangeAspect="1"/>
          </p:cNvPicPr>
          <p:nvPr/>
        </p:nvPicPr>
        <p:blipFill>
          <a:blip r:embed="rId4"/>
          <a:stretch>
            <a:fillRect/>
          </a:stretch>
        </p:blipFill>
        <p:spPr>
          <a:xfrm>
            <a:off x="7745505" y="4410075"/>
            <a:ext cx="2452744" cy="1259375"/>
          </a:xfrm>
          <a:prstGeom prst="rect">
            <a:avLst/>
          </a:prstGeom>
        </p:spPr>
      </p:pic>
    </p:spTree>
    <p:extLst>
      <p:ext uri="{BB962C8B-B14F-4D97-AF65-F5344CB8AC3E}">
        <p14:creationId xmlns:p14="http://schemas.microsoft.com/office/powerpoint/2010/main" val="2180671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D70C-3C6A-4957-A1BF-4B6CE0C50BCD}"/>
              </a:ext>
            </a:extLst>
          </p:cNvPr>
          <p:cNvSpPr>
            <a:spLocks noGrp="1"/>
          </p:cNvSpPr>
          <p:nvPr>
            <p:ph type="title"/>
          </p:nvPr>
        </p:nvSpPr>
        <p:spPr/>
        <p:txBody>
          <a:bodyPr/>
          <a:lstStyle/>
          <a:p>
            <a:r>
              <a:rPr lang="en-GB" dirty="0"/>
              <a:t>What is bullying</a:t>
            </a:r>
          </a:p>
        </p:txBody>
      </p:sp>
      <p:sp>
        <p:nvSpPr>
          <p:cNvPr id="3" name="Content Placeholder 2">
            <a:extLst>
              <a:ext uri="{FF2B5EF4-FFF2-40B4-BE49-F238E27FC236}">
                <a16:creationId xmlns:a16="http://schemas.microsoft.com/office/drawing/2014/main" id="{C31CFE7C-D4A0-4D5C-9A56-344EC0C6DD97}"/>
              </a:ext>
            </a:extLst>
          </p:cNvPr>
          <p:cNvSpPr>
            <a:spLocks noGrp="1"/>
          </p:cNvSpPr>
          <p:nvPr>
            <p:ph idx="1"/>
          </p:nvPr>
        </p:nvSpPr>
        <p:spPr>
          <a:xfrm>
            <a:off x="2592925" y="2112084"/>
            <a:ext cx="8915400" cy="4288716"/>
          </a:xfrm>
        </p:spPr>
        <p:txBody>
          <a:bodyPr/>
          <a:lstStyle/>
          <a:p>
            <a:r>
              <a:rPr lang="en-GB" dirty="0"/>
              <a:t>Bullying is </a:t>
            </a:r>
            <a:r>
              <a:rPr lang="en-GB" b="1" dirty="0"/>
              <a:t>aggressive behaviour </a:t>
            </a:r>
            <a:r>
              <a:rPr lang="en-GB" dirty="0"/>
              <a:t>that is intended to harm or disturb another person, it occurs </a:t>
            </a:r>
            <a:r>
              <a:rPr lang="en-GB" b="1" dirty="0"/>
              <a:t>repeatedly over time</a:t>
            </a:r>
            <a:r>
              <a:rPr lang="en-GB" dirty="0"/>
              <a:t>, and it involves an imbalance of power such that a more powerful person or group of bullies and a less powerful individual or group (</a:t>
            </a:r>
            <a:r>
              <a:rPr lang="en-GB" dirty="0" err="1"/>
              <a:t>Campfield</a:t>
            </a:r>
            <a:r>
              <a:rPr lang="en-GB" dirty="0"/>
              <a:t>, 2006). </a:t>
            </a:r>
          </a:p>
          <a:p>
            <a:r>
              <a:rPr lang="en-GB" dirty="0"/>
              <a:t>                                            </a:t>
            </a:r>
          </a:p>
        </p:txBody>
      </p:sp>
      <p:pic>
        <p:nvPicPr>
          <p:cNvPr id="4" name="Content Placeholder 4">
            <a:extLst>
              <a:ext uri="{FF2B5EF4-FFF2-40B4-BE49-F238E27FC236}">
                <a16:creationId xmlns:a16="http://schemas.microsoft.com/office/drawing/2014/main" id="{4267B833-CFFD-4603-BE17-88944D302BEC}"/>
              </a:ext>
            </a:extLst>
          </p:cNvPr>
          <p:cNvPicPr>
            <a:picLocks noChangeAspect="1"/>
          </p:cNvPicPr>
          <p:nvPr/>
        </p:nvPicPr>
        <p:blipFill>
          <a:blip r:embed="rId2"/>
          <a:stretch>
            <a:fillRect/>
          </a:stretch>
        </p:blipFill>
        <p:spPr>
          <a:xfrm>
            <a:off x="5163671" y="3571539"/>
            <a:ext cx="3571538" cy="3001383"/>
          </a:xfrm>
          <a:prstGeom prst="rect">
            <a:avLst/>
          </a:prstGeom>
        </p:spPr>
      </p:pic>
    </p:spTree>
    <p:extLst>
      <p:ext uri="{BB962C8B-B14F-4D97-AF65-F5344CB8AC3E}">
        <p14:creationId xmlns:p14="http://schemas.microsoft.com/office/powerpoint/2010/main" val="59806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5BE7-62A2-4900-8A72-CD5E4D65043D}"/>
              </a:ext>
            </a:extLst>
          </p:cNvPr>
          <p:cNvSpPr>
            <a:spLocks noGrp="1"/>
          </p:cNvSpPr>
          <p:nvPr>
            <p:ph type="title"/>
          </p:nvPr>
        </p:nvSpPr>
        <p:spPr/>
        <p:txBody>
          <a:bodyPr/>
          <a:lstStyle/>
          <a:p>
            <a:r>
              <a:rPr lang="en-GB" dirty="0"/>
              <a:t>But….</a:t>
            </a:r>
          </a:p>
        </p:txBody>
      </p:sp>
      <p:sp>
        <p:nvSpPr>
          <p:cNvPr id="3" name="Content Placeholder 2">
            <a:extLst>
              <a:ext uri="{FF2B5EF4-FFF2-40B4-BE49-F238E27FC236}">
                <a16:creationId xmlns:a16="http://schemas.microsoft.com/office/drawing/2014/main" id="{15B61788-9118-4EE1-AEA3-653D04E31613}"/>
              </a:ext>
            </a:extLst>
          </p:cNvPr>
          <p:cNvSpPr>
            <a:spLocks noGrp="1"/>
          </p:cNvSpPr>
          <p:nvPr>
            <p:ph sz="half" idx="1"/>
          </p:nvPr>
        </p:nvSpPr>
        <p:spPr/>
        <p:txBody>
          <a:bodyPr/>
          <a:lstStyle/>
          <a:p>
            <a:r>
              <a:rPr lang="en-GB" dirty="0"/>
              <a:t>How about social exclusion? Alienation? </a:t>
            </a:r>
          </a:p>
          <a:p>
            <a:r>
              <a:rPr lang="en-GB" dirty="0"/>
              <a:t>Aren’t they forms of bullying? </a:t>
            </a:r>
          </a:p>
          <a:p>
            <a:endParaRPr lang="en-GB" dirty="0"/>
          </a:p>
        </p:txBody>
      </p:sp>
      <p:sp>
        <p:nvSpPr>
          <p:cNvPr id="4" name="Content Placeholder 3">
            <a:extLst>
              <a:ext uri="{FF2B5EF4-FFF2-40B4-BE49-F238E27FC236}">
                <a16:creationId xmlns:a16="http://schemas.microsoft.com/office/drawing/2014/main" id="{87E9ADD6-DE2A-43BA-85C1-28BC8443E9D6}"/>
              </a:ext>
            </a:extLst>
          </p:cNvPr>
          <p:cNvSpPr>
            <a:spLocks noGrp="1"/>
          </p:cNvSpPr>
          <p:nvPr>
            <p:ph sz="half" idx="2"/>
          </p:nvPr>
        </p:nvSpPr>
        <p:spPr/>
        <p:txBody>
          <a:bodyPr/>
          <a:lstStyle/>
          <a:p>
            <a:r>
              <a:rPr lang="en-GB" dirty="0"/>
              <a:t>Lee,(2010, p. 4).</a:t>
            </a:r>
          </a:p>
          <a:p>
            <a:r>
              <a:rPr lang="en-GB" dirty="0"/>
              <a:t>‘repeated behaviours by one or more individuals that are intended to impose psychological and physical harms to, and social isolation of, one or more victims through physical, verbal, and relational aggression for an extended period of time’.</a:t>
            </a:r>
          </a:p>
          <a:p>
            <a:endParaRPr lang="en-GB" dirty="0"/>
          </a:p>
        </p:txBody>
      </p:sp>
      <p:pic>
        <p:nvPicPr>
          <p:cNvPr id="5" name="Picture 4">
            <a:extLst>
              <a:ext uri="{FF2B5EF4-FFF2-40B4-BE49-F238E27FC236}">
                <a16:creationId xmlns:a16="http://schemas.microsoft.com/office/drawing/2014/main" id="{357626FC-6709-4A55-AD49-14C3EC01663F}"/>
              </a:ext>
            </a:extLst>
          </p:cNvPr>
          <p:cNvPicPr>
            <a:picLocks noChangeAspect="1"/>
          </p:cNvPicPr>
          <p:nvPr/>
        </p:nvPicPr>
        <p:blipFill>
          <a:blip r:embed="rId2"/>
          <a:stretch>
            <a:fillRect/>
          </a:stretch>
        </p:blipFill>
        <p:spPr>
          <a:xfrm>
            <a:off x="2855642" y="3666565"/>
            <a:ext cx="3330006" cy="1900517"/>
          </a:xfrm>
          <a:prstGeom prst="rect">
            <a:avLst/>
          </a:prstGeom>
        </p:spPr>
      </p:pic>
    </p:spTree>
    <p:extLst>
      <p:ext uri="{BB962C8B-B14F-4D97-AF65-F5344CB8AC3E}">
        <p14:creationId xmlns:p14="http://schemas.microsoft.com/office/powerpoint/2010/main" val="179268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C215-92A3-4CA3-8E4C-AD60723A606A}"/>
              </a:ext>
            </a:extLst>
          </p:cNvPr>
          <p:cNvSpPr>
            <a:spLocks noGrp="1"/>
          </p:cNvSpPr>
          <p:nvPr>
            <p:ph type="title"/>
          </p:nvPr>
        </p:nvSpPr>
        <p:spPr/>
        <p:txBody>
          <a:bodyPr/>
          <a:lstStyle/>
          <a:p>
            <a:r>
              <a:rPr lang="en-GB" dirty="0"/>
              <a:t>Traditional/Conventional Face to Face Bullying</a:t>
            </a:r>
          </a:p>
        </p:txBody>
      </p:sp>
      <p:sp>
        <p:nvSpPr>
          <p:cNvPr id="3" name="Content Placeholder 2">
            <a:extLst>
              <a:ext uri="{FF2B5EF4-FFF2-40B4-BE49-F238E27FC236}">
                <a16:creationId xmlns:a16="http://schemas.microsoft.com/office/drawing/2014/main" id="{A622FC5D-1E72-4312-A68C-8EE73671406E}"/>
              </a:ext>
            </a:extLst>
          </p:cNvPr>
          <p:cNvSpPr>
            <a:spLocks noGrp="1"/>
          </p:cNvSpPr>
          <p:nvPr>
            <p:ph sz="half" idx="1"/>
          </p:nvPr>
        </p:nvSpPr>
        <p:spPr/>
        <p:txBody>
          <a:bodyPr/>
          <a:lstStyle/>
          <a:p>
            <a:r>
              <a:rPr lang="en-GB" sz="2000" dirty="0"/>
              <a:t>is repeated over time</a:t>
            </a:r>
          </a:p>
          <a:p>
            <a:endParaRPr lang="en-GB" dirty="0"/>
          </a:p>
        </p:txBody>
      </p:sp>
      <p:sp>
        <p:nvSpPr>
          <p:cNvPr id="4" name="Content Placeholder 3">
            <a:extLst>
              <a:ext uri="{FF2B5EF4-FFF2-40B4-BE49-F238E27FC236}">
                <a16:creationId xmlns:a16="http://schemas.microsoft.com/office/drawing/2014/main" id="{51DC8C5C-CB03-49D9-8B33-B72ACF1343BA}"/>
              </a:ext>
            </a:extLst>
          </p:cNvPr>
          <p:cNvSpPr>
            <a:spLocks noGrp="1"/>
          </p:cNvSpPr>
          <p:nvPr>
            <p:ph sz="half" idx="2"/>
          </p:nvPr>
        </p:nvSpPr>
        <p:spPr/>
        <p:txBody>
          <a:bodyPr/>
          <a:lstStyle/>
          <a:p>
            <a:r>
              <a:rPr lang="en-GB" sz="2000" dirty="0"/>
              <a:t>BUT….</a:t>
            </a:r>
          </a:p>
          <a:p>
            <a:r>
              <a:rPr lang="en-GB" sz="2000" dirty="0"/>
              <a:t>even a one-time incident of severe aggressive behaviour can be considered serious harassment or bullying and can be emotionally disturbing to the victim (Arora, 1996; Smith &amp; Levan, 1995</a:t>
            </a:r>
          </a:p>
          <a:p>
            <a:endParaRPr lang="en-GB" dirty="0"/>
          </a:p>
        </p:txBody>
      </p:sp>
    </p:spTree>
    <p:extLst>
      <p:ext uri="{BB962C8B-B14F-4D97-AF65-F5344CB8AC3E}">
        <p14:creationId xmlns:p14="http://schemas.microsoft.com/office/powerpoint/2010/main" val="293382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1124-A475-4ADB-99B1-FA720341200B}"/>
              </a:ext>
            </a:extLst>
          </p:cNvPr>
          <p:cNvSpPr>
            <a:spLocks noGrp="1"/>
          </p:cNvSpPr>
          <p:nvPr>
            <p:ph type="title"/>
          </p:nvPr>
        </p:nvSpPr>
        <p:spPr/>
        <p:txBody>
          <a:bodyPr/>
          <a:lstStyle/>
          <a:p>
            <a:r>
              <a:rPr lang="en-GB" dirty="0"/>
              <a:t>Relational Bullying</a:t>
            </a:r>
          </a:p>
        </p:txBody>
      </p:sp>
      <p:sp>
        <p:nvSpPr>
          <p:cNvPr id="3" name="Content Placeholder 2">
            <a:extLst>
              <a:ext uri="{FF2B5EF4-FFF2-40B4-BE49-F238E27FC236}">
                <a16:creationId xmlns:a16="http://schemas.microsoft.com/office/drawing/2014/main" id="{2402760A-E528-4711-A7CE-D0D629E4D76B}"/>
              </a:ext>
            </a:extLst>
          </p:cNvPr>
          <p:cNvSpPr>
            <a:spLocks noGrp="1"/>
          </p:cNvSpPr>
          <p:nvPr>
            <p:ph idx="1"/>
          </p:nvPr>
        </p:nvSpPr>
        <p:spPr/>
        <p:txBody>
          <a:bodyPr/>
          <a:lstStyle/>
          <a:p>
            <a:r>
              <a:rPr lang="en-GB" sz="2000" dirty="0"/>
              <a:t>covert forms of aggression </a:t>
            </a:r>
          </a:p>
          <a:p>
            <a:r>
              <a:rPr lang="en-GB" sz="2000" dirty="0"/>
              <a:t>E.g. - gossiping or spreading mean rumours about a peer; purposefully excluding a peer from one’s social group or from an activity (Crick &amp; </a:t>
            </a:r>
            <a:r>
              <a:rPr lang="en-GB" sz="2000" dirty="0" err="1"/>
              <a:t>Gropeter</a:t>
            </a:r>
            <a:r>
              <a:rPr lang="en-GB" sz="2000" dirty="0"/>
              <a:t>, 1995).</a:t>
            </a:r>
          </a:p>
          <a:p>
            <a:r>
              <a:rPr lang="en-GB" sz="2000" dirty="0"/>
              <a:t>It is salient in both male and female adolescents</a:t>
            </a:r>
          </a:p>
          <a:p>
            <a:r>
              <a:rPr lang="en-GB" sz="2000" dirty="0"/>
              <a:t>relational aggression - related to psychosocial distress among victims </a:t>
            </a:r>
          </a:p>
          <a:p>
            <a:r>
              <a:rPr lang="en-GB" sz="2000" dirty="0"/>
              <a:t>The rapidly increasing access to and use of the Internet by youth contribute to the phenomenon (</a:t>
            </a:r>
            <a:r>
              <a:rPr lang="en-GB" sz="2000" dirty="0" err="1"/>
              <a:t>Campfield</a:t>
            </a:r>
            <a:r>
              <a:rPr lang="en-GB" sz="2000" dirty="0"/>
              <a:t>, 2008.)</a:t>
            </a:r>
          </a:p>
          <a:p>
            <a:endParaRPr lang="en-GB" dirty="0"/>
          </a:p>
        </p:txBody>
      </p:sp>
    </p:spTree>
    <p:extLst>
      <p:ext uri="{BB962C8B-B14F-4D97-AF65-F5344CB8AC3E}">
        <p14:creationId xmlns:p14="http://schemas.microsoft.com/office/powerpoint/2010/main" val="4261778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EEA7A-BEAB-48E8-ABED-AF1FE3BC5816}"/>
              </a:ext>
            </a:extLst>
          </p:cNvPr>
          <p:cNvSpPr>
            <a:spLocks noGrp="1"/>
          </p:cNvSpPr>
          <p:nvPr>
            <p:ph type="title"/>
          </p:nvPr>
        </p:nvSpPr>
        <p:spPr/>
        <p:txBody>
          <a:bodyPr/>
          <a:lstStyle/>
          <a:p>
            <a:r>
              <a:rPr lang="en-GB" dirty="0"/>
              <a:t>Cyberbullying</a:t>
            </a:r>
          </a:p>
        </p:txBody>
      </p:sp>
      <p:pic>
        <p:nvPicPr>
          <p:cNvPr id="5" name="Content Placeholder 4">
            <a:extLst>
              <a:ext uri="{FF2B5EF4-FFF2-40B4-BE49-F238E27FC236}">
                <a16:creationId xmlns:a16="http://schemas.microsoft.com/office/drawing/2014/main" id="{4F5EE6F4-01DE-4AF7-BE58-7414A10F95F3}"/>
              </a:ext>
            </a:extLst>
          </p:cNvPr>
          <p:cNvPicPr>
            <a:picLocks noGrp="1" noChangeAspect="1"/>
          </p:cNvPicPr>
          <p:nvPr>
            <p:ph sz="half" idx="1"/>
          </p:nvPr>
        </p:nvPicPr>
        <p:blipFill>
          <a:blip r:embed="rId2"/>
          <a:stretch>
            <a:fillRect/>
          </a:stretch>
        </p:blipFill>
        <p:spPr>
          <a:xfrm>
            <a:off x="2856706" y="2133600"/>
            <a:ext cx="3778250" cy="3778250"/>
          </a:xfrm>
          <a:prstGeom prst="rect">
            <a:avLst/>
          </a:prstGeom>
        </p:spPr>
      </p:pic>
      <p:pic>
        <p:nvPicPr>
          <p:cNvPr id="6" name="Content Placeholder 5">
            <a:extLst>
              <a:ext uri="{FF2B5EF4-FFF2-40B4-BE49-F238E27FC236}">
                <a16:creationId xmlns:a16="http://schemas.microsoft.com/office/drawing/2014/main" id="{EE7DF68F-2128-4816-8AA8-5C816D98D450}"/>
              </a:ext>
            </a:extLst>
          </p:cNvPr>
          <p:cNvPicPr>
            <a:picLocks noGrp="1" noChangeAspect="1"/>
          </p:cNvPicPr>
          <p:nvPr>
            <p:ph sz="half" idx="2"/>
          </p:nvPr>
        </p:nvPicPr>
        <p:blipFill>
          <a:blip r:embed="rId3"/>
          <a:stretch>
            <a:fillRect/>
          </a:stretch>
        </p:blipFill>
        <p:spPr>
          <a:xfrm>
            <a:off x="7584141" y="2125663"/>
            <a:ext cx="3023269" cy="3778250"/>
          </a:xfrm>
          <a:prstGeom prst="rect">
            <a:avLst/>
          </a:prstGeom>
        </p:spPr>
      </p:pic>
    </p:spTree>
    <p:extLst>
      <p:ext uri="{BB962C8B-B14F-4D97-AF65-F5344CB8AC3E}">
        <p14:creationId xmlns:p14="http://schemas.microsoft.com/office/powerpoint/2010/main" val="1260911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A88E-8B7F-484B-BCB4-4D8EE5B76434}"/>
              </a:ext>
            </a:extLst>
          </p:cNvPr>
          <p:cNvSpPr>
            <a:spLocks noGrp="1"/>
          </p:cNvSpPr>
          <p:nvPr>
            <p:ph type="title"/>
          </p:nvPr>
        </p:nvSpPr>
        <p:spPr/>
        <p:txBody>
          <a:bodyPr/>
          <a:lstStyle/>
          <a:p>
            <a:r>
              <a:rPr lang="en-GB" dirty="0"/>
              <a:t>Cyberbullying</a:t>
            </a:r>
          </a:p>
        </p:txBody>
      </p:sp>
      <p:sp>
        <p:nvSpPr>
          <p:cNvPr id="3" name="Content Placeholder 2">
            <a:extLst>
              <a:ext uri="{FF2B5EF4-FFF2-40B4-BE49-F238E27FC236}">
                <a16:creationId xmlns:a16="http://schemas.microsoft.com/office/drawing/2014/main" id="{3BA33CA0-3C7A-42B4-AB60-A6815C3A3136}"/>
              </a:ext>
            </a:extLst>
          </p:cNvPr>
          <p:cNvSpPr>
            <a:spLocks noGrp="1"/>
          </p:cNvSpPr>
          <p:nvPr>
            <p:ph idx="1"/>
          </p:nvPr>
        </p:nvSpPr>
        <p:spPr/>
        <p:txBody>
          <a:bodyPr/>
          <a:lstStyle/>
          <a:p>
            <a:r>
              <a:rPr lang="en-GB" sz="2000" dirty="0"/>
              <a:t>Coined by Canadian educator Bill </a:t>
            </a:r>
            <a:r>
              <a:rPr lang="en-GB" sz="2000" dirty="0" err="1"/>
              <a:t>Belsey</a:t>
            </a:r>
            <a:r>
              <a:rPr lang="en-GB" sz="2000" dirty="0"/>
              <a:t> </a:t>
            </a:r>
          </a:p>
          <a:p>
            <a:r>
              <a:rPr lang="en-GB" sz="2000" dirty="0"/>
              <a:t>"Cyberbullying involves the use of information and communication technologies to support deliberate, repeated, and hostile behaviour by an individual or group, which is intended to harm others." -Bill </a:t>
            </a:r>
            <a:r>
              <a:rPr lang="en-GB" sz="2000" dirty="0" err="1"/>
              <a:t>Belsey</a:t>
            </a:r>
            <a:endParaRPr lang="en-GB" sz="2000" dirty="0"/>
          </a:p>
          <a:p>
            <a:r>
              <a:rPr lang="en-GB" sz="2000" dirty="0"/>
              <a:t>Use of e-mail, text messaging, instant messaging, defamatory web sites, social networks to intentionally humiliate, torment, threaten or harassing an individual or group</a:t>
            </a:r>
          </a:p>
          <a:p>
            <a:r>
              <a:rPr lang="en-GB" sz="2000" dirty="0">
                <a:hlinkClick r:id="rId2"/>
              </a:rPr>
              <a:t>http://www.cyberbullying.ca</a:t>
            </a:r>
            <a:endParaRPr lang="en-GB" sz="2000" dirty="0"/>
          </a:p>
          <a:p>
            <a:endParaRPr lang="en-GB" dirty="0"/>
          </a:p>
          <a:p>
            <a:pPr marL="0" indent="0">
              <a:buNone/>
            </a:pPr>
            <a:endParaRPr lang="en-GB" dirty="0"/>
          </a:p>
        </p:txBody>
      </p:sp>
    </p:spTree>
    <p:extLst>
      <p:ext uri="{BB962C8B-B14F-4D97-AF65-F5344CB8AC3E}">
        <p14:creationId xmlns:p14="http://schemas.microsoft.com/office/powerpoint/2010/main" val="2348696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08B6-2E3E-43D3-93A5-F0A722758F4F}"/>
              </a:ext>
            </a:extLst>
          </p:cNvPr>
          <p:cNvSpPr>
            <a:spLocks noGrp="1"/>
          </p:cNvSpPr>
          <p:nvPr>
            <p:ph type="title"/>
          </p:nvPr>
        </p:nvSpPr>
        <p:spPr/>
        <p:txBody>
          <a:bodyPr/>
          <a:lstStyle/>
          <a:p>
            <a:r>
              <a:rPr lang="en-GB" dirty="0"/>
              <a:t>Bullying in Children’s perspective</a:t>
            </a:r>
          </a:p>
        </p:txBody>
      </p:sp>
      <p:sp>
        <p:nvSpPr>
          <p:cNvPr id="3" name="Content Placeholder 2">
            <a:extLst>
              <a:ext uri="{FF2B5EF4-FFF2-40B4-BE49-F238E27FC236}">
                <a16:creationId xmlns:a16="http://schemas.microsoft.com/office/drawing/2014/main" id="{7601AED1-2639-4DBC-83D8-386FB53C8BA2}"/>
              </a:ext>
            </a:extLst>
          </p:cNvPr>
          <p:cNvSpPr>
            <a:spLocks noGrp="1"/>
          </p:cNvSpPr>
          <p:nvPr>
            <p:ph idx="1"/>
          </p:nvPr>
        </p:nvSpPr>
        <p:spPr/>
        <p:txBody>
          <a:bodyPr/>
          <a:lstStyle/>
          <a:p>
            <a:r>
              <a:rPr lang="en-GB" sz="2000" dirty="0"/>
              <a:t>Cyberbullying</a:t>
            </a:r>
          </a:p>
          <a:p>
            <a:r>
              <a:rPr lang="en-GB" sz="2000" dirty="0">
                <a:hlinkClick r:id="rId2"/>
              </a:rPr>
              <a:t>http://www.bullying.co.uk/cyberbullying/what-is-cyberbullying/</a:t>
            </a:r>
            <a:endParaRPr lang="en-GB" sz="2000" dirty="0"/>
          </a:p>
          <a:p>
            <a:endParaRPr lang="en-GB" sz="2000" dirty="0"/>
          </a:p>
          <a:p>
            <a:endParaRPr lang="en-GB" dirty="0"/>
          </a:p>
          <a:p>
            <a:pPr marL="0" indent="0">
              <a:buNone/>
            </a:pPr>
            <a:endParaRPr lang="en-GB" dirty="0"/>
          </a:p>
        </p:txBody>
      </p:sp>
    </p:spTree>
    <p:extLst>
      <p:ext uri="{BB962C8B-B14F-4D97-AF65-F5344CB8AC3E}">
        <p14:creationId xmlns:p14="http://schemas.microsoft.com/office/powerpoint/2010/main" val="153790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72215-3413-405A-94B5-E6F40C7DED9E}"/>
              </a:ext>
            </a:extLst>
          </p:cNvPr>
          <p:cNvSpPr>
            <a:spLocks noGrp="1"/>
          </p:cNvSpPr>
          <p:nvPr>
            <p:ph type="title"/>
          </p:nvPr>
        </p:nvSpPr>
        <p:spPr/>
        <p:txBody>
          <a:bodyPr/>
          <a:lstStyle/>
          <a:p>
            <a:r>
              <a:rPr lang="en-GB" dirty="0"/>
              <a:t>Why worry? - Some facts</a:t>
            </a:r>
          </a:p>
        </p:txBody>
      </p:sp>
      <p:sp>
        <p:nvSpPr>
          <p:cNvPr id="3" name="Content Placeholder 2">
            <a:extLst>
              <a:ext uri="{FF2B5EF4-FFF2-40B4-BE49-F238E27FC236}">
                <a16:creationId xmlns:a16="http://schemas.microsoft.com/office/drawing/2014/main" id="{0733A0B9-1805-4836-BE8F-4777CC75C224}"/>
              </a:ext>
            </a:extLst>
          </p:cNvPr>
          <p:cNvSpPr>
            <a:spLocks noGrp="1"/>
          </p:cNvSpPr>
          <p:nvPr>
            <p:ph idx="1"/>
          </p:nvPr>
        </p:nvSpPr>
        <p:spPr/>
        <p:txBody>
          <a:bodyPr/>
          <a:lstStyle/>
          <a:p>
            <a:r>
              <a:rPr lang="en-GB" sz="2000" dirty="0"/>
              <a:t>Bullying  is important factor associated with children’s mental health</a:t>
            </a:r>
          </a:p>
          <a:p>
            <a:r>
              <a:rPr lang="en-GB" sz="2000" dirty="0"/>
              <a:t>Children who had been bullied at age 13 were more than twice as likely to have depression at age 18.</a:t>
            </a:r>
          </a:p>
          <a:p>
            <a:r>
              <a:rPr lang="en-GB" sz="2000" dirty="0"/>
              <a:t>Children who were bullied were more likely to report an increase in depression and anxiety over time and conversely, after taking initial levels of being bullied into account, children who had depression or anxiety were more likely to be bullied over time.</a:t>
            </a:r>
          </a:p>
          <a:p>
            <a:r>
              <a:rPr lang="en-GB" sz="2000" dirty="0"/>
              <a:t>(ONS, 2015)</a:t>
            </a:r>
          </a:p>
          <a:p>
            <a:endParaRPr lang="en-GB" dirty="0"/>
          </a:p>
        </p:txBody>
      </p:sp>
    </p:spTree>
    <p:extLst>
      <p:ext uri="{BB962C8B-B14F-4D97-AF65-F5344CB8AC3E}">
        <p14:creationId xmlns:p14="http://schemas.microsoft.com/office/powerpoint/2010/main" val="1888637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FBCF-DBE8-4E90-AA9B-503DE5CF5E09}"/>
              </a:ext>
            </a:extLst>
          </p:cNvPr>
          <p:cNvSpPr>
            <a:spLocks noGrp="1"/>
          </p:cNvSpPr>
          <p:nvPr>
            <p:ph type="title"/>
          </p:nvPr>
        </p:nvSpPr>
        <p:spPr/>
        <p:txBody>
          <a:bodyPr/>
          <a:lstStyle/>
          <a:p>
            <a:r>
              <a:rPr lang="en-GB" dirty="0"/>
              <a:t>Why worry – Psychological Links</a:t>
            </a:r>
          </a:p>
        </p:txBody>
      </p:sp>
      <p:sp>
        <p:nvSpPr>
          <p:cNvPr id="3" name="Content Placeholder 2">
            <a:extLst>
              <a:ext uri="{FF2B5EF4-FFF2-40B4-BE49-F238E27FC236}">
                <a16:creationId xmlns:a16="http://schemas.microsoft.com/office/drawing/2014/main" id="{EE1648EB-09FA-4BC5-94A0-2180D23C3524}"/>
              </a:ext>
            </a:extLst>
          </p:cNvPr>
          <p:cNvSpPr>
            <a:spLocks noGrp="1"/>
          </p:cNvSpPr>
          <p:nvPr>
            <p:ph sz="half" idx="1"/>
          </p:nvPr>
        </p:nvSpPr>
        <p:spPr/>
        <p:txBody>
          <a:bodyPr/>
          <a:lstStyle/>
          <a:p>
            <a:r>
              <a:rPr lang="en-GB" dirty="0"/>
              <a:t>CYP who experience bullying often manage to cope and get through the experience without severe ill effect. </a:t>
            </a:r>
          </a:p>
          <a:p>
            <a:r>
              <a:rPr lang="en-GB" dirty="0"/>
              <a:t>BUT… for some, bullying over a long period of time can develop worse mental conditions.  </a:t>
            </a:r>
          </a:p>
          <a:p>
            <a:endParaRPr lang="en-GB" dirty="0"/>
          </a:p>
          <a:p>
            <a:r>
              <a:rPr lang="en-GB" dirty="0"/>
              <a:t>Burton, </a:t>
            </a:r>
            <a:r>
              <a:rPr lang="en-GB" dirty="0" err="1"/>
              <a:t>Pavord</a:t>
            </a:r>
            <a:r>
              <a:rPr lang="en-GB" dirty="0"/>
              <a:t> &amp; Williams (2014)</a:t>
            </a:r>
          </a:p>
          <a:p>
            <a:endParaRPr lang="en-GB" dirty="0"/>
          </a:p>
        </p:txBody>
      </p:sp>
      <p:sp>
        <p:nvSpPr>
          <p:cNvPr id="4" name="Content Placeholder 3">
            <a:extLst>
              <a:ext uri="{FF2B5EF4-FFF2-40B4-BE49-F238E27FC236}">
                <a16:creationId xmlns:a16="http://schemas.microsoft.com/office/drawing/2014/main" id="{FC8C3315-08CF-4CCF-A5FE-84A966654ADB}"/>
              </a:ext>
            </a:extLst>
          </p:cNvPr>
          <p:cNvSpPr>
            <a:spLocks noGrp="1"/>
          </p:cNvSpPr>
          <p:nvPr>
            <p:ph sz="half" idx="2"/>
          </p:nvPr>
        </p:nvSpPr>
        <p:spPr/>
        <p:txBody>
          <a:bodyPr/>
          <a:lstStyle/>
          <a:p>
            <a:r>
              <a:rPr lang="en-GB" dirty="0"/>
              <a:t>Feelings of worthlessness</a:t>
            </a:r>
          </a:p>
          <a:p>
            <a:r>
              <a:rPr lang="en-GB" dirty="0"/>
              <a:t>Low self-esteem </a:t>
            </a:r>
          </a:p>
          <a:p>
            <a:r>
              <a:rPr lang="en-GB" dirty="0"/>
              <a:t>Self-hatred</a:t>
            </a:r>
          </a:p>
          <a:p>
            <a:r>
              <a:rPr lang="en-GB" dirty="0"/>
              <a:t>Self-harm</a:t>
            </a:r>
          </a:p>
          <a:p>
            <a:r>
              <a:rPr lang="en-GB" dirty="0"/>
              <a:t>Anxiety</a:t>
            </a:r>
          </a:p>
          <a:p>
            <a:r>
              <a:rPr lang="en-GB" dirty="0"/>
              <a:t>Depression</a:t>
            </a:r>
          </a:p>
          <a:p>
            <a:r>
              <a:rPr lang="en-GB" dirty="0"/>
              <a:t>suicide</a:t>
            </a:r>
          </a:p>
          <a:p>
            <a:endParaRPr lang="en-GB" dirty="0"/>
          </a:p>
        </p:txBody>
      </p:sp>
    </p:spTree>
    <p:extLst>
      <p:ext uri="{BB962C8B-B14F-4D97-AF65-F5344CB8AC3E}">
        <p14:creationId xmlns:p14="http://schemas.microsoft.com/office/powerpoint/2010/main" val="3202127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AE94-9C31-41AC-B90A-F8EFDA731747}"/>
              </a:ext>
            </a:extLst>
          </p:cNvPr>
          <p:cNvSpPr>
            <a:spLocks noGrp="1"/>
          </p:cNvSpPr>
          <p:nvPr>
            <p:ph type="title"/>
          </p:nvPr>
        </p:nvSpPr>
        <p:spPr/>
        <p:txBody>
          <a:bodyPr/>
          <a:lstStyle/>
          <a:p>
            <a:r>
              <a:rPr lang="en-GB" dirty="0"/>
              <a:t>Psychological Links</a:t>
            </a:r>
          </a:p>
        </p:txBody>
      </p:sp>
      <p:sp>
        <p:nvSpPr>
          <p:cNvPr id="3" name="Content Placeholder 2">
            <a:extLst>
              <a:ext uri="{FF2B5EF4-FFF2-40B4-BE49-F238E27FC236}">
                <a16:creationId xmlns:a16="http://schemas.microsoft.com/office/drawing/2014/main" id="{8B7A54C9-8FA2-4656-9BF0-129449119F6D}"/>
              </a:ext>
            </a:extLst>
          </p:cNvPr>
          <p:cNvSpPr>
            <a:spLocks noGrp="1"/>
          </p:cNvSpPr>
          <p:nvPr>
            <p:ph sz="half" idx="1"/>
          </p:nvPr>
        </p:nvSpPr>
        <p:spPr/>
        <p:txBody>
          <a:bodyPr/>
          <a:lstStyle/>
          <a:p>
            <a:r>
              <a:rPr lang="en-GB" sz="2000" dirty="0"/>
              <a:t>Should we worry only about the victims? </a:t>
            </a:r>
          </a:p>
          <a:p>
            <a:r>
              <a:rPr lang="en-GB" sz="2000" dirty="0"/>
              <a:t>NO. </a:t>
            </a:r>
          </a:p>
          <a:p>
            <a:endParaRPr lang="en-GB" sz="2000" dirty="0"/>
          </a:p>
          <a:p>
            <a:r>
              <a:rPr lang="en-GB" sz="2000" dirty="0"/>
              <a:t>Perpetrators are likely exposed to risk factors that have led to their harmful and antisocial behaviour </a:t>
            </a:r>
          </a:p>
          <a:p>
            <a:r>
              <a:rPr lang="en-GB" sz="2000" dirty="0"/>
              <a:t>Burton, </a:t>
            </a:r>
            <a:r>
              <a:rPr lang="en-GB" sz="2000" dirty="0" err="1"/>
              <a:t>Pavord</a:t>
            </a:r>
            <a:r>
              <a:rPr lang="en-GB" sz="2000" dirty="0"/>
              <a:t>, &amp; Williams (2014)</a:t>
            </a:r>
          </a:p>
          <a:p>
            <a:endParaRPr lang="en-GB" dirty="0"/>
          </a:p>
        </p:txBody>
      </p:sp>
      <p:sp>
        <p:nvSpPr>
          <p:cNvPr id="4" name="Content Placeholder 3">
            <a:extLst>
              <a:ext uri="{FF2B5EF4-FFF2-40B4-BE49-F238E27FC236}">
                <a16:creationId xmlns:a16="http://schemas.microsoft.com/office/drawing/2014/main" id="{6AABB263-7D6B-4611-A0B0-B752E78D0B2C}"/>
              </a:ext>
            </a:extLst>
          </p:cNvPr>
          <p:cNvSpPr>
            <a:spLocks noGrp="1"/>
          </p:cNvSpPr>
          <p:nvPr>
            <p:ph sz="half" idx="2"/>
          </p:nvPr>
        </p:nvSpPr>
        <p:spPr/>
        <p:txBody>
          <a:bodyPr/>
          <a:lstStyle/>
          <a:p>
            <a:r>
              <a:rPr lang="en-GB" sz="2000" dirty="0"/>
              <a:t>Insecure Attachment</a:t>
            </a:r>
          </a:p>
          <a:p>
            <a:r>
              <a:rPr lang="en-GB" sz="2000" dirty="0"/>
              <a:t>Harsh physical discipline </a:t>
            </a:r>
          </a:p>
          <a:p>
            <a:r>
              <a:rPr lang="en-GB" sz="2000" dirty="0"/>
              <a:t>Being victim of overprotective parents</a:t>
            </a:r>
          </a:p>
          <a:p>
            <a:r>
              <a:rPr lang="en-GB" sz="2000" dirty="0"/>
              <a:t>Parental maltreatment, neglect, abuse</a:t>
            </a:r>
          </a:p>
          <a:p>
            <a:endParaRPr lang="en-GB" dirty="0"/>
          </a:p>
        </p:txBody>
      </p:sp>
    </p:spTree>
    <p:extLst>
      <p:ext uri="{BB962C8B-B14F-4D97-AF65-F5344CB8AC3E}">
        <p14:creationId xmlns:p14="http://schemas.microsoft.com/office/powerpoint/2010/main" val="1621732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7A28F-20B6-4A8C-91A3-27E3C9A0FA08}"/>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59B19313-A850-4860-A9FA-627CE6EFFF18}"/>
              </a:ext>
            </a:extLst>
          </p:cNvPr>
          <p:cNvSpPr>
            <a:spLocks noGrp="1"/>
          </p:cNvSpPr>
          <p:nvPr>
            <p:ph sz="half" idx="1"/>
          </p:nvPr>
        </p:nvSpPr>
        <p:spPr/>
        <p:txBody>
          <a:bodyPr/>
          <a:lstStyle/>
          <a:p>
            <a:r>
              <a:rPr lang="en-GB" sz="2000" dirty="0"/>
              <a:t>consider why older children do not report bullying. </a:t>
            </a:r>
          </a:p>
          <a:p>
            <a:endParaRPr lang="en-GB" sz="2000" dirty="0"/>
          </a:p>
          <a:p>
            <a:r>
              <a:rPr lang="en-GB" sz="2000" dirty="0"/>
              <a:t>Five points. </a:t>
            </a:r>
          </a:p>
          <a:p>
            <a:endParaRPr lang="en-GB" dirty="0"/>
          </a:p>
        </p:txBody>
      </p:sp>
      <p:sp>
        <p:nvSpPr>
          <p:cNvPr id="4" name="Content Placeholder 3">
            <a:extLst>
              <a:ext uri="{FF2B5EF4-FFF2-40B4-BE49-F238E27FC236}">
                <a16:creationId xmlns:a16="http://schemas.microsoft.com/office/drawing/2014/main" id="{865BA4B9-9172-4601-9824-F6FF0AA521EF}"/>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188510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2ADF5-3875-437E-AA5C-3458382D6F78}"/>
              </a:ext>
            </a:extLst>
          </p:cNvPr>
          <p:cNvSpPr>
            <a:spLocks noGrp="1"/>
          </p:cNvSpPr>
          <p:nvPr>
            <p:ph type="title"/>
          </p:nvPr>
        </p:nvSpPr>
        <p:spPr/>
        <p:txBody>
          <a:bodyPr/>
          <a:lstStyle/>
          <a:p>
            <a:r>
              <a:rPr lang="en-GB" dirty="0"/>
              <a:t>Why Students Do Not Report Bullying</a:t>
            </a:r>
          </a:p>
        </p:txBody>
      </p:sp>
      <p:sp>
        <p:nvSpPr>
          <p:cNvPr id="3" name="Content Placeholder 2">
            <a:extLst>
              <a:ext uri="{FF2B5EF4-FFF2-40B4-BE49-F238E27FC236}">
                <a16:creationId xmlns:a16="http://schemas.microsoft.com/office/drawing/2014/main" id="{0330CB77-75B5-4AB0-86E6-85F0828FE74E}"/>
              </a:ext>
            </a:extLst>
          </p:cNvPr>
          <p:cNvSpPr>
            <a:spLocks noGrp="1"/>
          </p:cNvSpPr>
          <p:nvPr>
            <p:ph idx="1"/>
          </p:nvPr>
        </p:nvSpPr>
        <p:spPr/>
        <p:txBody>
          <a:bodyPr>
            <a:normAutofit/>
          </a:bodyPr>
          <a:lstStyle/>
          <a:p>
            <a:r>
              <a:rPr lang="en-GB" sz="2000" dirty="0"/>
              <a:t>Parents rarely intervene</a:t>
            </a:r>
          </a:p>
          <a:p>
            <a:r>
              <a:rPr lang="en-GB" sz="2000" dirty="0"/>
              <a:t>Fear retaliation and a reputation as a ‘rat’</a:t>
            </a:r>
          </a:p>
          <a:p>
            <a:r>
              <a:rPr lang="en-GB" sz="2000" dirty="0"/>
              <a:t>Don’t want to loose power</a:t>
            </a:r>
          </a:p>
          <a:p>
            <a:r>
              <a:rPr lang="en-GB" sz="2000" dirty="0"/>
              <a:t>Don’t recognise subtle bullying</a:t>
            </a:r>
          </a:p>
          <a:p>
            <a:r>
              <a:rPr lang="en-GB" sz="2000" dirty="0"/>
              <a:t>Feeling ashamed and powerless</a:t>
            </a:r>
          </a:p>
        </p:txBody>
      </p:sp>
    </p:spTree>
    <p:extLst>
      <p:ext uri="{BB962C8B-B14F-4D97-AF65-F5344CB8AC3E}">
        <p14:creationId xmlns:p14="http://schemas.microsoft.com/office/powerpoint/2010/main" val="302633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48C5-7237-457B-8385-8F7DE0142D4F}"/>
              </a:ext>
            </a:extLst>
          </p:cNvPr>
          <p:cNvSpPr>
            <a:spLocks noGrp="1"/>
          </p:cNvSpPr>
          <p:nvPr>
            <p:ph type="title"/>
          </p:nvPr>
        </p:nvSpPr>
        <p:spPr/>
        <p:txBody>
          <a:bodyPr/>
          <a:lstStyle/>
          <a:p>
            <a:r>
              <a:rPr lang="en-GB" dirty="0"/>
              <a:t>Wales Anti-bullying Guidelines</a:t>
            </a:r>
          </a:p>
        </p:txBody>
      </p:sp>
      <p:sp>
        <p:nvSpPr>
          <p:cNvPr id="3" name="Content Placeholder 2">
            <a:extLst>
              <a:ext uri="{FF2B5EF4-FFF2-40B4-BE49-F238E27FC236}">
                <a16:creationId xmlns:a16="http://schemas.microsoft.com/office/drawing/2014/main" id="{200B7F4A-8B46-4BB9-A474-5541788B4967}"/>
              </a:ext>
            </a:extLst>
          </p:cNvPr>
          <p:cNvSpPr>
            <a:spLocks noGrp="1"/>
          </p:cNvSpPr>
          <p:nvPr>
            <p:ph idx="1"/>
          </p:nvPr>
        </p:nvSpPr>
        <p:spPr/>
        <p:txBody>
          <a:bodyPr/>
          <a:lstStyle/>
          <a:p>
            <a:r>
              <a:rPr lang="en-GB" dirty="0">
                <a:hlinkClick r:id="rId2"/>
              </a:rPr>
              <a:t>http://gov.wales/topics/educationandskills/publications/circulars/antibullying/?lang=en</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705326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46FC1-1252-4DD5-8A9E-EC351F15C934}"/>
              </a:ext>
            </a:extLst>
          </p:cNvPr>
          <p:cNvSpPr>
            <a:spLocks noGrp="1"/>
          </p:cNvSpPr>
          <p:nvPr>
            <p:ph type="title"/>
          </p:nvPr>
        </p:nvSpPr>
        <p:spPr/>
        <p:txBody>
          <a:bodyPr/>
          <a:lstStyle/>
          <a:p>
            <a:r>
              <a:rPr lang="en-GB" dirty="0"/>
              <a:t>Identification</a:t>
            </a:r>
          </a:p>
        </p:txBody>
      </p:sp>
      <p:sp>
        <p:nvSpPr>
          <p:cNvPr id="3" name="Content Placeholder 2">
            <a:extLst>
              <a:ext uri="{FF2B5EF4-FFF2-40B4-BE49-F238E27FC236}">
                <a16:creationId xmlns:a16="http://schemas.microsoft.com/office/drawing/2014/main" id="{B970A8C4-F31E-4251-A905-CB731F9ECA5D}"/>
              </a:ext>
            </a:extLst>
          </p:cNvPr>
          <p:cNvSpPr>
            <a:spLocks noGrp="1"/>
          </p:cNvSpPr>
          <p:nvPr>
            <p:ph idx="1"/>
          </p:nvPr>
        </p:nvSpPr>
        <p:spPr/>
        <p:txBody>
          <a:bodyPr/>
          <a:lstStyle/>
          <a:p>
            <a:r>
              <a:rPr lang="en-GB" sz="2000" dirty="0"/>
              <a:t>Behaviour</a:t>
            </a:r>
          </a:p>
          <a:p>
            <a:r>
              <a:rPr lang="en-GB" sz="2000" dirty="0"/>
              <a:t>Language and communication</a:t>
            </a:r>
          </a:p>
          <a:p>
            <a:r>
              <a:rPr lang="en-GB" sz="2000" dirty="0"/>
              <a:t>Rarely include a specific known marker </a:t>
            </a:r>
          </a:p>
          <a:p>
            <a:r>
              <a:rPr lang="en-GB" sz="2000" dirty="0"/>
              <a:t>But…how and when do we consider behaviours to be abnormal? </a:t>
            </a:r>
          </a:p>
          <a:p>
            <a:r>
              <a:rPr lang="en-GB" sz="2000" dirty="0">
                <a:hlinkClick r:id="rId2"/>
              </a:rPr>
              <a:t>https://www.youtube.com/watch?v=2qfMM3lyxXc</a:t>
            </a:r>
            <a:endParaRPr lang="en-GB" sz="2000" dirty="0"/>
          </a:p>
          <a:p>
            <a:r>
              <a:rPr lang="en-GB" sz="2000" dirty="0"/>
              <a:t>Baby and Toddler’s milestones</a:t>
            </a:r>
          </a:p>
          <a:p>
            <a:r>
              <a:rPr lang="en-GB" sz="2000" dirty="0">
                <a:hlinkClick r:id="rId3"/>
              </a:rPr>
              <a:t>https://www.youtube.com/watch?v=pZSjm0drIGM</a:t>
            </a:r>
            <a:endParaRPr lang="en-GB" sz="2000" dirty="0"/>
          </a:p>
          <a:p>
            <a:endParaRPr lang="en-GB" dirty="0"/>
          </a:p>
        </p:txBody>
      </p:sp>
    </p:spTree>
    <p:extLst>
      <p:ext uri="{BB962C8B-B14F-4D97-AF65-F5344CB8AC3E}">
        <p14:creationId xmlns:p14="http://schemas.microsoft.com/office/powerpoint/2010/main" val="416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8FD07-F677-4BA0-995B-6ED76E440AAF}"/>
              </a:ext>
            </a:extLst>
          </p:cNvPr>
          <p:cNvSpPr>
            <a:spLocks noGrp="1"/>
          </p:cNvSpPr>
          <p:nvPr>
            <p:ph type="title"/>
          </p:nvPr>
        </p:nvSpPr>
        <p:spPr/>
        <p:txBody>
          <a:bodyPr/>
          <a:lstStyle/>
          <a:p>
            <a:r>
              <a:rPr lang="en-GB" dirty="0"/>
              <a:t>What is a typical behaviour? </a:t>
            </a:r>
          </a:p>
        </p:txBody>
      </p:sp>
      <p:pic>
        <p:nvPicPr>
          <p:cNvPr id="4" name="Content Placeholder 3">
            <a:extLst>
              <a:ext uri="{FF2B5EF4-FFF2-40B4-BE49-F238E27FC236}">
                <a16:creationId xmlns:a16="http://schemas.microsoft.com/office/drawing/2014/main" id="{3E2CC7EF-03F9-4193-8B4E-87476E0D4C2B}"/>
              </a:ext>
            </a:extLst>
          </p:cNvPr>
          <p:cNvPicPr>
            <a:picLocks noGrp="1" noChangeAspect="1"/>
          </p:cNvPicPr>
          <p:nvPr>
            <p:ph idx="1"/>
          </p:nvPr>
        </p:nvPicPr>
        <p:blipFill>
          <a:blip r:embed="rId2"/>
          <a:stretch>
            <a:fillRect/>
          </a:stretch>
        </p:blipFill>
        <p:spPr>
          <a:xfrm>
            <a:off x="2592925" y="2133600"/>
            <a:ext cx="7575875" cy="3778250"/>
          </a:xfrm>
        </p:spPr>
      </p:pic>
    </p:spTree>
    <p:extLst>
      <p:ext uri="{BB962C8B-B14F-4D97-AF65-F5344CB8AC3E}">
        <p14:creationId xmlns:p14="http://schemas.microsoft.com/office/powerpoint/2010/main" val="2016338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60A-0E86-4FBE-929A-45D0C2D58B43}"/>
              </a:ext>
            </a:extLst>
          </p:cNvPr>
          <p:cNvSpPr>
            <a:spLocks noGrp="1"/>
          </p:cNvSpPr>
          <p:nvPr>
            <p:ph type="title"/>
          </p:nvPr>
        </p:nvSpPr>
        <p:spPr/>
        <p:txBody>
          <a:bodyPr/>
          <a:lstStyle/>
          <a:p>
            <a:r>
              <a:rPr lang="en-GB" dirty="0"/>
              <a:t>Critical questions for assessments</a:t>
            </a:r>
          </a:p>
        </p:txBody>
      </p:sp>
      <p:sp>
        <p:nvSpPr>
          <p:cNvPr id="3" name="Content Placeholder 2">
            <a:extLst>
              <a:ext uri="{FF2B5EF4-FFF2-40B4-BE49-F238E27FC236}">
                <a16:creationId xmlns:a16="http://schemas.microsoft.com/office/drawing/2014/main" id="{94B5A75B-69A7-42FB-ABAC-AF01A1707BC0}"/>
              </a:ext>
            </a:extLst>
          </p:cNvPr>
          <p:cNvSpPr>
            <a:spLocks noGrp="1"/>
          </p:cNvSpPr>
          <p:nvPr>
            <p:ph idx="1"/>
          </p:nvPr>
        </p:nvSpPr>
        <p:spPr/>
        <p:txBody>
          <a:bodyPr/>
          <a:lstStyle/>
          <a:p>
            <a:r>
              <a:rPr lang="en-GB" dirty="0"/>
              <a:t>Are these behaviours excessive, long-term, and pervasive?  </a:t>
            </a:r>
          </a:p>
          <a:p>
            <a:r>
              <a:rPr lang="en-GB" dirty="0"/>
              <a:t>That is, do they occur more often than in other children the same age?  </a:t>
            </a:r>
          </a:p>
          <a:p>
            <a:r>
              <a:rPr lang="en-GB" dirty="0"/>
              <a:t>Are they a continuous problem, not just a response to a temporary situation?  </a:t>
            </a:r>
          </a:p>
          <a:p>
            <a:r>
              <a:rPr lang="en-GB" dirty="0"/>
              <a:t>Do the behaviours occur in several settings or only in one specific place like the playground or in the schoolroom?  </a:t>
            </a:r>
          </a:p>
          <a:p>
            <a:endParaRPr lang="en-GB" dirty="0"/>
          </a:p>
        </p:txBody>
      </p:sp>
    </p:spTree>
    <p:extLst>
      <p:ext uri="{BB962C8B-B14F-4D97-AF65-F5344CB8AC3E}">
        <p14:creationId xmlns:p14="http://schemas.microsoft.com/office/powerpoint/2010/main" val="1669403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B384BF-1D08-4B97-8466-E749C03E5066}"/>
              </a:ext>
            </a:extLst>
          </p:cNvPr>
          <p:cNvSpPr>
            <a:spLocks noGrp="1"/>
          </p:cNvSpPr>
          <p:nvPr>
            <p:ph type="title"/>
          </p:nvPr>
        </p:nvSpPr>
        <p:spPr>
          <a:xfrm>
            <a:off x="2542800" y="691345"/>
            <a:ext cx="8911687" cy="1280890"/>
          </a:xfrm>
        </p:spPr>
        <p:txBody>
          <a:bodyPr>
            <a:normAutofit fontScale="90000"/>
          </a:bodyPr>
          <a:lstStyle/>
          <a:p>
            <a:r>
              <a:rPr lang="en-GB" sz="4000" b="0" i="0" dirty="0">
                <a:solidFill>
                  <a:schemeClr val="tx2">
                    <a:lumMod val="60000"/>
                    <a:lumOff val="40000"/>
                  </a:schemeClr>
                </a:solidFill>
                <a:effectLst/>
                <a:latin typeface="Century Gothic" panose="020B0502020202020204" pitchFamily="34" charset="0"/>
              </a:rPr>
              <a:t>Adverse Childhood Experiences</a:t>
            </a:r>
            <a:br>
              <a:rPr lang="en-GB" b="0" i="0" dirty="0">
                <a:solidFill>
                  <a:srgbClr val="212529"/>
                </a:solidFill>
                <a:effectLst/>
                <a:latin typeface="-apple-system"/>
              </a:rPr>
            </a:br>
            <a:br>
              <a:rPr lang="en-GB" b="0" i="0" dirty="0">
                <a:solidFill>
                  <a:srgbClr val="212529"/>
                </a:solidFill>
                <a:effectLst/>
                <a:latin typeface="-apple-system"/>
              </a:rPr>
            </a:br>
            <a:endParaRPr lang="en-GB" dirty="0"/>
          </a:p>
        </p:txBody>
      </p:sp>
      <p:sp>
        <p:nvSpPr>
          <p:cNvPr id="5" name="Content Placeholder 4">
            <a:extLst>
              <a:ext uri="{FF2B5EF4-FFF2-40B4-BE49-F238E27FC236}">
                <a16:creationId xmlns:a16="http://schemas.microsoft.com/office/drawing/2014/main" id="{9F0F5998-F76B-41AC-B1D5-1AFF96622859}"/>
              </a:ext>
            </a:extLst>
          </p:cNvPr>
          <p:cNvSpPr>
            <a:spLocks noGrp="1"/>
          </p:cNvSpPr>
          <p:nvPr>
            <p:ph idx="1"/>
          </p:nvPr>
        </p:nvSpPr>
        <p:spPr/>
        <p:txBody>
          <a:bodyPr/>
          <a:lstStyle/>
          <a:p>
            <a:r>
              <a:rPr lang="en-GB" sz="2000" b="0" i="0" dirty="0">
                <a:solidFill>
                  <a:srgbClr val="212529"/>
                </a:solidFill>
                <a:effectLst/>
                <a:latin typeface="Century Gothic" panose="020B0502020202020204" pitchFamily="34" charset="0"/>
              </a:rPr>
              <a:t>Adverse childhood experiences are traumatic events, particularly those in early childhood that significantly affect the health and well-being of people.</a:t>
            </a:r>
          </a:p>
          <a:p>
            <a:pPr algn="l"/>
            <a:r>
              <a:rPr lang="en-GB" sz="2000" b="0" i="0" dirty="0">
                <a:solidFill>
                  <a:srgbClr val="212529"/>
                </a:solidFill>
                <a:effectLst/>
                <a:latin typeface="Century Gothic" panose="020B0502020202020204" pitchFamily="34" charset="0"/>
              </a:rPr>
              <a:t>These experiences range from suffering verbal, mental, sexual and physical abuse, to being raised in a household where domestic violence, alcohol abuse, parental separation or drug abuse is present.</a:t>
            </a:r>
          </a:p>
          <a:p>
            <a:r>
              <a:rPr lang="en-GB" dirty="0"/>
              <a:t>NHS Wales (</a:t>
            </a:r>
            <a:r>
              <a:rPr lang="en-GB" dirty="0" err="1"/>
              <a:t>nd</a:t>
            </a:r>
            <a:r>
              <a:rPr lang="en-GB" dirty="0"/>
              <a:t>)</a:t>
            </a:r>
            <a:br>
              <a:rPr lang="en-GB" dirty="0"/>
            </a:br>
            <a:r>
              <a:rPr lang="en-GB" dirty="0">
                <a:hlinkClick r:id="rId2"/>
              </a:rPr>
              <a:t>https://phw.nhs.wales/topics/adverse-childhood-experiences/</a:t>
            </a:r>
            <a:endParaRPr lang="en-GB" dirty="0"/>
          </a:p>
          <a:p>
            <a:endParaRPr lang="en-GB" dirty="0"/>
          </a:p>
        </p:txBody>
      </p:sp>
    </p:spTree>
    <p:extLst>
      <p:ext uri="{BB962C8B-B14F-4D97-AF65-F5344CB8AC3E}">
        <p14:creationId xmlns:p14="http://schemas.microsoft.com/office/powerpoint/2010/main" val="1149709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7DE8CA-41B0-46E1-8420-E3CE46AACD6A}"/>
              </a:ext>
            </a:extLst>
          </p:cNvPr>
          <p:cNvSpPr>
            <a:spLocks noGrp="1"/>
          </p:cNvSpPr>
          <p:nvPr>
            <p:ph type="title"/>
          </p:nvPr>
        </p:nvSpPr>
        <p:spPr/>
        <p:txBody>
          <a:bodyPr/>
          <a:lstStyle/>
          <a:p>
            <a:r>
              <a:rPr lang="en-GB" dirty="0"/>
              <a:t>ACEs in Wales</a:t>
            </a:r>
          </a:p>
        </p:txBody>
      </p:sp>
      <p:sp>
        <p:nvSpPr>
          <p:cNvPr id="5" name="Content Placeholder 4">
            <a:extLst>
              <a:ext uri="{FF2B5EF4-FFF2-40B4-BE49-F238E27FC236}">
                <a16:creationId xmlns:a16="http://schemas.microsoft.com/office/drawing/2014/main" id="{D04B4036-1C4C-4B31-A285-5616B2CD995E}"/>
              </a:ext>
            </a:extLst>
          </p:cNvPr>
          <p:cNvSpPr>
            <a:spLocks noGrp="1"/>
          </p:cNvSpPr>
          <p:nvPr>
            <p:ph idx="1"/>
          </p:nvPr>
        </p:nvSpPr>
        <p:spPr/>
        <p:txBody>
          <a:bodyPr/>
          <a:lstStyle/>
          <a:p>
            <a:r>
              <a:rPr lang="en-GB" dirty="0"/>
              <a:t>The Welsh Government’s decision to prioritise tackling ACEs was informed by the findings of a 2015 Public Health Wales (PHW) study</a:t>
            </a:r>
          </a:p>
          <a:p>
            <a:r>
              <a:rPr lang="en-GB" dirty="0"/>
              <a:t>A follow-up study in 2017 and a range of other reports published subsequently, have helped inform the ongoing development of the Welsh Government’s ACEs policy. </a:t>
            </a:r>
          </a:p>
        </p:txBody>
      </p:sp>
    </p:spTree>
    <p:extLst>
      <p:ext uri="{BB962C8B-B14F-4D97-AF65-F5344CB8AC3E}">
        <p14:creationId xmlns:p14="http://schemas.microsoft.com/office/powerpoint/2010/main" val="2662265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70CB33-3427-486A-834C-8232073EAB53}"/>
              </a:ext>
            </a:extLst>
          </p:cNvPr>
          <p:cNvSpPr>
            <a:spLocks noGrp="1"/>
          </p:cNvSpPr>
          <p:nvPr>
            <p:ph type="title"/>
          </p:nvPr>
        </p:nvSpPr>
        <p:spPr/>
        <p:txBody>
          <a:bodyPr>
            <a:noAutofit/>
          </a:bodyPr>
          <a:lstStyle/>
          <a:p>
            <a:r>
              <a:rPr lang="en-GB" b="0" i="0" dirty="0">
                <a:solidFill>
                  <a:schemeClr val="tx2">
                    <a:lumMod val="60000"/>
                    <a:lumOff val="40000"/>
                  </a:schemeClr>
                </a:solidFill>
                <a:effectLst/>
                <a:latin typeface="Century Gothic" panose="020B0502020202020204" pitchFamily="34" charset="0"/>
              </a:rPr>
              <a:t>What do we know about Adverse Childhood Experiences?</a:t>
            </a:r>
            <a:br>
              <a:rPr lang="en-GB" b="0" i="0" dirty="0">
                <a:solidFill>
                  <a:schemeClr val="tx2">
                    <a:lumMod val="60000"/>
                    <a:lumOff val="40000"/>
                  </a:schemeClr>
                </a:solidFill>
                <a:effectLst/>
                <a:latin typeface="Century Gothic" panose="020B0502020202020204" pitchFamily="34" charset="0"/>
              </a:rPr>
            </a:br>
            <a:endParaRPr lang="en-GB" dirty="0">
              <a:solidFill>
                <a:schemeClr val="tx2">
                  <a:lumMod val="60000"/>
                  <a:lumOff val="40000"/>
                </a:schemeClr>
              </a:solidFill>
              <a:latin typeface="Century Gothic" panose="020B0502020202020204" pitchFamily="34" charset="0"/>
            </a:endParaRPr>
          </a:p>
        </p:txBody>
      </p:sp>
      <p:sp>
        <p:nvSpPr>
          <p:cNvPr id="5" name="Content Placeholder 4">
            <a:extLst>
              <a:ext uri="{FF2B5EF4-FFF2-40B4-BE49-F238E27FC236}">
                <a16:creationId xmlns:a16="http://schemas.microsoft.com/office/drawing/2014/main" id="{D8EB72CE-DF09-4E4E-83BD-3248F00ECF94}"/>
              </a:ext>
            </a:extLst>
          </p:cNvPr>
          <p:cNvSpPr>
            <a:spLocks noGrp="1"/>
          </p:cNvSpPr>
          <p:nvPr>
            <p:ph idx="1"/>
          </p:nvPr>
        </p:nvSpPr>
        <p:spPr/>
        <p:txBody>
          <a:bodyPr>
            <a:normAutofit fontScale="85000" lnSpcReduction="10000"/>
          </a:bodyPr>
          <a:lstStyle/>
          <a:p>
            <a:r>
              <a:rPr lang="en-GB" sz="1900" b="0" i="0" dirty="0">
                <a:solidFill>
                  <a:srgbClr val="212529"/>
                </a:solidFill>
                <a:effectLst/>
                <a:latin typeface="Century Gothic" panose="020B0502020202020204" pitchFamily="34" charset="0"/>
              </a:rPr>
              <a:t>In 2016, Public Health Wales published the first Welsh adverse childhood experiences study which revealed 47% of adults in Wales suffered at least one adverse childhood experience in their childhood, and 14% suffered four or more.</a:t>
            </a:r>
          </a:p>
          <a:p>
            <a:r>
              <a:rPr lang="en-GB" sz="1900" b="0" i="0" dirty="0">
                <a:solidFill>
                  <a:srgbClr val="212529"/>
                </a:solidFill>
                <a:effectLst/>
                <a:latin typeface="Century Gothic" panose="020B0502020202020204" pitchFamily="34" charset="0"/>
              </a:rPr>
              <a:t>Children who experience stressful and poor quality childhoods are more likely to experience poor mental health due to poor self-image and self-worth. They are more likely to adopt health-harming behaviours during adolescence which can lead to diseases such as cancer, heart disease and diabetes later in life.</a:t>
            </a:r>
          </a:p>
          <a:p>
            <a:r>
              <a:rPr lang="en-GB" sz="1900" b="0" i="0" dirty="0">
                <a:solidFill>
                  <a:srgbClr val="212529"/>
                </a:solidFill>
                <a:effectLst/>
                <a:latin typeface="Century Gothic" panose="020B0502020202020204" pitchFamily="34" charset="0"/>
              </a:rPr>
              <a:t>Adverse childhood experiences are not just a concern for health; experiencing them can mean individuals are more likely to perform poorly in school and more likely to be involved in crime both as victims and perpetrators.</a:t>
            </a:r>
          </a:p>
          <a:p>
            <a:r>
              <a:rPr lang="en-GB" sz="1900" b="0" i="0" dirty="0">
                <a:solidFill>
                  <a:srgbClr val="212529"/>
                </a:solidFill>
                <a:effectLst/>
                <a:latin typeface="Century Gothic" panose="020B0502020202020204" pitchFamily="34" charset="0"/>
              </a:rPr>
              <a:t>People who experience multiple adverse childhood experiences as children often raise their own children in households where adverse childhood experiences are more common. This cycle of childhood adversity can lock generations of families into poor health and anti-social behaviour.       NHS Wales (</a:t>
            </a:r>
            <a:r>
              <a:rPr lang="en-GB" sz="1900" b="0" i="0" dirty="0" err="1">
                <a:solidFill>
                  <a:srgbClr val="212529"/>
                </a:solidFill>
                <a:effectLst/>
                <a:latin typeface="Century Gothic" panose="020B0502020202020204" pitchFamily="34" charset="0"/>
              </a:rPr>
              <a:t>nd</a:t>
            </a:r>
            <a:r>
              <a:rPr lang="en-GB" sz="1900" b="0" i="0" dirty="0">
                <a:solidFill>
                  <a:srgbClr val="212529"/>
                </a:solidFill>
                <a:effectLst/>
                <a:latin typeface="Century Gothic" panose="020B0502020202020204" pitchFamily="34" charset="0"/>
              </a:rPr>
              <a:t>) </a:t>
            </a:r>
            <a:r>
              <a:rPr lang="en-GB" sz="1900" b="0" i="0" dirty="0">
                <a:solidFill>
                  <a:srgbClr val="212529"/>
                </a:solidFill>
                <a:effectLst/>
                <a:latin typeface="Century Gothic" panose="020B0502020202020204" pitchFamily="34" charset="0"/>
                <a:hlinkClick r:id="rId2"/>
              </a:rPr>
              <a:t>https://phw.nhs.wales/topics/adverse-childhood-experiences/</a:t>
            </a:r>
            <a:endParaRPr lang="en-GB" sz="1900" b="0" i="0" dirty="0">
              <a:solidFill>
                <a:srgbClr val="212529"/>
              </a:solidFill>
              <a:effectLst/>
              <a:latin typeface="Century Gothic" panose="020B0502020202020204" pitchFamily="34" charset="0"/>
            </a:endParaRPr>
          </a:p>
          <a:p>
            <a:endParaRPr lang="en-GB" sz="1900" b="0" i="0" dirty="0">
              <a:solidFill>
                <a:srgbClr val="212529"/>
              </a:solidFill>
              <a:effectLst/>
              <a:latin typeface="Century Gothic" panose="020B0502020202020204" pitchFamily="34" charset="0"/>
            </a:endParaRPr>
          </a:p>
          <a:p>
            <a:endParaRPr lang="en-GB" dirty="0"/>
          </a:p>
        </p:txBody>
      </p:sp>
    </p:spTree>
    <p:extLst>
      <p:ext uri="{BB962C8B-B14F-4D97-AF65-F5344CB8AC3E}">
        <p14:creationId xmlns:p14="http://schemas.microsoft.com/office/powerpoint/2010/main" val="2592582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9CDCB5-950B-4241-95B7-444681D6BCBA}"/>
              </a:ext>
            </a:extLst>
          </p:cNvPr>
          <p:cNvSpPr>
            <a:spLocks noGrp="1"/>
          </p:cNvSpPr>
          <p:nvPr>
            <p:ph type="title"/>
          </p:nvPr>
        </p:nvSpPr>
        <p:spPr/>
        <p:txBody>
          <a:bodyPr/>
          <a:lstStyle/>
          <a:p>
            <a:r>
              <a:rPr lang="en-GB" dirty="0"/>
              <a:t>Supporting pupils with ACE’s</a:t>
            </a:r>
          </a:p>
        </p:txBody>
      </p:sp>
      <p:sp>
        <p:nvSpPr>
          <p:cNvPr id="5" name="Content Placeholder 4">
            <a:extLst>
              <a:ext uri="{FF2B5EF4-FFF2-40B4-BE49-F238E27FC236}">
                <a16:creationId xmlns:a16="http://schemas.microsoft.com/office/drawing/2014/main" id="{0D49BA88-1B80-47E7-82EE-EEFF7EDD7662}"/>
              </a:ext>
            </a:extLst>
          </p:cNvPr>
          <p:cNvSpPr>
            <a:spLocks noGrp="1"/>
          </p:cNvSpPr>
          <p:nvPr>
            <p:ph idx="1"/>
          </p:nvPr>
        </p:nvSpPr>
        <p:spPr/>
        <p:txBody>
          <a:bodyPr>
            <a:normAutofit fontScale="92500" lnSpcReduction="10000"/>
          </a:bodyPr>
          <a:lstStyle/>
          <a:p>
            <a:r>
              <a:rPr lang="en-GB" dirty="0"/>
              <a:t>teachers and support staff now have a better understanding of impact of ACEs on children and young people as a result of the training by the ACE Support Hub.</a:t>
            </a:r>
          </a:p>
          <a:p>
            <a:r>
              <a:rPr lang="en-GB" dirty="0"/>
              <a:t>schools focus on improving the wellbeing of all of their pupils. There is targeted and specialist support and interventions for those that need it most, there is also well-considered universal provision for building pupils’ resilience and strengthening their emotional intelligence. </a:t>
            </a:r>
          </a:p>
          <a:p>
            <a:r>
              <a:rPr lang="en-GB" dirty="0"/>
              <a:t>A few schools use their Pupil Development Grant (PDG) to fund targeted support such as nurture groups, where pupils learn how to socialise and learn coping strategies.</a:t>
            </a:r>
          </a:p>
          <a:p>
            <a:r>
              <a:rPr lang="en-GB" dirty="0"/>
              <a:t>Estyn (2020)</a:t>
            </a:r>
          </a:p>
          <a:p>
            <a:r>
              <a:rPr lang="en-GB" dirty="0">
                <a:hlinkClick r:id="rId2"/>
              </a:rPr>
              <a:t>https://gov.wales/sites/default/files/publications/2020-01/knowing-your-children-supporting-pupils-with-adverse-childhood%20experiences.pdf</a:t>
            </a:r>
            <a:endParaRPr lang="en-GB" dirty="0"/>
          </a:p>
          <a:p>
            <a:endParaRPr lang="en-GB" dirty="0"/>
          </a:p>
        </p:txBody>
      </p:sp>
    </p:spTree>
    <p:extLst>
      <p:ext uri="{BB962C8B-B14F-4D97-AF65-F5344CB8AC3E}">
        <p14:creationId xmlns:p14="http://schemas.microsoft.com/office/powerpoint/2010/main" val="2657965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5A8B-7976-4278-9156-BEDBCDC9FE85}"/>
              </a:ext>
            </a:extLst>
          </p:cNvPr>
          <p:cNvSpPr>
            <a:spLocks noGrp="1"/>
          </p:cNvSpPr>
          <p:nvPr>
            <p:ph type="title"/>
          </p:nvPr>
        </p:nvSpPr>
        <p:spPr/>
        <p:txBody>
          <a:bodyPr/>
          <a:lstStyle/>
          <a:p>
            <a:r>
              <a:rPr lang="en-GB" dirty="0"/>
              <a:t>Attention Deficit and Hyperactivity Disorder (ADHD)</a:t>
            </a:r>
          </a:p>
        </p:txBody>
      </p:sp>
      <p:sp>
        <p:nvSpPr>
          <p:cNvPr id="3" name="Content Placeholder 2">
            <a:extLst>
              <a:ext uri="{FF2B5EF4-FFF2-40B4-BE49-F238E27FC236}">
                <a16:creationId xmlns:a16="http://schemas.microsoft.com/office/drawing/2014/main" id="{36D72EE6-32D6-4195-93B0-62CDA712F1DF}"/>
              </a:ext>
            </a:extLst>
          </p:cNvPr>
          <p:cNvSpPr>
            <a:spLocks noGrp="1"/>
          </p:cNvSpPr>
          <p:nvPr>
            <p:ph idx="1"/>
          </p:nvPr>
        </p:nvSpPr>
        <p:spPr/>
        <p:txBody>
          <a:bodyPr/>
          <a:lstStyle/>
          <a:p>
            <a:r>
              <a:rPr lang="en-GB" dirty="0"/>
              <a:t>Persistent pattern of inattention , hyperactivity and impulsivity</a:t>
            </a:r>
          </a:p>
          <a:p>
            <a:r>
              <a:rPr lang="en-GB" dirty="0"/>
              <a:t>Is the child predominantly inattentive? Hyperactive/  impulsive? Or combination of both? </a:t>
            </a:r>
          </a:p>
          <a:p>
            <a:endParaRPr lang="en-GB" dirty="0"/>
          </a:p>
        </p:txBody>
      </p:sp>
      <p:pic>
        <p:nvPicPr>
          <p:cNvPr id="4" name="Picture 3">
            <a:extLst>
              <a:ext uri="{FF2B5EF4-FFF2-40B4-BE49-F238E27FC236}">
                <a16:creationId xmlns:a16="http://schemas.microsoft.com/office/drawing/2014/main" id="{E2A42887-5369-4B87-826E-4A5C68626464}"/>
              </a:ext>
            </a:extLst>
          </p:cNvPr>
          <p:cNvPicPr>
            <a:picLocks noChangeAspect="1"/>
          </p:cNvPicPr>
          <p:nvPr/>
        </p:nvPicPr>
        <p:blipFill>
          <a:blip r:embed="rId2"/>
          <a:stretch>
            <a:fillRect/>
          </a:stretch>
        </p:blipFill>
        <p:spPr>
          <a:xfrm>
            <a:off x="4550484" y="3646842"/>
            <a:ext cx="3937300" cy="2700170"/>
          </a:xfrm>
          <a:prstGeom prst="rect">
            <a:avLst/>
          </a:prstGeom>
        </p:spPr>
      </p:pic>
    </p:spTree>
    <p:extLst>
      <p:ext uri="{BB962C8B-B14F-4D97-AF65-F5344CB8AC3E}">
        <p14:creationId xmlns:p14="http://schemas.microsoft.com/office/powerpoint/2010/main" val="32244654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8839B86E-F281-45A4-9901-17390ED6C6C0}"/>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ADHD</a:t>
            </a:r>
          </a:p>
        </p:txBody>
      </p:sp>
      <p:sp>
        <p:nvSpPr>
          <p:cNvPr id="3" name="Content Placeholder 2">
            <a:extLst>
              <a:ext uri="{FF2B5EF4-FFF2-40B4-BE49-F238E27FC236}">
                <a16:creationId xmlns:a16="http://schemas.microsoft.com/office/drawing/2014/main" id="{3BD5EFA9-EB99-4BD7-BED4-4AFCC68189E9}"/>
              </a:ext>
            </a:extLst>
          </p:cNvPr>
          <p:cNvSpPr>
            <a:spLocks noGrp="1"/>
          </p:cNvSpPr>
          <p:nvPr>
            <p:ph sz="half" idx="1"/>
          </p:nvPr>
        </p:nvSpPr>
        <p:spPr>
          <a:xfrm>
            <a:off x="1683956" y="2133600"/>
            <a:ext cx="4140772" cy="3777622"/>
          </a:xfrm>
        </p:spPr>
        <p:txBody>
          <a:bodyPr vert="horz" lIns="91440" tIns="45720" rIns="91440" bIns="45720" rtlCol="0">
            <a:normAutofit fontScale="92500" lnSpcReduction="20000"/>
          </a:bodyPr>
          <a:lstStyle/>
          <a:p>
            <a:r>
              <a:rPr lang="en-US" sz="2000" dirty="0">
                <a:solidFill>
                  <a:srgbClr val="000000"/>
                </a:solidFill>
              </a:rPr>
              <a:t>Most common form of </a:t>
            </a:r>
            <a:r>
              <a:rPr lang="en-US" sz="2000" dirty="0" err="1">
                <a:solidFill>
                  <a:srgbClr val="000000"/>
                </a:solidFill>
              </a:rPr>
              <a:t>NdD</a:t>
            </a:r>
            <a:r>
              <a:rPr lang="en-US" sz="2000" dirty="0">
                <a:solidFill>
                  <a:srgbClr val="000000"/>
                </a:solidFill>
              </a:rPr>
              <a:t> (Neuro Developmental delay) in the UK</a:t>
            </a:r>
          </a:p>
          <a:p>
            <a:r>
              <a:rPr lang="en-US" sz="2000" dirty="0">
                <a:solidFill>
                  <a:srgbClr val="000000"/>
                </a:solidFill>
              </a:rPr>
              <a:t>Estimates of prevalence </a:t>
            </a:r>
          </a:p>
          <a:p>
            <a:r>
              <a:rPr lang="en-US" sz="2000" dirty="0">
                <a:solidFill>
                  <a:srgbClr val="000000"/>
                </a:solidFill>
              </a:rPr>
              <a:t>appear to have risen over time</a:t>
            </a:r>
          </a:p>
          <a:p>
            <a:r>
              <a:rPr lang="en-US" sz="2000" dirty="0">
                <a:solidFill>
                  <a:srgbClr val="000000"/>
                </a:solidFill>
              </a:rPr>
              <a:t>BUT… at least in part, associated with increased recognition and </a:t>
            </a:r>
          </a:p>
          <a:p>
            <a:r>
              <a:rPr lang="en-US" sz="2000" dirty="0">
                <a:solidFill>
                  <a:srgbClr val="000000"/>
                </a:solidFill>
              </a:rPr>
              <a:t>diagnostic practices.</a:t>
            </a:r>
          </a:p>
          <a:p>
            <a:r>
              <a:rPr lang="en-US" sz="2000" dirty="0">
                <a:solidFill>
                  <a:srgbClr val="000000"/>
                </a:solidFill>
              </a:rPr>
              <a:t> Estimates of prevalence - vary depending on the diagnostic criteria used. </a:t>
            </a:r>
          </a:p>
          <a:p>
            <a:endParaRPr lang="en-US" sz="1600" dirty="0">
              <a:solidFill>
                <a:srgbClr val="000000"/>
              </a:solidFill>
            </a:endParaRPr>
          </a:p>
        </p:txBody>
      </p:sp>
      <p:pic>
        <p:nvPicPr>
          <p:cNvPr id="5" name="Content Placeholder 4">
            <a:extLst>
              <a:ext uri="{FF2B5EF4-FFF2-40B4-BE49-F238E27FC236}">
                <a16:creationId xmlns:a16="http://schemas.microsoft.com/office/drawing/2014/main" id="{DBED8D07-3E39-4C02-9059-05F55C0479B6}"/>
              </a:ext>
            </a:extLst>
          </p:cNvPr>
          <p:cNvPicPr>
            <a:picLocks noGrp="1" noChangeAspect="1"/>
          </p:cNvPicPr>
          <p:nvPr>
            <p:ph sz="half" idx="2"/>
          </p:nvPr>
        </p:nvPicPr>
        <p:blipFill>
          <a:blip r:embed="rId2"/>
          <a:stretch>
            <a:fillRect/>
          </a:stretch>
        </p:blipFill>
        <p:spPr>
          <a:xfrm>
            <a:off x="6091916" y="1176918"/>
            <a:ext cx="5451627" cy="4184123"/>
          </a:xfrm>
          <a:prstGeom prst="rect">
            <a:avLst/>
          </a:prstGeom>
        </p:spPr>
      </p:pic>
    </p:spTree>
    <p:extLst>
      <p:ext uri="{BB962C8B-B14F-4D97-AF65-F5344CB8AC3E}">
        <p14:creationId xmlns:p14="http://schemas.microsoft.com/office/powerpoint/2010/main" val="2696121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86A0D-584E-4136-A2E1-E6C815FF3B1F}"/>
              </a:ext>
            </a:extLst>
          </p:cNvPr>
          <p:cNvSpPr>
            <a:spLocks noGrp="1"/>
          </p:cNvSpPr>
          <p:nvPr>
            <p:ph type="title"/>
          </p:nvPr>
        </p:nvSpPr>
        <p:spPr/>
        <p:txBody>
          <a:bodyPr/>
          <a:lstStyle/>
          <a:p>
            <a:r>
              <a:rPr lang="en-GB" dirty="0"/>
              <a:t>ADHD - Issues</a:t>
            </a:r>
          </a:p>
        </p:txBody>
      </p:sp>
      <p:sp>
        <p:nvSpPr>
          <p:cNvPr id="3" name="Content Placeholder 2">
            <a:extLst>
              <a:ext uri="{FF2B5EF4-FFF2-40B4-BE49-F238E27FC236}">
                <a16:creationId xmlns:a16="http://schemas.microsoft.com/office/drawing/2014/main" id="{8DFC3081-5850-42FC-8718-E148D67EFF7D}"/>
              </a:ext>
            </a:extLst>
          </p:cNvPr>
          <p:cNvSpPr>
            <a:spLocks noGrp="1"/>
          </p:cNvSpPr>
          <p:nvPr>
            <p:ph idx="1"/>
          </p:nvPr>
        </p:nvSpPr>
        <p:spPr/>
        <p:txBody>
          <a:bodyPr>
            <a:normAutofit fontScale="92500" lnSpcReduction="10000"/>
          </a:bodyPr>
          <a:lstStyle/>
          <a:p>
            <a:r>
              <a:rPr lang="en-GB" sz="2000" dirty="0"/>
              <a:t>1/3 or 2/3 of children with ADHD will continue to exhibit symptoms of disorder throughout their lifetime</a:t>
            </a:r>
          </a:p>
          <a:p>
            <a:r>
              <a:rPr lang="en-GB" sz="2000" dirty="0"/>
              <a:t>Hyperactivity and impulsivity decline with age; BUT… inattention and distractibility tend to persist</a:t>
            </a:r>
          </a:p>
          <a:p>
            <a:r>
              <a:rPr lang="en-GB" sz="2000" dirty="0">
                <a:solidFill>
                  <a:srgbClr val="C00000"/>
                </a:solidFill>
              </a:rPr>
              <a:t>Educational setting (HE for example) – demanding; increased workload and expectations; complex and multiple teachers; requires more self-discipline and organization</a:t>
            </a:r>
          </a:p>
          <a:p>
            <a:r>
              <a:rPr lang="en-GB" sz="2000" b="1" dirty="0">
                <a:solidFill>
                  <a:schemeClr val="tx1"/>
                </a:solidFill>
              </a:rPr>
              <a:t>ADOLESCENTS with ADHD are at increased risk for academic problems; difficult interpersonal relationships; low self-esteem; car accidents; higher incidence of psychiatric disorders; substance use and antisocial behaviour </a:t>
            </a:r>
          </a:p>
          <a:p>
            <a:r>
              <a:rPr lang="en-GB" sz="2000" dirty="0"/>
              <a:t>(Wilmshurst, 2015)</a:t>
            </a:r>
          </a:p>
          <a:p>
            <a:endParaRPr lang="en-GB" dirty="0"/>
          </a:p>
        </p:txBody>
      </p:sp>
    </p:spTree>
    <p:extLst>
      <p:ext uri="{BB962C8B-B14F-4D97-AF65-F5344CB8AC3E}">
        <p14:creationId xmlns:p14="http://schemas.microsoft.com/office/powerpoint/2010/main" val="40159192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AA70-93CD-46A5-AB09-12E672C0F21D}"/>
              </a:ext>
            </a:extLst>
          </p:cNvPr>
          <p:cNvSpPr>
            <a:spLocks noGrp="1"/>
          </p:cNvSpPr>
          <p:nvPr>
            <p:ph type="title"/>
          </p:nvPr>
        </p:nvSpPr>
        <p:spPr/>
        <p:txBody>
          <a:bodyPr/>
          <a:lstStyle/>
          <a:p>
            <a:r>
              <a:rPr lang="en-GB" dirty="0"/>
              <a:t>Associated disorders and features</a:t>
            </a:r>
          </a:p>
        </p:txBody>
      </p:sp>
      <p:sp>
        <p:nvSpPr>
          <p:cNvPr id="3" name="Content Placeholder 2">
            <a:extLst>
              <a:ext uri="{FF2B5EF4-FFF2-40B4-BE49-F238E27FC236}">
                <a16:creationId xmlns:a16="http://schemas.microsoft.com/office/drawing/2014/main" id="{939F075A-DE1D-4ED1-BEBB-737AF99F071F}"/>
              </a:ext>
            </a:extLst>
          </p:cNvPr>
          <p:cNvSpPr>
            <a:spLocks noGrp="1"/>
          </p:cNvSpPr>
          <p:nvPr>
            <p:ph idx="1"/>
          </p:nvPr>
        </p:nvSpPr>
        <p:spPr/>
        <p:txBody>
          <a:bodyPr>
            <a:normAutofit fontScale="92500" lnSpcReduction="20000"/>
          </a:bodyPr>
          <a:lstStyle/>
          <a:p>
            <a:r>
              <a:rPr lang="en-GB" dirty="0"/>
              <a:t>44% of children with ADHD with at least one other psychiatric comorbid; 31% with at least two other disorders; and 11% with at least three disorders</a:t>
            </a:r>
          </a:p>
          <a:p>
            <a:r>
              <a:rPr lang="en-GB" dirty="0"/>
              <a:t>Other disorders/problems</a:t>
            </a:r>
          </a:p>
          <a:p>
            <a:pPr lvl="1"/>
            <a:r>
              <a:rPr lang="en-GB" sz="1800" dirty="0"/>
              <a:t>Conduct disorders </a:t>
            </a:r>
          </a:p>
          <a:p>
            <a:pPr lvl="1"/>
            <a:r>
              <a:rPr lang="en-GB" sz="1800" dirty="0"/>
              <a:t>Oppositional Defiant Disorder (ODD)</a:t>
            </a:r>
          </a:p>
          <a:p>
            <a:pPr lvl="1"/>
            <a:r>
              <a:rPr lang="en-GB" sz="1800" dirty="0"/>
              <a:t>Substance Use during adolescence</a:t>
            </a:r>
          </a:p>
          <a:p>
            <a:pPr lvl="2"/>
            <a:r>
              <a:rPr lang="en-GB" sz="1800" dirty="0"/>
              <a:t>Conduct disorder</a:t>
            </a:r>
          </a:p>
          <a:p>
            <a:pPr lvl="2"/>
            <a:r>
              <a:rPr lang="en-GB" sz="1800" dirty="0"/>
              <a:t>Rejection by classmates/peers</a:t>
            </a:r>
          </a:p>
          <a:p>
            <a:pPr lvl="2"/>
            <a:r>
              <a:rPr lang="en-GB" sz="1800" dirty="0"/>
              <a:t>Peer pressure</a:t>
            </a:r>
          </a:p>
          <a:p>
            <a:pPr lvl="1"/>
            <a:r>
              <a:rPr lang="en-GB" sz="1800" dirty="0"/>
              <a:t>Smoking – nicotine to help improve concentration and behavioural inhibition</a:t>
            </a:r>
          </a:p>
          <a:p>
            <a:pPr lvl="1"/>
            <a:r>
              <a:rPr lang="en-GB" sz="1800" dirty="0"/>
              <a:t>Anxiety and Mood Disorders</a:t>
            </a:r>
          </a:p>
          <a:p>
            <a:endParaRPr lang="en-GB" dirty="0"/>
          </a:p>
        </p:txBody>
      </p:sp>
    </p:spTree>
    <p:extLst>
      <p:ext uri="{BB962C8B-B14F-4D97-AF65-F5344CB8AC3E}">
        <p14:creationId xmlns:p14="http://schemas.microsoft.com/office/powerpoint/2010/main" val="37682414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5AC70-3E60-4A2D-BC79-0E9A38FC2EF6}"/>
              </a:ext>
            </a:extLst>
          </p:cNvPr>
          <p:cNvSpPr>
            <a:spLocks noGrp="1"/>
          </p:cNvSpPr>
          <p:nvPr>
            <p:ph type="title"/>
          </p:nvPr>
        </p:nvSpPr>
        <p:spPr/>
        <p:txBody>
          <a:bodyPr/>
          <a:lstStyle/>
          <a:p>
            <a:r>
              <a:rPr lang="en-GB" dirty="0"/>
              <a:t>Impact at home </a:t>
            </a:r>
          </a:p>
        </p:txBody>
      </p:sp>
      <p:sp>
        <p:nvSpPr>
          <p:cNvPr id="3" name="Content Placeholder 2">
            <a:extLst>
              <a:ext uri="{FF2B5EF4-FFF2-40B4-BE49-F238E27FC236}">
                <a16:creationId xmlns:a16="http://schemas.microsoft.com/office/drawing/2014/main" id="{C2E2101A-DE5A-44F7-9EDB-DA7CE25D9C30}"/>
              </a:ext>
            </a:extLst>
          </p:cNvPr>
          <p:cNvSpPr>
            <a:spLocks noGrp="1"/>
          </p:cNvSpPr>
          <p:nvPr>
            <p:ph idx="1"/>
          </p:nvPr>
        </p:nvSpPr>
        <p:spPr/>
        <p:txBody>
          <a:bodyPr/>
          <a:lstStyle/>
          <a:p>
            <a:r>
              <a:rPr lang="en-GB" sz="2000" dirty="0"/>
              <a:t>Parent-child relationship – often problematic</a:t>
            </a:r>
          </a:p>
          <a:p>
            <a:r>
              <a:rPr lang="en-GB" sz="2000" dirty="0"/>
              <a:t>Mothers of children with ADHD are more hostile and negative – children in turn engage in more aversive and noncompliant behaviour (RECIPROCAL)</a:t>
            </a:r>
          </a:p>
          <a:p>
            <a:pPr lvl="1"/>
            <a:r>
              <a:rPr lang="en-GB" sz="2000" dirty="0"/>
              <a:t>Why? Frustration (mother); punitive discipline (child)</a:t>
            </a:r>
          </a:p>
          <a:p>
            <a:r>
              <a:rPr lang="en-GB" sz="2000" dirty="0"/>
              <a:t>Mothers with ADHD  – particular risk for MOOD disorders and substance problems</a:t>
            </a:r>
          </a:p>
          <a:p>
            <a:pPr lvl="1"/>
            <a:r>
              <a:rPr lang="en-GB" sz="2000" dirty="0"/>
              <a:t>Blame selves; doubt selves of competence and efficacy</a:t>
            </a:r>
          </a:p>
          <a:p>
            <a:pPr lvl="1"/>
            <a:r>
              <a:rPr lang="en-GB" sz="2000" dirty="0"/>
              <a:t>Depression  </a:t>
            </a:r>
          </a:p>
          <a:p>
            <a:endParaRPr lang="en-GB" dirty="0"/>
          </a:p>
        </p:txBody>
      </p:sp>
      <p:pic>
        <p:nvPicPr>
          <p:cNvPr id="4" name="Picture 3">
            <a:extLst>
              <a:ext uri="{FF2B5EF4-FFF2-40B4-BE49-F238E27FC236}">
                <a16:creationId xmlns:a16="http://schemas.microsoft.com/office/drawing/2014/main" id="{70BEFE70-CD5D-45F4-B611-33EB04853526}"/>
              </a:ext>
            </a:extLst>
          </p:cNvPr>
          <p:cNvPicPr>
            <a:picLocks noChangeAspect="1"/>
          </p:cNvPicPr>
          <p:nvPr/>
        </p:nvPicPr>
        <p:blipFill>
          <a:blip r:embed="rId2"/>
          <a:stretch>
            <a:fillRect/>
          </a:stretch>
        </p:blipFill>
        <p:spPr>
          <a:xfrm>
            <a:off x="8432761" y="4582758"/>
            <a:ext cx="2217310" cy="2130014"/>
          </a:xfrm>
          <a:prstGeom prst="rect">
            <a:avLst/>
          </a:prstGeom>
        </p:spPr>
      </p:pic>
    </p:spTree>
    <p:extLst>
      <p:ext uri="{BB962C8B-B14F-4D97-AF65-F5344CB8AC3E}">
        <p14:creationId xmlns:p14="http://schemas.microsoft.com/office/powerpoint/2010/main" val="4133121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FFEE-284B-4A46-9662-07E3D26A3AF8}"/>
              </a:ext>
            </a:extLst>
          </p:cNvPr>
          <p:cNvSpPr>
            <a:spLocks noGrp="1"/>
          </p:cNvSpPr>
          <p:nvPr>
            <p:ph type="title"/>
          </p:nvPr>
        </p:nvSpPr>
        <p:spPr/>
        <p:txBody>
          <a:bodyPr/>
          <a:lstStyle/>
          <a:p>
            <a:r>
              <a:rPr lang="en-GB" dirty="0"/>
              <a:t>Impact in school</a:t>
            </a:r>
          </a:p>
        </p:txBody>
      </p:sp>
      <p:sp>
        <p:nvSpPr>
          <p:cNvPr id="3" name="Content Placeholder 2">
            <a:extLst>
              <a:ext uri="{FF2B5EF4-FFF2-40B4-BE49-F238E27FC236}">
                <a16:creationId xmlns:a16="http://schemas.microsoft.com/office/drawing/2014/main" id="{B1D0D0AF-DB2E-4978-8BAE-C22469A94550}"/>
              </a:ext>
            </a:extLst>
          </p:cNvPr>
          <p:cNvSpPr>
            <a:spLocks noGrp="1"/>
          </p:cNvSpPr>
          <p:nvPr>
            <p:ph idx="1"/>
          </p:nvPr>
        </p:nvSpPr>
        <p:spPr/>
        <p:txBody>
          <a:bodyPr>
            <a:noAutofit/>
          </a:bodyPr>
          <a:lstStyle/>
          <a:p>
            <a:r>
              <a:rPr lang="en-GB" dirty="0"/>
              <a:t>Children with ADHD show difficulties across academic domains</a:t>
            </a:r>
          </a:p>
          <a:p>
            <a:r>
              <a:rPr lang="en-GB" dirty="0"/>
              <a:t>Reading and Math</a:t>
            </a:r>
          </a:p>
          <a:p>
            <a:r>
              <a:rPr lang="en-GB" dirty="0"/>
              <a:t>56% - require tutoring</a:t>
            </a:r>
          </a:p>
          <a:p>
            <a:r>
              <a:rPr lang="en-GB" dirty="0"/>
              <a:t>30% - 49% - receive special services</a:t>
            </a:r>
          </a:p>
          <a:p>
            <a:r>
              <a:rPr lang="en-GB" dirty="0"/>
              <a:t>30% - repeat grade/level</a:t>
            </a:r>
          </a:p>
          <a:p>
            <a:r>
              <a:rPr lang="en-GB" dirty="0"/>
              <a:t>10% - 35% - do not complete secondary education</a:t>
            </a:r>
          </a:p>
          <a:p>
            <a:r>
              <a:rPr lang="en-GB" dirty="0"/>
              <a:t>Longitudinal study – predictor of academic achievement</a:t>
            </a:r>
          </a:p>
          <a:p>
            <a:endParaRPr lang="en-GB" dirty="0"/>
          </a:p>
          <a:p>
            <a:r>
              <a:rPr lang="en-GB" dirty="0"/>
              <a:t>BUT… no direct or clear explanation how ADHD affect academic performance</a:t>
            </a:r>
          </a:p>
          <a:p>
            <a:r>
              <a:rPr lang="en-GB" dirty="0"/>
              <a:t>Hypothesis – conduct problems</a:t>
            </a:r>
          </a:p>
        </p:txBody>
      </p:sp>
    </p:spTree>
    <p:extLst>
      <p:ext uri="{BB962C8B-B14F-4D97-AF65-F5344CB8AC3E}">
        <p14:creationId xmlns:p14="http://schemas.microsoft.com/office/powerpoint/2010/main" val="705579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E78E2-F913-4586-9819-75CC80605E2E}"/>
              </a:ext>
            </a:extLst>
          </p:cNvPr>
          <p:cNvSpPr>
            <a:spLocks noGrp="1"/>
          </p:cNvSpPr>
          <p:nvPr>
            <p:ph type="title"/>
          </p:nvPr>
        </p:nvSpPr>
        <p:spPr/>
        <p:txBody>
          <a:bodyPr/>
          <a:lstStyle/>
          <a:p>
            <a:r>
              <a:rPr lang="en-GB" dirty="0"/>
              <a:t>ADHD and cognitive ability </a:t>
            </a:r>
          </a:p>
        </p:txBody>
      </p:sp>
      <p:sp>
        <p:nvSpPr>
          <p:cNvPr id="3" name="Content Placeholder 2">
            <a:extLst>
              <a:ext uri="{FF2B5EF4-FFF2-40B4-BE49-F238E27FC236}">
                <a16:creationId xmlns:a16="http://schemas.microsoft.com/office/drawing/2014/main" id="{213B8B27-13E8-4EEB-A771-20F48FD31AA1}"/>
              </a:ext>
            </a:extLst>
          </p:cNvPr>
          <p:cNvSpPr>
            <a:spLocks noGrp="1"/>
          </p:cNvSpPr>
          <p:nvPr>
            <p:ph idx="1"/>
          </p:nvPr>
        </p:nvSpPr>
        <p:spPr/>
        <p:txBody>
          <a:bodyPr/>
          <a:lstStyle/>
          <a:p>
            <a:r>
              <a:rPr lang="en-GB" dirty="0"/>
              <a:t>Cognitive processing problems that interfere with the ability to  learn in traditional academic settings</a:t>
            </a:r>
          </a:p>
          <a:p>
            <a:r>
              <a:rPr lang="en-GB" dirty="0"/>
              <a:t>Example: </a:t>
            </a:r>
          </a:p>
          <a:p>
            <a:r>
              <a:rPr lang="en-GB" dirty="0"/>
              <a:t>Missing information presented by teachers </a:t>
            </a:r>
          </a:p>
          <a:p>
            <a:r>
              <a:rPr lang="en-GB" dirty="0"/>
              <a:t>Missing opportunities to practice newly learned academic skills</a:t>
            </a:r>
          </a:p>
          <a:p>
            <a:r>
              <a:rPr lang="en-GB" dirty="0"/>
              <a:t>General lower fund of information</a:t>
            </a:r>
          </a:p>
          <a:p>
            <a:r>
              <a:rPr lang="en-GB" dirty="0"/>
              <a:t>deficit in working memory</a:t>
            </a:r>
          </a:p>
          <a:p>
            <a:r>
              <a:rPr lang="en-GB" dirty="0"/>
              <a:t>organizing information and relating information to others</a:t>
            </a:r>
          </a:p>
          <a:p>
            <a:endParaRPr lang="en-GB" dirty="0"/>
          </a:p>
        </p:txBody>
      </p:sp>
    </p:spTree>
    <p:extLst>
      <p:ext uri="{BB962C8B-B14F-4D97-AF65-F5344CB8AC3E}">
        <p14:creationId xmlns:p14="http://schemas.microsoft.com/office/powerpoint/2010/main" val="16138984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27450-E59A-4A6B-A06B-62A61D8B401C}"/>
              </a:ext>
            </a:extLst>
          </p:cNvPr>
          <p:cNvSpPr>
            <a:spLocks noGrp="1"/>
          </p:cNvSpPr>
          <p:nvPr>
            <p:ph type="title"/>
          </p:nvPr>
        </p:nvSpPr>
        <p:spPr/>
        <p:txBody>
          <a:bodyPr/>
          <a:lstStyle/>
          <a:p>
            <a:r>
              <a:rPr lang="en-GB" dirty="0"/>
              <a:t>Controversies surrounding ADHD</a:t>
            </a:r>
          </a:p>
        </p:txBody>
      </p:sp>
      <p:sp>
        <p:nvSpPr>
          <p:cNvPr id="3" name="Content Placeholder 2">
            <a:extLst>
              <a:ext uri="{FF2B5EF4-FFF2-40B4-BE49-F238E27FC236}">
                <a16:creationId xmlns:a16="http://schemas.microsoft.com/office/drawing/2014/main" id="{67F7E806-37FF-4C8D-BC03-4EC13C5BC0CC}"/>
              </a:ext>
            </a:extLst>
          </p:cNvPr>
          <p:cNvSpPr>
            <a:spLocks noGrp="1"/>
          </p:cNvSpPr>
          <p:nvPr>
            <p:ph sz="half" idx="1"/>
          </p:nvPr>
        </p:nvSpPr>
        <p:spPr/>
        <p:txBody>
          <a:bodyPr>
            <a:normAutofit lnSpcReduction="10000"/>
          </a:bodyPr>
          <a:lstStyle/>
          <a:p>
            <a:r>
              <a:rPr lang="en-GB" sz="2000" dirty="0"/>
              <a:t>Is it over diagnosed? </a:t>
            </a:r>
          </a:p>
          <a:p>
            <a:r>
              <a:rPr lang="en-GB" sz="2000" dirty="0"/>
              <a:t>Are teachers pushing to get kids into treatment so they can control behavioural interruptions in their classes.</a:t>
            </a:r>
          </a:p>
          <a:p>
            <a:r>
              <a:rPr lang="en-GB" sz="2000" dirty="0"/>
              <a:t>To medicate or to not medicate? </a:t>
            </a:r>
          </a:p>
          <a:p>
            <a:r>
              <a:rPr lang="en-GB" sz="2000" dirty="0"/>
              <a:t>Are too many kids prescribed medications for ADHD, benefiting drug companies more than children’s lives?  </a:t>
            </a:r>
          </a:p>
          <a:p>
            <a:endParaRPr lang="en-GB" dirty="0"/>
          </a:p>
          <a:p>
            <a:endParaRPr lang="en-GB" dirty="0"/>
          </a:p>
        </p:txBody>
      </p:sp>
      <p:sp>
        <p:nvSpPr>
          <p:cNvPr id="6" name="Content Placeholder 5">
            <a:extLst>
              <a:ext uri="{FF2B5EF4-FFF2-40B4-BE49-F238E27FC236}">
                <a16:creationId xmlns:a16="http://schemas.microsoft.com/office/drawing/2014/main" id="{DF098E6E-122A-4510-AC01-C0BD9D99979B}"/>
              </a:ext>
            </a:extLst>
          </p:cNvPr>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1106152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A999-258D-44BD-91CC-DDE77E101AB0}"/>
              </a:ext>
            </a:extLst>
          </p:cNvPr>
          <p:cNvSpPr>
            <a:spLocks noGrp="1"/>
          </p:cNvSpPr>
          <p:nvPr>
            <p:ph type="title"/>
          </p:nvPr>
        </p:nvSpPr>
        <p:spPr/>
        <p:txBody>
          <a:bodyPr/>
          <a:lstStyle/>
          <a:p>
            <a:r>
              <a:rPr lang="en-GB" dirty="0"/>
              <a:t>ADHD – a cultural identity?</a:t>
            </a:r>
          </a:p>
        </p:txBody>
      </p:sp>
      <p:sp>
        <p:nvSpPr>
          <p:cNvPr id="3" name="Content Placeholder 2">
            <a:extLst>
              <a:ext uri="{FF2B5EF4-FFF2-40B4-BE49-F238E27FC236}">
                <a16:creationId xmlns:a16="http://schemas.microsoft.com/office/drawing/2014/main" id="{9D8C9D97-D387-44E4-82A6-DA68CF1ABB89}"/>
              </a:ext>
            </a:extLst>
          </p:cNvPr>
          <p:cNvSpPr>
            <a:spLocks noGrp="1"/>
          </p:cNvSpPr>
          <p:nvPr>
            <p:ph idx="1"/>
          </p:nvPr>
        </p:nvSpPr>
        <p:spPr/>
        <p:txBody>
          <a:bodyPr/>
          <a:lstStyle/>
          <a:p>
            <a:r>
              <a:rPr lang="en-GB" dirty="0">
                <a:hlinkClick r:id="rId2"/>
              </a:rPr>
              <a:t>https://www.ted.com/talks/ken_robinson_changing_education_paradigms</a:t>
            </a:r>
            <a:endParaRPr lang="en-GB" dirty="0"/>
          </a:p>
          <a:p>
            <a:endParaRPr lang="en-GB" dirty="0"/>
          </a:p>
        </p:txBody>
      </p:sp>
    </p:spTree>
    <p:extLst>
      <p:ext uri="{BB962C8B-B14F-4D97-AF65-F5344CB8AC3E}">
        <p14:creationId xmlns:p14="http://schemas.microsoft.com/office/powerpoint/2010/main" val="3340259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208B-1F30-4A3A-81DE-C66F84FA323A}"/>
              </a:ext>
            </a:extLst>
          </p:cNvPr>
          <p:cNvSpPr>
            <a:spLocks noGrp="1"/>
          </p:cNvSpPr>
          <p:nvPr>
            <p:ph type="title"/>
          </p:nvPr>
        </p:nvSpPr>
        <p:spPr/>
        <p:txBody>
          <a:bodyPr/>
          <a:lstStyle/>
          <a:p>
            <a:r>
              <a:rPr lang="en-GB" dirty="0"/>
              <a:t>Anxiety Disorders</a:t>
            </a:r>
          </a:p>
        </p:txBody>
      </p:sp>
      <p:sp>
        <p:nvSpPr>
          <p:cNvPr id="4" name="Content Placeholder 3">
            <a:extLst>
              <a:ext uri="{FF2B5EF4-FFF2-40B4-BE49-F238E27FC236}">
                <a16:creationId xmlns:a16="http://schemas.microsoft.com/office/drawing/2014/main" id="{49A2C81C-7FDE-4939-AF62-32F08D40CDE6}"/>
              </a:ext>
            </a:extLst>
          </p:cNvPr>
          <p:cNvSpPr>
            <a:spLocks noGrp="1"/>
          </p:cNvSpPr>
          <p:nvPr>
            <p:ph sz="half" idx="2"/>
          </p:nvPr>
        </p:nvSpPr>
        <p:spPr/>
        <p:txBody>
          <a:bodyPr/>
          <a:lstStyle/>
          <a:p>
            <a:r>
              <a:rPr lang="en-GB" dirty="0">
                <a:hlinkClick r:id="rId2"/>
              </a:rPr>
              <a:t>https://www.youtube.com/watch?v=4VbxjsO9IYI</a:t>
            </a:r>
            <a:endParaRPr lang="en-GB" dirty="0"/>
          </a:p>
          <a:p>
            <a:pPr marL="0" indent="0">
              <a:buNone/>
            </a:pPr>
            <a:endParaRPr lang="en-GB" dirty="0"/>
          </a:p>
          <a:p>
            <a:pPr marL="0" indent="0">
              <a:buNone/>
            </a:pPr>
            <a:r>
              <a:rPr lang="en-GB" dirty="0"/>
              <a:t>Child Anxiety, CYP talk about it</a:t>
            </a:r>
          </a:p>
          <a:p>
            <a:endParaRPr lang="en-GB" dirty="0"/>
          </a:p>
        </p:txBody>
      </p:sp>
      <p:pic>
        <p:nvPicPr>
          <p:cNvPr id="5" name="Content Placeholder 3">
            <a:extLst>
              <a:ext uri="{FF2B5EF4-FFF2-40B4-BE49-F238E27FC236}">
                <a16:creationId xmlns:a16="http://schemas.microsoft.com/office/drawing/2014/main" id="{091153BF-5B0C-4FDE-9F2C-E143C87E3121}"/>
              </a:ext>
            </a:extLst>
          </p:cNvPr>
          <p:cNvPicPr>
            <a:picLocks noGrp="1" noChangeAspect="1"/>
          </p:cNvPicPr>
          <p:nvPr>
            <p:ph sz="half" idx="1"/>
          </p:nvPr>
        </p:nvPicPr>
        <p:blipFill>
          <a:blip r:embed="rId3"/>
          <a:stretch>
            <a:fillRect/>
          </a:stretch>
        </p:blipFill>
        <p:spPr>
          <a:xfrm>
            <a:off x="2153322" y="1506070"/>
            <a:ext cx="4442909" cy="2232212"/>
          </a:xfrm>
          <a:prstGeom prst="rect">
            <a:avLst/>
          </a:prstGeom>
        </p:spPr>
      </p:pic>
      <p:sp>
        <p:nvSpPr>
          <p:cNvPr id="8" name="Rectangle 7">
            <a:extLst>
              <a:ext uri="{FF2B5EF4-FFF2-40B4-BE49-F238E27FC236}">
                <a16:creationId xmlns:a16="http://schemas.microsoft.com/office/drawing/2014/main" id="{3B7E95BD-FD15-4C8A-9636-C285A3C57E16}"/>
              </a:ext>
            </a:extLst>
          </p:cNvPr>
          <p:cNvSpPr/>
          <p:nvPr/>
        </p:nvSpPr>
        <p:spPr>
          <a:xfrm>
            <a:off x="1541929" y="1670966"/>
            <a:ext cx="4554071" cy="2862322"/>
          </a:xfrm>
          <a:prstGeom prst="rect">
            <a:avLst/>
          </a:prstGeom>
        </p:spPr>
        <p:txBody>
          <a:bodyPr wrap="square">
            <a:spAutoFit/>
          </a:bodyPr>
          <a:lstStyle/>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r>
              <a:rPr lang="en-GB" dirty="0">
                <a:hlinkClick r:id="rId4"/>
              </a:rPr>
              <a:t>https://www.youtube.com/watch?v=xFhxfLB0-5U</a:t>
            </a:r>
            <a:endParaRPr lang="en-GB" dirty="0"/>
          </a:p>
        </p:txBody>
      </p:sp>
    </p:spTree>
    <p:extLst>
      <p:ext uri="{BB962C8B-B14F-4D97-AF65-F5344CB8AC3E}">
        <p14:creationId xmlns:p14="http://schemas.microsoft.com/office/powerpoint/2010/main" val="1475275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5A4E02-5AB0-4F76-B7F0-CF84D18AB7CA}"/>
              </a:ext>
            </a:extLst>
          </p:cNvPr>
          <p:cNvSpPr>
            <a:spLocks noGrp="1"/>
          </p:cNvSpPr>
          <p:nvPr>
            <p:ph type="title"/>
          </p:nvPr>
        </p:nvSpPr>
        <p:spPr/>
        <p:txBody>
          <a:bodyPr/>
          <a:lstStyle/>
          <a:p>
            <a:r>
              <a:rPr lang="en-GB" dirty="0"/>
              <a:t>New Curriculum for Wales 2022</a:t>
            </a:r>
            <a:br>
              <a:rPr lang="en-GB" dirty="0"/>
            </a:br>
            <a:r>
              <a:rPr lang="en-GB" dirty="0"/>
              <a:t>4 Purposes</a:t>
            </a:r>
          </a:p>
        </p:txBody>
      </p:sp>
      <p:pic>
        <p:nvPicPr>
          <p:cNvPr id="8" name="Content Placeholder 7" descr="Diagram&#10;&#10;Description automatically generated">
            <a:extLst>
              <a:ext uri="{FF2B5EF4-FFF2-40B4-BE49-F238E27FC236}">
                <a16:creationId xmlns:a16="http://schemas.microsoft.com/office/drawing/2014/main" id="{4730662A-4BDF-455B-8DE7-FF5D9FAB0731}"/>
              </a:ext>
            </a:extLst>
          </p:cNvPr>
          <p:cNvPicPr>
            <a:picLocks noGrp="1" noChangeAspect="1"/>
          </p:cNvPicPr>
          <p:nvPr>
            <p:ph idx="1"/>
          </p:nvPr>
        </p:nvPicPr>
        <p:blipFill>
          <a:blip r:embed="rId2"/>
          <a:stretch>
            <a:fillRect/>
          </a:stretch>
        </p:blipFill>
        <p:spPr>
          <a:xfrm>
            <a:off x="3334043" y="2133600"/>
            <a:ext cx="6484308" cy="4337538"/>
          </a:xfrm>
        </p:spPr>
      </p:pic>
    </p:spTree>
    <p:extLst>
      <p:ext uri="{BB962C8B-B14F-4D97-AF65-F5344CB8AC3E}">
        <p14:creationId xmlns:p14="http://schemas.microsoft.com/office/powerpoint/2010/main" val="20306134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p:txBody>
          <a:bodyPr>
            <a:normAutofit fontScale="92500" lnSpcReduction="20000"/>
          </a:bodyPr>
          <a:lstStyle/>
          <a:p>
            <a:endParaRPr lang="en-GB" dirty="0"/>
          </a:p>
          <a:p>
            <a:r>
              <a:rPr lang="en-GB" dirty="0"/>
              <a:t>Estyn (2020) Available at </a:t>
            </a:r>
            <a:r>
              <a:rPr lang="en-GB" dirty="0">
                <a:hlinkClick r:id="rId2"/>
              </a:rPr>
              <a:t>https://gov.wales/sites/default/files/publications/2020-01/knowing-your-children-supporting-pupils-with-adverse-childhood%20experiences.pdf</a:t>
            </a:r>
            <a:r>
              <a:rPr lang="en-GB" dirty="0"/>
              <a:t> (Accessed 22/10/21)</a:t>
            </a:r>
          </a:p>
          <a:p>
            <a:r>
              <a:rPr lang="en-GB" sz="1800" b="0" i="0" dirty="0">
                <a:solidFill>
                  <a:srgbClr val="212529"/>
                </a:solidFill>
                <a:effectLst/>
                <a:latin typeface="Century Gothic" panose="020B0502020202020204" pitchFamily="34" charset="0"/>
              </a:rPr>
              <a:t>NHS Wales (</a:t>
            </a:r>
            <a:r>
              <a:rPr lang="en-GB" sz="1800" b="0" i="0" dirty="0" err="1">
                <a:solidFill>
                  <a:srgbClr val="212529"/>
                </a:solidFill>
                <a:effectLst/>
                <a:latin typeface="Century Gothic" panose="020B0502020202020204" pitchFamily="34" charset="0"/>
              </a:rPr>
              <a:t>nd</a:t>
            </a:r>
            <a:r>
              <a:rPr lang="en-GB" sz="1800" b="0" i="0" dirty="0">
                <a:solidFill>
                  <a:srgbClr val="212529"/>
                </a:solidFill>
                <a:effectLst/>
                <a:latin typeface="Century Gothic" panose="020B0502020202020204" pitchFamily="34" charset="0"/>
              </a:rPr>
              <a:t>) Available at  </a:t>
            </a:r>
            <a:r>
              <a:rPr lang="en-GB" sz="1800" b="0" i="0" dirty="0">
                <a:solidFill>
                  <a:srgbClr val="212529"/>
                </a:solidFill>
                <a:effectLst/>
                <a:latin typeface="Century Gothic" panose="020B0502020202020204" pitchFamily="34" charset="0"/>
                <a:hlinkClick r:id="rId3"/>
              </a:rPr>
              <a:t>https://phw.nhs.wales/topics/adverse-childhood-experiences/</a:t>
            </a:r>
            <a:r>
              <a:rPr lang="en-GB" sz="1800" b="0" i="0" dirty="0">
                <a:solidFill>
                  <a:srgbClr val="212529"/>
                </a:solidFill>
                <a:effectLst/>
                <a:latin typeface="Century Gothic" panose="020B0502020202020204" pitchFamily="34" charset="0"/>
              </a:rPr>
              <a:t>  (Accessed 22/10/21)</a:t>
            </a:r>
          </a:p>
          <a:p>
            <a:r>
              <a:rPr lang="en-GB" dirty="0"/>
              <a:t>Office for National Statistics: Insights into children's mental health and well-being (2015) Available at http://backup.ons.gov.uk/2015/10/20/insights-into-childrens-mental-health-and-well-being/ (Accessed 19.11.20)</a:t>
            </a:r>
          </a:p>
          <a:p>
            <a:r>
              <a:rPr lang="en-GB" dirty="0"/>
              <a:t>Welsh Government: Wellbeing of Future Generations (Wales) Act 2015. Available at </a:t>
            </a:r>
            <a:r>
              <a:rPr lang="en-GB" dirty="0">
                <a:hlinkClick r:id="rId4"/>
              </a:rPr>
              <a:t>http://www.legislation.gov.uk/anaw/2015/2/contents/enacted</a:t>
            </a:r>
            <a:r>
              <a:rPr lang="en-GB" dirty="0"/>
              <a:t> (Accessed 19.11.20)</a:t>
            </a:r>
          </a:p>
          <a:p>
            <a:r>
              <a:rPr lang="en-GB" dirty="0" err="1"/>
              <a:t>Youngminds</a:t>
            </a:r>
            <a:r>
              <a:rPr lang="en-GB" dirty="0"/>
              <a:t> (2015) Available at </a:t>
            </a:r>
            <a:r>
              <a:rPr lang="en-GB" dirty="0">
                <a:hlinkClick r:id="rId5"/>
              </a:rPr>
              <a:t>http://www.youngminds.org.uk/</a:t>
            </a:r>
            <a:r>
              <a:rPr lang="en-GB" dirty="0"/>
              <a:t> (Accessed 19.11.20)</a:t>
            </a:r>
          </a:p>
          <a:p>
            <a:endParaRPr lang="en-GB" dirty="0"/>
          </a:p>
        </p:txBody>
      </p:sp>
    </p:spTree>
    <p:extLst>
      <p:ext uri="{BB962C8B-B14F-4D97-AF65-F5344CB8AC3E}">
        <p14:creationId xmlns:p14="http://schemas.microsoft.com/office/powerpoint/2010/main" val="343949122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311</TotalTime>
  <Words>1942</Words>
  <Application>Microsoft Office PowerPoint</Application>
  <PresentationFormat>Widescreen</PresentationFormat>
  <Paragraphs>186</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-apple-system</vt:lpstr>
      <vt:lpstr>Arial</vt:lpstr>
      <vt:lpstr>Century Gothic</vt:lpstr>
      <vt:lpstr>Wingdings 3</vt:lpstr>
      <vt:lpstr>Wisp</vt:lpstr>
      <vt:lpstr>ECIE5005– Session 3 – Mental Health Conditions – Diagnosis, and Interventions</vt:lpstr>
      <vt:lpstr>Bullying </vt:lpstr>
      <vt:lpstr>What is bullying</vt:lpstr>
      <vt:lpstr>But….</vt:lpstr>
      <vt:lpstr>Traditional/Conventional Face to Face Bullying</vt:lpstr>
      <vt:lpstr>Relational Bullying</vt:lpstr>
      <vt:lpstr>Cyberbullying</vt:lpstr>
      <vt:lpstr>Cyberbullying</vt:lpstr>
      <vt:lpstr>Bullying in Children’s perspective</vt:lpstr>
      <vt:lpstr>Why worry? - Some facts</vt:lpstr>
      <vt:lpstr>Why worry – Psychological Links</vt:lpstr>
      <vt:lpstr>Psychological Links</vt:lpstr>
      <vt:lpstr>Task</vt:lpstr>
      <vt:lpstr>Why Students Do Not Report Bullying</vt:lpstr>
      <vt:lpstr>Wales Anti-bullying Guidelines</vt:lpstr>
      <vt:lpstr>Identification</vt:lpstr>
      <vt:lpstr>What is a typical behaviour? </vt:lpstr>
      <vt:lpstr>Critical questions for assessments</vt:lpstr>
      <vt:lpstr>Adverse Childhood Experiences  </vt:lpstr>
      <vt:lpstr>ACEs in Wales</vt:lpstr>
      <vt:lpstr>What do we know about Adverse Childhood Experiences? </vt:lpstr>
      <vt:lpstr>Supporting pupils with ACE’s</vt:lpstr>
      <vt:lpstr>Attention Deficit and Hyperactivity Disorder (ADHD)</vt:lpstr>
      <vt:lpstr>ADHD</vt:lpstr>
      <vt:lpstr>ADHD - Issues</vt:lpstr>
      <vt:lpstr>Associated disorders and features</vt:lpstr>
      <vt:lpstr>Impact at home </vt:lpstr>
      <vt:lpstr>Impact in school</vt:lpstr>
      <vt:lpstr>ADHD and cognitive ability </vt:lpstr>
      <vt:lpstr>Controversies surrounding ADHD</vt:lpstr>
      <vt:lpstr>ADHD – a cultural identity?</vt:lpstr>
      <vt:lpstr>Anxiety Disorders</vt:lpstr>
      <vt:lpstr>New Curriculum for Wales 2022 4 Purposes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Session 3 – Mental Health Conditions – Diagnosis, and Interventions</dc:title>
  <dc:creator>Cindy Hunt</dc:creator>
  <cp:lastModifiedBy>Cindy Hunt</cp:lastModifiedBy>
  <cp:revision>15</cp:revision>
  <dcterms:created xsi:type="dcterms:W3CDTF">2020-11-23T11:47:03Z</dcterms:created>
  <dcterms:modified xsi:type="dcterms:W3CDTF">2023-01-05T17:12:26Z</dcterms:modified>
</cp:coreProperties>
</file>