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142BC2-9C71-F870-C310-2B848EDE79F4}" v="32" dt="2022-12-07T10:23:10.237"/>
    <p1510:client id="{33C4CB71-2DF9-DCEA-5141-63F73788D97F}" v="1" dt="2022-12-07T00:24:57.976"/>
    <p1510:client id="{C27EE0F0-E062-4E59-9ECA-AC34A6A9D2F0}" v="1" dt="2022-12-07T01:42:43.0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p:scale>
          <a:sx n="78" d="100"/>
          <a:sy n="78" d="100"/>
        </p:scale>
        <p:origin x="43" y="-163"/>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notesMaster" Target="notesMasters/notesMaster1.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microsoft.com/office/2015/10/relationships/revisionInfo" Target="revisionInfo.xml" Id="rId22"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B8E88D-1860-481F-A372-6919C7366DDE}" type="datetimeFigureOut">
              <a:rPr lang="en-GB" smtClean="0"/>
              <a:t>07/12/2022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3CBF67-2A46-4DD5-AC45-78EDE3DC5808}" type="slidenum">
              <a:rPr lang="en-GB" smtClean="0"/>
              <a:t>‹#›</a:t>
            </a:fld>
            <a:endParaRPr lang="en-GB"/>
          </a:p>
        </p:txBody>
      </p:sp>
    </p:spTree>
    <p:extLst>
      <p:ext uri="{BB962C8B-B14F-4D97-AF65-F5344CB8AC3E}">
        <p14:creationId xmlns:p14="http://schemas.microsoft.com/office/powerpoint/2010/main" val="15816770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3CBF67-2A46-4DD5-AC45-78EDE3DC5808}" type="slidenum">
              <a:rPr lang="en-GB" smtClean="0"/>
              <a:t>5</a:t>
            </a:fld>
            <a:endParaRPr lang="en-GB"/>
          </a:p>
        </p:txBody>
      </p:sp>
    </p:spTree>
    <p:extLst>
      <p:ext uri="{BB962C8B-B14F-4D97-AF65-F5344CB8AC3E}">
        <p14:creationId xmlns:p14="http://schemas.microsoft.com/office/powerpoint/2010/main" val="34110333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12/7/2022</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1040344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12/7/2022</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965657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12/7/2022</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299379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12/7/2022</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051924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12/7/2022</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0006211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12/7/2022</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22758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12/7/2022</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71573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12/7/2022</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868008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12/7/2022</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777205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12/7/2022</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485879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12/7/2022</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21477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12/7/2022</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2932446187"/>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hospitalityinsights.com/content/uk-hotel-industry-heading-towards-uncertain-2022-according-to-pwc" TargetMode="External"/><Relationship Id="rId2" Type="http://schemas.openxmlformats.org/officeDocument/2006/relationships/hyperlink" Target="https://www.ihg.com/crowneplaza/hotels/gb/en/leeds/leeuk/hoteldetail?cm_mmc=GoogleMaps-_-CP-_-GB-_-LEEUK" TargetMode="External"/><Relationship Id="rId1" Type="http://schemas.openxmlformats.org/officeDocument/2006/relationships/slideLayout" Target="../slideLayouts/slideLayout2.xml"/><Relationship Id="rId5" Type="http://schemas.openxmlformats.org/officeDocument/2006/relationships/hyperlink" Target="https://www.statista.com/statistics/223344/crowne-plaza-hotels-revenue/" TargetMode="External"/><Relationship Id="rId4" Type="http://schemas.openxmlformats.org/officeDocument/2006/relationships/hyperlink" Target="https://skift.com/2022/09/26/why-guest-communication-is-key-to-delivering-stand-out-service-within-hospita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1C9781-1BFB-4400-A1AC-1BEAE67287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B32CAD-5F08-4EE4-B80D-A9E62A650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67818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37552" y="1371599"/>
            <a:ext cx="5020236" cy="2360429"/>
          </a:xfrm>
        </p:spPr>
        <p:txBody>
          <a:bodyPr>
            <a:normAutofit/>
          </a:bodyPr>
          <a:lstStyle/>
          <a:p>
            <a:r>
              <a:rPr lang="en-GB">
                <a:solidFill>
                  <a:schemeClr val="bg2"/>
                </a:solidFill>
                <a:cs typeface="Calibri Light"/>
              </a:rPr>
              <a:t>Crowne Plaza Hotel</a:t>
            </a:r>
          </a:p>
        </p:txBody>
      </p:sp>
      <p:sp>
        <p:nvSpPr>
          <p:cNvPr id="3" name="Subtitle 2"/>
          <p:cNvSpPr>
            <a:spLocks noGrp="1"/>
          </p:cNvSpPr>
          <p:nvPr>
            <p:ph type="subTitle" idx="1"/>
          </p:nvPr>
        </p:nvSpPr>
        <p:spPr>
          <a:xfrm>
            <a:off x="1371600" y="4114800"/>
            <a:ext cx="5410200" cy="1371601"/>
          </a:xfrm>
        </p:spPr>
        <p:txBody>
          <a:bodyPr vert="horz" lIns="91440" tIns="45720" rIns="91440" bIns="45720" rtlCol="0" anchor="t">
            <a:normAutofit/>
          </a:bodyPr>
          <a:lstStyle/>
          <a:p>
            <a:r>
              <a:rPr lang="en-GB" dirty="0">
                <a:solidFill>
                  <a:schemeClr val="bg1"/>
                </a:solidFill>
              </a:rPr>
              <a:t>Leeds city centre</a:t>
            </a:r>
          </a:p>
        </p:txBody>
      </p:sp>
      <p:pic>
        <p:nvPicPr>
          <p:cNvPr id="4" name="Picture 3">
            <a:extLst>
              <a:ext uri="{FF2B5EF4-FFF2-40B4-BE49-F238E27FC236}">
                <a16:creationId xmlns:a16="http://schemas.microsoft.com/office/drawing/2014/main" id="{8CC54152-FE57-D98B-5652-E6246F25DA67}"/>
              </a:ext>
            </a:extLst>
          </p:cNvPr>
          <p:cNvPicPr>
            <a:picLocks noChangeAspect="1"/>
          </p:cNvPicPr>
          <p:nvPr/>
        </p:nvPicPr>
        <p:blipFill rotWithShape="1">
          <a:blip r:embed="rId2"/>
          <a:srcRect l="42345" r="26601" b="6250"/>
          <a:stretch/>
        </p:blipFill>
        <p:spPr>
          <a:xfrm>
            <a:off x="8153401" y="10"/>
            <a:ext cx="4038600" cy="685799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BAD784-BAAF-4CC0-9F52-682A8E966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D401B9-9595-42B7-B197-AB5FB5C65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3952B7-52DE-D991-0710-12E6FC253046}"/>
              </a:ext>
            </a:extLst>
          </p:cNvPr>
          <p:cNvSpPr>
            <a:spLocks noGrp="1"/>
          </p:cNvSpPr>
          <p:nvPr>
            <p:ph type="ctrTitle"/>
          </p:nvPr>
        </p:nvSpPr>
        <p:spPr>
          <a:xfrm>
            <a:off x="2057400" y="1371600"/>
            <a:ext cx="8115300" cy="2356338"/>
          </a:xfrm>
        </p:spPr>
        <p:txBody>
          <a:bodyPr>
            <a:normAutofit/>
          </a:bodyPr>
          <a:lstStyle/>
          <a:p>
            <a:r>
              <a:rPr lang="en-GB" sz="4000">
                <a:solidFill>
                  <a:schemeClr val="bg2"/>
                </a:solidFill>
              </a:rPr>
              <a:t>history</a:t>
            </a:r>
          </a:p>
        </p:txBody>
      </p:sp>
      <p:sp>
        <p:nvSpPr>
          <p:cNvPr id="3" name="Content Placeholder 2">
            <a:extLst>
              <a:ext uri="{FF2B5EF4-FFF2-40B4-BE49-F238E27FC236}">
                <a16:creationId xmlns:a16="http://schemas.microsoft.com/office/drawing/2014/main" id="{FD6D34B8-D565-B1BF-15B8-FF8FFEDC0F93}"/>
              </a:ext>
            </a:extLst>
          </p:cNvPr>
          <p:cNvSpPr>
            <a:spLocks noGrp="1"/>
          </p:cNvSpPr>
          <p:nvPr>
            <p:ph type="subTitle" idx="1"/>
          </p:nvPr>
        </p:nvSpPr>
        <p:spPr>
          <a:xfrm>
            <a:off x="2057400" y="3962399"/>
            <a:ext cx="8115300" cy="1524003"/>
          </a:xfrm>
        </p:spPr>
        <p:txBody>
          <a:bodyPr vert="horz" lIns="91440" tIns="45720" rIns="91440" bIns="45720" rtlCol="0">
            <a:normAutofit/>
          </a:bodyPr>
          <a:lstStyle/>
          <a:p>
            <a:pPr>
              <a:lnSpc>
                <a:spcPct val="90000"/>
              </a:lnSpc>
            </a:pPr>
            <a:r>
              <a:rPr lang="en-GB" sz="2000">
                <a:solidFill>
                  <a:schemeClr val="bg1"/>
                </a:solidFill>
                <a:ea typeface="+mj-lt"/>
                <a:cs typeface="+mj-lt"/>
              </a:rPr>
              <a:t>Holiday Inn Crowne Plaza was established in</a:t>
            </a:r>
            <a:r>
              <a:rPr lang="en-GB" sz="2000" b="1">
                <a:solidFill>
                  <a:schemeClr val="bg1"/>
                </a:solidFill>
                <a:ea typeface="+mj-lt"/>
                <a:cs typeface="+mj-lt"/>
              </a:rPr>
              <a:t> 1983</a:t>
            </a:r>
            <a:r>
              <a:rPr lang="en-GB" sz="2000">
                <a:solidFill>
                  <a:schemeClr val="bg1"/>
                </a:solidFill>
                <a:ea typeface="+mj-lt"/>
                <a:cs typeface="+mj-lt"/>
              </a:rPr>
              <a:t> as the upscale division of Holiday Inn. The first Holiday Inn Crowne Plaza hotel opened that year in Rockville, Maryland. In 1988, Bass PLC (today InterContinental Hotels Group) purchased Holiday Corporation and in 1994 the brand was renamed Crowne Plaza Hotels</a:t>
            </a:r>
            <a:endParaRPr lang="en-GB" sz="2000">
              <a:solidFill>
                <a:schemeClr val="bg1"/>
              </a:solidFill>
            </a:endParaRPr>
          </a:p>
        </p:txBody>
      </p:sp>
    </p:spTree>
    <p:extLst>
      <p:ext uri="{BB962C8B-B14F-4D97-AF65-F5344CB8AC3E}">
        <p14:creationId xmlns:p14="http://schemas.microsoft.com/office/powerpoint/2010/main" val="1623822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BAD784-BAAF-4CC0-9F52-682A8E966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D401B9-9595-42B7-B197-AB5FB5C65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D0260C-6EF0-B6AB-3C85-AF42975F2CD2}"/>
              </a:ext>
            </a:extLst>
          </p:cNvPr>
          <p:cNvSpPr>
            <a:spLocks noGrp="1"/>
          </p:cNvSpPr>
          <p:nvPr>
            <p:ph type="ctrTitle"/>
          </p:nvPr>
        </p:nvSpPr>
        <p:spPr>
          <a:xfrm>
            <a:off x="2057400" y="1371600"/>
            <a:ext cx="8115300" cy="2356338"/>
          </a:xfrm>
        </p:spPr>
        <p:txBody>
          <a:bodyPr>
            <a:normAutofit/>
          </a:bodyPr>
          <a:lstStyle/>
          <a:p>
            <a:r>
              <a:rPr lang="en-GB" sz="4000">
                <a:solidFill>
                  <a:schemeClr val="bg2"/>
                </a:solidFill>
              </a:rPr>
              <a:t>facilities</a:t>
            </a:r>
          </a:p>
        </p:txBody>
      </p:sp>
      <p:sp>
        <p:nvSpPr>
          <p:cNvPr id="3" name="Content Placeholder 2">
            <a:extLst>
              <a:ext uri="{FF2B5EF4-FFF2-40B4-BE49-F238E27FC236}">
                <a16:creationId xmlns:a16="http://schemas.microsoft.com/office/drawing/2014/main" id="{CF2985A3-82B2-5182-2328-317A41BE6DF1}"/>
              </a:ext>
            </a:extLst>
          </p:cNvPr>
          <p:cNvSpPr>
            <a:spLocks noGrp="1"/>
          </p:cNvSpPr>
          <p:nvPr>
            <p:ph type="subTitle" idx="1"/>
          </p:nvPr>
        </p:nvSpPr>
        <p:spPr>
          <a:xfrm>
            <a:off x="2057400" y="3962399"/>
            <a:ext cx="8115300" cy="1524003"/>
          </a:xfrm>
        </p:spPr>
        <p:txBody>
          <a:bodyPr vert="horz" lIns="91440" tIns="45720" rIns="91440" bIns="45720" rtlCol="0">
            <a:normAutofit/>
          </a:bodyPr>
          <a:lstStyle/>
          <a:p>
            <a:pPr>
              <a:lnSpc>
                <a:spcPct val="90000"/>
              </a:lnSpc>
            </a:pPr>
            <a:r>
              <a:rPr lang="en-GB" sz="2600">
                <a:solidFill>
                  <a:schemeClr val="bg1"/>
                </a:solidFill>
                <a:ea typeface="+mj-lt"/>
                <a:cs typeface="+mj-lt"/>
              </a:rPr>
              <a:t>Facilities of Crowne Plaza Leeds, an IHG Hotel Great facilities! Review score, 8.3 WiFi is available in the hotel rooms and is free of charge. Private parking is possible on site (reservation is not needed) and costs GBP 17.50 per day</a:t>
            </a:r>
            <a:endParaRPr lang="en-GB" sz="2600">
              <a:solidFill>
                <a:schemeClr val="bg1"/>
              </a:solidFill>
            </a:endParaRPr>
          </a:p>
        </p:txBody>
      </p:sp>
    </p:spTree>
    <p:extLst>
      <p:ext uri="{BB962C8B-B14F-4D97-AF65-F5344CB8AC3E}">
        <p14:creationId xmlns:p14="http://schemas.microsoft.com/office/powerpoint/2010/main" val="605028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BAD784-BAAF-4CC0-9F52-682A8E966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D401B9-9595-42B7-B197-AB5FB5C65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2F10D3-EA5D-EFBA-7E3B-C3F8D5B7D743}"/>
              </a:ext>
            </a:extLst>
          </p:cNvPr>
          <p:cNvSpPr>
            <a:spLocks noGrp="1"/>
          </p:cNvSpPr>
          <p:nvPr>
            <p:ph type="ctrTitle"/>
          </p:nvPr>
        </p:nvSpPr>
        <p:spPr>
          <a:xfrm>
            <a:off x="2057400" y="1371600"/>
            <a:ext cx="8115300" cy="2356338"/>
          </a:xfrm>
        </p:spPr>
        <p:txBody>
          <a:bodyPr>
            <a:normAutofit/>
          </a:bodyPr>
          <a:lstStyle/>
          <a:p>
            <a:r>
              <a:rPr lang="en-GB" sz="4000" b="1" dirty="0">
                <a:solidFill>
                  <a:schemeClr val="bg2"/>
                </a:solidFill>
                <a:ea typeface="+mj-lt"/>
                <a:cs typeface="+mj-lt"/>
              </a:rPr>
              <a:t>Why stay at the IHG Crowne Plaza Leeds?</a:t>
            </a:r>
            <a:endParaRPr lang="en-US" sz="4000" dirty="0">
              <a:solidFill>
                <a:schemeClr val="bg2"/>
              </a:solidFill>
            </a:endParaRPr>
          </a:p>
        </p:txBody>
      </p:sp>
      <p:sp>
        <p:nvSpPr>
          <p:cNvPr id="3" name="Content Placeholder 2">
            <a:extLst>
              <a:ext uri="{FF2B5EF4-FFF2-40B4-BE49-F238E27FC236}">
                <a16:creationId xmlns:a16="http://schemas.microsoft.com/office/drawing/2014/main" id="{CAEF2668-A2BC-FEE5-EFED-0D9B3A63CC17}"/>
              </a:ext>
            </a:extLst>
          </p:cNvPr>
          <p:cNvSpPr>
            <a:spLocks noGrp="1"/>
          </p:cNvSpPr>
          <p:nvPr>
            <p:ph type="subTitle" idx="1"/>
          </p:nvPr>
        </p:nvSpPr>
        <p:spPr>
          <a:xfrm>
            <a:off x="2057400" y="3962399"/>
            <a:ext cx="8115300" cy="1524003"/>
          </a:xfrm>
        </p:spPr>
        <p:txBody>
          <a:bodyPr vert="horz" lIns="91440" tIns="45720" rIns="91440" bIns="45720" rtlCol="0">
            <a:normAutofit/>
          </a:bodyPr>
          <a:lstStyle/>
          <a:p>
            <a:pPr>
              <a:lnSpc>
                <a:spcPct val="90000"/>
              </a:lnSpc>
            </a:pPr>
            <a:r>
              <a:rPr lang="en-GB" sz="2800" dirty="0">
                <a:solidFill>
                  <a:schemeClr val="bg1"/>
                </a:solidFill>
                <a:ea typeface="+mj-lt"/>
                <a:cs typeface="+mj-lt"/>
              </a:rPr>
              <a:t>Lovely room and bathroom,</a:t>
            </a:r>
          </a:p>
          <a:p>
            <a:pPr>
              <a:lnSpc>
                <a:spcPct val="90000"/>
              </a:lnSpc>
            </a:pPr>
            <a:r>
              <a:rPr lang="en-GB" sz="2800" dirty="0">
                <a:solidFill>
                  <a:schemeClr val="bg1"/>
                </a:solidFill>
                <a:ea typeface="+mj-lt"/>
                <a:cs typeface="+mj-lt"/>
              </a:rPr>
              <a:t>breakfast was very nice with lots of options</a:t>
            </a:r>
          </a:p>
          <a:p>
            <a:pPr>
              <a:lnSpc>
                <a:spcPct val="90000"/>
              </a:lnSpc>
            </a:pPr>
            <a:r>
              <a:rPr lang="en-GB" sz="2800" dirty="0">
                <a:solidFill>
                  <a:schemeClr val="bg1"/>
                </a:solidFill>
                <a:ea typeface="+mj-lt"/>
                <a:cs typeface="+mj-lt"/>
              </a:rPr>
              <a:t>great facilities (pool, gym etc)</a:t>
            </a:r>
            <a:endParaRPr lang="en-GB" sz="2800" dirty="0">
              <a:solidFill>
                <a:schemeClr val="bg1"/>
              </a:solidFill>
            </a:endParaRPr>
          </a:p>
          <a:p>
            <a:pPr>
              <a:lnSpc>
                <a:spcPct val="90000"/>
              </a:lnSpc>
            </a:pPr>
            <a:endParaRPr lang="en-GB" sz="2800" dirty="0">
              <a:solidFill>
                <a:schemeClr val="bg1"/>
              </a:solidFill>
            </a:endParaRPr>
          </a:p>
          <a:p>
            <a:pPr>
              <a:lnSpc>
                <a:spcPct val="90000"/>
              </a:lnSpc>
            </a:pPr>
            <a:endParaRPr lang="en-GB" sz="2800" dirty="0">
              <a:solidFill>
                <a:schemeClr val="bg1"/>
              </a:solidFill>
            </a:endParaRPr>
          </a:p>
        </p:txBody>
      </p:sp>
    </p:spTree>
    <p:extLst>
      <p:ext uri="{BB962C8B-B14F-4D97-AF65-F5344CB8AC3E}">
        <p14:creationId xmlns:p14="http://schemas.microsoft.com/office/powerpoint/2010/main" val="2376185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BAD784-BAAF-4CC0-9F52-682A8E966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D401B9-9595-42B7-B197-AB5FB5C65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5DD706-E1C6-8741-F62A-BC7B717346F0}"/>
              </a:ext>
            </a:extLst>
          </p:cNvPr>
          <p:cNvSpPr>
            <a:spLocks noGrp="1"/>
          </p:cNvSpPr>
          <p:nvPr>
            <p:ph type="title"/>
          </p:nvPr>
        </p:nvSpPr>
        <p:spPr>
          <a:xfrm>
            <a:off x="2057400" y="1371600"/>
            <a:ext cx="8115300" cy="2356338"/>
          </a:xfrm>
        </p:spPr>
        <p:txBody>
          <a:bodyPr vert="horz" lIns="91440" tIns="45720" rIns="91440" bIns="45720" rtlCol="0" anchor="b">
            <a:normAutofit/>
          </a:bodyPr>
          <a:lstStyle/>
          <a:p>
            <a:pPr algn="ctr"/>
            <a:r>
              <a:rPr lang="en-US" sz="4000" kern="1200" cap="all" spc="300" baseline="0" dirty="0">
                <a:solidFill>
                  <a:schemeClr val="bg2"/>
                </a:solidFill>
                <a:latin typeface="+mj-lt"/>
                <a:ea typeface="+mj-ea"/>
                <a:cs typeface="+mj-cs"/>
              </a:rPr>
              <a:t>Situational analysis</a:t>
            </a:r>
          </a:p>
        </p:txBody>
      </p:sp>
      <p:sp>
        <p:nvSpPr>
          <p:cNvPr id="3" name="Content Placeholder 2">
            <a:extLst>
              <a:ext uri="{FF2B5EF4-FFF2-40B4-BE49-F238E27FC236}">
                <a16:creationId xmlns:a16="http://schemas.microsoft.com/office/drawing/2014/main" id="{794020EB-3EA5-B744-E449-2A052D050FF8}"/>
              </a:ext>
            </a:extLst>
          </p:cNvPr>
          <p:cNvSpPr>
            <a:spLocks noGrp="1"/>
          </p:cNvSpPr>
          <p:nvPr>
            <p:ph idx="1"/>
          </p:nvPr>
        </p:nvSpPr>
        <p:spPr>
          <a:xfrm>
            <a:off x="2057400" y="3962399"/>
            <a:ext cx="8115300" cy="1524003"/>
          </a:xfrm>
        </p:spPr>
        <p:txBody>
          <a:bodyPr vert="horz" lIns="91440" tIns="45720" rIns="91440" bIns="45720" rtlCol="0">
            <a:normAutofit lnSpcReduction="10000"/>
          </a:bodyPr>
          <a:lstStyle/>
          <a:p>
            <a:pPr marL="0" indent="0" algn="ctr">
              <a:buNone/>
            </a:pPr>
            <a:r>
              <a:rPr lang="en-US" sz="2800" i="1" kern="1200" dirty="0">
                <a:solidFill>
                  <a:schemeClr val="bg1"/>
                </a:solidFill>
                <a:latin typeface="+mj-lt"/>
                <a:ea typeface="+mn-ea"/>
                <a:cs typeface="+mn-cs"/>
              </a:rPr>
              <a:t>Robust economic performance making millions of profits.</a:t>
            </a:r>
          </a:p>
          <a:p>
            <a:pPr marL="0" indent="0" algn="ctr">
              <a:buNone/>
            </a:pPr>
            <a:r>
              <a:rPr lang="en-US" sz="2800" i="1" dirty="0">
                <a:solidFill>
                  <a:schemeClr val="bg1"/>
                </a:solidFill>
              </a:rPr>
              <a:t>There was an increase in profits in 2022 than in 2021</a:t>
            </a:r>
          </a:p>
          <a:p>
            <a:pPr marL="0" indent="0" algn="ctr">
              <a:buNone/>
            </a:pPr>
            <a:r>
              <a:rPr lang="en-US" sz="2800" i="1" kern="1200" dirty="0">
                <a:solidFill>
                  <a:schemeClr val="bg1"/>
                </a:solidFill>
                <a:latin typeface="+mj-lt"/>
                <a:ea typeface="+mn-ea"/>
                <a:cs typeface="+mn-cs"/>
              </a:rPr>
              <a:t>Compared to other markets, the hotel is doing very well indeed.</a:t>
            </a:r>
          </a:p>
          <a:p>
            <a:pPr marL="0" indent="0" algn="ctr">
              <a:buNone/>
            </a:pPr>
            <a:endParaRPr lang="en-US" sz="2800" i="1" kern="1200" dirty="0">
              <a:solidFill>
                <a:schemeClr val="bg1"/>
              </a:solidFill>
              <a:latin typeface="+mj-lt"/>
              <a:ea typeface="+mn-ea"/>
              <a:cs typeface="+mn-cs"/>
            </a:endParaRPr>
          </a:p>
        </p:txBody>
      </p:sp>
    </p:spTree>
    <p:extLst>
      <p:ext uri="{BB962C8B-B14F-4D97-AF65-F5344CB8AC3E}">
        <p14:creationId xmlns:p14="http://schemas.microsoft.com/office/powerpoint/2010/main" val="1189347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BAD784-BAAF-4CC0-9F52-682A8E966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D401B9-9595-42B7-B197-AB5FB5C65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4C60AB-E929-FDA3-0E3E-134DCB0B40D8}"/>
              </a:ext>
            </a:extLst>
          </p:cNvPr>
          <p:cNvSpPr>
            <a:spLocks noGrp="1"/>
          </p:cNvSpPr>
          <p:nvPr>
            <p:ph type="ctrTitle"/>
          </p:nvPr>
        </p:nvSpPr>
        <p:spPr>
          <a:xfrm>
            <a:off x="2057400" y="1371600"/>
            <a:ext cx="8115300" cy="2356338"/>
          </a:xfrm>
        </p:spPr>
        <p:txBody>
          <a:bodyPr vert="horz" lIns="91440" tIns="45720" rIns="91440" bIns="45720" rtlCol="0">
            <a:normAutofit/>
          </a:bodyPr>
          <a:lstStyle/>
          <a:p>
            <a:r>
              <a:rPr lang="en-US" sz="4000" kern="1200" cap="all" spc="300" baseline="0" dirty="0">
                <a:solidFill>
                  <a:schemeClr val="bg2"/>
                </a:solidFill>
                <a:latin typeface="+mj-lt"/>
                <a:ea typeface="+mj-ea"/>
                <a:cs typeface="+mj-cs"/>
              </a:rPr>
              <a:t>Situational analysis</a:t>
            </a:r>
            <a:br>
              <a:rPr lang="en-US" sz="4000" kern="1200" cap="all" spc="300" baseline="0" dirty="0">
                <a:solidFill>
                  <a:schemeClr val="bg2"/>
                </a:solidFill>
                <a:latin typeface="+mj-lt"/>
                <a:ea typeface="+mj-ea"/>
                <a:cs typeface="+mj-cs"/>
              </a:rPr>
            </a:br>
            <a:endParaRPr lang="en-US" sz="4000" kern="1200" cap="all" spc="300" baseline="0" dirty="0">
              <a:solidFill>
                <a:schemeClr val="bg2"/>
              </a:solidFill>
              <a:latin typeface="+mj-lt"/>
              <a:ea typeface="+mj-ea"/>
              <a:cs typeface="+mj-cs"/>
            </a:endParaRPr>
          </a:p>
        </p:txBody>
      </p:sp>
      <p:sp>
        <p:nvSpPr>
          <p:cNvPr id="9" name="Subtitle 8">
            <a:extLst>
              <a:ext uri="{FF2B5EF4-FFF2-40B4-BE49-F238E27FC236}">
                <a16:creationId xmlns:a16="http://schemas.microsoft.com/office/drawing/2014/main" id="{34BBF0F7-AEFE-B636-EACA-6EC14F8D06B1}"/>
              </a:ext>
            </a:extLst>
          </p:cNvPr>
          <p:cNvSpPr>
            <a:spLocks noGrp="1"/>
          </p:cNvSpPr>
          <p:nvPr>
            <p:ph type="subTitle" idx="1"/>
          </p:nvPr>
        </p:nvSpPr>
        <p:spPr>
          <a:xfrm>
            <a:off x="2057400" y="3962399"/>
            <a:ext cx="8115300" cy="1524003"/>
          </a:xfrm>
        </p:spPr>
        <p:txBody>
          <a:bodyPr>
            <a:normAutofit/>
          </a:bodyPr>
          <a:lstStyle/>
          <a:p>
            <a:r>
              <a:rPr lang="en-GB" sz="2800" dirty="0">
                <a:solidFill>
                  <a:schemeClr val="bg1"/>
                </a:solidFill>
              </a:rPr>
              <a:t>The communication mix using TV, radio, newspapers, internet, telephone and direct mail</a:t>
            </a:r>
          </a:p>
        </p:txBody>
      </p:sp>
    </p:spTree>
    <p:extLst>
      <p:ext uri="{BB962C8B-B14F-4D97-AF65-F5344CB8AC3E}">
        <p14:creationId xmlns:p14="http://schemas.microsoft.com/office/powerpoint/2010/main" val="2645138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35BAD784-BAAF-4CC0-9F52-682A8E966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9">
            <a:extLst>
              <a:ext uri="{FF2B5EF4-FFF2-40B4-BE49-F238E27FC236}">
                <a16:creationId xmlns:a16="http://schemas.microsoft.com/office/drawing/2014/main" id="{25D401B9-9595-42B7-B197-AB5FB5C65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727C1-3171-6FF3-7685-1D767B8C94E8}"/>
              </a:ext>
            </a:extLst>
          </p:cNvPr>
          <p:cNvSpPr>
            <a:spLocks noGrp="1"/>
          </p:cNvSpPr>
          <p:nvPr>
            <p:ph type="ctrTitle"/>
          </p:nvPr>
        </p:nvSpPr>
        <p:spPr>
          <a:xfrm>
            <a:off x="2057400" y="1371600"/>
            <a:ext cx="8115300" cy="2356338"/>
          </a:xfrm>
        </p:spPr>
        <p:txBody>
          <a:bodyPr>
            <a:normAutofit/>
          </a:bodyPr>
          <a:lstStyle/>
          <a:p>
            <a:r>
              <a:rPr lang="en-GB" sz="4000" dirty="0">
                <a:solidFill>
                  <a:schemeClr val="bg2"/>
                </a:solidFill>
              </a:rPr>
              <a:t>segmentation</a:t>
            </a:r>
          </a:p>
        </p:txBody>
      </p:sp>
      <p:sp>
        <p:nvSpPr>
          <p:cNvPr id="3" name="Subtitle 2">
            <a:extLst>
              <a:ext uri="{FF2B5EF4-FFF2-40B4-BE49-F238E27FC236}">
                <a16:creationId xmlns:a16="http://schemas.microsoft.com/office/drawing/2014/main" id="{D80D84CF-7822-5A6E-A79E-EC06E0DCCEFC}"/>
              </a:ext>
            </a:extLst>
          </p:cNvPr>
          <p:cNvSpPr>
            <a:spLocks noGrp="1"/>
          </p:cNvSpPr>
          <p:nvPr>
            <p:ph type="subTitle" idx="1"/>
          </p:nvPr>
        </p:nvSpPr>
        <p:spPr>
          <a:xfrm>
            <a:off x="2057400" y="3962399"/>
            <a:ext cx="8115300" cy="1524003"/>
          </a:xfrm>
        </p:spPr>
        <p:txBody>
          <a:bodyPr>
            <a:normAutofit lnSpcReduction="10000"/>
          </a:bodyPr>
          <a:lstStyle/>
          <a:p>
            <a:r>
              <a:rPr lang="en-GB" sz="2800" dirty="0">
                <a:solidFill>
                  <a:schemeClr val="bg1"/>
                </a:solidFill>
              </a:rPr>
              <a:t>Sports fans coming over to Leeds</a:t>
            </a:r>
          </a:p>
          <a:p>
            <a:r>
              <a:rPr lang="en-GB" sz="2800" dirty="0">
                <a:solidFill>
                  <a:schemeClr val="bg1"/>
                </a:solidFill>
              </a:rPr>
              <a:t>Business </a:t>
            </a:r>
            <a:r>
              <a:rPr lang="en-GB" sz="2800" dirty="0" err="1">
                <a:solidFill>
                  <a:schemeClr val="bg1"/>
                </a:solidFill>
              </a:rPr>
              <a:t>travelers</a:t>
            </a:r>
            <a:endParaRPr lang="en-GB" sz="2800" dirty="0">
              <a:solidFill>
                <a:schemeClr val="bg1"/>
              </a:solidFill>
            </a:endParaRPr>
          </a:p>
          <a:p>
            <a:r>
              <a:rPr lang="en-GB" sz="2800" dirty="0">
                <a:solidFill>
                  <a:schemeClr val="bg1"/>
                </a:solidFill>
              </a:rPr>
              <a:t>Top executives holding meetings</a:t>
            </a:r>
          </a:p>
        </p:txBody>
      </p:sp>
    </p:spTree>
    <p:extLst>
      <p:ext uri="{BB962C8B-B14F-4D97-AF65-F5344CB8AC3E}">
        <p14:creationId xmlns:p14="http://schemas.microsoft.com/office/powerpoint/2010/main" val="154321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35BAD784-BAAF-4CC0-9F52-682A8E966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D401B9-9595-42B7-B197-AB5FB5C65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1C001F5-CD82-C0BA-AC1B-0050F577FEFB}"/>
              </a:ext>
            </a:extLst>
          </p:cNvPr>
          <p:cNvSpPr>
            <a:spLocks noGrp="1"/>
          </p:cNvSpPr>
          <p:nvPr>
            <p:ph type="ctrTitle"/>
          </p:nvPr>
        </p:nvSpPr>
        <p:spPr>
          <a:xfrm>
            <a:off x="2057400" y="1371600"/>
            <a:ext cx="8115300" cy="2356338"/>
          </a:xfrm>
        </p:spPr>
        <p:txBody>
          <a:bodyPr>
            <a:normAutofit/>
          </a:bodyPr>
          <a:lstStyle/>
          <a:p>
            <a:r>
              <a:rPr lang="en-GB" sz="4000" dirty="0">
                <a:solidFill>
                  <a:schemeClr val="bg2"/>
                </a:solidFill>
              </a:rPr>
              <a:t>objective</a:t>
            </a:r>
          </a:p>
        </p:txBody>
      </p:sp>
      <p:sp>
        <p:nvSpPr>
          <p:cNvPr id="5" name="Subtitle 4">
            <a:extLst>
              <a:ext uri="{FF2B5EF4-FFF2-40B4-BE49-F238E27FC236}">
                <a16:creationId xmlns:a16="http://schemas.microsoft.com/office/drawing/2014/main" id="{66D76920-C797-9D19-9C8C-5092B647E4D3}"/>
              </a:ext>
            </a:extLst>
          </p:cNvPr>
          <p:cNvSpPr>
            <a:spLocks noGrp="1"/>
          </p:cNvSpPr>
          <p:nvPr>
            <p:ph type="subTitle" idx="1"/>
          </p:nvPr>
        </p:nvSpPr>
        <p:spPr>
          <a:xfrm>
            <a:off x="2057400" y="3962399"/>
            <a:ext cx="8115300" cy="1524003"/>
          </a:xfrm>
        </p:spPr>
        <p:txBody>
          <a:bodyPr>
            <a:normAutofit/>
          </a:bodyPr>
          <a:lstStyle/>
          <a:p>
            <a:r>
              <a:rPr lang="en-GB" sz="2800" dirty="0">
                <a:solidFill>
                  <a:schemeClr val="bg1"/>
                </a:solidFill>
              </a:rPr>
              <a:t>Full house in the next three months</a:t>
            </a:r>
          </a:p>
          <a:p>
            <a:r>
              <a:rPr lang="en-GB" sz="2800" dirty="0">
                <a:solidFill>
                  <a:schemeClr val="bg1"/>
                </a:solidFill>
              </a:rPr>
              <a:t>Try to get to 90% of target population</a:t>
            </a:r>
          </a:p>
        </p:txBody>
      </p:sp>
    </p:spTree>
    <p:extLst>
      <p:ext uri="{BB962C8B-B14F-4D97-AF65-F5344CB8AC3E}">
        <p14:creationId xmlns:p14="http://schemas.microsoft.com/office/powerpoint/2010/main" val="853027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35BAD784-BAAF-4CC0-9F52-682A8E966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25D401B9-9595-42B7-B197-AB5FB5C65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D16C3D9-ADD6-8ACE-8371-57A5B93B63A3}"/>
              </a:ext>
            </a:extLst>
          </p:cNvPr>
          <p:cNvSpPr>
            <a:spLocks noGrp="1"/>
          </p:cNvSpPr>
          <p:nvPr>
            <p:ph type="ctrTitle"/>
          </p:nvPr>
        </p:nvSpPr>
        <p:spPr>
          <a:xfrm>
            <a:off x="2057400" y="1371600"/>
            <a:ext cx="8115300" cy="2356338"/>
          </a:xfrm>
        </p:spPr>
        <p:txBody>
          <a:bodyPr>
            <a:normAutofit/>
          </a:bodyPr>
          <a:lstStyle/>
          <a:p>
            <a:r>
              <a:rPr lang="en-GB" sz="4000" dirty="0">
                <a:solidFill>
                  <a:schemeClr val="bg2"/>
                </a:solidFill>
              </a:rPr>
              <a:t>product</a:t>
            </a:r>
          </a:p>
        </p:txBody>
      </p:sp>
      <p:sp>
        <p:nvSpPr>
          <p:cNvPr id="5" name="Subtitle 4">
            <a:extLst>
              <a:ext uri="{FF2B5EF4-FFF2-40B4-BE49-F238E27FC236}">
                <a16:creationId xmlns:a16="http://schemas.microsoft.com/office/drawing/2014/main" id="{17E6AD6D-B72B-A9C6-3C6F-7E57F83F177B}"/>
              </a:ext>
            </a:extLst>
          </p:cNvPr>
          <p:cNvSpPr>
            <a:spLocks noGrp="1"/>
          </p:cNvSpPr>
          <p:nvPr>
            <p:ph type="subTitle" idx="1"/>
          </p:nvPr>
        </p:nvSpPr>
        <p:spPr>
          <a:xfrm>
            <a:off x="2057400" y="3962399"/>
            <a:ext cx="8115300" cy="1524003"/>
          </a:xfrm>
        </p:spPr>
        <p:txBody>
          <a:bodyPr>
            <a:normAutofit lnSpcReduction="10000"/>
          </a:bodyPr>
          <a:lstStyle/>
          <a:p>
            <a:r>
              <a:rPr lang="en-GB" sz="2800" dirty="0">
                <a:solidFill>
                  <a:schemeClr val="bg1"/>
                </a:solidFill>
              </a:rPr>
              <a:t>It is a luxury hotel</a:t>
            </a:r>
          </a:p>
          <a:p>
            <a:r>
              <a:rPr lang="en-GB" sz="2800" dirty="0">
                <a:solidFill>
                  <a:schemeClr val="bg1"/>
                </a:solidFill>
              </a:rPr>
              <a:t>Chic rooms with king sized bed and TV</a:t>
            </a:r>
          </a:p>
          <a:p>
            <a:r>
              <a:rPr lang="en-GB" sz="2800" dirty="0">
                <a:solidFill>
                  <a:schemeClr val="bg1"/>
                </a:solidFill>
              </a:rPr>
              <a:t>Gym, sauna and swimming pool</a:t>
            </a:r>
          </a:p>
        </p:txBody>
      </p:sp>
    </p:spTree>
    <p:extLst>
      <p:ext uri="{BB962C8B-B14F-4D97-AF65-F5344CB8AC3E}">
        <p14:creationId xmlns:p14="http://schemas.microsoft.com/office/powerpoint/2010/main" val="4204622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BAD784-BAAF-4CC0-9F52-682A8E966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D401B9-9595-42B7-B197-AB5FB5C65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F5B4D-3E09-AF11-609A-0F6C93BEA824}"/>
              </a:ext>
            </a:extLst>
          </p:cNvPr>
          <p:cNvSpPr>
            <a:spLocks noGrp="1"/>
          </p:cNvSpPr>
          <p:nvPr>
            <p:ph type="ctrTitle"/>
          </p:nvPr>
        </p:nvSpPr>
        <p:spPr>
          <a:xfrm>
            <a:off x="2057400" y="1371600"/>
            <a:ext cx="8115300" cy="2356338"/>
          </a:xfrm>
        </p:spPr>
        <p:txBody>
          <a:bodyPr>
            <a:normAutofit/>
          </a:bodyPr>
          <a:lstStyle/>
          <a:p>
            <a:r>
              <a:rPr lang="en-GB" sz="4000" dirty="0">
                <a:solidFill>
                  <a:schemeClr val="bg2"/>
                </a:solidFill>
              </a:rPr>
              <a:t>pricing</a:t>
            </a:r>
          </a:p>
        </p:txBody>
      </p:sp>
      <p:sp>
        <p:nvSpPr>
          <p:cNvPr id="3" name="Subtitle 2">
            <a:extLst>
              <a:ext uri="{FF2B5EF4-FFF2-40B4-BE49-F238E27FC236}">
                <a16:creationId xmlns:a16="http://schemas.microsoft.com/office/drawing/2014/main" id="{5E893DC6-8FA2-7587-AFA9-F734E50BADF3}"/>
              </a:ext>
            </a:extLst>
          </p:cNvPr>
          <p:cNvSpPr>
            <a:spLocks noGrp="1"/>
          </p:cNvSpPr>
          <p:nvPr>
            <p:ph type="subTitle" idx="1"/>
          </p:nvPr>
        </p:nvSpPr>
        <p:spPr>
          <a:xfrm>
            <a:off x="2057400" y="3962399"/>
            <a:ext cx="8115300" cy="1524003"/>
          </a:xfrm>
        </p:spPr>
        <p:txBody>
          <a:bodyPr>
            <a:normAutofit lnSpcReduction="10000"/>
          </a:bodyPr>
          <a:lstStyle/>
          <a:p>
            <a:r>
              <a:rPr lang="en-GB" sz="2800" dirty="0">
                <a:solidFill>
                  <a:schemeClr val="bg1"/>
                </a:solidFill>
              </a:rPr>
              <a:t>Prices will be based on comparing competitors</a:t>
            </a:r>
          </a:p>
          <a:p>
            <a:r>
              <a:rPr lang="en-GB" sz="2800" dirty="0">
                <a:solidFill>
                  <a:schemeClr val="bg1"/>
                </a:solidFill>
              </a:rPr>
              <a:t>Make sure we are not running at a loss</a:t>
            </a:r>
          </a:p>
          <a:p>
            <a:r>
              <a:rPr lang="en-GB" sz="2800" dirty="0">
                <a:solidFill>
                  <a:schemeClr val="bg1"/>
                </a:solidFill>
              </a:rPr>
              <a:t>Compare the buying power of the customers</a:t>
            </a:r>
          </a:p>
        </p:txBody>
      </p:sp>
    </p:spTree>
    <p:extLst>
      <p:ext uri="{BB962C8B-B14F-4D97-AF65-F5344CB8AC3E}">
        <p14:creationId xmlns:p14="http://schemas.microsoft.com/office/powerpoint/2010/main" val="3394485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BAD784-BAAF-4CC0-9F52-682A8E966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D401B9-9595-42B7-B197-AB5FB5C65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A361E5F-3A13-D509-C79C-AC77400290FA}"/>
              </a:ext>
            </a:extLst>
          </p:cNvPr>
          <p:cNvSpPr>
            <a:spLocks noGrp="1"/>
          </p:cNvSpPr>
          <p:nvPr>
            <p:ph type="ctrTitle"/>
          </p:nvPr>
        </p:nvSpPr>
        <p:spPr>
          <a:xfrm>
            <a:off x="2057400" y="1371600"/>
            <a:ext cx="8115300" cy="2356338"/>
          </a:xfrm>
        </p:spPr>
        <p:txBody>
          <a:bodyPr>
            <a:normAutofit/>
          </a:bodyPr>
          <a:lstStyle/>
          <a:p>
            <a:r>
              <a:rPr lang="en-GB" sz="4000" dirty="0">
                <a:solidFill>
                  <a:schemeClr val="bg2"/>
                </a:solidFill>
              </a:rPr>
              <a:t>place</a:t>
            </a:r>
          </a:p>
        </p:txBody>
      </p:sp>
      <p:sp>
        <p:nvSpPr>
          <p:cNvPr id="5" name="Subtitle 4">
            <a:extLst>
              <a:ext uri="{FF2B5EF4-FFF2-40B4-BE49-F238E27FC236}">
                <a16:creationId xmlns:a16="http://schemas.microsoft.com/office/drawing/2014/main" id="{E77DB85A-85C8-7A0B-DAB2-78538F3B383D}"/>
              </a:ext>
            </a:extLst>
          </p:cNvPr>
          <p:cNvSpPr>
            <a:spLocks noGrp="1"/>
          </p:cNvSpPr>
          <p:nvPr>
            <p:ph type="subTitle" idx="1"/>
          </p:nvPr>
        </p:nvSpPr>
        <p:spPr>
          <a:xfrm>
            <a:off x="2057400" y="3962399"/>
            <a:ext cx="8115300" cy="1524003"/>
          </a:xfrm>
        </p:spPr>
        <p:txBody>
          <a:bodyPr>
            <a:normAutofit/>
          </a:bodyPr>
          <a:lstStyle/>
          <a:p>
            <a:r>
              <a:rPr lang="en-GB" sz="2800" dirty="0">
                <a:solidFill>
                  <a:schemeClr val="bg1"/>
                </a:solidFill>
              </a:rPr>
              <a:t>Can be located by going to the website.</a:t>
            </a:r>
          </a:p>
          <a:p>
            <a:r>
              <a:rPr lang="en-GB" sz="2800" dirty="0">
                <a:solidFill>
                  <a:schemeClr val="bg1"/>
                </a:solidFill>
              </a:rPr>
              <a:t>By using intermediaries in stations and airports</a:t>
            </a:r>
          </a:p>
        </p:txBody>
      </p:sp>
    </p:spTree>
    <p:extLst>
      <p:ext uri="{BB962C8B-B14F-4D97-AF65-F5344CB8AC3E}">
        <p14:creationId xmlns:p14="http://schemas.microsoft.com/office/powerpoint/2010/main" val="3408656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BAD784-BAAF-4CC0-9F52-682A8E966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D401B9-9595-42B7-B197-AB5FB5C65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D838B9-2533-8DA2-4404-7031D0E500DC}"/>
              </a:ext>
            </a:extLst>
          </p:cNvPr>
          <p:cNvSpPr>
            <a:spLocks noGrp="1"/>
          </p:cNvSpPr>
          <p:nvPr>
            <p:ph type="ctrTitle"/>
          </p:nvPr>
        </p:nvSpPr>
        <p:spPr>
          <a:xfrm>
            <a:off x="2057400" y="1371600"/>
            <a:ext cx="8115300" cy="2356338"/>
          </a:xfrm>
        </p:spPr>
        <p:txBody>
          <a:bodyPr>
            <a:normAutofit/>
          </a:bodyPr>
          <a:lstStyle/>
          <a:p>
            <a:r>
              <a:rPr lang="en-GB" sz="4000">
                <a:solidFill>
                  <a:schemeClr val="bg2"/>
                </a:solidFill>
              </a:rPr>
              <a:t>promotions</a:t>
            </a:r>
          </a:p>
        </p:txBody>
      </p:sp>
      <p:sp>
        <p:nvSpPr>
          <p:cNvPr id="4" name="Subtitle 3">
            <a:extLst>
              <a:ext uri="{FF2B5EF4-FFF2-40B4-BE49-F238E27FC236}">
                <a16:creationId xmlns:a16="http://schemas.microsoft.com/office/drawing/2014/main" id="{095B8B80-2735-3167-7C9C-44C29EFC76D4}"/>
              </a:ext>
            </a:extLst>
          </p:cNvPr>
          <p:cNvSpPr>
            <a:spLocks noGrp="1"/>
          </p:cNvSpPr>
          <p:nvPr>
            <p:ph type="subTitle" idx="1"/>
          </p:nvPr>
        </p:nvSpPr>
        <p:spPr>
          <a:xfrm>
            <a:off x="2057400" y="3962399"/>
            <a:ext cx="8115300" cy="1524003"/>
          </a:xfrm>
        </p:spPr>
        <p:txBody>
          <a:bodyPr>
            <a:normAutofit/>
          </a:bodyPr>
          <a:lstStyle/>
          <a:p>
            <a:r>
              <a:rPr lang="en-GB" sz="2800" dirty="0">
                <a:solidFill>
                  <a:schemeClr val="bg1"/>
                </a:solidFill>
              </a:rPr>
              <a:t>The hotel will be advertised on tv, newspapers, online, social media</a:t>
            </a:r>
          </a:p>
        </p:txBody>
      </p:sp>
    </p:spTree>
    <p:extLst>
      <p:ext uri="{BB962C8B-B14F-4D97-AF65-F5344CB8AC3E}">
        <p14:creationId xmlns:p14="http://schemas.microsoft.com/office/powerpoint/2010/main" val="1317142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BAD784-BAAF-4CC0-9F52-682A8E966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D401B9-9595-42B7-B197-AB5FB5C65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9A9E4F5-B877-1869-8FA6-2403ECF312CF}"/>
              </a:ext>
            </a:extLst>
          </p:cNvPr>
          <p:cNvSpPr>
            <a:spLocks noGrp="1"/>
          </p:cNvSpPr>
          <p:nvPr>
            <p:ph type="ctrTitle"/>
          </p:nvPr>
        </p:nvSpPr>
        <p:spPr>
          <a:xfrm>
            <a:off x="2057400" y="1371600"/>
            <a:ext cx="8115300" cy="2356338"/>
          </a:xfrm>
        </p:spPr>
        <p:txBody>
          <a:bodyPr>
            <a:normAutofit/>
          </a:bodyPr>
          <a:lstStyle/>
          <a:p>
            <a:r>
              <a:rPr lang="en-GB" sz="4000" dirty="0">
                <a:solidFill>
                  <a:schemeClr val="bg2"/>
                </a:solidFill>
              </a:rPr>
              <a:t>tactics</a:t>
            </a:r>
          </a:p>
        </p:txBody>
      </p:sp>
      <p:sp>
        <p:nvSpPr>
          <p:cNvPr id="5" name="Subtitle 4">
            <a:extLst>
              <a:ext uri="{FF2B5EF4-FFF2-40B4-BE49-F238E27FC236}">
                <a16:creationId xmlns:a16="http://schemas.microsoft.com/office/drawing/2014/main" id="{A23DE5AA-D70C-0254-A007-2829E8FB6A5C}"/>
              </a:ext>
            </a:extLst>
          </p:cNvPr>
          <p:cNvSpPr>
            <a:spLocks noGrp="1"/>
          </p:cNvSpPr>
          <p:nvPr>
            <p:ph type="subTitle" idx="1"/>
          </p:nvPr>
        </p:nvSpPr>
        <p:spPr>
          <a:xfrm>
            <a:off x="2057400" y="3962399"/>
            <a:ext cx="8115300" cy="1524003"/>
          </a:xfrm>
        </p:spPr>
        <p:txBody>
          <a:bodyPr>
            <a:normAutofit/>
          </a:bodyPr>
          <a:lstStyle/>
          <a:p>
            <a:r>
              <a:rPr lang="en-GB" sz="2800" dirty="0">
                <a:solidFill>
                  <a:schemeClr val="bg1"/>
                </a:solidFill>
              </a:rPr>
              <a:t>Use digital marketing</a:t>
            </a:r>
          </a:p>
        </p:txBody>
      </p:sp>
    </p:spTree>
    <p:extLst>
      <p:ext uri="{BB962C8B-B14F-4D97-AF65-F5344CB8AC3E}">
        <p14:creationId xmlns:p14="http://schemas.microsoft.com/office/powerpoint/2010/main" val="960034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4CFC8-AA2C-6FED-39BF-8A822FAB998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73332E9-D2ED-AD7F-55C0-811BA8CEAF09}"/>
              </a:ext>
            </a:extLst>
          </p:cNvPr>
          <p:cNvSpPr>
            <a:spLocks noGrp="1"/>
          </p:cNvSpPr>
          <p:nvPr>
            <p:ph idx="1"/>
          </p:nvPr>
        </p:nvSpPr>
        <p:spPr/>
        <p:txBody>
          <a:bodyPr vert="horz" lIns="91440" tIns="45720" rIns="91440" bIns="45720" rtlCol="0" anchor="t">
            <a:normAutofit fontScale="92500" lnSpcReduction="20000"/>
          </a:bodyPr>
          <a:lstStyle/>
          <a:p>
            <a:r>
              <a:rPr lang="en-GB" dirty="0" err="1">
                <a:ea typeface="+mj-lt"/>
                <a:cs typeface="+mj-lt"/>
              </a:rPr>
              <a:t>rown</a:t>
            </a:r>
            <a:r>
              <a:rPr lang="en-GB" dirty="0">
                <a:ea typeface="+mj-lt"/>
                <a:cs typeface="+mj-lt"/>
              </a:rPr>
              <a:t> Plaza Leeds, (2022), Available at: </a:t>
            </a:r>
            <a:r>
              <a:rPr lang="en-GB" u="sng" dirty="0">
                <a:ea typeface="+mj-lt"/>
                <a:cs typeface="+mj-lt"/>
                <a:hlinkClick r:id="rId2"/>
              </a:rPr>
              <a:t>https://www.ihg.com/crowneplaza/hotels/gb/en/leeds/leeuk/hoteldetail?cm_mmc=GoogleMaps-_-CP-_-GB-_-LEEUK</a:t>
            </a:r>
            <a:r>
              <a:rPr lang="en-GB" dirty="0">
                <a:ea typeface="+mj-lt"/>
                <a:cs typeface="+mj-lt"/>
              </a:rPr>
              <a:t> ( Accessed: 6 December 2022).</a:t>
            </a:r>
          </a:p>
          <a:p>
            <a:r>
              <a:rPr lang="en-GB" dirty="0">
                <a:ea typeface="+mj-lt"/>
                <a:cs typeface="+mj-lt"/>
              </a:rPr>
              <a:t>Hospitality Insight, (2022), </a:t>
            </a:r>
            <a:r>
              <a:rPr lang="en-GB" i="1" dirty="0">
                <a:ea typeface="+mj-lt"/>
                <a:cs typeface="+mj-lt"/>
              </a:rPr>
              <a:t>Uk Hotel Industry facing and uncertain future, </a:t>
            </a:r>
            <a:r>
              <a:rPr lang="en-GB" dirty="0">
                <a:ea typeface="+mj-lt"/>
                <a:cs typeface="+mj-lt"/>
              </a:rPr>
              <a:t>Available at: </a:t>
            </a:r>
            <a:r>
              <a:rPr lang="en-GB" u="sng" dirty="0">
                <a:ea typeface="+mj-lt"/>
                <a:cs typeface="+mj-lt"/>
                <a:hlinkClick r:id="rId3"/>
              </a:rPr>
              <a:t>https://www.hospitalityinsights.com/content/uk-hotel-industry-heading-towards-uncertain-2022-according-to-pwc</a:t>
            </a:r>
            <a:r>
              <a:rPr lang="en-GB" dirty="0">
                <a:ea typeface="+mj-lt"/>
                <a:cs typeface="+mj-lt"/>
              </a:rPr>
              <a:t> (Accessed 6 December 2022).</a:t>
            </a:r>
          </a:p>
          <a:p>
            <a:r>
              <a:rPr lang="en-GB" dirty="0">
                <a:ea typeface="+mj-lt"/>
                <a:cs typeface="+mj-lt"/>
              </a:rPr>
              <a:t>Skift, (2022), </a:t>
            </a:r>
            <a:r>
              <a:rPr lang="en-GB" i="1" dirty="0">
                <a:ea typeface="+mj-lt"/>
                <a:cs typeface="+mj-lt"/>
              </a:rPr>
              <a:t>Why Guest Communication is key to key to Delivering Stand-Out Service Within Hospitality </a:t>
            </a:r>
            <a:r>
              <a:rPr lang="en-GB" dirty="0">
                <a:ea typeface="+mj-lt"/>
                <a:cs typeface="+mj-lt"/>
              </a:rPr>
              <a:t>Available at:</a:t>
            </a:r>
            <a:r>
              <a:rPr lang="en-GB" u="sng" dirty="0">
                <a:ea typeface="+mj-lt"/>
                <a:cs typeface="+mj-lt"/>
                <a:hlinkClick r:id="rId4"/>
              </a:rPr>
              <a:t>https://skift.com/2022/09/26/why-guest-communication-is-key-to-delivering-stand-out-service-within-hospitality/</a:t>
            </a:r>
            <a:r>
              <a:rPr lang="en-GB" dirty="0">
                <a:ea typeface="+mj-lt"/>
                <a:cs typeface="+mj-lt"/>
              </a:rPr>
              <a:t> (Accessed 6 December2022)</a:t>
            </a:r>
          </a:p>
          <a:p>
            <a:r>
              <a:rPr lang="en-GB" dirty="0">
                <a:ea typeface="+mj-lt"/>
                <a:cs typeface="+mj-lt"/>
              </a:rPr>
              <a:t>Statista, (2022), Available at:</a:t>
            </a:r>
            <a:r>
              <a:rPr lang="en-GB" u="sng" dirty="0">
                <a:ea typeface="+mj-lt"/>
                <a:cs typeface="+mj-lt"/>
                <a:hlinkClick r:id="rId5"/>
              </a:rPr>
              <a:t>https://www.statista.com/statistics/223344/crowne-plaza-hotels-revenue/.</a:t>
            </a:r>
            <a:r>
              <a:rPr lang="en-GB" dirty="0">
                <a:ea typeface="+mj-lt"/>
                <a:cs typeface="+mj-lt"/>
              </a:rPr>
              <a:t> (Accessed: 6 December 2022).</a:t>
            </a:r>
          </a:p>
          <a:p>
            <a:endParaRPr lang="en-GB" dirty="0"/>
          </a:p>
        </p:txBody>
      </p:sp>
    </p:spTree>
    <p:extLst>
      <p:ext uri="{BB962C8B-B14F-4D97-AF65-F5344CB8AC3E}">
        <p14:creationId xmlns:p14="http://schemas.microsoft.com/office/powerpoint/2010/main" val="3646509231"/>
      </p:ext>
    </p:extLst>
  </p:cSld>
  <p:clrMapOvr>
    <a:masterClrMapping/>
  </p:clrMapOvr>
</p:sld>
</file>

<file path=ppt/theme/theme1.xml><?xml version="1.0" encoding="utf-8"?>
<a:theme xmlns:a="http://schemas.openxmlformats.org/drawingml/2006/main" name="ClassicFrameVTI">
  <a:themeElements>
    <a:clrScheme name="AnalogousFromDarkSeedRightStep">
      <a:dk1>
        <a:srgbClr val="000000"/>
      </a:dk1>
      <a:lt1>
        <a:srgbClr val="FFFFFF"/>
      </a:lt1>
      <a:dk2>
        <a:srgbClr val="412724"/>
      </a:dk2>
      <a:lt2>
        <a:srgbClr val="E2E8E2"/>
      </a:lt2>
      <a:accent1>
        <a:srgbClr val="BC4DC3"/>
      </a:accent1>
      <a:accent2>
        <a:srgbClr val="B13B88"/>
      </a:accent2>
      <a:accent3>
        <a:srgbClr val="C34D68"/>
      </a:accent3>
      <a:accent4>
        <a:srgbClr val="B1513B"/>
      </a:accent4>
      <a:accent5>
        <a:srgbClr val="C3944D"/>
      </a:accent5>
      <a:accent6>
        <a:srgbClr val="A7A938"/>
      </a:accent6>
      <a:hlink>
        <a:srgbClr val="3F87BF"/>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179</TotalTime>
  <Words>304</Words>
  <Application>Microsoft Office PowerPoint</Application>
  <PresentationFormat>Widescreen</PresentationFormat>
  <Paragraphs>39</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ClassicFrameVTI</vt:lpstr>
      <vt:lpstr>Crowne Plaza Hotel</vt:lpstr>
      <vt:lpstr>history</vt:lpstr>
      <vt:lpstr>facilities</vt:lpstr>
      <vt:lpstr>Why stay at the IHG Crowne Plaza Leeds?</vt:lpstr>
      <vt:lpstr>Situational analysis</vt:lpstr>
      <vt:lpstr>Situational analysis </vt:lpstr>
      <vt:lpstr>segmentation</vt:lpstr>
      <vt:lpstr>objective</vt:lpstr>
      <vt:lpstr>product</vt:lpstr>
      <vt:lpstr>pricing</vt:lpstr>
      <vt:lpstr>place</vt:lpstr>
      <vt:lpstr>promotions</vt:lpstr>
      <vt:lpstr>tactics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Sonko Jabou (2126004)</cp:lastModifiedBy>
  <cp:revision>52</cp:revision>
  <dcterms:created xsi:type="dcterms:W3CDTF">2022-11-30T12:11:04Z</dcterms:created>
  <dcterms:modified xsi:type="dcterms:W3CDTF">2022-12-07T10:23:10Z</dcterms:modified>
</cp:coreProperties>
</file>