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4630400" cy="8229600"/>
  <p:notesSz cx="8229600" cy="14630400"/>
  <p:embeddedFontLst>
    <p:embeddedFont>
      <p:font typeface="Calibri" panose="020F0502020204030204" pitchFamily="34" charset="0"/>
      <p:regular r:id="rId11"/>
      <p:bold r:id="rId12"/>
      <p:italic r:id="rId13"/>
      <p:boldItalic r:id="rId14"/>
    </p:embeddedFont>
    <p:embeddedFont>
      <p:font typeface="Open Sans" panose="020B0606030504020204" pitchFamily="34" charset="0"/>
      <p:regular r:id="rId15"/>
      <p:bold r:id="rId16"/>
      <p:italic r:id="rId17"/>
      <p:boldItalic r:id="rId18"/>
    </p:embeddedFont>
    <p:embeddedFont>
      <p:font typeface="Tahoma" panose="020B0604030504040204" pitchFamily="34" charset="0"/>
      <p:regular r:id="rId19"/>
      <p:bold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6" d="100"/>
          <a:sy n="56" d="100"/>
        </p:scale>
        <p:origin x="620"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5.fntdata"/><Relationship Id="rId23" Type="http://schemas.openxmlformats.org/officeDocument/2006/relationships/theme" Target="theme/theme1.xml"/><Relationship Id="rId10" Type="http://schemas.openxmlformats.org/officeDocument/2006/relationships/notesMaster" Target="notesMasters/notesMaster1.xml"/><Relationship Id="rId19"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3960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Green Haven Florists was a business that opened in Norwich in 2016 and is at a turning point of critical strategic choices. The business has experienced a 30% drop in online sales in the past 12 months, even though it has a solid base of bespoke arrangements and sustainability (</a:t>
            </a:r>
            <a:r>
              <a:rPr lang="en-US" sz="1200" b="0" i="0" u="none" strike="noStrike" kern="1200" dirty="0" err="1">
                <a:solidFill>
                  <a:schemeClr val="tx1"/>
                </a:solidFill>
                <a:effectLst/>
                <a:latin typeface="+mn-lt"/>
                <a:ea typeface="+mn-ea"/>
                <a:cs typeface="+mn-cs"/>
              </a:rPr>
              <a:t>Jacobelli</a:t>
            </a:r>
            <a:r>
              <a:rPr lang="en-US" sz="1200" b="0" i="0" u="none" strike="noStrike" kern="1200" dirty="0">
                <a:solidFill>
                  <a:schemeClr val="tx1"/>
                </a:solidFill>
                <a:effectLst/>
                <a:latin typeface="+mn-lt"/>
                <a:ea typeface="+mn-ea"/>
                <a:cs typeface="+mn-cs"/>
              </a:rPr>
              <a:t>, 2026). This presentation will identify the combination of increasing operation costs, changing consumer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and a lack of digital-readiness that has exposed the shop to both boutique and national competitors.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footprint of the High Street is reducing. The few people walking around in Norwich, together with the culture of convenience that online shopping has brought, have disconnected Green Haven from its clientele. The business has technical debt (outdated webpage) and marketing inertia (word-of-mouth marketing). On the outside, supply chain inflation, of imported tulips and orchids, has been a tightening of margins, and the premium eco-friendly materials of the shop have not provided just a competitive advantage, but have been a financial strain (Kadam, 2024).</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To specify the problem space, we use the model 5W2H:</a:t>
            </a:r>
            <a:endParaRPr lang="en-US" b="0" dirty="0">
              <a:effectLst/>
            </a:endParaRPr>
          </a:p>
          <a:p>
            <a:pPr rtl="0"/>
            <a:r>
              <a:rPr lang="en-US" sz="1200" b="0" i="0" u="none" strike="noStrike" kern="1200" dirty="0">
                <a:solidFill>
                  <a:schemeClr val="tx1"/>
                </a:solidFill>
                <a:effectLst/>
                <a:latin typeface="+mn-lt"/>
                <a:ea typeface="+mn-ea"/>
                <a:cs typeface="+mn-cs"/>
              </a:rPr>
              <a:t>Who: Self-fervent, environmentally aware clients in Norwich are moving to online rivals.</a:t>
            </a:r>
            <a:endParaRPr lang="en-US" b="0" dirty="0">
              <a:effectLst/>
            </a:endParaRPr>
          </a:p>
          <a:p>
            <a:pPr rtl="0"/>
            <a:r>
              <a:rPr lang="en-US" sz="1200" b="0" i="0" u="none" strike="noStrike" kern="1200" dirty="0">
                <a:solidFill>
                  <a:schemeClr val="tx1"/>
                </a:solidFill>
                <a:effectLst/>
                <a:latin typeface="+mn-lt"/>
                <a:ea typeface="+mn-ea"/>
                <a:cs typeface="+mn-cs"/>
              </a:rPr>
              <a:t>What: A major 30% decrease in brick-and-mortar shop sales (Zhou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2023).</a:t>
            </a:r>
            <a:endParaRPr lang="en-US" b="0" dirty="0">
              <a:effectLst/>
            </a:endParaRPr>
          </a:p>
          <a:p>
            <a:pPr rtl="0"/>
            <a:r>
              <a:rPr lang="en-US" sz="1200" b="0" i="0" u="none" strike="noStrike" kern="1200" dirty="0">
                <a:solidFill>
                  <a:schemeClr val="tx1"/>
                </a:solidFill>
                <a:effectLst/>
                <a:latin typeface="+mn-lt"/>
                <a:ea typeface="+mn-ea"/>
                <a:cs typeface="+mn-cs"/>
              </a:rPr>
              <a:t>Where: The Norwich brick-and-mortar store and the performing poorly online storefront.</a:t>
            </a:r>
            <a:endParaRPr lang="en-US" b="0" dirty="0">
              <a:effectLst/>
            </a:endParaRPr>
          </a:p>
          <a:p>
            <a:pPr rtl="0"/>
            <a:r>
              <a:rPr lang="en-US" sz="1200" b="0" i="0" u="none" strike="noStrike" kern="1200" dirty="0">
                <a:solidFill>
                  <a:schemeClr val="tx1"/>
                </a:solidFill>
                <a:effectLst/>
                <a:latin typeface="+mn-lt"/>
                <a:ea typeface="+mn-ea"/>
                <a:cs typeface="+mn-cs"/>
              </a:rPr>
              <a:t>When: The recession has been accelerating in the past 12 months.</a:t>
            </a:r>
            <a:endParaRPr lang="en-US" b="0" dirty="0">
              <a:effectLst/>
            </a:endParaRPr>
          </a:p>
          <a:p>
            <a:pPr rtl="0"/>
            <a:r>
              <a:rPr lang="en-US" sz="1200" b="0" i="0" u="none" strike="noStrike" kern="1200" dirty="0">
                <a:solidFill>
                  <a:schemeClr val="tx1"/>
                </a:solidFill>
                <a:effectLst/>
                <a:latin typeface="+mn-lt"/>
                <a:ea typeface="+mn-ea"/>
                <a:cs typeface="+mn-cs"/>
              </a:rPr>
              <a:t>Why: It is a mixture of high overheads, old UI/UX on the site, and the aggressive local competition.</a:t>
            </a:r>
            <a:endParaRPr lang="en-US" b="0" dirty="0">
              <a:effectLst/>
            </a:endParaRPr>
          </a:p>
          <a:p>
            <a:pPr rtl="0"/>
            <a:r>
              <a:rPr lang="en-US" sz="1200" b="0" i="0" u="none" strike="noStrike" kern="1200" dirty="0">
                <a:solidFill>
                  <a:schemeClr val="tx1"/>
                </a:solidFill>
                <a:effectLst/>
                <a:latin typeface="+mn-lt"/>
                <a:ea typeface="+mn-ea"/>
                <a:cs typeface="+mn-cs"/>
              </a:rPr>
              <a:t>How: By failing to </a:t>
            </a:r>
            <a:r>
              <a:rPr lang="en-US" sz="1200" b="0" i="0" u="none" strike="noStrike" kern="1200" dirty="0" err="1">
                <a:solidFill>
                  <a:schemeClr val="tx1"/>
                </a:solidFill>
                <a:effectLst/>
                <a:latin typeface="+mn-lt"/>
                <a:ea typeface="+mn-ea"/>
                <a:cs typeface="+mn-cs"/>
              </a:rPr>
              <a:t>modernise</a:t>
            </a:r>
            <a:r>
              <a:rPr lang="en-US" sz="1200" b="0" i="0" u="none" strike="noStrike" kern="1200" dirty="0">
                <a:solidFill>
                  <a:schemeClr val="tx1"/>
                </a:solidFill>
                <a:effectLst/>
                <a:latin typeface="+mn-lt"/>
                <a:ea typeface="+mn-ea"/>
                <a:cs typeface="+mn-cs"/>
              </a:rPr>
              <a:t> the tech stack and marketing strategy because it cannot compete digitally with its boutique competitors as well.</a:t>
            </a:r>
            <a:endParaRPr lang="en-US" b="0" dirty="0">
              <a:effectLst/>
            </a:endParaRPr>
          </a:p>
          <a:p>
            <a:pPr rtl="0"/>
            <a:r>
              <a:rPr lang="en-US" sz="1200" b="0" i="0" u="none" strike="noStrike" kern="1200" dirty="0">
                <a:solidFill>
                  <a:schemeClr val="tx1"/>
                </a:solidFill>
                <a:effectLst/>
                <a:latin typeface="+mn-lt"/>
                <a:ea typeface="+mn-ea"/>
                <a:cs typeface="+mn-cs"/>
              </a:rPr>
              <a:t>How Much: This causes the loss of market share and higher costs of sustainable stocks per unit (</a:t>
            </a:r>
            <a:r>
              <a:rPr lang="en-US" sz="1200" b="0" i="0" u="none" strike="noStrike" kern="1200" dirty="0" err="1">
                <a:solidFill>
                  <a:schemeClr val="tx1"/>
                </a:solidFill>
                <a:effectLst/>
                <a:latin typeface="+mn-lt"/>
                <a:ea typeface="+mn-ea"/>
                <a:cs typeface="+mn-cs"/>
              </a:rPr>
              <a:t>Gabellini</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Scaramuzzi</a:t>
            </a:r>
            <a:r>
              <a:rPr lang="en-US" sz="1200" b="0" i="0" u="none" strike="noStrike" kern="1200" dirty="0">
                <a:solidFill>
                  <a:schemeClr val="tx1"/>
                </a:solidFill>
                <a:effectLst/>
                <a:latin typeface="+mn-lt"/>
                <a:ea typeface="+mn-ea"/>
                <a:cs typeface="+mn-cs"/>
              </a:rPr>
              <a:t>, 2022).</a:t>
            </a:r>
            <a:endParaRPr lang="en-US" b="0" dirty="0">
              <a:effectLst/>
            </a:endParaRPr>
          </a:p>
          <a:p>
            <a:br>
              <a:rPr lang="en-US" b="0" dirty="0">
                <a:effectLst/>
              </a:rPr>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Political/Legal: complications in importing and inflation of trade in floral sourcing.</a:t>
            </a:r>
            <a:endParaRPr lang="en-US" b="0" dirty="0">
              <a:effectLst/>
            </a:endParaRPr>
          </a:p>
          <a:p>
            <a:pPr rtl="0"/>
            <a:r>
              <a:rPr lang="en-US" sz="1200" b="0" i="0" u="none" strike="noStrike" kern="1200" dirty="0">
                <a:solidFill>
                  <a:schemeClr val="tx1"/>
                </a:solidFill>
                <a:effectLst/>
                <a:latin typeface="+mn-lt"/>
                <a:ea typeface="+mn-ea"/>
                <a:cs typeface="+mn-cs"/>
              </a:rPr>
              <a:t>Economic: The cost-of-living crisis in the UK is declining discretionary consumer use of luxury floral gifts (Smith and Goodman, 2023).</a:t>
            </a:r>
            <a:endParaRPr lang="en-US" b="0" dirty="0">
              <a:effectLst/>
            </a:endParaRPr>
          </a:p>
          <a:p>
            <a:pPr rtl="0"/>
            <a:r>
              <a:rPr lang="en-US" sz="1200" b="0" i="0" u="none" strike="noStrike" kern="1200" dirty="0">
                <a:solidFill>
                  <a:schemeClr val="tx1"/>
                </a:solidFill>
                <a:effectLst/>
                <a:latin typeface="+mn-lt"/>
                <a:ea typeface="+mn-ea"/>
                <a:cs typeface="+mn-cs"/>
              </a:rPr>
              <a:t>Social: Greater need to have it now and delivered to the door on subscriptions.</a:t>
            </a:r>
            <a:endParaRPr lang="en-US" b="0" dirty="0">
              <a:effectLst/>
            </a:endParaRPr>
          </a:p>
          <a:p>
            <a:pPr rtl="0"/>
            <a:r>
              <a:rPr lang="en-US" sz="1200" b="0" i="0" u="none" strike="noStrike" kern="1200" dirty="0">
                <a:solidFill>
                  <a:schemeClr val="tx1"/>
                </a:solidFill>
                <a:effectLst/>
                <a:latin typeface="+mn-lt"/>
                <a:ea typeface="+mn-ea"/>
                <a:cs typeface="+mn-cs"/>
              </a:rPr>
              <a:t>Technological: The move towards retail experiences that are </a:t>
            </a:r>
            <a:r>
              <a:rPr lang="en-US" sz="1200" b="0" i="0" u="none" strike="noStrike" kern="1200" dirty="0" err="1">
                <a:solidFill>
                  <a:schemeClr val="tx1"/>
                </a:solidFill>
                <a:effectLst/>
                <a:latin typeface="+mn-lt"/>
                <a:ea typeface="+mn-ea"/>
                <a:cs typeface="+mn-cs"/>
              </a:rPr>
              <a:t>Instagrammable</a:t>
            </a:r>
            <a:r>
              <a:rPr lang="en-US" sz="1200" b="0" i="0" u="none" strike="noStrike" kern="1200" dirty="0">
                <a:solidFill>
                  <a:schemeClr val="tx1"/>
                </a:solidFill>
                <a:effectLst/>
                <a:latin typeface="+mn-lt"/>
                <a:ea typeface="+mn-ea"/>
                <a:cs typeface="+mn-cs"/>
              </a:rPr>
              <a:t> and frictionless e-commerce.</a:t>
            </a:r>
            <a:endParaRPr lang="en-US" b="0" dirty="0">
              <a:effectLst/>
            </a:endParaRPr>
          </a:p>
          <a:p>
            <a:pPr rtl="0"/>
            <a:r>
              <a:rPr lang="en-US" sz="1200" b="0" i="0" u="none" strike="noStrike" kern="1200" dirty="0">
                <a:solidFill>
                  <a:schemeClr val="tx1"/>
                </a:solidFill>
                <a:effectLst/>
                <a:latin typeface="+mn-lt"/>
                <a:ea typeface="+mn-ea"/>
                <a:cs typeface="+mn-cs"/>
              </a:rPr>
              <a:t>Environmental: Although this is a strength of Green Haven, the increased cost of green logistics is a threat.</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main impact is a decrease in profitability. The causes can be grouped as;</a:t>
            </a:r>
            <a:endParaRPr lang="en-US" b="0" dirty="0">
              <a:effectLst/>
            </a:endParaRPr>
          </a:p>
          <a:p>
            <a:pPr rtl="0"/>
            <a:r>
              <a:rPr lang="en-US" sz="1200" b="0" i="0" u="none" strike="noStrike" kern="1200" dirty="0">
                <a:solidFill>
                  <a:schemeClr val="tx1"/>
                </a:solidFill>
                <a:effectLst/>
                <a:latin typeface="+mn-lt"/>
                <a:ea typeface="+mn-ea"/>
                <a:cs typeface="+mn-cs"/>
              </a:rPr>
              <a:t>Methods: The absence of a contemporary online marketing channel.</a:t>
            </a:r>
            <a:endParaRPr lang="en-US" b="0" dirty="0">
              <a:effectLst/>
            </a:endParaRPr>
          </a:p>
          <a:p>
            <a:pPr rtl="0"/>
            <a:r>
              <a:rPr lang="en-US" sz="1200" b="0" i="0" u="none" strike="noStrike" kern="1200" dirty="0">
                <a:solidFill>
                  <a:schemeClr val="tx1"/>
                </a:solidFill>
                <a:effectLst/>
                <a:latin typeface="+mn-lt"/>
                <a:ea typeface="+mn-ea"/>
                <a:cs typeface="+mn-cs"/>
              </a:rPr>
              <a:t>Machinery: A web platform, which is old and friction-inducing to its users. </a:t>
            </a:r>
            <a:endParaRPr lang="en-US" b="0" dirty="0">
              <a:effectLst/>
            </a:endParaRPr>
          </a:p>
          <a:p>
            <a:pPr rtl="0"/>
            <a:r>
              <a:rPr lang="en-US" sz="1200" b="0" i="0" u="none" strike="noStrike" kern="1200" dirty="0">
                <a:solidFill>
                  <a:schemeClr val="tx1"/>
                </a:solidFill>
                <a:effectLst/>
                <a:latin typeface="+mn-lt"/>
                <a:ea typeface="+mn-ea"/>
                <a:cs typeface="+mn-cs"/>
              </a:rPr>
              <a:t>Materials: the expense of biodegradable packaging and foreign inventory.</a:t>
            </a:r>
            <a:endParaRPr lang="en-US" b="0" dirty="0">
              <a:effectLst/>
            </a:endParaRPr>
          </a:p>
          <a:p>
            <a:pPr rtl="0"/>
            <a:r>
              <a:rPr lang="en-US" sz="1200" b="0" i="0" u="none" strike="noStrike" kern="1200" dirty="0">
                <a:solidFill>
                  <a:schemeClr val="tx1"/>
                </a:solidFill>
                <a:effectLst/>
                <a:latin typeface="+mn-lt"/>
                <a:ea typeface="+mn-ea"/>
                <a:cs typeface="+mn-cs"/>
              </a:rPr>
              <a:t>Mother Nature (Environment): Reduced business- closures: lack of business, high street foot traffic (Wood, 2025).</a:t>
            </a:r>
            <a:endParaRPr lang="en-US" b="0" dirty="0">
              <a:effectLst/>
            </a:endParaRPr>
          </a:p>
          <a:p>
            <a:pPr rtl="0"/>
            <a:r>
              <a:rPr lang="en-US" sz="1200" b="0" i="0" u="none" strike="noStrike" kern="1200" dirty="0">
                <a:solidFill>
                  <a:schemeClr val="tx1"/>
                </a:solidFill>
                <a:effectLst/>
                <a:latin typeface="+mn-lt"/>
                <a:ea typeface="+mn-ea"/>
                <a:cs typeface="+mn-cs"/>
              </a:rPr>
              <a:t>Measurement: There is a lack of data regarding customer retention and online conversion rates.</a:t>
            </a:r>
            <a:endParaRPr lang="en-US" b="0" dirty="0">
              <a:effectLst/>
            </a:endParaRPr>
          </a:p>
          <a:p>
            <a:br>
              <a:rPr lang="en-US" b="0" dirty="0">
                <a:effectLst/>
              </a:rPr>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Digital Transformation is an Emergency: The site needs to be transformed from an old page to a high-conversion e-commerce tool.</a:t>
            </a:r>
            <a:endParaRPr lang="en-US" b="0" dirty="0">
              <a:effectLst/>
            </a:endParaRPr>
          </a:p>
          <a:p>
            <a:pPr rtl="0"/>
            <a:r>
              <a:rPr lang="en-US" sz="1200" b="0" i="0" u="none" strike="noStrike" kern="1200" dirty="0">
                <a:solidFill>
                  <a:schemeClr val="tx1"/>
                </a:solidFill>
                <a:effectLst/>
                <a:latin typeface="+mn-lt"/>
                <a:ea typeface="+mn-ea"/>
                <a:cs typeface="+mn-cs"/>
              </a:rPr>
              <a:t>Value Proposition Re-packaging: Green Haven needs to seize the opportunity of its local and sustainable brand in communities through social storytelling to take on national chains (Rodrigues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2024).</a:t>
            </a:r>
            <a:endParaRPr lang="en-US" b="0" dirty="0">
              <a:effectLst/>
            </a:endParaRPr>
          </a:p>
          <a:p>
            <a:pPr rtl="0"/>
            <a:r>
              <a:rPr lang="en-US" sz="1200" b="0" i="0" u="none" strike="noStrike" kern="1200" dirty="0">
                <a:solidFill>
                  <a:schemeClr val="tx1"/>
                </a:solidFill>
                <a:effectLst/>
                <a:latin typeface="+mn-lt"/>
                <a:ea typeface="+mn-ea"/>
                <a:cs typeface="+mn-cs"/>
              </a:rPr>
              <a:t>Operational Pivot: The subscription model would help the company </a:t>
            </a:r>
            <a:r>
              <a:rPr lang="en-US" sz="1200" b="0" i="0" u="none" strike="noStrike" kern="1200" dirty="0" err="1">
                <a:solidFill>
                  <a:schemeClr val="tx1"/>
                </a:solidFill>
                <a:effectLst/>
                <a:latin typeface="+mn-lt"/>
                <a:ea typeface="+mn-ea"/>
                <a:cs typeface="+mn-cs"/>
              </a:rPr>
              <a:t>stabilise</a:t>
            </a:r>
            <a:r>
              <a:rPr lang="en-US" sz="1200" b="0" i="0" u="none" strike="noStrike" kern="1200" dirty="0">
                <a:solidFill>
                  <a:schemeClr val="tx1"/>
                </a:solidFill>
                <a:effectLst/>
                <a:latin typeface="+mn-lt"/>
                <a:ea typeface="+mn-ea"/>
                <a:cs typeface="+mn-cs"/>
              </a:rPr>
              <a:t> recurring income and would counter the loss of walk-in traffic.</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sv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087395"/>
            <a:ext cx="7556421" cy="1603906"/>
          </a:xfrm>
          <a:prstGeom prst="rect">
            <a:avLst/>
          </a:prstGeom>
          <a:noFill/>
          <a:ln/>
        </p:spPr>
        <p:txBody>
          <a:bodyPr wrap="square" lIns="0" tIns="0" rIns="0" bIns="0" rtlCol="0" anchor="ctr"/>
          <a:lstStyle/>
          <a:p>
            <a:pPr marL="0" indent="0" algn="just">
              <a:lnSpc>
                <a:spcPts val="3300"/>
              </a:lnSpc>
              <a:buNone/>
            </a:pPr>
            <a:r>
              <a:rPr lang="en-US" sz="4800" b="1" dirty="0">
                <a:solidFill>
                  <a:srgbClr val="403C4E"/>
                </a:solidFill>
                <a:latin typeface="Times New Roman" panose="02020603050405020304" pitchFamily="18" charset="0"/>
                <a:ea typeface="Merriweather Bold" pitchFamily="34" charset="-122"/>
                <a:cs typeface="Times New Roman" panose="02020603050405020304" pitchFamily="18" charset="0"/>
              </a:rPr>
              <a:t>LCLM4004 Problem Solving and Decision Making (UWT)</a:t>
            </a:r>
            <a:endParaRPr lang="en-US" sz="4800" dirty="0">
              <a:latin typeface="Times New Roman" panose="02020603050405020304" pitchFamily="18" charset="0"/>
              <a:cs typeface="Times New Roman" panose="02020603050405020304" pitchFamily="18" charset="0"/>
            </a:endParaRPr>
          </a:p>
        </p:txBody>
      </p:sp>
      <p:sp>
        <p:nvSpPr>
          <p:cNvPr id="4" name="Text 1"/>
          <p:cNvSpPr/>
          <p:nvPr/>
        </p:nvSpPr>
        <p:spPr>
          <a:xfrm>
            <a:off x="6280190" y="2907030"/>
            <a:ext cx="7556421" cy="1417558"/>
          </a:xfrm>
          <a:prstGeom prst="rect">
            <a:avLst/>
          </a:prstGeom>
          <a:noFill/>
          <a:ln/>
        </p:spPr>
        <p:txBody>
          <a:bodyPr wrap="square" lIns="0" tIns="0" rIns="0" bIns="0" rtlCol="0" anchor="t"/>
          <a:lstStyle/>
          <a:p>
            <a:pPr marL="0" indent="0" algn="l">
              <a:lnSpc>
                <a:spcPts val="5550"/>
              </a:lnSpc>
              <a:buNone/>
            </a:pPr>
            <a:r>
              <a:rPr lang="en-US" sz="3600" b="1" dirty="0">
                <a:solidFill>
                  <a:schemeClr val="accent6">
                    <a:lumMod val="50000"/>
                  </a:schemeClr>
                </a:solidFill>
                <a:latin typeface="Merriweather Bold" pitchFamily="34" charset="0"/>
                <a:ea typeface="Merriweather Bold" pitchFamily="34" charset="-122"/>
                <a:cs typeface="Merriweather Bold" pitchFamily="34" charset="-120"/>
              </a:rPr>
              <a:t>Green Haven Florists: A Strategic Case Study</a:t>
            </a:r>
            <a:endParaRPr lang="en-US" sz="3600" dirty="0">
              <a:solidFill>
                <a:schemeClr val="accent6">
                  <a:lumMod val="50000"/>
                </a:schemeClr>
              </a:solidFill>
            </a:endParaRPr>
          </a:p>
        </p:txBody>
      </p:sp>
      <p:sp>
        <p:nvSpPr>
          <p:cNvPr id="5" name="Text 2"/>
          <p:cNvSpPr/>
          <p:nvPr/>
        </p:nvSpPr>
        <p:spPr>
          <a:xfrm>
            <a:off x="6280190" y="4664750"/>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403C4E"/>
                </a:solidFill>
                <a:latin typeface="Open Sans" pitchFamily="34" charset="0"/>
                <a:ea typeface="Open Sans" pitchFamily="34" charset="-122"/>
                <a:cs typeface="Open Sans" pitchFamily="34" charset="-120"/>
              </a:rPr>
              <a:t>Student Name: GILDA BANICA</a:t>
            </a:r>
            <a:endParaRPr lang="en-US" sz="1750" dirty="0"/>
          </a:p>
        </p:txBody>
      </p:sp>
      <p:sp>
        <p:nvSpPr>
          <p:cNvPr id="6" name="Text 3"/>
          <p:cNvSpPr/>
          <p:nvPr/>
        </p:nvSpPr>
        <p:spPr>
          <a:xfrm>
            <a:off x="6280190" y="5282803"/>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403C4E"/>
                </a:solidFill>
                <a:latin typeface="Open Sans" pitchFamily="34" charset="0"/>
                <a:ea typeface="Open Sans" pitchFamily="34" charset="-122"/>
                <a:cs typeface="Open Sans" pitchFamily="34" charset="-120"/>
              </a:rPr>
              <a:t>ID: 2515630</a:t>
            </a:r>
            <a:endParaRPr lang="en-US" sz="1750" dirty="0"/>
          </a:p>
        </p:txBody>
      </p:sp>
      <p:sp>
        <p:nvSpPr>
          <p:cNvPr id="7" name="Text 4"/>
          <p:cNvSpPr/>
          <p:nvPr/>
        </p:nvSpPr>
        <p:spPr>
          <a:xfrm>
            <a:off x="6280190" y="5900857"/>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403C4E"/>
                </a:solidFill>
                <a:latin typeface="Open Sans" pitchFamily="34" charset="0"/>
                <a:ea typeface="Open Sans" pitchFamily="34" charset="-122"/>
                <a:cs typeface="Open Sans" pitchFamily="34" charset="-120"/>
              </a:rPr>
              <a:t>Lecturer Name:</a:t>
            </a:r>
            <a:endParaRPr lang="en-US" sz="1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938451"/>
            <a:ext cx="5670590" cy="708779"/>
          </a:xfrm>
          <a:prstGeom prst="rect">
            <a:avLst/>
          </a:prstGeom>
          <a:noFill/>
          <a:ln/>
        </p:spPr>
        <p:txBody>
          <a:bodyPr wrap="none" lIns="0" tIns="0" rIns="0" bIns="0" rtlCol="0" anchor="t"/>
          <a:lstStyle/>
          <a:p>
            <a:pPr marL="0" indent="0" algn="l">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Introduction</a:t>
            </a:r>
            <a:endParaRPr lang="en-US" sz="4450" dirty="0"/>
          </a:p>
        </p:txBody>
      </p:sp>
      <p:sp>
        <p:nvSpPr>
          <p:cNvPr id="4" name="Text 1"/>
          <p:cNvSpPr/>
          <p:nvPr/>
        </p:nvSpPr>
        <p:spPr>
          <a:xfrm>
            <a:off x="6280190" y="1987391"/>
            <a:ext cx="7556421" cy="1451610"/>
          </a:xfrm>
          <a:prstGeom prst="rect">
            <a:avLst/>
          </a:prstGeom>
          <a:noFill/>
          <a:ln/>
        </p:spPr>
        <p:txBody>
          <a:bodyPr wrap="square" lIns="0" tIns="0" rIns="0" bIns="0" rtlCol="0" anchor="t"/>
          <a:lstStyle/>
          <a:p>
            <a:pPr marL="0" indent="0" algn="just">
              <a:lnSpc>
                <a:spcPts val="28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Green Haven Florists opened in Norwich in 2016, building a loyal following through bespoke arrangements and a genuine commitment to sustainability. Yet despite these strengths, the business has recorded a </a:t>
            </a:r>
            <a:r>
              <a:rPr lang="en-US" sz="1600" b="1" dirty="0">
                <a:solidFill>
                  <a:srgbClr val="403C4E"/>
                </a:solidFill>
                <a:latin typeface="Times New Roman" panose="02020603050405020304" pitchFamily="18" charset="0"/>
                <a:ea typeface="Open Sans" pitchFamily="34" charset="-122"/>
                <a:cs typeface="Times New Roman" panose="02020603050405020304" pitchFamily="18" charset="0"/>
              </a:rPr>
              <a:t>30% drop in online sales</a:t>
            </a: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 over the past 12 months.</a:t>
            </a:r>
            <a:endParaRPr lang="en-US" sz="1600" dirty="0">
              <a:latin typeface="Times New Roman" panose="02020603050405020304" pitchFamily="18" charset="0"/>
              <a:cs typeface="Times New Roman" panose="02020603050405020304" pitchFamily="18" charset="0"/>
            </a:endParaRPr>
          </a:p>
        </p:txBody>
      </p:sp>
      <p:sp>
        <p:nvSpPr>
          <p:cNvPr id="5" name="Shape 2"/>
          <p:cNvSpPr/>
          <p:nvPr/>
        </p:nvSpPr>
        <p:spPr>
          <a:xfrm>
            <a:off x="6280190" y="3694152"/>
            <a:ext cx="3664744" cy="2047994"/>
          </a:xfrm>
          <a:prstGeom prst="roundRect">
            <a:avLst>
              <a:gd name="adj" fmla="val 4652"/>
            </a:avLst>
          </a:prstGeom>
          <a:solidFill>
            <a:srgbClr val="FFD8CC"/>
          </a:solidFill>
          <a:ln w="7620">
            <a:solidFill>
              <a:srgbClr val="E5BEB2"/>
            </a:solidFill>
            <a:prstDash val="solid"/>
          </a:ln>
        </p:spPr>
      </p:sp>
      <p:sp>
        <p:nvSpPr>
          <p:cNvPr id="6" name="Text 3"/>
          <p:cNvSpPr/>
          <p:nvPr/>
        </p:nvSpPr>
        <p:spPr>
          <a:xfrm>
            <a:off x="6514624" y="3928586"/>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The Opportunity</a:t>
            </a:r>
            <a:endParaRPr lang="en-US" sz="2200" dirty="0"/>
          </a:p>
        </p:txBody>
      </p:sp>
      <p:sp>
        <p:nvSpPr>
          <p:cNvPr id="7" name="Text 4"/>
          <p:cNvSpPr/>
          <p:nvPr/>
        </p:nvSpPr>
        <p:spPr>
          <a:xfrm>
            <a:off x="6514624" y="4419005"/>
            <a:ext cx="3195876" cy="1088708"/>
          </a:xfrm>
          <a:prstGeom prst="rect">
            <a:avLst/>
          </a:prstGeom>
          <a:noFill/>
          <a:ln/>
        </p:spPr>
        <p:txBody>
          <a:bodyPr wrap="square" lIns="0" tIns="0" rIns="0" bIns="0" rtlCol="0" anchor="t"/>
          <a:lstStyle/>
          <a:p>
            <a:pPr marL="0" indent="0" algn="just">
              <a:lnSpc>
                <a:spcPts val="2850"/>
              </a:lnSpc>
              <a:buNone/>
            </a:pPr>
            <a:r>
              <a:rPr lang="en-US" sz="1750" dirty="0">
                <a:solidFill>
                  <a:srgbClr val="403C4E"/>
                </a:solidFill>
                <a:latin typeface="Times New Roman" panose="02020603050405020304" pitchFamily="18" charset="0"/>
                <a:ea typeface="Open Sans" pitchFamily="34" charset="-122"/>
                <a:cs typeface="Times New Roman" panose="02020603050405020304" pitchFamily="18" charset="0"/>
              </a:rPr>
              <a:t>A differentiated brand rooted in local identity and eco-conscious values</a:t>
            </a:r>
            <a:endParaRPr lang="en-US" sz="1750" dirty="0">
              <a:latin typeface="Times New Roman" panose="02020603050405020304" pitchFamily="18" charset="0"/>
              <a:cs typeface="Times New Roman" panose="02020603050405020304" pitchFamily="18" charset="0"/>
            </a:endParaRPr>
          </a:p>
        </p:txBody>
      </p:sp>
      <p:sp>
        <p:nvSpPr>
          <p:cNvPr id="8" name="Shape 5"/>
          <p:cNvSpPr/>
          <p:nvPr/>
        </p:nvSpPr>
        <p:spPr>
          <a:xfrm>
            <a:off x="10171748" y="3694152"/>
            <a:ext cx="3664863" cy="2047994"/>
          </a:xfrm>
          <a:prstGeom prst="roundRect">
            <a:avLst>
              <a:gd name="adj" fmla="val 4652"/>
            </a:avLst>
          </a:prstGeom>
          <a:solidFill>
            <a:srgbClr val="FFD8CC"/>
          </a:solidFill>
          <a:ln w="7620">
            <a:solidFill>
              <a:srgbClr val="E5BEB2"/>
            </a:solidFill>
            <a:prstDash val="solid"/>
          </a:ln>
        </p:spPr>
      </p:sp>
      <p:sp>
        <p:nvSpPr>
          <p:cNvPr id="9" name="Text 6"/>
          <p:cNvSpPr/>
          <p:nvPr/>
        </p:nvSpPr>
        <p:spPr>
          <a:xfrm>
            <a:off x="10406182" y="3928586"/>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The Challenge</a:t>
            </a:r>
            <a:endParaRPr lang="en-US" sz="2200" dirty="0"/>
          </a:p>
        </p:txBody>
      </p:sp>
      <p:sp>
        <p:nvSpPr>
          <p:cNvPr id="10" name="Text 7"/>
          <p:cNvSpPr/>
          <p:nvPr/>
        </p:nvSpPr>
        <p:spPr>
          <a:xfrm>
            <a:off x="10406182" y="4419005"/>
            <a:ext cx="3195995" cy="1088708"/>
          </a:xfrm>
          <a:prstGeom prst="rect">
            <a:avLst/>
          </a:prstGeom>
          <a:noFill/>
          <a:ln/>
        </p:spPr>
        <p:txBody>
          <a:bodyPr wrap="square" lIns="0" tIns="0" rIns="0" bIns="0" rtlCol="0" anchor="t"/>
          <a:lstStyle/>
          <a:p>
            <a:pPr marL="0" indent="0" algn="just">
              <a:lnSpc>
                <a:spcPts val="2850"/>
              </a:lnSpc>
              <a:buNone/>
            </a:pPr>
            <a:r>
              <a:rPr lang="en-US" sz="1750" dirty="0">
                <a:solidFill>
                  <a:srgbClr val="403C4E"/>
                </a:solidFill>
                <a:latin typeface="Times New Roman" panose="02020603050405020304" pitchFamily="18" charset="0"/>
                <a:ea typeface="Open Sans" pitchFamily="34" charset="-122"/>
                <a:cs typeface="Times New Roman" panose="02020603050405020304" pitchFamily="18" charset="0"/>
              </a:rPr>
              <a:t>Rising costs, digital under-investment, and intensifying competition</a:t>
            </a:r>
            <a:endParaRPr lang="en-US" sz="1750" dirty="0">
              <a:latin typeface="Times New Roman" panose="02020603050405020304" pitchFamily="18" charset="0"/>
              <a:cs typeface="Times New Roman" panose="02020603050405020304" pitchFamily="18" charset="0"/>
            </a:endParaRPr>
          </a:p>
        </p:txBody>
      </p:sp>
      <p:sp>
        <p:nvSpPr>
          <p:cNvPr id="11" name="Shape 8"/>
          <p:cNvSpPr/>
          <p:nvPr/>
        </p:nvSpPr>
        <p:spPr>
          <a:xfrm>
            <a:off x="6280190" y="5968960"/>
            <a:ext cx="7556421" cy="1322189"/>
          </a:xfrm>
          <a:prstGeom prst="roundRect">
            <a:avLst>
              <a:gd name="adj" fmla="val 7205"/>
            </a:avLst>
          </a:prstGeom>
          <a:solidFill>
            <a:srgbClr val="FFD8CC"/>
          </a:solidFill>
          <a:ln w="7620">
            <a:solidFill>
              <a:srgbClr val="E5BEB2"/>
            </a:solidFill>
            <a:prstDash val="solid"/>
          </a:ln>
        </p:spPr>
      </p:sp>
      <p:sp>
        <p:nvSpPr>
          <p:cNvPr id="12" name="Text 9"/>
          <p:cNvSpPr/>
          <p:nvPr/>
        </p:nvSpPr>
        <p:spPr>
          <a:xfrm>
            <a:off x="6514624" y="6203394"/>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The Stakes</a:t>
            </a:r>
            <a:endParaRPr lang="en-US" sz="2200" dirty="0"/>
          </a:p>
        </p:txBody>
      </p:sp>
      <p:sp>
        <p:nvSpPr>
          <p:cNvPr id="13" name="Text 10"/>
          <p:cNvSpPr/>
          <p:nvPr/>
        </p:nvSpPr>
        <p:spPr>
          <a:xfrm>
            <a:off x="6514624" y="6693813"/>
            <a:ext cx="7087553" cy="362903"/>
          </a:xfrm>
          <a:prstGeom prst="rect">
            <a:avLst/>
          </a:prstGeom>
          <a:noFill/>
          <a:ln/>
        </p:spPr>
        <p:txBody>
          <a:bodyPr wrap="none" lIns="0" tIns="0" rIns="0" bIns="0" rtlCol="0" anchor="t"/>
          <a:lstStyle/>
          <a:p>
            <a:pPr marL="0" indent="0" algn="l">
              <a:lnSpc>
                <a:spcPts val="2850"/>
              </a:lnSpc>
              <a:buNone/>
            </a:pPr>
            <a:r>
              <a:rPr lang="en-US" sz="1750" dirty="0">
                <a:solidFill>
                  <a:srgbClr val="403C4E"/>
                </a:solidFill>
                <a:latin typeface="Open Sans" pitchFamily="34" charset="0"/>
                <a:ea typeface="Open Sans" pitchFamily="34" charset="-122"/>
                <a:cs typeface="Open Sans" pitchFamily="34" charset="-120"/>
              </a:rPr>
              <a:t>Critical strategic decisions that will determine long-term viability</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75561" y="1373624"/>
            <a:ext cx="6714173" cy="603171"/>
          </a:xfrm>
          <a:prstGeom prst="rect">
            <a:avLst/>
          </a:prstGeom>
          <a:noFill/>
          <a:ln/>
        </p:spPr>
        <p:txBody>
          <a:bodyPr wrap="none" lIns="0" tIns="0" rIns="0" bIns="0" rtlCol="0" anchor="t"/>
          <a:lstStyle/>
          <a:p>
            <a:pPr marL="0" indent="0" algn="l">
              <a:lnSpc>
                <a:spcPts val="4750"/>
              </a:lnSpc>
              <a:buNone/>
            </a:pPr>
            <a:r>
              <a:rPr lang="en-US" sz="3800" b="1" dirty="0">
                <a:solidFill>
                  <a:srgbClr val="403C4E"/>
                </a:solidFill>
                <a:latin typeface="Merriweather Bold" pitchFamily="34" charset="0"/>
                <a:ea typeface="Merriweather Bold" pitchFamily="34" charset="-122"/>
                <a:cs typeface="Merriweather Bold" pitchFamily="34" charset="-120"/>
              </a:rPr>
              <a:t>Nature &amp; Scope of the Issues</a:t>
            </a:r>
            <a:endParaRPr lang="en-US" sz="3800" dirty="0"/>
          </a:p>
        </p:txBody>
      </p:sp>
      <p:pic>
        <p:nvPicPr>
          <p:cNvPr id="3" name="Image 0" descr="preencoded.png"/>
          <p:cNvPicPr>
            <a:picLocks noChangeAspect="1"/>
          </p:cNvPicPr>
          <p:nvPr/>
        </p:nvPicPr>
        <p:blipFill>
          <a:blip r:embed="rId3"/>
          <a:stretch>
            <a:fillRect/>
          </a:stretch>
        </p:blipFill>
        <p:spPr>
          <a:xfrm>
            <a:off x="675561" y="2545080"/>
            <a:ext cx="5983129" cy="3988713"/>
          </a:xfrm>
          <a:prstGeom prst="rect">
            <a:avLst/>
          </a:prstGeom>
        </p:spPr>
      </p:pic>
      <p:sp>
        <p:nvSpPr>
          <p:cNvPr id="4" name="Text 1"/>
          <p:cNvSpPr/>
          <p:nvPr/>
        </p:nvSpPr>
        <p:spPr>
          <a:xfrm>
            <a:off x="8660725" y="2469416"/>
            <a:ext cx="2413040" cy="301585"/>
          </a:xfrm>
          <a:prstGeom prst="rect">
            <a:avLst/>
          </a:prstGeom>
          <a:noFill/>
          <a:ln/>
        </p:spPr>
        <p:txBody>
          <a:bodyPr wrap="none" lIns="0" tIns="0" rIns="0" bIns="0" rtlCol="0" anchor="t"/>
          <a:lstStyle/>
          <a:p>
            <a:pPr marL="0" indent="0" algn="l">
              <a:lnSpc>
                <a:spcPts val="2350"/>
              </a:lnSpc>
              <a:buNone/>
            </a:pPr>
            <a:r>
              <a:rPr lang="en-US" sz="1900" b="1" dirty="0">
                <a:solidFill>
                  <a:srgbClr val="403C4E"/>
                </a:solidFill>
                <a:latin typeface="Merriweather Bold" pitchFamily="34" charset="0"/>
                <a:ea typeface="Merriweather Bold" pitchFamily="34" charset="-122"/>
                <a:cs typeface="Merriweather Bold" pitchFamily="34" charset="-120"/>
              </a:rPr>
              <a:t>External Pressures</a:t>
            </a:r>
            <a:endParaRPr lang="en-US" sz="1900" dirty="0"/>
          </a:p>
        </p:txBody>
      </p:sp>
      <p:sp>
        <p:nvSpPr>
          <p:cNvPr id="5" name="Text 2"/>
          <p:cNvSpPr/>
          <p:nvPr/>
        </p:nvSpPr>
        <p:spPr>
          <a:xfrm>
            <a:off x="8435340" y="2853095"/>
            <a:ext cx="5577839" cy="2115026"/>
          </a:xfrm>
          <a:prstGeom prst="rect">
            <a:avLst/>
          </a:prstGeom>
          <a:solidFill>
            <a:schemeClr val="accent4">
              <a:lumMod val="20000"/>
              <a:lumOff val="80000"/>
            </a:schemeClr>
          </a:solidFill>
          <a:ln/>
        </p:spPr>
        <p:txBody>
          <a:bodyPr wrap="square" lIns="0" tIns="0" rIns="0" bIns="0" rtlCol="0" anchor="t"/>
          <a:lstStyle/>
          <a:p>
            <a:pPr marL="342900" indent="-342900" algn="just">
              <a:lnSpc>
                <a:spcPts val="2250"/>
              </a:lnSpc>
              <a:buSzPct val="100000"/>
              <a:buChar char="•"/>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Declining high street footfall in Norwich is severing the shop from its walk-in clientele</a:t>
            </a:r>
            <a:endParaRPr lang="en-US" sz="1600" dirty="0">
              <a:latin typeface="Times New Roman" panose="02020603050405020304" pitchFamily="18" charset="0"/>
              <a:cs typeface="Times New Roman" panose="02020603050405020304" pitchFamily="18" charset="0"/>
            </a:endParaRPr>
          </a:p>
          <a:p>
            <a:pPr marL="342900" indent="-342900" algn="just">
              <a:lnSpc>
                <a:spcPts val="2250"/>
              </a:lnSpc>
              <a:buSzPct val="100000"/>
              <a:buChar char="•"/>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Supply chain inflation on imported tulips and orchids is compressing already-thin margins</a:t>
            </a:r>
            <a:endParaRPr lang="en-US" sz="1600" dirty="0">
              <a:latin typeface="Times New Roman" panose="02020603050405020304" pitchFamily="18" charset="0"/>
              <a:cs typeface="Times New Roman" panose="02020603050405020304" pitchFamily="18" charset="0"/>
            </a:endParaRPr>
          </a:p>
          <a:p>
            <a:pPr marL="342900" indent="-342900" algn="just">
              <a:lnSpc>
                <a:spcPts val="2250"/>
              </a:lnSpc>
              <a:buSzPct val="100000"/>
              <a:buChar char="•"/>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Premium eco-friendly materials, once a differentiator, have become a financial strain</a:t>
            </a:r>
            <a:endParaRPr lang="en-US" sz="1600" dirty="0">
              <a:latin typeface="Times New Roman" panose="02020603050405020304" pitchFamily="18" charset="0"/>
              <a:cs typeface="Times New Roman" panose="02020603050405020304" pitchFamily="18" charset="0"/>
            </a:endParaRPr>
          </a:p>
        </p:txBody>
      </p:sp>
      <p:sp>
        <p:nvSpPr>
          <p:cNvPr id="6" name="Text 3"/>
          <p:cNvSpPr/>
          <p:nvPr/>
        </p:nvSpPr>
        <p:spPr>
          <a:xfrm>
            <a:off x="9620845" y="5132308"/>
            <a:ext cx="2477453" cy="301585"/>
          </a:xfrm>
          <a:prstGeom prst="rect">
            <a:avLst/>
          </a:prstGeom>
          <a:noFill/>
          <a:ln/>
        </p:spPr>
        <p:txBody>
          <a:bodyPr wrap="none" lIns="0" tIns="0" rIns="0" bIns="0" rtlCol="0" anchor="t"/>
          <a:lstStyle/>
          <a:p>
            <a:pPr marL="0" indent="0" algn="l">
              <a:lnSpc>
                <a:spcPts val="2350"/>
              </a:lnSpc>
              <a:buNone/>
            </a:pPr>
            <a:r>
              <a:rPr lang="en-US" sz="1900" b="1" dirty="0">
                <a:solidFill>
                  <a:srgbClr val="403C4E"/>
                </a:solidFill>
                <a:latin typeface="Merriweather Bold" pitchFamily="34" charset="0"/>
                <a:ea typeface="Merriweather Bold" pitchFamily="34" charset="-122"/>
                <a:cs typeface="Merriweather Bold" pitchFamily="34" charset="-120"/>
              </a:rPr>
              <a:t>Internal Weaknesses</a:t>
            </a:r>
            <a:endParaRPr lang="en-US" sz="1900" dirty="0"/>
          </a:p>
        </p:txBody>
      </p:sp>
      <p:sp>
        <p:nvSpPr>
          <p:cNvPr id="7" name="Text 4"/>
          <p:cNvSpPr/>
          <p:nvPr/>
        </p:nvSpPr>
        <p:spPr>
          <a:xfrm>
            <a:off x="8526781" y="5598081"/>
            <a:ext cx="5435560" cy="1200388"/>
          </a:xfrm>
          <a:prstGeom prst="rect">
            <a:avLst/>
          </a:prstGeom>
          <a:solidFill>
            <a:schemeClr val="accent2">
              <a:lumMod val="20000"/>
              <a:lumOff val="80000"/>
            </a:schemeClr>
          </a:solidFill>
          <a:ln/>
        </p:spPr>
        <p:txBody>
          <a:bodyPr wrap="square" lIns="0" tIns="0" rIns="0" bIns="0" rtlCol="0" anchor="t"/>
          <a:lstStyle/>
          <a:p>
            <a:pPr marL="342900" indent="-342900" algn="l">
              <a:lnSpc>
                <a:spcPts val="2250"/>
              </a:lnSpc>
              <a:buSzPct val="100000"/>
              <a:buChar char="•"/>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Technical debt: an outdated website ill-equipped for modern e-commerce</a:t>
            </a:r>
            <a:endParaRPr lang="en-US" sz="1600" dirty="0">
              <a:latin typeface="Times New Roman" panose="02020603050405020304" pitchFamily="18" charset="0"/>
              <a:cs typeface="Times New Roman" panose="02020603050405020304" pitchFamily="18" charset="0"/>
            </a:endParaRPr>
          </a:p>
          <a:p>
            <a:pPr marL="342900" indent="-342900" algn="l">
              <a:lnSpc>
                <a:spcPts val="2250"/>
              </a:lnSpc>
              <a:buSzPct val="100000"/>
              <a:buChar char="•"/>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Marketing inertia: over-reliance on word-of-mouth with no digital strategy</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2731889" y="806648"/>
            <a:ext cx="7697867" cy="415052"/>
          </a:xfrm>
          <a:prstGeom prst="rect">
            <a:avLst/>
          </a:prstGeom>
          <a:noFill/>
          <a:ln/>
        </p:spPr>
        <p:txBody>
          <a:bodyPr wrap="none" lIns="0" tIns="0" rIns="0" bIns="0" rtlCol="0" anchor="t"/>
          <a:lstStyle/>
          <a:p>
            <a:pPr marL="0" indent="0" algn="l">
              <a:lnSpc>
                <a:spcPts val="3250"/>
              </a:lnSpc>
              <a:buNone/>
            </a:pPr>
            <a:r>
              <a:rPr lang="en-US" sz="2600" b="1" dirty="0">
                <a:solidFill>
                  <a:srgbClr val="403C4E"/>
                </a:solidFill>
                <a:latin typeface="Merriweather Bold" pitchFamily="34" charset="0"/>
                <a:ea typeface="Merriweather Bold" pitchFamily="34" charset="-122"/>
                <a:cs typeface="Merriweather Bold" pitchFamily="34" charset="-120"/>
              </a:rPr>
              <a:t>Defining the Problem Space: 5W2H Framework</a:t>
            </a:r>
            <a:endParaRPr lang="en-US" sz="2600" dirty="0"/>
          </a:p>
        </p:txBody>
      </p:sp>
      <p:sp>
        <p:nvSpPr>
          <p:cNvPr id="3" name="Shape 1"/>
          <p:cNvSpPr/>
          <p:nvPr/>
        </p:nvSpPr>
        <p:spPr>
          <a:xfrm>
            <a:off x="2731889" y="1377315"/>
            <a:ext cx="10481191" cy="797004"/>
          </a:xfrm>
          <a:prstGeom prst="roundRect">
            <a:avLst>
              <a:gd name="adj" fmla="val 7001"/>
            </a:avLst>
          </a:prstGeom>
          <a:solidFill>
            <a:srgbClr val="FFFFFF"/>
          </a:solidFill>
          <a:ln w="15240">
            <a:solidFill>
              <a:srgbClr val="E5BEB2"/>
            </a:solidFill>
            <a:prstDash val="solid"/>
          </a:ln>
        </p:spPr>
      </p:sp>
      <p:sp>
        <p:nvSpPr>
          <p:cNvPr id="4" name="Shape 2"/>
          <p:cNvSpPr/>
          <p:nvPr/>
        </p:nvSpPr>
        <p:spPr>
          <a:xfrm>
            <a:off x="2747129" y="1392555"/>
            <a:ext cx="531376" cy="766524"/>
          </a:xfrm>
          <a:prstGeom prst="roundRect">
            <a:avLst>
              <a:gd name="adj" fmla="val 7059"/>
            </a:avLst>
          </a:prstGeom>
          <a:solidFill>
            <a:srgbClr val="FFD8CC"/>
          </a:solidFill>
          <a:ln/>
        </p:spPr>
      </p:sp>
      <p:sp>
        <p:nvSpPr>
          <p:cNvPr id="5" name="Text 3"/>
          <p:cNvSpPr/>
          <p:nvPr/>
        </p:nvSpPr>
        <p:spPr>
          <a:xfrm>
            <a:off x="2909411" y="1651278"/>
            <a:ext cx="199192" cy="249079"/>
          </a:xfrm>
          <a:prstGeom prst="rect">
            <a:avLst/>
          </a:prstGeom>
          <a:noFill/>
          <a:ln/>
        </p:spPr>
        <p:txBody>
          <a:bodyPr wrap="none" lIns="0" tIns="0" rIns="0" bIns="0" rtlCol="0" anchor="t"/>
          <a:lstStyle/>
          <a:p>
            <a:pPr marL="0" indent="0" algn="l">
              <a:lnSpc>
                <a:spcPts val="1550"/>
              </a:lnSpc>
              <a:buNone/>
            </a:pPr>
            <a:r>
              <a:rPr lang="en-US" sz="3200" b="1" dirty="0">
                <a:solidFill>
                  <a:srgbClr val="403C4E"/>
                </a:solidFill>
                <a:latin typeface="Merriweather Bold" pitchFamily="34" charset="0"/>
                <a:ea typeface="Merriweather Bold" pitchFamily="34" charset="-122"/>
                <a:cs typeface="Merriweather Bold" pitchFamily="34" charset="-120"/>
              </a:rPr>
              <a:t>1</a:t>
            </a:r>
            <a:endParaRPr lang="en-US" sz="3200" dirty="0"/>
          </a:p>
        </p:txBody>
      </p:sp>
      <p:sp>
        <p:nvSpPr>
          <p:cNvPr id="6" name="Text 4"/>
          <p:cNvSpPr/>
          <p:nvPr/>
        </p:nvSpPr>
        <p:spPr>
          <a:xfrm>
            <a:off x="3356253" y="1525310"/>
            <a:ext cx="1660565" cy="207526"/>
          </a:xfrm>
          <a:prstGeom prst="rect">
            <a:avLst/>
          </a:prstGeom>
          <a:noFill/>
          <a:ln/>
        </p:spPr>
        <p:txBody>
          <a:bodyPr wrap="none" lIns="0" tIns="0" rIns="0" bIns="0" rtlCol="0" anchor="t"/>
          <a:lstStyle/>
          <a:p>
            <a:pPr marL="0" indent="0" algn="l">
              <a:lnSpc>
                <a:spcPts val="1600"/>
              </a:lnSpc>
              <a:buNone/>
            </a:pPr>
            <a:r>
              <a:rPr lang="en-US" sz="2800" b="1" dirty="0">
                <a:solidFill>
                  <a:srgbClr val="403C4E"/>
                </a:solidFill>
                <a:latin typeface="Merriweather Bold" pitchFamily="34" charset="0"/>
                <a:ea typeface="Merriweather Bold" pitchFamily="34" charset="-122"/>
                <a:cs typeface="Merriweather Bold" pitchFamily="34" charset="-120"/>
              </a:rPr>
              <a:t>Who</a:t>
            </a:r>
            <a:endParaRPr lang="en-US" sz="2800" dirty="0"/>
          </a:p>
        </p:txBody>
      </p:sp>
      <p:sp>
        <p:nvSpPr>
          <p:cNvPr id="7" name="Text 5"/>
          <p:cNvSpPr/>
          <p:nvPr/>
        </p:nvSpPr>
        <p:spPr>
          <a:xfrm>
            <a:off x="3356253" y="1779508"/>
            <a:ext cx="8394144" cy="168473"/>
          </a:xfrm>
          <a:prstGeom prst="rect">
            <a:avLst/>
          </a:prstGeom>
          <a:noFill/>
          <a:ln/>
        </p:spPr>
        <p:txBody>
          <a:bodyPr wrap="none" lIns="0" tIns="0" rIns="0" bIns="0" rtlCol="0" anchor="t"/>
          <a:lstStyle/>
          <a:p>
            <a:pPr marL="0" indent="0" algn="l">
              <a:lnSpc>
                <a:spcPts val="13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Environmentally aware Norwich customers migrating to more digitally capable online rivals</a:t>
            </a:r>
            <a:endParaRPr lang="en-US" dirty="0">
              <a:latin typeface="Times New Roman" panose="02020603050405020304" pitchFamily="18" charset="0"/>
              <a:cs typeface="Times New Roman" panose="02020603050405020304" pitchFamily="18" charset="0"/>
            </a:endParaRPr>
          </a:p>
        </p:txBody>
      </p:sp>
      <p:sp>
        <p:nvSpPr>
          <p:cNvPr id="8" name="Shape 6"/>
          <p:cNvSpPr/>
          <p:nvPr/>
        </p:nvSpPr>
        <p:spPr>
          <a:xfrm>
            <a:off x="2731889" y="2252067"/>
            <a:ext cx="10481191" cy="797004"/>
          </a:xfrm>
          <a:prstGeom prst="roundRect">
            <a:avLst>
              <a:gd name="adj" fmla="val 7001"/>
            </a:avLst>
          </a:prstGeom>
          <a:solidFill>
            <a:srgbClr val="FFFFFF"/>
          </a:solidFill>
          <a:ln w="15240">
            <a:solidFill>
              <a:srgbClr val="E5BEB2"/>
            </a:solidFill>
            <a:prstDash val="solid"/>
          </a:ln>
        </p:spPr>
      </p:sp>
      <p:sp>
        <p:nvSpPr>
          <p:cNvPr id="9" name="Shape 7"/>
          <p:cNvSpPr/>
          <p:nvPr/>
        </p:nvSpPr>
        <p:spPr>
          <a:xfrm>
            <a:off x="2747129" y="2267307"/>
            <a:ext cx="531376" cy="766524"/>
          </a:xfrm>
          <a:prstGeom prst="roundRect">
            <a:avLst>
              <a:gd name="adj" fmla="val 7059"/>
            </a:avLst>
          </a:prstGeom>
          <a:solidFill>
            <a:srgbClr val="FFD8CC"/>
          </a:solidFill>
          <a:ln/>
        </p:spPr>
      </p:sp>
      <p:sp>
        <p:nvSpPr>
          <p:cNvPr id="10" name="Text 8"/>
          <p:cNvSpPr/>
          <p:nvPr/>
        </p:nvSpPr>
        <p:spPr>
          <a:xfrm>
            <a:off x="2909411" y="2526030"/>
            <a:ext cx="199192" cy="249079"/>
          </a:xfrm>
          <a:prstGeom prst="rect">
            <a:avLst/>
          </a:prstGeom>
          <a:noFill/>
          <a:ln/>
        </p:spPr>
        <p:txBody>
          <a:bodyPr wrap="none" lIns="0" tIns="0" rIns="0" bIns="0" rtlCol="0" anchor="t"/>
          <a:lstStyle/>
          <a:p>
            <a:pPr marL="0" indent="0" algn="l">
              <a:lnSpc>
                <a:spcPts val="15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2</a:t>
            </a:r>
            <a:endParaRPr lang="en-US" sz="3200" dirty="0">
              <a:latin typeface="Times New Roman" panose="02020603050405020304" pitchFamily="18" charset="0"/>
              <a:cs typeface="Times New Roman" panose="02020603050405020304" pitchFamily="18" charset="0"/>
            </a:endParaRPr>
          </a:p>
        </p:txBody>
      </p:sp>
      <p:sp>
        <p:nvSpPr>
          <p:cNvPr id="11" name="Text 9"/>
          <p:cNvSpPr/>
          <p:nvPr/>
        </p:nvSpPr>
        <p:spPr>
          <a:xfrm>
            <a:off x="3356253" y="2400062"/>
            <a:ext cx="1660565" cy="207526"/>
          </a:xfrm>
          <a:prstGeom prst="rect">
            <a:avLst/>
          </a:prstGeom>
          <a:noFill/>
          <a:ln/>
        </p:spPr>
        <p:txBody>
          <a:bodyPr wrap="none" lIns="0" tIns="0" rIns="0" bIns="0" rtlCol="0" anchor="t"/>
          <a:lstStyle/>
          <a:p>
            <a:pPr marL="0" indent="0" algn="l">
              <a:lnSpc>
                <a:spcPts val="1600"/>
              </a:lnSpc>
              <a:buNone/>
            </a:pPr>
            <a:r>
              <a:rPr lang="en-US" sz="2800" b="1" dirty="0">
                <a:solidFill>
                  <a:srgbClr val="403C4E"/>
                </a:solidFill>
                <a:latin typeface="Times New Roman" panose="02020603050405020304" pitchFamily="18" charset="0"/>
                <a:ea typeface="Merriweather Bold" pitchFamily="34" charset="-122"/>
                <a:cs typeface="Times New Roman" panose="02020603050405020304" pitchFamily="18" charset="0"/>
              </a:rPr>
              <a:t>What</a:t>
            </a:r>
            <a:endParaRPr lang="en-US" sz="2800" dirty="0">
              <a:latin typeface="Times New Roman" panose="02020603050405020304" pitchFamily="18" charset="0"/>
              <a:cs typeface="Times New Roman" panose="02020603050405020304" pitchFamily="18" charset="0"/>
            </a:endParaRPr>
          </a:p>
        </p:txBody>
      </p:sp>
      <p:sp>
        <p:nvSpPr>
          <p:cNvPr id="12" name="Text 10"/>
          <p:cNvSpPr/>
          <p:nvPr/>
        </p:nvSpPr>
        <p:spPr>
          <a:xfrm>
            <a:off x="3356253" y="2654260"/>
            <a:ext cx="8394144" cy="168473"/>
          </a:xfrm>
          <a:prstGeom prst="rect">
            <a:avLst/>
          </a:prstGeom>
          <a:noFill/>
          <a:ln/>
        </p:spPr>
        <p:txBody>
          <a:bodyPr wrap="none" lIns="0" tIns="0" rIns="0" bIns="0" rtlCol="0" anchor="t"/>
          <a:lstStyle/>
          <a:p>
            <a:pPr marL="0" indent="0" algn="l">
              <a:lnSpc>
                <a:spcPts val="13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A 30% decline in brick-and-mortar and online sales over 12 months</a:t>
            </a:r>
            <a:endParaRPr lang="en-US" dirty="0">
              <a:latin typeface="Times New Roman" panose="02020603050405020304" pitchFamily="18" charset="0"/>
              <a:cs typeface="Times New Roman" panose="02020603050405020304" pitchFamily="18" charset="0"/>
            </a:endParaRPr>
          </a:p>
        </p:txBody>
      </p:sp>
      <p:sp>
        <p:nvSpPr>
          <p:cNvPr id="13" name="Shape 11"/>
          <p:cNvSpPr/>
          <p:nvPr/>
        </p:nvSpPr>
        <p:spPr>
          <a:xfrm>
            <a:off x="2731889" y="3126819"/>
            <a:ext cx="10481191" cy="797004"/>
          </a:xfrm>
          <a:prstGeom prst="roundRect">
            <a:avLst>
              <a:gd name="adj" fmla="val 7001"/>
            </a:avLst>
          </a:prstGeom>
          <a:solidFill>
            <a:srgbClr val="FFFFFF"/>
          </a:solidFill>
          <a:ln w="15240">
            <a:solidFill>
              <a:srgbClr val="E5BEB2"/>
            </a:solidFill>
            <a:prstDash val="solid"/>
          </a:ln>
        </p:spPr>
      </p:sp>
      <p:sp>
        <p:nvSpPr>
          <p:cNvPr id="14" name="Shape 12"/>
          <p:cNvSpPr/>
          <p:nvPr/>
        </p:nvSpPr>
        <p:spPr>
          <a:xfrm>
            <a:off x="2747129" y="3142059"/>
            <a:ext cx="531376" cy="766524"/>
          </a:xfrm>
          <a:prstGeom prst="roundRect">
            <a:avLst>
              <a:gd name="adj" fmla="val 7059"/>
            </a:avLst>
          </a:prstGeom>
          <a:solidFill>
            <a:srgbClr val="FFD8CC"/>
          </a:solidFill>
          <a:ln/>
        </p:spPr>
      </p:sp>
      <p:sp>
        <p:nvSpPr>
          <p:cNvPr id="15" name="Text 13"/>
          <p:cNvSpPr/>
          <p:nvPr/>
        </p:nvSpPr>
        <p:spPr>
          <a:xfrm>
            <a:off x="2909411" y="3400782"/>
            <a:ext cx="199192" cy="249079"/>
          </a:xfrm>
          <a:prstGeom prst="rect">
            <a:avLst/>
          </a:prstGeom>
          <a:noFill/>
          <a:ln/>
        </p:spPr>
        <p:txBody>
          <a:bodyPr wrap="none" lIns="0" tIns="0" rIns="0" bIns="0" rtlCol="0" anchor="t"/>
          <a:lstStyle/>
          <a:p>
            <a:pPr marL="0" indent="0" algn="l">
              <a:lnSpc>
                <a:spcPts val="15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3</a:t>
            </a:r>
            <a:endParaRPr lang="en-US" sz="3200" dirty="0">
              <a:latin typeface="Times New Roman" panose="02020603050405020304" pitchFamily="18" charset="0"/>
              <a:cs typeface="Times New Roman" panose="02020603050405020304" pitchFamily="18" charset="0"/>
            </a:endParaRPr>
          </a:p>
        </p:txBody>
      </p:sp>
      <p:sp>
        <p:nvSpPr>
          <p:cNvPr id="16" name="Text 14"/>
          <p:cNvSpPr/>
          <p:nvPr/>
        </p:nvSpPr>
        <p:spPr>
          <a:xfrm>
            <a:off x="3356253" y="3274814"/>
            <a:ext cx="1660565" cy="207526"/>
          </a:xfrm>
          <a:prstGeom prst="rect">
            <a:avLst/>
          </a:prstGeom>
          <a:noFill/>
          <a:ln/>
        </p:spPr>
        <p:txBody>
          <a:bodyPr wrap="none" lIns="0" tIns="0" rIns="0" bIns="0" rtlCol="0" anchor="t"/>
          <a:lstStyle/>
          <a:p>
            <a:pPr marL="0" indent="0" algn="l">
              <a:lnSpc>
                <a:spcPts val="1600"/>
              </a:lnSpc>
              <a:buNone/>
            </a:pPr>
            <a:r>
              <a:rPr lang="en-US" sz="2800" b="1" dirty="0">
                <a:solidFill>
                  <a:srgbClr val="403C4E"/>
                </a:solidFill>
                <a:latin typeface="Times New Roman" panose="02020603050405020304" pitchFamily="18" charset="0"/>
                <a:ea typeface="Merriweather Bold" pitchFamily="34" charset="-122"/>
                <a:cs typeface="Times New Roman" panose="02020603050405020304" pitchFamily="18" charset="0"/>
              </a:rPr>
              <a:t>Where</a:t>
            </a:r>
            <a:endParaRPr lang="en-US" sz="2800" dirty="0">
              <a:latin typeface="Times New Roman" panose="02020603050405020304" pitchFamily="18" charset="0"/>
              <a:cs typeface="Times New Roman" panose="02020603050405020304" pitchFamily="18" charset="0"/>
            </a:endParaRPr>
          </a:p>
        </p:txBody>
      </p:sp>
      <p:sp>
        <p:nvSpPr>
          <p:cNvPr id="17" name="Text 15"/>
          <p:cNvSpPr/>
          <p:nvPr/>
        </p:nvSpPr>
        <p:spPr>
          <a:xfrm>
            <a:off x="3356253" y="3529013"/>
            <a:ext cx="8394144" cy="168473"/>
          </a:xfrm>
          <a:prstGeom prst="rect">
            <a:avLst/>
          </a:prstGeom>
          <a:noFill/>
          <a:ln/>
        </p:spPr>
        <p:txBody>
          <a:bodyPr wrap="none" lIns="0" tIns="0" rIns="0" bIns="0" rtlCol="0" anchor="t"/>
          <a:lstStyle/>
          <a:p>
            <a:pPr marL="0" indent="0" algn="l">
              <a:lnSpc>
                <a:spcPts val="13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The Norwich high street store and a chronically underperforming online storefront</a:t>
            </a:r>
            <a:endParaRPr lang="en-US" dirty="0">
              <a:latin typeface="Times New Roman" panose="02020603050405020304" pitchFamily="18" charset="0"/>
              <a:cs typeface="Times New Roman" panose="02020603050405020304" pitchFamily="18" charset="0"/>
            </a:endParaRPr>
          </a:p>
        </p:txBody>
      </p:sp>
      <p:sp>
        <p:nvSpPr>
          <p:cNvPr id="18" name="Shape 16"/>
          <p:cNvSpPr/>
          <p:nvPr/>
        </p:nvSpPr>
        <p:spPr>
          <a:xfrm>
            <a:off x="2731889" y="4001572"/>
            <a:ext cx="10481191" cy="797004"/>
          </a:xfrm>
          <a:prstGeom prst="roundRect">
            <a:avLst>
              <a:gd name="adj" fmla="val 7001"/>
            </a:avLst>
          </a:prstGeom>
          <a:solidFill>
            <a:srgbClr val="FFFFFF"/>
          </a:solidFill>
          <a:ln w="15240">
            <a:solidFill>
              <a:srgbClr val="E5BEB2"/>
            </a:solidFill>
            <a:prstDash val="solid"/>
          </a:ln>
        </p:spPr>
      </p:sp>
      <p:sp>
        <p:nvSpPr>
          <p:cNvPr id="19" name="Shape 17"/>
          <p:cNvSpPr/>
          <p:nvPr/>
        </p:nvSpPr>
        <p:spPr>
          <a:xfrm>
            <a:off x="2747129" y="4016812"/>
            <a:ext cx="531376" cy="766524"/>
          </a:xfrm>
          <a:prstGeom prst="roundRect">
            <a:avLst>
              <a:gd name="adj" fmla="val 7059"/>
            </a:avLst>
          </a:prstGeom>
          <a:solidFill>
            <a:srgbClr val="FFD8CC"/>
          </a:solidFill>
          <a:ln/>
        </p:spPr>
      </p:sp>
      <p:sp>
        <p:nvSpPr>
          <p:cNvPr id="20" name="Text 18"/>
          <p:cNvSpPr/>
          <p:nvPr/>
        </p:nvSpPr>
        <p:spPr>
          <a:xfrm>
            <a:off x="2909411" y="4275534"/>
            <a:ext cx="199192" cy="249079"/>
          </a:xfrm>
          <a:prstGeom prst="rect">
            <a:avLst/>
          </a:prstGeom>
          <a:noFill/>
          <a:ln/>
        </p:spPr>
        <p:txBody>
          <a:bodyPr wrap="none" lIns="0" tIns="0" rIns="0" bIns="0" rtlCol="0" anchor="t"/>
          <a:lstStyle/>
          <a:p>
            <a:pPr marL="0" indent="0" algn="l">
              <a:lnSpc>
                <a:spcPts val="15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4</a:t>
            </a:r>
            <a:endParaRPr lang="en-US" sz="3200" dirty="0">
              <a:latin typeface="Times New Roman" panose="02020603050405020304" pitchFamily="18" charset="0"/>
              <a:cs typeface="Times New Roman" panose="02020603050405020304" pitchFamily="18" charset="0"/>
            </a:endParaRPr>
          </a:p>
        </p:txBody>
      </p:sp>
      <p:sp>
        <p:nvSpPr>
          <p:cNvPr id="21" name="Text 19"/>
          <p:cNvSpPr/>
          <p:nvPr/>
        </p:nvSpPr>
        <p:spPr>
          <a:xfrm>
            <a:off x="3356253" y="4149566"/>
            <a:ext cx="1660565" cy="207526"/>
          </a:xfrm>
          <a:prstGeom prst="rect">
            <a:avLst/>
          </a:prstGeom>
          <a:noFill/>
          <a:ln/>
        </p:spPr>
        <p:txBody>
          <a:bodyPr wrap="none" lIns="0" tIns="0" rIns="0" bIns="0" rtlCol="0" anchor="t"/>
          <a:lstStyle/>
          <a:p>
            <a:pPr marL="0" indent="0" algn="l">
              <a:lnSpc>
                <a:spcPts val="1600"/>
              </a:lnSpc>
              <a:buNone/>
            </a:pPr>
            <a:r>
              <a:rPr lang="en-US" sz="2800" b="1" dirty="0">
                <a:solidFill>
                  <a:srgbClr val="403C4E"/>
                </a:solidFill>
                <a:latin typeface="Times New Roman" panose="02020603050405020304" pitchFamily="18" charset="0"/>
                <a:ea typeface="Merriweather Bold" pitchFamily="34" charset="-122"/>
                <a:cs typeface="Times New Roman" panose="02020603050405020304" pitchFamily="18" charset="0"/>
              </a:rPr>
              <a:t>When</a:t>
            </a:r>
            <a:endParaRPr lang="en-US" sz="2800" dirty="0">
              <a:latin typeface="Times New Roman" panose="02020603050405020304" pitchFamily="18" charset="0"/>
              <a:cs typeface="Times New Roman" panose="02020603050405020304" pitchFamily="18" charset="0"/>
            </a:endParaRPr>
          </a:p>
        </p:txBody>
      </p:sp>
      <p:sp>
        <p:nvSpPr>
          <p:cNvPr id="22" name="Text 20"/>
          <p:cNvSpPr/>
          <p:nvPr/>
        </p:nvSpPr>
        <p:spPr>
          <a:xfrm>
            <a:off x="3356253" y="4403765"/>
            <a:ext cx="8394144" cy="168473"/>
          </a:xfrm>
          <a:prstGeom prst="rect">
            <a:avLst/>
          </a:prstGeom>
          <a:noFill/>
          <a:ln/>
        </p:spPr>
        <p:txBody>
          <a:bodyPr wrap="none" lIns="0" tIns="0" rIns="0" bIns="0" rtlCol="0" anchor="t"/>
          <a:lstStyle/>
          <a:p>
            <a:pPr marL="0" indent="0" algn="l">
              <a:lnSpc>
                <a:spcPts val="13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Decline has accelerated sharply over the past 12 months</a:t>
            </a:r>
            <a:endParaRPr lang="en-US" dirty="0">
              <a:latin typeface="Times New Roman" panose="02020603050405020304" pitchFamily="18" charset="0"/>
              <a:cs typeface="Times New Roman" panose="02020603050405020304" pitchFamily="18" charset="0"/>
            </a:endParaRPr>
          </a:p>
        </p:txBody>
      </p:sp>
      <p:sp>
        <p:nvSpPr>
          <p:cNvPr id="23" name="Shape 21"/>
          <p:cNvSpPr/>
          <p:nvPr/>
        </p:nvSpPr>
        <p:spPr>
          <a:xfrm>
            <a:off x="2731889" y="4876324"/>
            <a:ext cx="10481191" cy="797004"/>
          </a:xfrm>
          <a:prstGeom prst="roundRect">
            <a:avLst>
              <a:gd name="adj" fmla="val 7001"/>
            </a:avLst>
          </a:prstGeom>
          <a:solidFill>
            <a:srgbClr val="FFFFFF"/>
          </a:solidFill>
          <a:ln w="15240">
            <a:solidFill>
              <a:srgbClr val="E5BEB2"/>
            </a:solidFill>
            <a:prstDash val="solid"/>
          </a:ln>
        </p:spPr>
        <p:txBody>
          <a:bodyPr/>
          <a:lstStyle/>
          <a:p>
            <a:endParaRPr lang="en-US" dirty="0"/>
          </a:p>
        </p:txBody>
      </p:sp>
      <p:sp>
        <p:nvSpPr>
          <p:cNvPr id="24" name="Shape 22"/>
          <p:cNvSpPr/>
          <p:nvPr/>
        </p:nvSpPr>
        <p:spPr>
          <a:xfrm>
            <a:off x="2747129" y="4891564"/>
            <a:ext cx="531376" cy="766524"/>
          </a:xfrm>
          <a:prstGeom prst="roundRect">
            <a:avLst>
              <a:gd name="adj" fmla="val 7059"/>
            </a:avLst>
          </a:prstGeom>
          <a:solidFill>
            <a:srgbClr val="FFD8CC"/>
          </a:solidFill>
          <a:ln/>
        </p:spPr>
      </p:sp>
      <p:sp>
        <p:nvSpPr>
          <p:cNvPr id="25" name="Text 23"/>
          <p:cNvSpPr/>
          <p:nvPr/>
        </p:nvSpPr>
        <p:spPr>
          <a:xfrm>
            <a:off x="2909411" y="5150287"/>
            <a:ext cx="199192" cy="249079"/>
          </a:xfrm>
          <a:prstGeom prst="rect">
            <a:avLst/>
          </a:prstGeom>
          <a:noFill/>
          <a:ln/>
        </p:spPr>
        <p:txBody>
          <a:bodyPr wrap="none" lIns="0" tIns="0" rIns="0" bIns="0" rtlCol="0" anchor="t"/>
          <a:lstStyle/>
          <a:p>
            <a:pPr marL="0" indent="0" algn="l">
              <a:lnSpc>
                <a:spcPts val="15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5</a:t>
            </a:r>
            <a:endParaRPr lang="en-US" sz="3200" dirty="0">
              <a:latin typeface="Times New Roman" panose="02020603050405020304" pitchFamily="18" charset="0"/>
              <a:cs typeface="Times New Roman" panose="02020603050405020304" pitchFamily="18" charset="0"/>
            </a:endParaRPr>
          </a:p>
        </p:txBody>
      </p:sp>
      <p:sp>
        <p:nvSpPr>
          <p:cNvPr id="26" name="Text 24"/>
          <p:cNvSpPr/>
          <p:nvPr/>
        </p:nvSpPr>
        <p:spPr>
          <a:xfrm>
            <a:off x="3356253" y="5024318"/>
            <a:ext cx="1660565" cy="207526"/>
          </a:xfrm>
          <a:prstGeom prst="rect">
            <a:avLst/>
          </a:prstGeom>
          <a:noFill/>
          <a:ln/>
        </p:spPr>
        <p:txBody>
          <a:bodyPr wrap="none" lIns="0" tIns="0" rIns="0" bIns="0" rtlCol="0" anchor="t"/>
          <a:lstStyle/>
          <a:p>
            <a:pPr marL="0" indent="0" algn="l">
              <a:lnSpc>
                <a:spcPts val="1600"/>
              </a:lnSpc>
              <a:buNone/>
            </a:pPr>
            <a:r>
              <a:rPr lang="en-US" sz="2800" b="1" dirty="0">
                <a:solidFill>
                  <a:srgbClr val="403C4E"/>
                </a:solidFill>
                <a:latin typeface="Times New Roman" panose="02020603050405020304" pitchFamily="18" charset="0"/>
                <a:ea typeface="Merriweather Bold" pitchFamily="34" charset="-122"/>
                <a:cs typeface="Times New Roman" panose="02020603050405020304" pitchFamily="18" charset="0"/>
              </a:rPr>
              <a:t>Why</a:t>
            </a:r>
            <a:endParaRPr lang="en-US" sz="2800" dirty="0">
              <a:latin typeface="Times New Roman" panose="02020603050405020304" pitchFamily="18" charset="0"/>
              <a:cs typeface="Times New Roman" panose="02020603050405020304" pitchFamily="18" charset="0"/>
            </a:endParaRPr>
          </a:p>
        </p:txBody>
      </p:sp>
      <p:sp>
        <p:nvSpPr>
          <p:cNvPr id="27" name="Text 25"/>
          <p:cNvSpPr/>
          <p:nvPr/>
        </p:nvSpPr>
        <p:spPr>
          <a:xfrm>
            <a:off x="3356253" y="5278517"/>
            <a:ext cx="8394144" cy="168473"/>
          </a:xfrm>
          <a:prstGeom prst="rect">
            <a:avLst/>
          </a:prstGeom>
          <a:noFill/>
          <a:ln/>
        </p:spPr>
        <p:txBody>
          <a:bodyPr wrap="none" lIns="0" tIns="0" rIns="0" bIns="0" rtlCol="0" anchor="t"/>
          <a:lstStyle/>
          <a:p>
            <a:pPr marL="0" indent="0" algn="l">
              <a:lnSpc>
                <a:spcPts val="13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High overheads, outdated UI/UX, and aggressive competition from better-resourced rivals</a:t>
            </a:r>
            <a:endParaRPr lang="en-US" dirty="0">
              <a:latin typeface="Times New Roman" panose="02020603050405020304" pitchFamily="18" charset="0"/>
              <a:cs typeface="Times New Roman" panose="02020603050405020304" pitchFamily="18" charset="0"/>
            </a:endParaRPr>
          </a:p>
        </p:txBody>
      </p:sp>
      <p:sp>
        <p:nvSpPr>
          <p:cNvPr id="28" name="Shape 26"/>
          <p:cNvSpPr/>
          <p:nvPr/>
        </p:nvSpPr>
        <p:spPr>
          <a:xfrm>
            <a:off x="2731889" y="5751076"/>
            <a:ext cx="10481191" cy="797004"/>
          </a:xfrm>
          <a:prstGeom prst="roundRect">
            <a:avLst>
              <a:gd name="adj" fmla="val 7001"/>
            </a:avLst>
          </a:prstGeom>
          <a:solidFill>
            <a:srgbClr val="FFFFFF"/>
          </a:solidFill>
          <a:ln w="15240">
            <a:solidFill>
              <a:srgbClr val="E5BEB2"/>
            </a:solidFill>
            <a:prstDash val="solid"/>
          </a:ln>
        </p:spPr>
      </p:sp>
      <p:sp>
        <p:nvSpPr>
          <p:cNvPr id="29" name="Shape 27"/>
          <p:cNvSpPr/>
          <p:nvPr/>
        </p:nvSpPr>
        <p:spPr>
          <a:xfrm>
            <a:off x="2747129" y="5766316"/>
            <a:ext cx="531376" cy="766524"/>
          </a:xfrm>
          <a:prstGeom prst="roundRect">
            <a:avLst>
              <a:gd name="adj" fmla="val 7059"/>
            </a:avLst>
          </a:prstGeom>
          <a:solidFill>
            <a:srgbClr val="FFD8CC"/>
          </a:solidFill>
          <a:ln/>
        </p:spPr>
      </p:sp>
      <p:sp>
        <p:nvSpPr>
          <p:cNvPr id="30" name="Text 28"/>
          <p:cNvSpPr/>
          <p:nvPr/>
        </p:nvSpPr>
        <p:spPr>
          <a:xfrm>
            <a:off x="2909411" y="6025039"/>
            <a:ext cx="199192" cy="249079"/>
          </a:xfrm>
          <a:prstGeom prst="rect">
            <a:avLst/>
          </a:prstGeom>
          <a:noFill/>
          <a:ln/>
        </p:spPr>
        <p:txBody>
          <a:bodyPr wrap="none" lIns="0" tIns="0" rIns="0" bIns="0" rtlCol="0" anchor="t"/>
          <a:lstStyle/>
          <a:p>
            <a:pPr marL="0" indent="0" algn="l">
              <a:lnSpc>
                <a:spcPts val="15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6</a:t>
            </a:r>
            <a:endParaRPr lang="en-US" sz="3200" dirty="0">
              <a:latin typeface="Times New Roman" panose="02020603050405020304" pitchFamily="18" charset="0"/>
              <a:cs typeface="Times New Roman" panose="02020603050405020304" pitchFamily="18" charset="0"/>
            </a:endParaRPr>
          </a:p>
        </p:txBody>
      </p:sp>
      <p:sp>
        <p:nvSpPr>
          <p:cNvPr id="31" name="Text 29"/>
          <p:cNvSpPr/>
          <p:nvPr/>
        </p:nvSpPr>
        <p:spPr>
          <a:xfrm>
            <a:off x="3356253" y="5899071"/>
            <a:ext cx="1660565" cy="207526"/>
          </a:xfrm>
          <a:prstGeom prst="rect">
            <a:avLst/>
          </a:prstGeom>
          <a:noFill/>
          <a:ln/>
        </p:spPr>
        <p:txBody>
          <a:bodyPr wrap="none" lIns="0" tIns="0" rIns="0" bIns="0" rtlCol="0" anchor="t"/>
          <a:lstStyle/>
          <a:p>
            <a:pPr marL="0" indent="0" algn="l">
              <a:lnSpc>
                <a:spcPts val="1600"/>
              </a:lnSpc>
              <a:buNone/>
            </a:pPr>
            <a:r>
              <a:rPr lang="en-US" sz="2800" b="1" dirty="0">
                <a:solidFill>
                  <a:srgbClr val="403C4E"/>
                </a:solidFill>
                <a:latin typeface="Times New Roman" panose="02020603050405020304" pitchFamily="18" charset="0"/>
                <a:ea typeface="Merriweather Bold" pitchFamily="34" charset="-122"/>
                <a:cs typeface="Times New Roman" panose="02020603050405020304" pitchFamily="18" charset="0"/>
              </a:rPr>
              <a:t>How</a:t>
            </a:r>
            <a:endParaRPr lang="en-US" sz="2800" dirty="0">
              <a:latin typeface="Times New Roman" panose="02020603050405020304" pitchFamily="18" charset="0"/>
              <a:cs typeface="Times New Roman" panose="02020603050405020304" pitchFamily="18" charset="0"/>
            </a:endParaRPr>
          </a:p>
        </p:txBody>
      </p:sp>
      <p:sp>
        <p:nvSpPr>
          <p:cNvPr id="32" name="Text 30"/>
          <p:cNvSpPr/>
          <p:nvPr/>
        </p:nvSpPr>
        <p:spPr>
          <a:xfrm>
            <a:off x="3356253" y="6153269"/>
            <a:ext cx="8394144" cy="168473"/>
          </a:xfrm>
          <a:prstGeom prst="rect">
            <a:avLst/>
          </a:prstGeom>
          <a:noFill/>
          <a:ln/>
        </p:spPr>
        <p:txBody>
          <a:bodyPr wrap="none" lIns="0" tIns="0" rIns="0" bIns="0" rtlCol="0" anchor="t"/>
          <a:lstStyle/>
          <a:p>
            <a:pPr marL="0" indent="0" algn="l">
              <a:lnSpc>
                <a:spcPts val="13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Failure to modernise the tech stack and marketing strategy has eroded digital competitiveness</a:t>
            </a:r>
            <a:endParaRPr lang="en-US" dirty="0">
              <a:latin typeface="Times New Roman" panose="02020603050405020304" pitchFamily="18" charset="0"/>
              <a:cs typeface="Times New Roman" panose="02020603050405020304" pitchFamily="18" charset="0"/>
            </a:endParaRPr>
          </a:p>
        </p:txBody>
      </p:sp>
      <p:sp>
        <p:nvSpPr>
          <p:cNvPr id="33" name="Shape 31"/>
          <p:cNvSpPr/>
          <p:nvPr/>
        </p:nvSpPr>
        <p:spPr>
          <a:xfrm>
            <a:off x="2731889" y="6625828"/>
            <a:ext cx="10481191" cy="797004"/>
          </a:xfrm>
          <a:prstGeom prst="roundRect">
            <a:avLst>
              <a:gd name="adj" fmla="val 7001"/>
            </a:avLst>
          </a:prstGeom>
          <a:solidFill>
            <a:srgbClr val="FFFFFF"/>
          </a:solidFill>
          <a:ln w="15240">
            <a:solidFill>
              <a:srgbClr val="E5BEB2"/>
            </a:solidFill>
            <a:prstDash val="solid"/>
          </a:ln>
        </p:spPr>
      </p:sp>
      <p:sp>
        <p:nvSpPr>
          <p:cNvPr id="34" name="Shape 32"/>
          <p:cNvSpPr/>
          <p:nvPr/>
        </p:nvSpPr>
        <p:spPr>
          <a:xfrm>
            <a:off x="2747129" y="6641068"/>
            <a:ext cx="531376" cy="766524"/>
          </a:xfrm>
          <a:prstGeom prst="roundRect">
            <a:avLst>
              <a:gd name="adj" fmla="val 7059"/>
            </a:avLst>
          </a:prstGeom>
          <a:solidFill>
            <a:srgbClr val="FFD8CC"/>
          </a:solidFill>
          <a:ln/>
        </p:spPr>
      </p:sp>
      <p:sp>
        <p:nvSpPr>
          <p:cNvPr id="35" name="Text 33"/>
          <p:cNvSpPr/>
          <p:nvPr/>
        </p:nvSpPr>
        <p:spPr>
          <a:xfrm>
            <a:off x="2909411" y="6899791"/>
            <a:ext cx="199192" cy="249079"/>
          </a:xfrm>
          <a:prstGeom prst="rect">
            <a:avLst/>
          </a:prstGeom>
          <a:noFill/>
          <a:ln/>
        </p:spPr>
        <p:txBody>
          <a:bodyPr wrap="none" lIns="0" tIns="0" rIns="0" bIns="0" rtlCol="0" anchor="t"/>
          <a:lstStyle/>
          <a:p>
            <a:pPr marL="0" indent="0" algn="l">
              <a:lnSpc>
                <a:spcPts val="15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7</a:t>
            </a:r>
            <a:endParaRPr lang="en-US" sz="3200" dirty="0">
              <a:latin typeface="Times New Roman" panose="02020603050405020304" pitchFamily="18" charset="0"/>
              <a:cs typeface="Times New Roman" panose="02020603050405020304" pitchFamily="18" charset="0"/>
            </a:endParaRPr>
          </a:p>
        </p:txBody>
      </p:sp>
      <p:sp>
        <p:nvSpPr>
          <p:cNvPr id="36" name="Text 34"/>
          <p:cNvSpPr/>
          <p:nvPr/>
        </p:nvSpPr>
        <p:spPr>
          <a:xfrm>
            <a:off x="3356253" y="6773823"/>
            <a:ext cx="1660565" cy="207526"/>
          </a:xfrm>
          <a:prstGeom prst="rect">
            <a:avLst/>
          </a:prstGeom>
          <a:noFill/>
          <a:ln/>
        </p:spPr>
        <p:txBody>
          <a:bodyPr wrap="none" lIns="0" tIns="0" rIns="0" bIns="0" rtlCol="0" anchor="t"/>
          <a:lstStyle/>
          <a:p>
            <a:pPr marL="0" indent="0" algn="l">
              <a:lnSpc>
                <a:spcPts val="1600"/>
              </a:lnSpc>
              <a:buNone/>
            </a:pPr>
            <a:r>
              <a:rPr lang="en-US" sz="2800" b="1" dirty="0">
                <a:solidFill>
                  <a:srgbClr val="403C4E"/>
                </a:solidFill>
                <a:latin typeface="Times New Roman" panose="02020603050405020304" pitchFamily="18" charset="0"/>
                <a:ea typeface="Merriweather Bold" pitchFamily="34" charset="-122"/>
                <a:cs typeface="Times New Roman" panose="02020603050405020304" pitchFamily="18" charset="0"/>
              </a:rPr>
              <a:t>How Much</a:t>
            </a:r>
            <a:endParaRPr lang="en-US" sz="2800" dirty="0">
              <a:latin typeface="Times New Roman" panose="02020603050405020304" pitchFamily="18" charset="0"/>
              <a:cs typeface="Times New Roman" panose="02020603050405020304" pitchFamily="18" charset="0"/>
            </a:endParaRPr>
          </a:p>
        </p:txBody>
      </p:sp>
      <p:sp>
        <p:nvSpPr>
          <p:cNvPr id="37" name="Text 35"/>
          <p:cNvSpPr/>
          <p:nvPr/>
        </p:nvSpPr>
        <p:spPr>
          <a:xfrm>
            <a:off x="3356253" y="7028021"/>
            <a:ext cx="8394144" cy="168473"/>
          </a:xfrm>
          <a:prstGeom prst="rect">
            <a:avLst/>
          </a:prstGeom>
          <a:noFill/>
          <a:ln/>
        </p:spPr>
        <p:txBody>
          <a:bodyPr wrap="none" lIns="0" tIns="0" rIns="0" bIns="0" rtlCol="0" anchor="t"/>
          <a:lstStyle/>
          <a:p>
            <a:pPr marL="0" indent="0" algn="just">
              <a:lnSpc>
                <a:spcPts val="13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Lost market share compounded by rising per-unit costs of sustainable stock</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606391" y="478869"/>
            <a:ext cx="8231029" cy="516969"/>
          </a:xfrm>
          <a:prstGeom prst="rect">
            <a:avLst/>
          </a:prstGeom>
          <a:noFill/>
          <a:ln/>
        </p:spPr>
        <p:txBody>
          <a:bodyPr wrap="none" lIns="0" tIns="0" rIns="0" bIns="0" rtlCol="0" anchor="t"/>
          <a:lstStyle/>
          <a:p>
            <a:pPr marL="0" indent="0" algn="l">
              <a:lnSpc>
                <a:spcPts val="4050"/>
              </a:lnSpc>
              <a:buNone/>
            </a:pPr>
            <a:r>
              <a:rPr lang="en-US" sz="3250" b="1" dirty="0">
                <a:solidFill>
                  <a:srgbClr val="403C4E"/>
                </a:solidFill>
                <a:latin typeface="Merriweather Bold" pitchFamily="34" charset="0"/>
                <a:ea typeface="Merriweather Bold" pitchFamily="34" charset="-122"/>
                <a:cs typeface="Merriweather Bold" pitchFamily="34" charset="-120"/>
              </a:rPr>
              <a:t>External Environment: PESTEL Analysis</a:t>
            </a:r>
            <a:endParaRPr lang="en-US" sz="3250" dirty="0"/>
          </a:p>
        </p:txBody>
      </p:sp>
      <p:sp>
        <p:nvSpPr>
          <p:cNvPr id="3" name="Text 1"/>
          <p:cNvSpPr/>
          <p:nvPr/>
        </p:nvSpPr>
        <p:spPr>
          <a:xfrm>
            <a:off x="1606391" y="1285399"/>
            <a:ext cx="6383179" cy="686872"/>
          </a:xfrm>
          <a:prstGeom prst="rect">
            <a:avLst/>
          </a:prstGeom>
          <a:noFill/>
          <a:ln/>
        </p:spPr>
        <p:txBody>
          <a:bodyPr wrap="square" lIns="0" tIns="0" rIns="0" bIns="0" rtlCol="0" anchor="t"/>
          <a:lstStyle/>
          <a:p>
            <a:pPr marL="0" indent="0" algn="just">
              <a:lnSpc>
                <a:spcPts val="18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The macro-environment presents a complex mix of headwinds and latent opportunities for Green Haven. Understanding each dimension is essential to crafting a resilient response.</a:t>
            </a:r>
            <a:endParaRPr lang="en-US" dirty="0">
              <a:latin typeface="Times New Roman" panose="02020603050405020304" pitchFamily="18" charset="0"/>
              <a:cs typeface="Times New Roman" panose="02020603050405020304" pitchFamily="18" charset="0"/>
            </a:endParaRPr>
          </a:p>
        </p:txBody>
      </p:sp>
      <p:pic>
        <p:nvPicPr>
          <p:cNvPr id="4" name="Image 0" descr="preencoded.png"/>
          <p:cNvPicPr>
            <a:picLocks noChangeAspect="1"/>
          </p:cNvPicPr>
          <p:nvPr/>
        </p:nvPicPr>
        <p:blipFill>
          <a:blip r:embed="rId3"/>
          <a:stretch>
            <a:fillRect/>
          </a:stretch>
        </p:blipFill>
        <p:spPr>
          <a:xfrm>
            <a:off x="1606391" y="2108002"/>
            <a:ext cx="5506879" cy="5506879"/>
          </a:xfrm>
          <a:prstGeom prst="rect">
            <a:avLst/>
          </a:prstGeom>
        </p:spPr>
      </p:pic>
      <p:pic>
        <p:nvPicPr>
          <p:cNvPr id="5" name="Image 1" descr="preencoded.png"/>
          <p:cNvPicPr>
            <a:picLocks noChangeAspect="1"/>
          </p:cNvPicPr>
          <p:nvPr/>
        </p:nvPicPr>
        <p:blipFill>
          <a:blip r:embed="rId4"/>
          <a:stretch>
            <a:fillRect/>
          </a:stretch>
        </p:blipFill>
        <p:spPr>
          <a:xfrm>
            <a:off x="1606391" y="2108002"/>
            <a:ext cx="5506879" cy="5506879"/>
          </a:xfrm>
          <a:prstGeom prst="rect">
            <a:avLst/>
          </a:prstGeom>
        </p:spPr>
      </p:pic>
      <p:sp>
        <p:nvSpPr>
          <p:cNvPr id="6" name="Shape 2"/>
          <p:cNvSpPr/>
          <p:nvPr/>
        </p:nvSpPr>
        <p:spPr>
          <a:xfrm>
            <a:off x="7524512" y="2168009"/>
            <a:ext cx="5506879" cy="1450062"/>
          </a:xfrm>
          <a:prstGeom prst="roundRect">
            <a:avLst>
              <a:gd name="adj" fmla="val 7567"/>
            </a:avLst>
          </a:prstGeom>
          <a:solidFill>
            <a:srgbClr val="FFFFFF"/>
          </a:solidFill>
          <a:ln w="22860">
            <a:solidFill>
              <a:srgbClr val="E5BEB2"/>
            </a:solidFill>
            <a:prstDash val="solid"/>
          </a:ln>
        </p:spPr>
      </p:sp>
      <p:sp>
        <p:nvSpPr>
          <p:cNvPr id="7" name="Shape 3"/>
          <p:cNvSpPr/>
          <p:nvPr/>
        </p:nvSpPr>
        <p:spPr>
          <a:xfrm>
            <a:off x="7501652" y="2168009"/>
            <a:ext cx="91440" cy="1450062"/>
          </a:xfrm>
          <a:prstGeom prst="roundRect">
            <a:avLst>
              <a:gd name="adj" fmla="val 76004"/>
            </a:avLst>
          </a:prstGeom>
          <a:solidFill>
            <a:srgbClr val="FFAD94"/>
          </a:solidFill>
          <a:ln/>
        </p:spPr>
      </p:sp>
      <p:sp>
        <p:nvSpPr>
          <p:cNvPr id="8" name="Text 4"/>
          <p:cNvSpPr/>
          <p:nvPr/>
        </p:nvSpPr>
        <p:spPr>
          <a:xfrm>
            <a:off x="7781330" y="2356247"/>
            <a:ext cx="2429708" cy="266105"/>
          </a:xfrm>
          <a:prstGeom prst="rect">
            <a:avLst/>
          </a:prstGeom>
          <a:noFill/>
          <a:ln/>
        </p:spPr>
        <p:txBody>
          <a:bodyPr wrap="none" lIns="0" tIns="0" rIns="0" bIns="0" rtlCol="0" anchor="t"/>
          <a:lstStyle/>
          <a:p>
            <a:pPr marL="0" indent="0" algn="l">
              <a:lnSpc>
                <a:spcPts val="2000"/>
              </a:lnSpc>
              <a:buNone/>
            </a:pPr>
            <a:r>
              <a:rPr lang="en-US" sz="1600" b="1" dirty="0">
                <a:solidFill>
                  <a:srgbClr val="000000"/>
                </a:solidFill>
                <a:latin typeface="Merriweather Bold" pitchFamily="34" charset="0"/>
                <a:ea typeface="Merriweather Bold" pitchFamily="34" charset="-122"/>
                <a:cs typeface="Merriweather Bold" pitchFamily="34" charset="-120"/>
              </a:rPr>
              <a:t>🌿</a:t>
            </a:r>
            <a:r>
              <a:rPr lang="en-US" sz="1600" b="1" dirty="0">
                <a:solidFill>
                  <a:srgbClr val="403C4E"/>
                </a:solidFill>
                <a:latin typeface="Merriweather Bold" pitchFamily="34" charset="0"/>
                <a:ea typeface="Merriweather Bold" pitchFamily="34" charset="-122"/>
                <a:cs typeface="Merriweather Bold" pitchFamily="34" charset="-120"/>
              </a:rPr>
              <a:t> Strength to Leverage</a:t>
            </a:r>
            <a:endParaRPr lang="en-US" sz="1600" dirty="0"/>
          </a:p>
        </p:txBody>
      </p:sp>
      <p:sp>
        <p:nvSpPr>
          <p:cNvPr id="9" name="Text 5"/>
          <p:cNvSpPr/>
          <p:nvPr/>
        </p:nvSpPr>
        <p:spPr>
          <a:xfrm>
            <a:off x="7781330" y="2742962"/>
            <a:ext cx="5061823" cy="686872"/>
          </a:xfrm>
          <a:prstGeom prst="rect">
            <a:avLst/>
          </a:prstGeom>
          <a:noFill/>
          <a:ln/>
        </p:spPr>
        <p:txBody>
          <a:bodyPr wrap="square" lIns="0" tIns="0" rIns="0" bIns="0" rtlCol="0" anchor="t"/>
          <a:lstStyle/>
          <a:p>
            <a:pPr marL="0" indent="0" algn="just">
              <a:lnSpc>
                <a:spcPts val="1800"/>
              </a:lnSpc>
              <a:buNone/>
            </a:pPr>
            <a:r>
              <a:rPr lang="en-US" sz="1400" dirty="0">
                <a:solidFill>
                  <a:srgbClr val="403C4E"/>
                </a:solidFill>
                <a:latin typeface="Times New Roman" panose="02020603050405020304" pitchFamily="18" charset="0"/>
                <a:ea typeface="Open Sans" pitchFamily="34" charset="-122"/>
                <a:cs typeface="Times New Roman" panose="02020603050405020304" pitchFamily="18" charset="0"/>
              </a:rPr>
              <a:t>Green Haven's sustainability credentials are genuinely valued — but must be communicated more effectively to justify premium pricing</a:t>
            </a:r>
            <a:endParaRPr lang="en-US" sz="1400" dirty="0">
              <a:latin typeface="Times New Roman" panose="02020603050405020304" pitchFamily="18" charset="0"/>
              <a:cs typeface="Times New Roman" panose="02020603050405020304" pitchFamily="18" charset="0"/>
            </a:endParaRPr>
          </a:p>
        </p:txBody>
      </p:sp>
      <p:sp>
        <p:nvSpPr>
          <p:cNvPr id="10" name="Shape 6"/>
          <p:cNvSpPr/>
          <p:nvPr/>
        </p:nvSpPr>
        <p:spPr>
          <a:xfrm>
            <a:off x="7524512" y="3738682"/>
            <a:ext cx="5506879" cy="1450062"/>
          </a:xfrm>
          <a:prstGeom prst="roundRect">
            <a:avLst>
              <a:gd name="adj" fmla="val 7567"/>
            </a:avLst>
          </a:prstGeom>
          <a:solidFill>
            <a:srgbClr val="FFFFFF"/>
          </a:solidFill>
          <a:ln w="22860">
            <a:solidFill>
              <a:srgbClr val="E5BEB2"/>
            </a:solidFill>
            <a:prstDash val="solid"/>
          </a:ln>
        </p:spPr>
      </p:sp>
      <p:sp>
        <p:nvSpPr>
          <p:cNvPr id="11" name="Shape 7"/>
          <p:cNvSpPr/>
          <p:nvPr/>
        </p:nvSpPr>
        <p:spPr>
          <a:xfrm>
            <a:off x="7501652" y="3738682"/>
            <a:ext cx="91440" cy="1450062"/>
          </a:xfrm>
          <a:prstGeom prst="roundRect">
            <a:avLst>
              <a:gd name="adj" fmla="val 76004"/>
            </a:avLst>
          </a:prstGeom>
          <a:solidFill>
            <a:srgbClr val="FFAD94"/>
          </a:solidFill>
          <a:ln/>
        </p:spPr>
      </p:sp>
      <p:sp>
        <p:nvSpPr>
          <p:cNvPr id="12" name="Text 8"/>
          <p:cNvSpPr/>
          <p:nvPr/>
        </p:nvSpPr>
        <p:spPr>
          <a:xfrm>
            <a:off x="7781330" y="3926919"/>
            <a:ext cx="2156103" cy="266105"/>
          </a:xfrm>
          <a:prstGeom prst="rect">
            <a:avLst/>
          </a:prstGeom>
          <a:noFill/>
          <a:ln/>
        </p:spPr>
        <p:txBody>
          <a:bodyPr wrap="none" lIns="0" tIns="0" rIns="0" bIns="0" rtlCol="0" anchor="t"/>
          <a:lstStyle/>
          <a:p>
            <a:pPr marL="0" indent="0" algn="l">
              <a:lnSpc>
                <a:spcPts val="2000"/>
              </a:lnSpc>
              <a:buNone/>
            </a:pPr>
            <a:r>
              <a:rPr lang="en-US" sz="1600" b="1" dirty="0">
                <a:solidFill>
                  <a:srgbClr val="000000"/>
                </a:solidFill>
                <a:latin typeface="Merriweather Bold" pitchFamily="34" charset="0"/>
                <a:ea typeface="Merriweather Bold" pitchFamily="34" charset="-122"/>
                <a:cs typeface="Merriweather Bold" pitchFamily="34" charset="-120"/>
              </a:rPr>
              <a:t>⚠️</a:t>
            </a:r>
            <a:r>
              <a:rPr lang="en-US" sz="1600" b="1" dirty="0">
                <a:solidFill>
                  <a:srgbClr val="403C4E"/>
                </a:solidFill>
                <a:latin typeface="Merriweather Bold" pitchFamily="34" charset="0"/>
                <a:ea typeface="Merriweather Bold" pitchFamily="34" charset="-122"/>
                <a:cs typeface="Merriweather Bold" pitchFamily="34" charset="-120"/>
              </a:rPr>
              <a:t> Threat to Mitigate</a:t>
            </a:r>
            <a:endParaRPr lang="en-US" sz="1600" dirty="0"/>
          </a:p>
        </p:txBody>
      </p:sp>
      <p:sp>
        <p:nvSpPr>
          <p:cNvPr id="13" name="Text 9"/>
          <p:cNvSpPr/>
          <p:nvPr/>
        </p:nvSpPr>
        <p:spPr>
          <a:xfrm>
            <a:off x="7781330" y="4313634"/>
            <a:ext cx="5061823" cy="686872"/>
          </a:xfrm>
          <a:prstGeom prst="rect">
            <a:avLst/>
          </a:prstGeom>
          <a:noFill/>
          <a:ln/>
        </p:spPr>
        <p:txBody>
          <a:bodyPr wrap="square" lIns="0" tIns="0" rIns="0" bIns="0" rtlCol="0" anchor="t"/>
          <a:lstStyle/>
          <a:p>
            <a:pPr marL="0" indent="0" algn="l">
              <a:lnSpc>
                <a:spcPts val="1800"/>
              </a:lnSpc>
              <a:buNone/>
            </a:pPr>
            <a:r>
              <a:rPr lang="en-US" sz="1400" dirty="0">
                <a:solidFill>
                  <a:srgbClr val="403C4E"/>
                </a:solidFill>
                <a:latin typeface="Times New Roman" panose="02020603050405020304" pitchFamily="18" charset="0"/>
                <a:ea typeface="Open Sans" pitchFamily="34" charset="-122"/>
                <a:cs typeface="Times New Roman" panose="02020603050405020304" pitchFamily="18" charset="0"/>
              </a:rPr>
              <a:t>The UK cost-of-living crisis (Smith &amp; Goodman, 2023) is suppressing discretionary luxury spend — value messaging must evolve accordingly</a:t>
            </a:r>
            <a:endParaRPr lang="en-US" sz="1400" dirty="0">
              <a:latin typeface="Times New Roman" panose="02020603050405020304" pitchFamily="18" charset="0"/>
              <a:cs typeface="Times New Roman" panose="02020603050405020304" pitchFamily="18" charset="0"/>
            </a:endParaRPr>
          </a:p>
        </p:txBody>
      </p:sp>
      <p:sp>
        <p:nvSpPr>
          <p:cNvPr id="14" name="Shape 10"/>
          <p:cNvSpPr/>
          <p:nvPr/>
        </p:nvSpPr>
        <p:spPr>
          <a:xfrm>
            <a:off x="7524512" y="5309354"/>
            <a:ext cx="5506879" cy="1450062"/>
          </a:xfrm>
          <a:prstGeom prst="roundRect">
            <a:avLst>
              <a:gd name="adj" fmla="val 7567"/>
            </a:avLst>
          </a:prstGeom>
          <a:solidFill>
            <a:srgbClr val="FFFFFF"/>
          </a:solidFill>
          <a:ln w="22860">
            <a:solidFill>
              <a:srgbClr val="E5BEB2"/>
            </a:solidFill>
            <a:prstDash val="solid"/>
          </a:ln>
        </p:spPr>
      </p:sp>
      <p:sp>
        <p:nvSpPr>
          <p:cNvPr id="15" name="Shape 11"/>
          <p:cNvSpPr/>
          <p:nvPr/>
        </p:nvSpPr>
        <p:spPr>
          <a:xfrm>
            <a:off x="7501652" y="5309354"/>
            <a:ext cx="91440" cy="1450062"/>
          </a:xfrm>
          <a:prstGeom prst="roundRect">
            <a:avLst>
              <a:gd name="adj" fmla="val 76004"/>
            </a:avLst>
          </a:prstGeom>
          <a:solidFill>
            <a:srgbClr val="FFAD94"/>
          </a:solidFill>
          <a:ln/>
        </p:spPr>
      </p:sp>
      <p:sp>
        <p:nvSpPr>
          <p:cNvPr id="16" name="Text 12"/>
          <p:cNvSpPr/>
          <p:nvPr/>
        </p:nvSpPr>
        <p:spPr>
          <a:xfrm>
            <a:off x="7781330" y="5497592"/>
            <a:ext cx="2409230" cy="266105"/>
          </a:xfrm>
          <a:prstGeom prst="rect">
            <a:avLst/>
          </a:prstGeom>
          <a:noFill/>
          <a:ln/>
        </p:spPr>
        <p:txBody>
          <a:bodyPr wrap="none" lIns="0" tIns="0" rIns="0" bIns="0" rtlCol="0" anchor="t"/>
          <a:lstStyle/>
          <a:p>
            <a:pPr marL="0" indent="0" algn="l">
              <a:lnSpc>
                <a:spcPts val="2000"/>
              </a:lnSpc>
              <a:buNone/>
            </a:pPr>
            <a:r>
              <a:rPr lang="en-US" sz="1600" b="1" dirty="0">
                <a:solidFill>
                  <a:srgbClr val="000000"/>
                </a:solidFill>
                <a:latin typeface="Merriweather Bold" pitchFamily="34" charset="0"/>
                <a:ea typeface="Merriweather Bold" pitchFamily="34" charset="-122"/>
                <a:cs typeface="Merriweather Bold" pitchFamily="34" charset="-120"/>
              </a:rPr>
              <a:t>📱</a:t>
            </a:r>
            <a:r>
              <a:rPr lang="en-US" sz="1600" b="1" dirty="0">
                <a:solidFill>
                  <a:srgbClr val="403C4E"/>
                </a:solidFill>
                <a:latin typeface="Merriweather Bold" pitchFamily="34" charset="0"/>
                <a:ea typeface="Merriweather Bold" pitchFamily="34" charset="-122"/>
                <a:cs typeface="Merriweather Bold" pitchFamily="34" charset="-120"/>
              </a:rPr>
              <a:t> Opportunity to Seize</a:t>
            </a:r>
            <a:endParaRPr lang="en-US" sz="1600" dirty="0"/>
          </a:p>
        </p:txBody>
      </p:sp>
      <p:sp>
        <p:nvSpPr>
          <p:cNvPr id="17" name="Text 13"/>
          <p:cNvSpPr/>
          <p:nvPr/>
        </p:nvSpPr>
        <p:spPr>
          <a:xfrm>
            <a:off x="7781330" y="5884307"/>
            <a:ext cx="5061823" cy="686872"/>
          </a:xfrm>
          <a:prstGeom prst="rect">
            <a:avLst/>
          </a:prstGeom>
          <a:noFill/>
          <a:ln/>
        </p:spPr>
        <p:txBody>
          <a:bodyPr wrap="square" lIns="0" tIns="0" rIns="0" bIns="0" rtlCol="0" anchor="t"/>
          <a:lstStyle/>
          <a:p>
            <a:pPr marL="0" indent="0" algn="just">
              <a:lnSpc>
                <a:spcPts val="1800"/>
              </a:lnSpc>
              <a:buNone/>
            </a:pPr>
            <a:r>
              <a:rPr lang="en-US" sz="1400" dirty="0">
                <a:solidFill>
                  <a:srgbClr val="403C4E"/>
                </a:solidFill>
                <a:latin typeface="Times New Roman" panose="02020603050405020304" pitchFamily="18" charset="0"/>
                <a:ea typeface="Tahoma" panose="020B0604030504040204" pitchFamily="34" charset="0"/>
                <a:cs typeface="Times New Roman" panose="02020603050405020304" pitchFamily="18" charset="0"/>
              </a:rPr>
              <a:t>Consumer appetite for convenience, subscriptions, and visually compelling digital experiences is growing — Green Haven is not yet capitalising on this</a:t>
            </a:r>
            <a:endParaRPr lang="en-US" sz="1400" dirty="0">
              <a:latin typeface="Times New Roman" panose="02020603050405020304" pitchFamily="18" charset="0"/>
              <a:ea typeface="Tahoma" panose="020B0604030504040204" pitchFamily="34"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1201103" y="487323"/>
            <a:ext cx="8657034" cy="553760"/>
          </a:xfrm>
          <a:prstGeom prst="rect">
            <a:avLst/>
          </a:prstGeom>
          <a:noFill/>
          <a:ln/>
        </p:spPr>
        <p:txBody>
          <a:bodyPr wrap="none" lIns="0" tIns="0" rIns="0" bIns="0" rtlCol="0" anchor="t"/>
          <a:lstStyle/>
          <a:p>
            <a:pPr marL="0" indent="0" algn="l">
              <a:lnSpc>
                <a:spcPts val="4350"/>
              </a:lnSpc>
              <a:buNone/>
            </a:pPr>
            <a:r>
              <a:rPr lang="en-US" sz="3450" b="1" dirty="0">
                <a:solidFill>
                  <a:srgbClr val="403C4E"/>
                </a:solidFill>
                <a:latin typeface="Merriweather Bold" pitchFamily="34" charset="0"/>
                <a:ea typeface="Merriweather Bold" pitchFamily="34" charset="-122"/>
                <a:cs typeface="Merriweather Bold" pitchFamily="34" charset="-120"/>
              </a:rPr>
              <a:t>Root Cause Analysis: Fishbone Diagram</a:t>
            </a:r>
            <a:endParaRPr lang="en-US" sz="3450" dirty="0"/>
          </a:p>
        </p:txBody>
      </p:sp>
      <p:pic>
        <p:nvPicPr>
          <p:cNvPr id="3" name="Image 0" descr="preencoded.png"/>
          <p:cNvPicPr>
            <a:picLocks noChangeAspect="1"/>
          </p:cNvPicPr>
          <p:nvPr/>
        </p:nvPicPr>
        <p:blipFill>
          <a:blip r:embed="rId3"/>
          <a:stretch>
            <a:fillRect/>
          </a:stretch>
        </p:blipFill>
        <p:spPr>
          <a:xfrm>
            <a:off x="1201103" y="1317903"/>
            <a:ext cx="10485120" cy="5852160"/>
          </a:xfrm>
          <a:prstGeom prst="rect">
            <a:avLst/>
          </a:prstGeom>
        </p:spPr>
      </p:pic>
      <p:pic>
        <p:nvPicPr>
          <p:cNvPr id="4" name="Image 1" descr="preencoded.png"/>
          <p:cNvPicPr>
            <a:picLocks noChangeAspect="1"/>
          </p:cNvPicPr>
          <p:nvPr/>
        </p:nvPicPr>
        <p:blipFill>
          <a:blip r:embed="rId4"/>
          <a:stretch>
            <a:fillRect/>
          </a:stretch>
        </p:blipFill>
        <p:spPr>
          <a:xfrm>
            <a:off x="1201103" y="1317903"/>
            <a:ext cx="10485120" cy="5852160"/>
          </a:xfrm>
          <a:prstGeom prst="rect">
            <a:avLst/>
          </a:prstGeom>
        </p:spPr>
      </p:pic>
      <p:sp>
        <p:nvSpPr>
          <p:cNvPr id="5" name="Text 1"/>
          <p:cNvSpPr/>
          <p:nvPr/>
        </p:nvSpPr>
        <p:spPr>
          <a:xfrm>
            <a:off x="1201103" y="7325797"/>
            <a:ext cx="12228195" cy="504825"/>
          </a:xfrm>
          <a:prstGeom prst="rect">
            <a:avLst/>
          </a:prstGeom>
          <a:noFill/>
          <a:ln/>
        </p:spPr>
        <p:txBody>
          <a:bodyPr wrap="square" lIns="0" tIns="0" rIns="0" bIns="0" rtlCol="0" anchor="t"/>
          <a:lstStyle/>
          <a:p>
            <a:pPr marL="0" indent="0" algn="l">
              <a:lnSpc>
                <a:spcPts val="1950"/>
              </a:lnSpc>
              <a:buNone/>
            </a:pPr>
            <a:r>
              <a:rPr lang="en-US" sz="1350" dirty="0">
                <a:solidFill>
                  <a:srgbClr val="403C4E"/>
                </a:solidFill>
                <a:latin typeface="Open Sans" pitchFamily="34" charset="0"/>
                <a:ea typeface="Open Sans" pitchFamily="34" charset="-122"/>
                <a:cs typeface="Open Sans" pitchFamily="34" charset="-120"/>
              </a:rPr>
              <a:t>The convergence of operational, technological, and environmental causes has created a compounding effect on profitability. No single factor is responsible — the business faces a </a:t>
            </a:r>
            <a:r>
              <a:rPr lang="en-US" sz="1350" b="1" dirty="0">
                <a:solidFill>
                  <a:srgbClr val="403C4E"/>
                </a:solidFill>
                <a:latin typeface="Open Sans" pitchFamily="34" charset="0"/>
                <a:ea typeface="Open Sans" pitchFamily="34" charset="-122"/>
                <a:cs typeface="Open Sans" pitchFamily="34" charset="-120"/>
              </a:rPr>
              <a:t>systemic challenge</a:t>
            </a:r>
            <a:r>
              <a:rPr lang="en-US" sz="1350" dirty="0">
                <a:solidFill>
                  <a:srgbClr val="403C4E"/>
                </a:solidFill>
                <a:latin typeface="Open Sans" pitchFamily="34" charset="0"/>
                <a:ea typeface="Open Sans" pitchFamily="34" charset="-122"/>
                <a:cs typeface="Open Sans" pitchFamily="34" charset="-120"/>
              </a:rPr>
              <a:t> requiring a coordinated strategic response.</a:t>
            </a:r>
            <a:endParaRPr lang="en-US" sz="13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196727" y="992148"/>
            <a:ext cx="7723346" cy="1268492"/>
          </a:xfrm>
          <a:prstGeom prst="rect">
            <a:avLst/>
          </a:prstGeom>
          <a:noFill/>
          <a:ln/>
        </p:spPr>
        <p:txBody>
          <a:bodyPr wrap="square" lIns="0" tIns="0" rIns="0" bIns="0" rtlCol="0" anchor="t"/>
          <a:lstStyle/>
          <a:p>
            <a:pPr marL="0" indent="0" algn="l">
              <a:lnSpc>
                <a:spcPts val="4950"/>
              </a:lnSpc>
              <a:buNone/>
            </a:pPr>
            <a:r>
              <a:rPr lang="en-US" sz="3950" b="1" dirty="0">
                <a:solidFill>
                  <a:srgbClr val="403C4E"/>
                </a:solidFill>
                <a:latin typeface="Merriweather Bold" pitchFamily="34" charset="0"/>
                <a:ea typeface="Merriweather Bold" pitchFamily="34" charset="-122"/>
                <a:cs typeface="Merriweather Bold" pitchFamily="34" charset="-120"/>
              </a:rPr>
              <a:t>Key Findings &amp; Strategic Directions</a:t>
            </a:r>
            <a:endParaRPr lang="en-US" sz="3950" dirty="0"/>
          </a:p>
        </p:txBody>
      </p:sp>
      <p:sp>
        <p:nvSpPr>
          <p:cNvPr id="4" name="Shape 1"/>
          <p:cNvSpPr/>
          <p:nvPr/>
        </p:nvSpPr>
        <p:spPr>
          <a:xfrm>
            <a:off x="6399609" y="2837259"/>
            <a:ext cx="202883" cy="1142643"/>
          </a:xfrm>
          <a:prstGeom prst="roundRect">
            <a:avLst>
              <a:gd name="adj" fmla="val 42016"/>
            </a:avLst>
          </a:prstGeom>
          <a:solidFill>
            <a:srgbClr val="FFD8CC"/>
          </a:solidFill>
          <a:ln w="7620">
            <a:solidFill>
              <a:srgbClr val="E5BEB2"/>
            </a:solidFill>
            <a:prstDash val="solid"/>
          </a:ln>
        </p:spPr>
      </p:sp>
      <p:sp>
        <p:nvSpPr>
          <p:cNvPr id="5" name="Shape 2"/>
          <p:cNvSpPr/>
          <p:nvPr/>
        </p:nvSpPr>
        <p:spPr>
          <a:xfrm>
            <a:off x="6196727" y="2704148"/>
            <a:ext cx="608767" cy="608767"/>
          </a:xfrm>
          <a:prstGeom prst="roundRect">
            <a:avLst>
              <a:gd name="adj" fmla="val 75103"/>
            </a:avLst>
          </a:prstGeom>
          <a:solidFill>
            <a:srgbClr val="FFD8CC"/>
          </a:solidFill>
          <a:ln w="7620">
            <a:solidFill>
              <a:srgbClr val="E5BEB2"/>
            </a:solidFill>
            <a:prstDash val="solid"/>
          </a:ln>
        </p:spPr>
      </p:sp>
      <p:pic>
        <p:nvPicPr>
          <p:cNvPr id="6"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348889" y="2856428"/>
            <a:ext cx="304324" cy="304324"/>
          </a:xfrm>
          <a:prstGeom prst="rect">
            <a:avLst/>
          </a:prstGeom>
        </p:spPr>
      </p:pic>
      <p:sp>
        <p:nvSpPr>
          <p:cNvPr id="7" name="Text 3"/>
          <p:cNvSpPr/>
          <p:nvPr/>
        </p:nvSpPr>
        <p:spPr>
          <a:xfrm>
            <a:off x="6987064" y="2735818"/>
            <a:ext cx="2536984" cy="317063"/>
          </a:xfrm>
          <a:prstGeom prst="rect">
            <a:avLst/>
          </a:prstGeom>
          <a:noFill/>
          <a:ln/>
        </p:spPr>
        <p:txBody>
          <a:bodyPr wrap="none" lIns="0" tIns="0" rIns="0" bIns="0" rtlCol="0" anchor="t"/>
          <a:lstStyle/>
          <a:p>
            <a:pPr marL="0" indent="0" algn="l">
              <a:lnSpc>
                <a:spcPts val="2450"/>
              </a:lnSpc>
              <a:buNone/>
            </a:pPr>
            <a:r>
              <a:rPr lang="en-US" sz="1950" b="1" dirty="0">
                <a:solidFill>
                  <a:srgbClr val="403C4E"/>
                </a:solidFill>
                <a:latin typeface="Merriweather Bold" pitchFamily="34" charset="0"/>
                <a:ea typeface="Merriweather Bold" pitchFamily="34" charset="-122"/>
                <a:cs typeface="Merriweather Bold" pitchFamily="34" charset="-120"/>
              </a:rPr>
              <a:t>Operational Pivot</a:t>
            </a:r>
            <a:endParaRPr lang="en-US" sz="1950" dirty="0"/>
          </a:p>
        </p:txBody>
      </p:sp>
      <p:sp>
        <p:nvSpPr>
          <p:cNvPr id="8" name="Text 4"/>
          <p:cNvSpPr/>
          <p:nvPr/>
        </p:nvSpPr>
        <p:spPr>
          <a:xfrm>
            <a:off x="6987064" y="3161824"/>
            <a:ext cx="6933009" cy="615315"/>
          </a:xfrm>
          <a:prstGeom prst="rect">
            <a:avLst/>
          </a:prstGeom>
          <a:noFill/>
          <a:ln/>
        </p:spPr>
        <p:txBody>
          <a:bodyPr wrap="square" lIns="0" tIns="0" rIns="0" bIns="0" rtlCol="0" anchor="t"/>
          <a:lstStyle/>
          <a:p>
            <a:pPr marL="0" indent="0" algn="just">
              <a:lnSpc>
                <a:spcPts val="240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Introduce a subscription model to generate predictable recurring revenue and offset declining walk-in trade</a:t>
            </a:r>
            <a:endParaRPr lang="en-US" sz="1600" dirty="0">
              <a:latin typeface="Times New Roman" panose="02020603050405020304" pitchFamily="18" charset="0"/>
              <a:cs typeface="Times New Roman" panose="02020603050405020304" pitchFamily="18" charset="0"/>
            </a:endParaRPr>
          </a:p>
        </p:txBody>
      </p:sp>
      <p:sp>
        <p:nvSpPr>
          <p:cNvPr id="9" name="Shape 5"/>
          <p:cNvSpPr/>
          <p:nvPr/>
        </p:nvSpPr>
        <p:spPr>
          <a:xfrm>
            <a:off x="6703933" y="4465915"/>
            <a:ext cx="202883" cy="1142643"/>
          </a:xfrm>
          <a:prstGeom prst="roundRect">
            <a:avLst>
              <a:gd name="adj" fmla="val 42016"/>
            </a:avLst>
          </a:prstGeom>
          <a:solidFill>
            <a:srgbClr val="FFD8CC"/>
          </a:solidFill>
          <a:ln w="7620">
            <a:solidFill>
              <a:srgbClr val="E5BEB2"/>
            </a:solidFill>
            <a:prstDash val="solid"/>
          </a:ln>
        </p:spPr>
      </p:sp>
      <p:sp>
        <p:nvSpPr>
          <p:cNvPr id="10" name="Shape 6"/>
          <p:cNvSpPr/>
          <p:nvPr/>
        </p:nvSpPr>
        <p:spPr>
          <a:xfrm>
            <a:off x="6501051" y="4332803"/>
            <a:ext cx="608767" cy="608767"/>
          </a:xfrm>
          <a:prstGeom prst="roundRect">
            <a:avLst>
              <a:gd name="adj" fmla="val 75103"/>
            </a:avLst>
          </a:prstGeom>
          <a:solidFill>
            <a:srgbClr val="FFD8CC"/>
          </a:solidFill>
          <a:ln w="7620">
            <a:solidFill>
              <a:srgbClr val="E5BEB2"/>
            </a:solidFill>
            <a:prstDash val="solid"/>
          </a:ln>
        </p:spPr>
      </p:sp>
      <p:pic>
        <p:nvPicPr>
          <p:cNvPr id="11" name="Image 2" descr="preencoded.png"/>
          <p:cNvPicPr>
            <a:picLocks noChangeAspect="1"/>
          </p:cNvPicPr>
          <p:nvPr/>
        </p:nvPicPr>
        <p:blipFill>
          <a:blip r:embed="rId4">
            <a:extLst>
              <a:ext uri="{96DAC541-7B7A-43D3-8B79-37D633B846F1}">
                <asvg:svgBlip xmlns:asvg="http://schemas.microsoft.com/office/drawing/2016/SVG/main" r:embed="rId6"/>
              </a:ext>
            </a:extLst>
          </a:blip>
          <a:stretch>
            <a:fillRect/>
          </a:stretch>
        </p:blipFill>
        <p:spPr>
          <a:xfrm>
            <a:off x="6653212" y="4485084"/>
            <a:ext cx="304324" cy="304324"/>
          </a:xfrm>
          <a:prstGeom prst="rect">
            <a:avLst/>
          </a:prstGeom>
        </p:spPr>
      </p:pic>
      <p:sp>
        <p:nvSpPr>
          <p:cNvPr id="12" name="Text 7"/>
          <p:cNvSpPr/>
          <p:nvPr/>
        </p:nvSpPr>
        <p:spPr>
          <a:xfrm>
            <a:off x="7291388" y="4364474"/>
            <a:ext cx="4021931" cy="317063"/>
          </a:xfrm>
          <a:prstGeom prst="rect">
            <a:avLst/>
          </a:prstGeom>
          <a:noFill/>
          <a:ln/>
        </p:spPr>
        <p:txBody>
          <a:bodyPr wrap="none" lIns="0" tIns="0" rIns="0" bIns="0" rtlCol="0" anchor="t"/>
          <a:lstStyle/>
          <a:p>
            <a:pPr marL="0" indent="0" algn="l">
              <a:lnSpc>
                <a:spcPts val="2450"/>
              </a:lnSpc>
              <a:buNone/>
            </a:pPr>
            <a:r>
              <a:rPr lang="en-US" sz="1950" b="1" dirty="0">
                <a:solidFill>
                  <a:srgbClr val="403C4E"/>
                </a:solidFill>
                <a:latin typeface="Merriweather Bold" pitchFamily="34" charset="0"/>
                <a:ea typeface="Merriweather Bold" pitchFamily="34" charset="-122"/>
                <a:cs typeface="Merriweather Bold" pitchFamily="34" charset="-120"/>
              </a:rPr>
              <a:t>Value Proposition Re-packaging</a:t>
            </a:r>
            <a:endParaRPr lang="en-US" sz="1950" dirty="0"/>
          </a:p>
        </p:txBody>
      </p:sp>
      <p:sp>
        <p:nvSpPr>
          <p:cNvPr id="13" name="Text 8"/>
          <p:cNvSpPr/>
          <p:nvPr/>
        </p:nvSpPr>
        <p:spPr>
          <a:xfrm>
            <a:off x="7291388" y="4790480"/>
            <a:ext cx="6628686" cy="615315"/>
          </a:xfrm>
          <a:prstGeom prst="rect">
            <a:avLst/>
          </a:prstGeom>
          <a:noFill/>
          <a:ln/>
        </p:spPr>
        <p:txBody>
          <a:bodyPr wrap="square" lIns="0" tIns="0" rIns="0" bIns="0" rtlCol="0" anchor="t"/>
          <a:lstStyle/>
          <a:p>
            <a:pPr marL="0" indent="0" algn="just">
              <a:lnSpc>
                <a:spcPts val="240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Harness Green Haven's local and sustainable identity through social storytelling to compete against national chains (Rodrigues et al., 2024)</a:t>
            </a:r>
            <a:endParaRPr lang="en-US" sz="1600" dirty="0">
              <a:latin typeface="Times New Roman" panose="02020603050405020304" pitchFamily="18" charset="0"/>
              <a:cs typeface="Times New Roman" panose="02020603050405020304" pitchFamily="18" charset="0"/>
            </a:endParaRPr>
          </a:p>
        </p:txBody>
      </p:sp>
      <p:sp>
        <p:nvSpPr>
          <p:cNvPr id="14" name="Shape 9"/>
          <p:cNvSpPr/>
          <p:nvPr/>
        </p:nvSpPr>
        <p:spPr>
          <a:xfrm>
            <a:off x="7008376" y="6094571"/>
            <a:ext cx="202883" cy="1142643"/>
          </a:xfrm>
          <a:prstGeom prst="roundRect">
            <a:avLst>
              <a:gd name="adj" fmla="val 42016"/>
            </a:avLst>
          </a:prstGeom>
          <a:solidFill>
            <a:srgbClr val="FFD8CC"/>
          </a:solidFill>
          <a:ln w="7620">
            <a:solidFill>
              <a:srgbClr val="E5BEB2"/>
            </a:solidFill>
            <a:prstDash val="solid"/>
          </a:ln>
        </p:spPr>
      </p:sp>
      <p:sp>
        <p:nvSpPr>
          <p:cNvPr id="15" name="Shape 10"/>
          <p:cNvSpPr/>
          <p:nvPr/>
        </p:nvSpPr>
        <p:spPr>
          <a:xfrm>
            <a:off x="6805493" y="5961459"/>
            <a:ext cx="608767" cy="608767"/>
          </a:xfrm>
          <a:prstGeom prst="roundRect">
            <a:avLst>
              <a:gd name="adj" fmla="val 75103"/>
            </a:avLst>
          </a:prstGeom>
          <a:solidFill>
            <a:srgbClr val="FFD8CC"/>
          </a:solidFill>
          <a:ln w="7620">
            <a:solidFill>
              <a:srgbClr val="E5BEB2"/>
            </a:solidFill>
            <a:prstDash val="solid"/>
          </a:ln>
        </p:spPr>
      </p:sp>
      <p:pic>
        <p:nvPicPr>
          <p:cNvPr id="16" name="Image 3" descr="preencoded.png"/>
          <p:cNvPicPr>
            <a:picLocks noChangeAspect="1"/>
          </p:cNvPicPr>
          <p:nvPr/>
        </p:nvPicPr>
        <p:blipFill>
          <a:blip r:embed="rId4">
            <a:extLst>
              <a:ext uri="{96DAC541-7B7A-43D3-8B79-37D633B846F1}">
                <asvg:svgBlip xmlns:asvg="http://schemas.microsoft.com/office/drawing/2016/SVG/main" r:embed="rId7"/>
              </a:ext>
            </a:extLst>
          </a:blip>
          <a:stretch>
            <a:fillRect/>
          </a:stretch>
        </p:blipFill>
        <p:spPr>
          <a:xfrm>
            <a:off x="6957655" y="6113740"/>
            <a:ext cx="304324" cy="304324"/>
          </a:xfrm>
          <a:prstGeom prst="rect">
            <a:avLst/>
          </a:prstGeom>
        </p:spPr>
      </p:pic>
      <p:sp>
        <p:nvSpPr>
          <p:cNvPr id="17" name="Text 11"/>
          <p:cNvSpPr/>
          <p:nvPr/>
        </p:nvSpPr>
        <p:spPr>
          <a:xfrm>
            <a:off x="7595830" y="5993130"/>
            <a:ext cx="4194096" cy="317063"/>
          </a:xfrm>
          <a:prstGeom prst="rect">
            <a:avLst/>
          </a:prstGeom>
          <a:noFill/>
          <a:ln/>
        </p:spPr>
        <p:txBody>
          <a:bodyPr wrap="none" lIns="0" tIns="0" rIns="0" bIns="0" rtlCol="0" anchor="t"/>
          <a:lstStyle/>
          <a:p>
            <a:pPr marL="0" indent="0" algn="l">
              <a:lnSpc>
                <a:spcPts val="2450"/>
              </a:lnSpc>
              <a:buNone/>
            </a:pPr>
            <a:r>
              <a:rPr lang="en-US" sz="1950" b="1" dirty="0">
                <a:solidFill>
                  <a:srgbClr val="403C4E"/>
                </a:solidFill>
                <a:latin typeface="Merriweather Bold" pitchFamily="34" charset="0"/>
                <a:ea typeface="Merriweather Bold" pitchFamily="34" charset="-122"/>
                <a:cs typeface="Merriweather Bold" pitchFamily="34" charset="-120"/>
              </a:rPr>
              <a:t>Digital Transformation — Urgent</a:t>
            </a:r>
            <a:endParaRPr lang="en-US" sz="1950" dirty="0"/>
          </a:p>
        </p:txBody>
      </p:sp>
      <p:sp>
        <p:nvSpPr>
          <p:cNvPr id="18" name="Text 12"/>
          <p:cNvSpPr/>
          <p:nvPr/>
        </p:nvSpPr>
        <p:spPr>
          <a:xfrm>
            <a:off x="7595830" y="6419136"/>
            <a:ext cx="6324243" cy="615315"/>
          </a:xfrm>
          <a:prstGeom prst="rect">
            <a:avLst/>
          </a:prstGeom>
          <a:noFill/>
          <a:ln/>
        </p:spPr>
        <p:txBody>
          <a:bodyPr wrap="square" lIns="0" tIns="0" rIns="0" bIns="0" rtlCol="0" anchor="t"/>
          <a:lstStyle/>
          <a:p>
            <a:pPr marL="0" indent="0" algn="just">
              <a:lnSpc>
                <a:spcPts val="240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Rebuild the website into a high-conversion e-commerce platform with modern UI/UX and integrated digital marketing</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88658" y="995720"/>
            <a:ext cx="4919067" cy="614958"/>
          </a:xfrm>
          <a:prstGeom prst="rect">
            <a:avLst/>
          </a:prstGeom>
          <a:noFill/>
          <a:ln/>
        </p:spPr>
        <p:txBody>
          <a:bodyPr wrap="none" lIns="0" tIns="0" rIns="0" bIns="0" rtlCol="0" anchor="t"/>
          <a:lstStyle/>
          <a:p>
            <a:pPr marL="0" indent="0" algn="l">
              <a:lnSpc>
                <a:spcPts val="4800"/>
              </a:lnSpc>
              <a:buNone/>
            </a:pPr>
            <a:r>
              <a:rPr lang="en-US" sz="3850" b="1" dirty="0">
                <a:solidFill>
                  <a:srgbClr val="403C4E"/>
                </a:solidFill>
                <a:latin typeface="Merriweather Bold" pitchFamily="34" charset="0"/>
                <a:ea typeface="Merriweather Bold" pitchFamily="34" charset="-122"/>
                <a:cs typeface="Merriweather Bold" pitchFamily="34" charset="-120"/>
              </a:rPr>
              <a:t>References</a:t>
            </a:r>
            <a:endParaRPr lang="en-US" sz="3850" dirty="0"/>
          </a:p>
        </p:txBody>
      </p:sp>
      <p:sp>
        <p:nvSpPr>
          <p:cNvPr id="3" name="Shape 1"/>
          <p:cNvSpPr/>
          <p:nvPr/>
        </p:nvSpPr>
        <p:spPr>
          <a:xfrm>
            <a:off x="688658" y="2060258"/>
            <a:ext cx="98346" cy="98346"/>
          </a:xfrm>
          <a:prstGeom prst="roundRect">
            <a:avLst>
              <a:gd name="adj" fmla="val 464889"/>
            </a:avLst>
          </a:prstGeom>
          <a:solidFill>
            <a:srgbClr val="FFAD94"/>
          </a:solidFill>
          <a:ln/>
        </p:spPr>
      </p:sp>
      <p:sp>
        <p:nvSpPr>
          <p:cNvPr id="4" name="Text 2"/>
          <p:cNvSpPr/>
          <p:nvPr/>
        </p:nvSpPr>
        <p:spPr>
          <a:xfrm>
            <a:off x="957620" y="1954530"/>
            <a:ext cx="12984123" cy="585431"/>
          </a:xfrm>
          <a:prstGeom prst="rect">
            <a:avLst/>
          </a:prstGeom>
          <a:noFill/>
          <a:ln/>
        </p:spPr>
        <p:txBody>
          <a:bodyPr wrap="square" lIns="0" tIns="0" rIns="0" bIns="0" rtlCol="0" anchor="t"/>
          <a:lstStyle/>
          <a:p>
            <a:pPr marL="0" indent="0" algn="l">
              <a:lnSpc>
                <a:spcPts val="230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Gabellini, S., and Scaramuzzi, S. (2022). Evolving consumption trends, marketing strategies, and governance settings in ornamental horticulture: A grey literature review. </a:t>
            </a:r>
            <a:r>
              <a:rPr lang="en-US" sz="1500" i="1" dirty="0">
                <a:solidFill>
                  <a:srgbClr val="403C4E"/>
                </a:solidFill>
                <a:latin typeface="Times New Roman" panose="02020603050405020304" pitchFamily="18" charset="0"/>
                <a:ea typeface="Open Sans" pitchFamily="34" charset="-122"/>
                <a:cs typeface="Times New Roman" panose="02020603050405020304" pitchFamily="18" charset="0"/>
              </a:rPr>
              <a:t>Horticulturae</a:t>
            </a: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 8(3), 234.</a:t>
            </a:r>
            <a:endParaRPr lang="en-US" sz="1500" dirty="0">
              <a:latin typeface="Times New Roman" panose="02020603050405020304" pitchFamily="18" charset="0"/>
              <a:cs typeface="Times New Roman" panose="02020603050405020304" pitchFamily="18" charset="0"/>
            </a:endParaRPr>
          </a:p>
        </p:txBody>
      </p:sp>
      <p:sp>
        <p:nvSpPr>
          <p:cNvPr id="5" name="Shape 3"/>
          <p:cNvSpPr/>
          <p:nvPr/>
        </p:nvSpPr>
        <p:spPr>
          <a:xfrm>
            <a:off x="688658" y="2989540"/>
            <a:ext cx="98346" cy="98346"/>
          </a:xfrm>
          <a:prstGeom prst="roundRect">
            <a:avLst>
              <a:gd name="adj" fmla="val 464889"/>
            </a:avLst>
          </a:prstGeom>
          <a:solidFill>
            <a:srgbClr val="FFAD94"/>
          </a:solidFill>
          <a:ln/>
        </p:spPr>
      </p:sp>
      <p:sp>
        <p:nvSpPr>
          <p:cNvPr id="6" name="Text 4"/>
          <p:cNvSpPr/>
          <p:nvPr/>
        </p:nvSpPr>
        <p:spPr>
          <a:xfrm>
            <a:off x="957620" y="2881313"/>
            <a:ext cx="12984123" cy="587931"/>
          </a:xfrm>
          <a:prstGeom prst="rect">
            <a:avLst/>
          </a:prstGeom>
          <a:noFill/>
          <a:ln/>
        </p:spPr>
        <p:txBody>
          <a:bodyPr wrap="square" lIns="0" tIns="0" rIns="0" bIns="0" rtlCol="0" anchor="t"/>
          <a:lstStyle/>
          <a:p>
            <a:pPr marL="0" indent="0" algn="l">
              <a:lnSpc>
                <a:spcPts val="230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Jacobelli, J. (2026). </a:t>
            </a:r>
            <a:r>
              <a:rPr lang="en-US" sz="1500" i="1" dirty="0">
                <a:solidFill>
                  <a:srgbClr val="403C4E"/>
                </a:solidFill>
                <a:latin typeface="Times New Roman" panose="02020603050405020304" pitchFamily="18" charset="0"/>
                <a:ea typeface="Open Sans" pitchFamily="34" charset="-122"/>
                <a:cs typeface="Times New Roman" panose="02020603050405020304" pitchFamily="18" charset="0"/>
              </a:rPr>
              <a:t>Powering the Unstoppable Green Shift: How Policy and Finance Transform Business to Lead Climate Action.</a:t>
            </a: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 Taylor &amp; Francis.</a:t>
            </a:r>
            <a:endParaRPr lang="en-US" sz="1500" dirty="0">
              <a:latin typeface="Times New Roman" panose="02020603050405020304" pitchFamily="18" charset="0"/>
              <a:cs typeface="Times New Roman" panose="02020603050405020304" pitchFamily="18" charset="0"/>
            </a:endParaRPr>
          </a:p>
        </p:txBody>
      </p:sp>
      <p:sp>
        <p:nvSpPr>
          <p:cNvPr id="7" name="Shape 5"/>
          <p:cNvSpPr/>
          <p:nvPr/>
        </p:nvSpPr>
        <p:spPr>
          <a:xfrm>
            <a:off x="688658" y="3918823"/>
            <a:ext cx="98346" cy="98346"/>
          </a:xfrm>
          <a:prstGeom prst="roundRect">
            <a:avLst>
              <a:gd name="adj" fmla="val 464889"/>
            </a:avLst>
          </a:prstGeom>
          <a:solidFill>
            <a:srgbClr val="FFAD94"/>
          </a:solidFill>
          <a:ln/>
        </p:spPr>
      </p:sp>
      <p:sp>
        <p:nvSpPr>
          <p:cNvPr id="8" name="Text 6"/>
          <p:cNvSpPr/>
          <p:nvPr/>
        </p:nvSpPr>
        <p:spPr>
          <a:xfrm>
            <a:off x="957620" y="3810595"/>
            <a:ext cx="12984123" cy="293965"/>
          </a:xfrm>
          <a:prstGeom prst="rect">
            <a:avLst/>
          </a:prstGeom>
          <a:noFill/>
          <a:ln/>
        </p:spPr>
        <p:txBody>
          <a:bodyPr wrap="none" lIns="0" tIns="0" rIns="0" bIns="0" rtlCol="0" anchor="t"/>
          <a:lstStyle/>
          <a:p>
            <a:pPr marL="0" indent="0" algn="l">
              <a:lnSpc>
                <a:spcPts val="230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Kadam, C. (2024). </a:t>
            </a:r>
            <a:r>
              <a:rPr lang="en-US" sz="1500" i="1" dirty="0">
                <a:solidFill>
                  <a:srgbClr val="403C4E"/>
                </a:solidFill>
                <a:latin typeface="Times New Roman" panose="02020603050405020304" pitchFamily="18" charset="0"/>
                <a:ea typeface="Open Sans" pitchFamily="34" charset="-122"/>
                <a:cs typeface="Times New Roman" panose="02020603050405020304" pitchFamily="18" charset="0"/>
              </a:rPr>
              <a:t>Green marketing strategies in developing and developed markets.</a:t>
            </a:r>
            <a:endParaRPr lang="en-US" sz="1500" dirty="0">
              <a:latin typeface="Times New Roman" panose="02020603050405020304" pitchFamily="18" charset="0"/>
              <a:cs typeface="Times New Roman" panose="02020603050405020304" pitchFamily="18" charset="0"/>
            </a:endParaRPr>
          </a:p>
        </p:txBody>
      </p:sp>
      <p:sp>
        <p:nvSpPr>
          <p:cNvPr id="9" name="Shape 7"/>
          <p:cNvSpPr/>
          <p:nvPr/>
        </p:nvSpPr>
        <p:spPr>
          <a:xfrm>
            <a:off x="688658" y="4554141"/>
            <a:ext cx="98346" cy="98346"/>
          </a:xfrm>
          <a:prstGeom prst="roundRect">
            <a:avLst>
              <a:gd name="adj" fmla="val 464889"/>
            </a:avLst>
          </a:prstGeom>
          <a:solidFill>
            <a:srgbClr val="FFAD94"/>
          </a:solidFill>
          <a:ln/>
        </p:spPr>
      </p:sp>
      <p:sp>
        <p:nvSpPr>
          <p:cNvPr id="10" name="Text 8"/>
          <p:cNvSpPr/>
          <p:nvPr/>
        </p:nvSpPr>
        <p:spPr>
          <a:xfrm>
            <a:off x="957620" y="4445913"/>
            <a:ext cx="12984123" cy="293965"/>
          </a:xfrm>
          <a:prstGeom prst="rect">
            <a:avLst/>
          </a:prstGeom>
          <a:noFill/>
          <a:ln/>
        </p:spPr>
        <p:txBody>
          <a:bodyPr wrap="none" lIns="0" tIns="0" rIns="0" bIns="0" rtlCol="0" anchor="t"/>
          <a:lstStyle/>
          <a:p>
            <a:pPr marL="0" indent="0" algn="l">
              <a:lnSpc>
                <a:spcPts val="2300"/>
              </a:lnSpc>
              <a:buNone/>
            </a:pPr>
            <a:r>
              <a:rPr lang="en-US" sz="1500" dirty="0">
                <a:solidFill>
                  <a:srgbClr val="403C4E"/>
                </a:solidFill>
                <a:latin typeface="Open Sans" pitchFamily="34" charset="0"/>
                <a:ea typeface="Open Sans" pitchFamily="34" charset="-122"/>
                <a:cs typeface="Open Sans" pitchFamily="34" charset="-120"/>
              </a:rPr>
              <a:t>Rodrigues, P., Borges, A. P., Vieira, E., and Tavares, V. (Eds.). (2024). </a:t>
            </a:r>
            <a:r>
              <a:rPr lang="en-US" sz="1500" i="1" dirty="0">
                <a:solidFill>
                  <a:srgbClr val="403C4E"/>
                </a:solidFill>
                <a:latin typeface="Open Sans" pitchFamily="34" charset="0"/>
                <a:ea typeface="Open Sans" pitchFamily="34" charset="-122"/>
                <a:cs typeface="Open Sans" pitchFamily="34" charset="-120"/>
              </a:rPr>
              <a:t>Compelling Storytelling Narratives for Sustainable Branding.</a:t>
            </a:r>
            <a:r>
              <a:rPr lang="en-US" sz="1500" dirty="0">
                <a:solidFill>
                  <a:srgbClr val="403C4E"/>
                </a:solidFill>
                <a:latin typeface="Open Sans" pitchFamily="34" charset="0"/>
                <a:ea typeface="Open Sans" pitchFamily="34" charset="-122"/>
                <a:cs typeface="Open Sans" pitchFamily="34" charset="-120"/>
              </a:rPr>
              <a:t> IGI Global.</a:t>
            </a:r>
            <a:endParaRPr lang="en-US" sz="1500" dirty="0"/>
          </a:p>
        </p:txBody>
      </p:sp>
      <p:sp>
        <p:nvSpPr>
          <p:cNvPr id="11" name="Shape 9"/>
          <p:cNvSpPr/>
          <p:nvPr/>
        </p:nvSpPr>
        <p:spPr>
          <a:xfrm>
            <a:off x="688658" y="5189458"/>
            <a:ext cx="98346" cy="98346"/>
          </a:xfrm>
          <a:prstGeom prst="roundRect">
            <a:avLst>
              <a:gd name="adj" fmla="val 464889"/>
            </a:avLst>
          </a:prstGeom>
          <a:solidFill>
            <a:srgbClr val="FFAD94"/>
          </a:solidFill>
          <a:ln/>
        </p:spPr>
      </p:sp>
      <p:sp>
        <p:nvSpPr>
          <p:cNvPr id="12" name="Text 10"/>
          <p:cNvSpPr/>
          <p:nvPr/>
        </p:nvSpPr>
        <p:spPr>
          <a:xfrm>
            <a:off x="957620" y="5081230"/>
            <a:ext cx="12984123" cy="587931"/>
          </a:xfrm>
          <a:prstGeom prst="rect">
            <a:avLst/>
          </a:prstGeom>
          <a:noFill/>
          <a:ln/>
        </p:spPr>
        <p:txBody>
          <a:bodyPr wrap="square" lIns="0" tIns="0" rIns="0" bIns="0" rtlCol="0" anchor="t"/>
          <a:lstStyle/>
          <a:p>
            <a:pPr marL="0" indent="0" algn="l">
              <a:lnSpc>
                <a:spcPts val="230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Smith, O., and Goodman, M. K. (2023). Choosing Survival, Not Sustainability: Analysing the UK's Cost-of-Living Crisis, the Purchase of Sustainable Foods and the Economy of Emotion.</a:t>
            </a:r>
            <a:endParaRPr lang="en-US" sz="1500" dirty="0">
              <a:latin typeface="Times New Roman" panose="02020603050405020304" pitchFamily="18" charset="0"/>
              <a:cs typeface="Times New Roman" panose="02020603050405020304" pitchFamily="18" charset="0"/>
            </a:endParaRPr>
          </a:p>
        </p:txBody>
      </p:sp>
      <p:sp>
        <p:nvSpPr>
          <p:cNvPr id="13" name="Shape 11"/>
          <p:cNvSpPr/>
          <p:nvPr/>
        </p:nvSpPr>
        <p:spPr>
          <a:xfrm>
            <a:off x="688658" y="6118741"/>
            <a:ext cx="98346" cy="98346"/>
          </a:xfrm>
          <a:prstGeom prst="roundRect">
            <a:avLst>
              <a:gd name="adj" fmla="val 464889"/>
            </a:avLst>
          </a:prstGeom>
          <a:solidFill>
            <a:srgbClr val="FFAD94"/>
          </a:solidFill>
          <a:ln/>
        </p:spPr>
      </p:sp>
      <p:sp>
        <p:nvSpPr>
          <p:cNvPr id="14" name="Text 12"/>
          <p:cNvSpPr/>
          <p:nvPr/>
        </p:nvSpPr>
        <p:spPr>
          <a:xfrm>
            <a:off x="957620" y="6010513"/>
            <a:ext cx="12984123" cy="293965"/>
          </a:xfrm>
          <a:prstGeom prst="rect">
            <a:avLst/>
          </a:prstGeom>
          <a:noFill/>
          <a:ln/>
        </p:spPr>
        <p:txBody>
          <a:bodyPr wrap="none" lIns="0" tIns="0" rIns="0" bIns="0" rtlCol="0" anchor="t"/>
          <a:lstStyle/>
          <a:p>
            <a:pPr marL="0" indent="0" algn="l">
              <a:lnSpc>
                <a:spcPts val="230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Wood, N. (2025). </a:t>
            </a:r>
            <a:r>
              <a:rPr lang="en-US" sz="1500" i="1" dirty="0">
                <a:solidFill>
                  <a:srgbClr val="403C4E"/>
                </a:solidFill>
                <a:latin typeface="Times New Roman" panose="02020603050405020304" pitchFamily="18" charset="0"/>
                <a:ea typeface="Open Sans" pitchFamily="34" charset="-122"/>
                <a:cs typeface="Times New Roman" panose="02020603050405020304" pitchFamily="18" charset="0"/>
              </a:rPr>
              <a:t>The Cost of Living Crisis: Temporality, Provisioning, and Austerity in a Northern English City.</a:t>
            </a: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 Routledge.</a:t>
            </a:r>
            <a:endParaRPr lang="en-US" sz="1500" dirty="0">
              <a:latin typeface="Times New Roman" panose="02020603050405020304" pitchFamily="18" charset="0"/>
              <a:cs typeface="Times New Roman" panose="02020603050405020304" pitchFamily="18" charset="0"/>
            </a:endParaRPr>
          </a:p>
        </p:txBody>
      </p:sp>
      <p:sp>
        <p:nvSpPr>
          <p:cNvPr id="15" name="Shape 13"/>
          <p:cNvSpPr/>
          <p:nvPr/>
        </p:nvSpPr>
        <p:spPr>
          <a:xfrm>
            <a:off x="688658" y="6754058"/>
            <a:ext cx="98346" cy="98346"/>
          </a:xfrm>
          <a:prstGeom prst="roundRect">
            <a:avLst>
              <a:gd name="adj" fmla="val 464889"/>
            </a:avLst>
          </a:prstGeom>
          <a:solidFill>
            <a:srgbClr val="FFAD94"/>
          </a:solidFill>
          <a:ln/>
        </p:spPr>
      </p:sp>
      <p:sp>
        <p:nvSpPr>
          <p:cNvPr id="16" name="Text 14"/>
          <p:cNvSpPr/>
          <p:nvPr/>
        </p:nvSpPr>
        <p:spPr>
          <a:xfrm>
            <a:off x="982980" y="6645831"/>
            <a:ext cx="12958763" cy="587931"/>
          </a:xfrm>
          <a:prstGeom prst="rect">
            <a:avLst/>
          </a:prstGeom>
          <a:noFill/>
          <a:ln/>
        </p:spPr>
        <p:txBody>
          <a:bodyPr wrap="square" lIns="0" tIns="0" rIns="0" bIns="0" rtlCol="0" anchor="t"/>
          <a:lstStyle/>
          <a:p>
            <a:pPr marL="0" indent="0" algn="l">
              <a:lnSpc>
                <a:spcPts val="230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Zhou, J., Dahana, W. D., Ye, Q., Zhang, Q., Ye, M., and Li, X. (2023). Hedonic service consumption and its dynamic effects on sales in the brick-and-mortar retail context. </a:t>
            </a:r>
            <a:r>
              <a:rPr lang="en-US" sz="1500" i="1" dirty="0">
                <a:solidFill>
                  <a:srgbClr val="403C4E"/>
                </a:solidFill>
                <a:latin typeface="Times New Roman" panose="02020603050405020304" pitchFamily="18" charset="0"/>
                <a:ea typeface="Open Sans" pitchFamily="34" charset="-122"/>
                <a:cs typeface="Times New Roman" panose="02020603050405020304" pitchFamily="18" charset="0"/>
              </a:rPr>
              <a:t>Journal of Retailing and Consumer Services</a:t>
            </a: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 70, 103178.</a:t>
            </a:r>
            <a:endParaRPr lang="en-US" sz="15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1339</Words>
  <PresentationFormat>Custom</PresentationFormat>
  <Paragraphs>106</Paragraphs>
  <Slides>8</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Merriweather Bold</vt:lpstr>
      <vt:lpstr>Arial</vt:lpstr>
      <vt:lpstr>Calibri</vt:lpstr>
      <vt:lpstr>Open Sans</vt:lpstr>
      <vt:lpstr>Times New Roman</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creator/>
  <dcterms:created xsi:type="dcterms:W3CDTF">2026-03-15T10:50:32Z</dcterms:created>
  <dcterms:modified xsi:type="dcterms:W3CDTF">2026-03-15T11:03:18Z</dcterms:modified>
</cp:coreProperties>
</file>