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73" r:id="rId7"/>
    <p:sldId id="275" r:id="rId8"/>
    <p:sldId id="274" r:id="rId9"/>
    <p:sldId id="276" r:id="rId10"/>
    <p:sldId id="262" r:id="rId11"/>
    <p:sldId id="287" r:id="rId12"/>
    <p:sldId id="277" r:id="rId13"/>
    <p:sldId id="283" r:id="rId14"/>
    <p:sldId id="267" r:id="rId15"/>
    <p:sldId id="268" r:id="rId16"/>
    <p:sldId id="284" r:id="rId17"/>
    <p:sldId id="269" r:id="rId18"/>
    <p:sldId id="278" r:id="rId19"/>
    <p:sldId id="261" r:id="rId20"/>
    <p:sldId id="270" r:id="rId21"/>
    <p:sldId id="272" r:id="rId22"/>
    <p:sldId id="263" r:id="rId23"/>
    <p:sldId id="279" r:id="rId24"/>
    <p:sldId id="282" r:id="rId25"/>
    <p:sldId id="280" r:id="rId26"/>
    <p:sldId id="281" r:id="rId27"/>
    <p:sldId id="285" r:id="rId28"/>
    <p:sldId id="286" r:id="rId29"/>
    <p:sldId id="264" r:id="rId30"/>
    <p:sldId id="265" r:id="rId31"/>
    <p:sldId id="288" r:id="rId32"/>
    <p:sldId id="26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49F1B3-0B57-482C-BF4B-F79EE1671D54}" v="1917" dt="2026-10-21T01:35:10.188"/>
    <p1510:client id="{AAA7A7E4-D50C-4BB7-9F05-902E24C46122}" v="1" dt="2026-10-20T18:07:11.3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ena Bunting (2413690)" userId="5a187328-55ee-459e-9e25-ed5521b142a0" providerId="ADAL" clId="{29C2B768-08E8-4BE8-852D-71CC93918342}"/>
    <pc:docChg chg="modSld">
      <pc:chgData name="Serena Bunting (2413690)" userId="5a187328-55ee-459e-9e25-ed5521b142a0" providerId="ADAL" clId="{29C2B768-08E8-4BE8-852D-71CC93918342}" dt="2026-10-21T01:35:10.188" v="10" actId="20577"/>
      <pc:docMkLst>
        <pc:docMk/>
      </pc:docMkLst>
      <pc:sldChg chg="modSp mod">
        <pc:chgData name="Serena Bunting (2413690)" userId="5a187328-55ee-459e-9e25-ed5521b142a0" providerId="ADAL" clId="{29C2B768-08E8-4BE8-852D-71CC93918342}" dt="2026-10-21T01:34:55.007" v="3" actId="2711"/>
        <pc:sldMkLst>
          <pc:docMk/>
          <pc:sldMk cId="1034563504" sldId="273"/>
        </pc:sldMkLst>
        <pc:spChg chg="mod">
          <ac:chgData name="Serena Bunting (2413690)" userId="5a187328-55ee-459e-9e25-ed5521b142a0" providerId="ADAL" clId="{29C2B768-08E8-4BE8-852D-71CC93918342}" dt="2026-10-21T01:34:47.243" v="0" actId="2711"/>
          <ac:spMkLst>
            <pc:docMk/>
            <pc:sldMk cId="1034563504" sldId="273"/>
            <ac:spMk id="5" creationId="{5FC7E31E-41CF-EE71-DCF8-C4CA2C8C7828}"/>
          </ac:spMkLst>
        </pc:spChg>
        <pc:spChg chg="mod">
          <ac:chgData name="Serena Bunting (2413690)" userId="5a187328-55ee-459e-9e25-ed5521b142a0" providerId="ADAL" clId="{29C2B768-08E8-4BE8-852D-71CC93918342}" dt="2026-10-21T01:34:49.837" v="1" actId="2711"/>
          <ac:spMkLst>
            <pc:docMk/>
            <pc:sldMk cId="1034563504" sldId="273"/>
            <ac:spMk id="7" creationId="{F456F8F2-11DD-A7B3-7173-82F6D0ABEAB8}"/>
          </ac:spMkLst>
        </pc:spChg>
        <pc:spChg chg="mod">
          <ac:chgData name="Serena Bunting (2413690)" userId="5a187328-55ee-459e-9e25-ed5521b142a0" providerId="ADAL" clId="{29C2B768-08E8-4BE8-852D-71CC93918342}" dt="2026-10-21T01:34:55.007" v="3" actId="2711"/>
          <ac:spMkLst>
            <pc:docMk/>
            <pc:sldMk cId="1034563504" sldId="273"/>
            <ac:spMk id="9" creationId="{7CDD6303-A695-205B-9816-76C5880A6FB0}"/>
          </ac:spMkLst>
        </pc:spChg>
        <pc:spChg chg="mod">
          <ac:chgData name="Serena Bunting (2413690)" userId="5a187328-55ee-459e-9e25-ed5521b142a0" providerId="ADAL" clId="{29C2B768-08E8-4BE8-852D-71CC93918342}" dt="2026-10-21T01:34:52.748" v="2" actId="2711"/>
          <ac:spMkLst>
            <pc:docMk/>
            <pc:sldMk cId="1034563504" sldId="273"/>
            <ac:spMk id="11" creationId="{BF712FA9-DC34-6680-927D-B5DE5EB523E7}"/>
          </ac:spMkLst>
        </pc:spChg>
      </pc:sldChg>
      <pc:sldChg chg="modSp mod">
        <pc:chgData name="Serena Bunting (2413690)" userId="5a187328-55ee-459e-9e25-ed5521b142a0" providerId="ADAL" clId="{29C2B768-08E8-4BE8-852D-71CC93918342}" dt="2026-10-21T01:35:10.188" v="10" actId="20577"/>
        <pc:sldMkLst>
          <pc:docMk/>
          <pc:sldMk cId="1351942603" sldId="274"/>
        </pc:sldMkLst>
        <pc:spChg chg="mod">
          <ac:chgData name="Serena Bunting (2413690)" userId="5a187328-55ee-459e-9e25-ed5521b142a0" providerId="ADAL" clId="{29C2B768-08E8-4BE8-852D-71CC93918342}" dt="2026-10-21T01:35:10.188" v="10" actId="20577"/>
          <ac:spMkLst>
            <pc:docMk/>
            <pc:sldMk cId="1351942603" sldId="274"/>
            <ac:spMk id="5" creationId="{DC5D439F-1E70-51AE-2709-2DBC5F7431D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EDB0B-850B-D910-C6BE-5BA293A748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B7327E-A356-B6A9-59F5-A1EB7C4B40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E9918-918B-A9E1-A161-9929A2677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1A545-1896-BAA4-CCFD-715FBAE89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180C4-262B-FF9F-7043-D1AC47678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657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CEC18-1541-621D-5B5F-0FB75B21F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7F973-870E-ED4B-75A2-DA0D46949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B12C1-3637-7226-5251-577F620F1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E9A73-01FA-A8EB-E5C8-94EF59A82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599E7-05F8-BAE1-272D-CA1DA5895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11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72649-C7FE-93C0-7A31-541871C03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9EC017-4B4B-1467-5D74-1D325FB699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192B8-BB80-6E20-29E3-740A6A4D1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58C86-2601-E08E-878E-624418867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EC5CB0-AC2B-ADE9-21D9-992BA4021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55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800B2-1C0D-963B-0279-B282FFF5F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4A405-FE64-1E4E-5FFA-81FB1C4DAA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36A7EC-090A-CE0F-2CCF-EE5DD48BC1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C3584A-4FD6-9F9D-CE2D-A004314F4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53FB4-D14F-91B4-0D54-2849A82A8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6CD503-DBDB-0125-ABAB-B8E245097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367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BC8CB-7F34-877E-6E1D-335D486AB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E1A72-D91C-5783-FB79-0C69F8041D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524371-E811-B98C-9C89-30BE3ABD0D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5485D0-79A7-A661-6DDC-4401E98D50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070B6E-249D-9A31-62CD-453ED3D131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3D9C6D-7BF1-9B4F-1494-CF457B610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636C99-8905-04C9-A5D1-3CEFA5786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CB9BF9-E2EF-C4A2-C637-F6D5CD8D6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287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0BB24-3069-CE15-B0E9-A043039FA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74DA9E-6505-0C24-411A-F2E79CFE2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ADE02E-76BD-C9AB-2EED-652612A3E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229B5D-B6EF-019E-2996-40E202790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856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108F36-1C6E-1A0B-E8F3-A18CB0011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DE0271-32E1-6F66-3C27-D1F9B5E8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BD154-6F56-A1C7-DC2A-B98DACF3B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432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E8131-FAD5-0846-93F8-8A6FA334D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82367-45A0-9A59-80DA-292A3495E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B6FF16-D337-C1AE-0A8D-F5EA6FEADB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39EAF-BAB6-2B06-E335-722252355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5CB72B-37CA-D751-6E74-1465AABAE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EAA076-E740-9685-96DA-7889C60B0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980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0BA0E-A2F7-5FA3-2030-F5C3D66EA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26C52C-C173-F54F-012A-3364D559AEBF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4487DB-B81E-E873-903B-379AF33C2A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BC37A9-C9F1-831E-A77D-58AE6CD95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7569C6-55F9-8FC9-B800-E07A9770D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4B0D44-D8F1-E811-CFBB-53FEF9672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241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EDE05-F655-62BC-E991-3A011EDB5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1C69B5-963D-F153-83A6-02C73E6A31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9F2F2-7152-BB29-AF81-FEE2C6A33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18317-B7DA-52DB-8684-4D243A5AB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E515-1235-8508-5F10-F56373A0A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383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EC4946-F0A0-25A0-A534-BE13291794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C6C628-7CEE-C2E2-F58A-8B955263AC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59A2-A3DD-FE00-3D35-C3FD0FC1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C935C4-06A0-6344-7806-E0D5E4FF0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6A884-4325-BC4E-EE16-BAA26019F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86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alpha val="40000"/>
                <a:lumMod val="0"/>
                <a:lumOff val="100000"/>
              </a:schemeClr>
            </a:gs>
            <a:gs pos="40000">
              <a:schemeClr val="accent4">
                <a:lumMod val="40000"/>
                <a:lumOff val="60000"/>
                <a:alpha val="52000"/>
              </a:schemeClr>
            </a:gs>
            <a:gs pos="77000">
              <a:schemeClr val="accent4">
                <a:lumMod val="60000"/>
                <a:lumOff val="40000"/>
                <a:alpha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FFAC77-2210-8BE1-FD9A-7BB33472D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C6C92-9A72-1EE8-9824-2256EA82D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EAB4B1-7111-42D5-C09B-CBA8951B6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82527A-35B0-4033-8488-8AF867EB3D5E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DED839-E2C0-24D3-427E-78DDAEB22E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EE65D-8EDE-CC5F-6B29-FA21F97294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EE4B63-F1E6-4CC5-92C8-1C42B371F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15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tapestry-art.com/tapestries/15th-century-tournament/" TargetMode="External"/><Relationship Id="rId7" Type="http://schemas.openxmlformats.org/officeDocument/2006/relationships/hyperlink" Target="https://www.historic-uk.com/HistoryUK/HistoryofWales/The-Battle-of-Mynydd-Hyddgen/" TargetMode="External"/><Relationship Id="rId2" Type="http://schemas.openxmlformats.org/officeDocument/2006/relationships/hyperlink" Target="https://www.owain-glyndwr.wales/uprising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sentialvermeer.com/technique/perspective/history.html" TargetMode="External"/><Relationship Id="rId5" Type="http://schemas.openxmlformats.org/officeDocument/2006/relationships/hyperlink" Target="https://calabash0.artstation.com/projects/4KVaW" TargetMode="External"/><Relationship Id="rId4" Type="http://schemas.openxmlformats.org/officeDocument/2006/relationships/hyperlink" Target="https://kingdom-come-deliverance.fandom.com/wiki/Codex_entry:_Jan_Pt%C3%A1%C4%8Dek/KCD2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procreate.com/" TargetMode="External"/><Relationship Id="rId2" Type="http://schemas.openxmlformats.org/officeDocument/2006/relationships/hyperlink" Target="https://www.clipstudio.net/e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dobe.com/uk/products/photoshop" TargetMode="External"/><Relationship Id="rId4" Type="http://schemas.openxmlformats.org/officeDocument/2006/relationships/hyperlink" Target="https://www.adobe.com/uk/products/aftereffects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B4C52C7-3F45-4B86-D7DE-0A240A69F19B}"/>
              </a:ext>
            </a:extLst>
          </p:cNvPr>
          <p:cNvSpPr/>
          <p:nvPr/>
        </p:nvSpPr>
        <p:spPr>
          <a:xfrm>
            <a:off x="2807853" y="1400845"/>
            <a:ext cx="6687129" cy="3956245"/>
          </a:xfrm>
          <a:prstGeom prst="roundRect">
            <a:avLst/>
          </a:prstGeom>
          <a:solidFill>
            <a:srgbClr val="FFE8D8"/>
          </a:solidFill>
          <a:ln w="9525" cap="flat" cmpd="sng" algn="ctr">
            <a:solidFill>
              <a:schemeClr val="accent6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EDF49-57E5-36BF-FC33-C6E7E98804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/>
          <a:lstStyle/>
          <a:p>
            <a:r>
              <a:rPr lang="en-GB">
                <a:latin typeface="Blackadder ITC" panose="04020505051007020D02" pitchFamily="82" charset="0"/>
                <a:cs typeface="Times New Roman" panose="02020603050405020304" pitchFamily="18" charset="0"/>
              </a:rPr>
              <a:t>Independent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FC8F94-001D-481C-2104-BAC2C7905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/>
          <a:lstStyle/>
          <a:p>
            <a:r>
              <a:rPr lang="en-GB">
                <a:latin typeface="High Tower Text" panose="02040502050506030303" pitchFamily="18" charset="0"/>
              </a:rPr>
              <a:t>Serena Bunting</a:t>
            </a:r>
          </a:p>
          <a:p>
            <a:r>
              <a:rPr lang="en-GB">
                <a:latin typeface="High Tower Text" panose="02040502050506030303" pitchFamily="18" charset="0"/>
              </a:rPr>
              <a:t>2413690</a:t>
            </a:r>
          </a:p>
          <a:p>
            <a:r>
              <a:rPr lang="en-GB">
                <a:latin typeface="High Tower Text" panose="02040502050506030303" pitchFamily="18" charset="0"/>
              </a:rPr>
              <a:t>2026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6E7C1F-1258-32F8-0B85-A2F14F7B00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1547"/>
            <a:ext cx="12192000" cy="10179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7BEA9C-F477-C9B7-011F-E548B08C58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2718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719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152C3-BE18-E0D8-ACE6-873F3B37F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52A6E-C47E-BBF2-8A77-71F352C66A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High Tower Text" panose="02040502050506030303" pitchFamily="18" charset="0"/>
                <a:cs typeface="Times New Roman" panose="02020603050405020304" pitchFamily="18" charset="0"/>
              </a:rPr>
              <a:t>HISTORICAL PRESERVATION THROUGH ANIMATION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705844-27D8-0C30-04AF-CC4124273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49"/>
            <a:ext cx="12192000" cy="101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208D38F-DCD8-991D-C509-4255B90B8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994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FC7E31E-41CF-EE71-DCF8-C4CA2C8C7828}"/>
              </a:ext>
            </a:extLst>
          </p:cNvPr>
          <p:cNvSpPr/>
          <p:nvPr/>
        </p:nvSpPr>
        <p:spPr>
          <a:xfrm>
            <a:off x="4819650" y="776289"/>
            <a:ext cx="3556000" cy="245585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High Tower Text" panose="02040502050506030303" pitchFamily="18" charset="0"/>
              </a:rPr>
              <a:t>Overview and Research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456F8F2-11DD-A7B3-7173-82F6D0ABEAB8}"/>
              </a:ext>
            </a:extLst>
          </p:cNvPr>
          <p:cNvSpPr/>
          <p:nvPr/>
        </p:nvSpPr>
        <p:spPr>
          <a:xfrm>
            <a:off x="8674100" y="776289"/>
            <a:ext cx="3403600" cy="245585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High Tower Text" panose="02040502050506030303" pitchFamily="18" charset="0"/>
              </a:rPr>
              <a:t>Pre Production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CDD6303-A695-205B-9816-76C5880A6FB0}"/>
              </a:ext>
            </a:extLst>
          </p:cNvPr>
          <p:cNvSpPr/>
          <p:nvPr/>
        </p:nvSpPr>
        <p:spPr>
          <a:xfrm>
            <a:off x="8731250" y="4000501"/>
            <a:ext cx="3289300" cy="245745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High Tower Text" panose="02040502050506030303" pitchFamily="18" charset="0"/>
              </a:rPr>
              <a:t>Postproduction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F712FA9-DC34-6680-927D-B5DE5EB523E7}"/>
              </a:ext>
            </a:extLst>
          </p:cNvPr>
          <p:cNvSpPr/>
          <p:nvPr/>
        </p:nvSpPr>
        <p:spPr>
          <a:xfrm>
            <a:off x="4819650" y="4000501"/>
            <a:ext cx="3556000" cy="245745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High Tower Text" panose="02040502050506030303" pitchFamily="18" charset="0"/>
              </a:rPr>
              <a:t>Production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F8628F-B85E-DE8F-2AA5-28F1D320AA5A}"/>
              </a:ext>
            </a:extLst>
          </p:cNvPr>
          <p:cNvSpPr txBox="1"/>
          <p:nvPr/>
        </p:nvSpPr>
        <p:spPr>
          <a:xfrm>
            <a:off x="552450" y="2570427"/>
            <a:ext cx="47434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>
                <a:solidFill>
                  <a:schemeClr val="accent6"/>
                </a:solidFill>
                <a:latin typeface="High Tower Text" panose="02040502050506030303" pitchFamily="18" charset="0"/>
              </a:rPr>
              <a:t>What I’m </a:t>
            </a:r>
          </a:p>
          <a:p>
            <a:r>
              <a:rPr lang="en-GB" sz="4000">
                <a:solidFill>
                  <a:schemeClr val="accent6"/>
                </a:solidFill>
                <a:latin typeface="High Tower Text" panose="02040502050506030303" pitchFamily="18" charset="0"/>
              </a:rPr>
              <a:t>presenting today:</a:t>
            </a:r>
          </a:p>
        </p:txBody>
      </p:sp>
    </p:spTree>
    <p:extLst>
      <p:ext uri="{BB962C8B-B14F-4D97-AF65-F5344CB8AC3E}">
        <p14:creationId xmlns:p14="http://schemas.microsoft.com/office/powerpoint/2010/main" val="1034563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D6407-2633-BA70-1908-FDE1A4E59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7969A-9567-E103-7E24-C984C9D97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9623"/>
            <a:ext cx="9144000" cy="238760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>
            <a:normAutofit/>
          </a:bodyPr>
          <a:lstStyle/>
          <a:p>
            <a:r>
              <a:rPr lang="en-GB">
                <a:latin typeface="High Tower Text" panose="02040502050506030303" pitchFamily="18" charset="0"/>
                <a:cs typeface="Times New Roman" panose="02020603050405020304" pitchFamily="18" charset="0"/>
              </a:rPr>
              <a:t>OVERVIEW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6F8DE69-D08F-1793-0C80-45238E89D3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49"/>
            <a:ext cx="12192000" cy="101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1C50B6B-6D07-F60E-ECE1-5FB5C24FE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412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5D439F-1E70-51AE-2709-2DBC5F7431D3}"/>
              </a:ext>
            </a:extLst>
          </p:cNvPr>
          <p:cNvSpPr/>
          <p:nvPr/>
        </p:nvSpPr>
        <p:spPr>
          <a:xfrm>
            <a:off x="257175" y="363538"/>
            <a:ext cx="4991101" cy="228441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A short animation (30-40 seconds) based on a moment in Medieval Welsh History; Owain Glyndwr’s Rebellion in the early 15</a:t>
            </a:r>
            <a:r>
              <a:rPr lang="en-GB" baseline="30000"/>
              <a:t>th</a:t>
            </a:r>
            <a:r>
              <a:rPr lang="en-GB"/>
              <a:t> century. </a:t>
            </a:r>
            <a:r>
              <a:rPr lang="en-GB" sz="1200"/>
              <a:t>[1]</a:t>
            </a:r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45A2C66-6B1E-4915-B516-45B657D46D6A}"/>
              </a:ext>
            </a:extLst>
          </p:cNvPr>
          <p:cNvSpPr/>
          <p:nvPr/>
        </p:nvSpPr>
        <p:spPr>
          <a:xfrm>
            <a:off x="257175" y="2773362"/>
            <a:ext cx="4991101" cy="1893887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Art Style inspired by Medieval Tapestries.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448F620-DB7B-E30B-AF41-5D46F58EAC1D}"/>
              </a:ext>
            </a:extLst>
          </p:cNvPr>
          <p:cNvSpPr/>
          <p:nvPr/>
        </p:nvSpPr>
        <p:spPr>
          <a:xfrm>
            <a:off x="178954" y="4849812"/>
            <a:ext cx="5069322" cy="1893887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Preserving History through animation; the importance of keeping culture alive.</a:t>
            </a:r>
          </a:p>
        </p:txBody>
      </p:sp>
      <p:pic>
        <p:nvPicPr>
          <p:cNvPr id="14" name="Picture 13" descr="15th Century Tournament tapestry - medieval knights jousting">
            <a:extLst>
              <a:ext uri="{FF2B5EF4-FFF2-40B4-BE49-F238E27FC236}">
                <a16:creationId xmlns:a16="http://schemas.microsoft.com/office/drawing/2014/main" id="{7441C0EB-4EBC-5ACF-0FBD-BDFE590746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5" t="1695" r="1041" b="1695"/>
          <a:stretch>
            <a:fillRect/>
          </a:stretch>
        </p:blipFill>
        <p:spPr>
          <a:xfrm>
            <a:off x="5386734" y="1095375"/>
            <a:ext cx="6805266" cy="466724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E571575-9E5C-9372-3EB6-17EB951C87A5}"/>
              </a:ext>
            </a:extLst>
          </p:cNvPr>
          <p:cNvSpPr txBox="1"/>
          <p:nvPr/>
        </p:nvSpPr>
        <p:spPr>
          <a:xfrm>
            <a:off x="11468100" y="5796755"/>
            <a:ext cx="723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/>
                </a:solidFill>
              </a:rPr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1351942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B4801-237A-EECE-865C-4E1D988A0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0924D-8318-EA04-BE3C-59634F00D2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7248"/>
            <a:ext cx="9144000" cy="238760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>
            <a:normAutofit/>
          </a:bodyPr>
          <a:lstStyle/>
          <a:p>
            <a:r>
              <a:rPr lang="en-GB">
                <a:latin typeface="High Tower Text" panose="02040502050506030303" pitchFamily="18" charset="0"/>
                <a:cs typeface="Times New Roman" panose="02020603050405020304" pitchFamily="18" charset="0"/>
              </a:rPr>
              <a:t>INSPIRATION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03833D1-6E7A-EFE5-BDBE-E638BCC43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49"/>
            <a:ext cx="12192000" cy="101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CD021BC-BE29-9280-7034-BE7847A9A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91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2218B-7BE0-3236-7F78-9D34B476B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453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accent3"/>
                </a:solidFill>
                <a:latin typeface="High Tower Text" panose="02040502050506030303" pitchFamily="18" charset="0"/>
              </a:rPr>
              <a:t>INSPIRATIONS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7B4705-F89B-CE46-3854-C5CBF89948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5" t="4117" r="3988" b="3388"/>
          <a:stretch>
            <a:fillRect/>
          </a:stretch>
        </p:blipFill>
        <p:spPr>
          <a:xfrm>
            <a:off x="8200520" y="310261"/>
            <a:ext cx="3838318" cy="45086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63F07A-5198-9AD8-E942-497F1F51D0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452" y="310261"/>
            <a:ext cx="2400424" cy="6094826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3752D8-5607-DAC2-D841-1978BD298877}"/>
              </a:ext>
            </a:extLst>
          </p:cNvPr>
          <p:cNvSpPr/>
          <p:nvPr/>
        </p:nvSpPr>
        <p:spPr>
          <a:xfrm>
            <a:off x="153162" y="1422368"/>
            <a:ext cx="5028438" cy="1913716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Over the past few months, I’ve enjoyed becoming immersed in a game called “Kingdom Come Deliverance” – a 2018 video game by Warhorse Studios </a:t>
            </a:r>
            <a:r>
              <a:rPr lang="en-GB" sz="1400"/>
              <a:t>[3].</a:t>
            </a:r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A4841DD-F43D-33A1-CA96-F8C13EABBCD6}"/>
              </a:ext>
            </a:extLst>
          </p:cNvPr>
          <p:cNvSpPr/>
          <p:nvPr/>
        </p:nvSpPr>
        <p:spPr>
          <a:xfrm>
            <a:off x="153162" y="3521918"/>
            <a:ext cx="2485263" cy="306938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The game simulates life in Medieval 15</a:t>
            </a:r>
            <a:r>
              <a:rPr lang="en-GB" baseline="30000"/>
              <a:t>th</a:t>
            </a:r>
            <a:r>
              <a:rPr lang="en-GB"/>
              <a:t> Century Europe, with the Hussite Wars. They utilise Tapestry and Romanesque art for their game.</a:t>
            </a:r>
          </a:p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E40BC6B-BFE8-D6DB-55CD-0D0FFE60090F}"/>
              </a:ext>
            </a:extLst>
          </p:cNvPr>
          <p:cNvSpPr/>
          <p:nvPr/>
        </p:nvSpPr>
        <p:spPr>
          <a:xfrm>
            <a:off x="2813067" y="3521917"/>
            <a:ext cx="2648743" cy="2970959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This game has been a large source of inspiration for me to delve further into my understanding of how animation can be a successful medium in the preservation of history.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19939C-95A3-7902-525A-BFFA6302FE86}"/>
              </a:ext>
            </a:extLst>
          </p:cNvPr>
          <p:cNvSpPr txBox="1"/>
          <p:nvPr/>
        </p:nvSpPr>
        <p:spPr>
          <a:xfrm>
            <a:off x="7500036" y="6405087"/>
            <a:ext cx="959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[4]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FD46D63-FEA5-B9B1-747E-1AEE605E4884}"/>
              </a:ext>
            </a:extLst>
          </p:cNvPr>
          <p:cNvSpPr txBox="1"/>
          <p:nvPr/>
        </p:nvSpPr>
        <p:spPr>
          <a:xfrm>
            <a:off x="11353800" y="4904613"/>
            <a:ext cx="959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460848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933CE-C880-A51B-867F-C4D5B5520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FB59FF32-662E-1881-9F32-76781B66A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4842" y="447675"/>
            <a:ext cx="4753996" cy="6143625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D106436-8D2D-AC15-1DC7-0F00A03A2306}"/>
              </a:ext>
            </a:extLst>
          </p:cNvPr>
          <p:cNvSpPr/>
          <p:nvPr/>
        </p:nvSpPr>
        <p:spPr>
          <a:xfrm>
            <a:off x="153162" y="2159793"/>
            <a:ext cx="2485263" cy="271938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  <a:p>
            <a:pPr algn="ctr"/>
            <a:r>
              <a:rPr lang="en-GB"/>
              <a:t>The Medieval era has been a long-time interest of mine, and I look forward to researching and developing an animation to preserve it.</a:t>
            </a:r>
          </a:p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D300FC-F4AA-6A8E-8809-98D770A408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7904" y="447675"/>
            <a:ext cx="4795224" cy="614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528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82448-1630-661F-235C-A13535215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3AFBC-341C-D0D1-905A-504A17A21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7248"/>
            <a:ext cx="9144000" cy="238760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>
            <a:normAutofit/>
          </a:bodyPr>
          <a:lstStyle/>
          <a:p>
            <a:r>
              <a:rPr lang="en-GB">
                <a:latin typeface="High Tower Text" panose="02040502050506030303" pitchFamily="18" charset="0"/>
                <a:cs typeface="Times New Roman" panose="02020603050405020304" pitchFamily="18" charset="0"/>
              </a:rPr>
              <a:t>RESEARCH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2511CA-3121-65CB-2266-C846FDD5B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49"/>
            <a:ext cx="12192000" cy="101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5AB74F-3FAC-D7DA-D914-24FF78067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098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1482B-AE8E-6F96-9357-A9078930BF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82416-E5D0-5E3D-D150-FD5FE111D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6975" y="69850"/>
            <a:ext cx="725805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accent3"/>
                </a:solidFill>
                <a:latin typeface="High Tower Text" panose="02040502050506030303" pitchFamily="18" charset="0"/>
              </a:rPr>
              <a:t>HISTORICAL RESEARCH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56052C6-3097-502D-1264-AE388402BF69}"/>
              </a:ext>
            </a:extLst>
          </p:cNvPr>
          <p:cNvSpPr/>
          <p:nvPr/>
        </p:nvSpPr>
        <p:spPr>
          <a:xfrm>
            <a:off x="515574" y="1681161"/>
            <a:ext cx="3201554" cy="4257676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Research on the medieval period will be conducted throughout the project.</a:t>
            </a: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The focus will be mainly on Owain Glyndwr and his uprising during the 15</a:t>
            </a:r>
            <a:r>
              <a:rPr lang="en-GB" baseline="30000">
                <a:solidFill>
                  <a:schemeClr val="tx1"/>
                </a:solidFill>
              </a:rPr>
              <a:t>th</a:t>
            </a:r>
            <a:r>
              <a:rPr lang="en-GB">
                <a:solidFill>
                  <a:schemeClr val="tx1"/>
                </a:solidFill>
              </a:rPr>
              <a:t> Century.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A54ABE-4F06-71C5-7145-E082FEB002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578" y="1395413"/>
            <a:ext cx="7071260" cy="45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513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F21B35C-2B20-3959-C7B4-76BCDFE117AD}"/>
              </a:ext>
            </a:extLst>
          </p:cNvPr>
          <p:cNvSpPr/>
          <p:nvPr/>
        </p:nvSpPr>
        <p:spPr>
          <a:xfrm>
            <a:off x="318713" y="3001759"/>
            <a:ext cx="4167680" cy="372308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Originally when researching this topic, I was under the impression that the uprising took place during the War of the Roses.</a:t>
            </a: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After researching the period further for this project, I learned that it took place decades earlier – between 1400 to 1415 </a:t>
            </a:r>
            <a:r>
              <a:rPr lang="en-GB" sz="1200">
                <a:solidFill>
                  <a:schemeClr val="tx1"/>
                </a:solidFill>
              </a:rPr>
              <a:t>[8]</a:t>
            </a:r>
            <a:r>
              <a:rPr lang="en-GB" sz="200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E7AB53E-A098-B625-5060-EE3C1D379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062" y="256992"/>
            <a:ext cx="3068202" cy="365283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F34869B-1B74-A445-6E3B-73A6F8B8409D}"/>
              </a:ext>
            </a:extLst>
          </p:cNvPr>
          <p:cNvSpPr txBox="1"/>
          <p:nvPr/>
        </p:nvSpPr>
        <p:spPr>
          <a:xfrm>
            <a:off x="7715264" y="284203"/>
            <a:ext cx="959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[6]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7874093-89B7-C733-CBA4-EB017C1444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5933" y="1961593"/>
            <a:ext cx="3121297" cy="441801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0DB83F9-C382-4D02-567D-8ADEBB97F9F9}"/>
              </a:ext>
            </a:extLst>
          </p:cNvPr>
          <p:cNvSpPr txBox="1"/>
          <p:nvPr/>
        </p:nvSpPr>
        <p:spPr>
          <a:xfrm>
            <a:off x="7396032" y="6010274"/>
            <a:ext cx="959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[7]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EFC100B-7CAE-A742-0BB8-02C4C94702FA}"/>
              </a:ext>
            </a:extLst>
          </p:cNvPr>
          <p:cNvSpPr/>
          <p:nvPr/>
        </p:nvSpPr>
        <p:spPr>
          <a:xfrm>
            <a:off x="318713" y="284203"/>
            <a:ext cx="4003233" cy="2613356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Owain Glyndwr famously won a battle against the English while outnumbered. This led to Wales keeping their independence. </a:t>
            </a:r>
          </a:p>
        </p:txBody>
      </p:sp>
    </p:spTree>
    <p:extLst>
      <p:ext uri="{BB962C8B-B14F-4D97-AF65-F5344CB8AC3E}">
        <p14:creationId xmlns:p14="http://schemas.microsoft.com/office/powerpoint/2010/main" val="3957469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24134-26E4-D6B0-4704-5B65B05F8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054" y="131762"/>
            <a:ext cx="10515600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VISUAL RESEARCH</a:t>
            </a:r>
          </a:p>
        </p:txBody>
      </p:sp>
      <p:pic>
        <p:nvPicPr>
          <p:cNvPr id="4" name="Picture 3" descr="Gothic Art: Glorious Visions, Reprint (Paperback)">
            <a:extLst>
              <a:ext uri="{FF2B5EF4-FFF2-40B4-BE49-F238E27FC236}">
                <a16:creationId xmlns:a16="http://schemas.microsoft.com/office/drawing/2014/main" id="{BAB5F3E7-DCCA-4A3F-28FD-90A7CB568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1600" y="1457325"/>
            <a:ext cx="3185065" cy="453390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6018D28-5A30-8823-B831-83816DFA0DB1}"/>
              </a:ext>
            </a:extLst>
          </p:cNvPr>
          <p:cNvSpPr/>
          <p:nvPr/>
        </p:nvSpPr>
        <p:spPr>
          <a:xfrm>
            <a:off x="246332" y="1457325"/>
            <a:ext cx="3321451" cy="2119194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Visual research will be conducted throughout the project alongside Historical.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F3A1B07-95D7-21DE-0887-A7FE16605D07}"/>
              </a:ext>
            </a:extLst>
          </p:cNvPr>
          <p:cNvSpPr/>
          <p:nvPr/>
        </p:nvSpPr>
        <p:spPr>
          <a:xfrm>
            <a:off x="246332" y="3872031"/>
            <a:ext cx="3321451" cy="2119194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I want to look at artists who achieved this look at the time, as it can inform me of the general style that I need to pertain.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7831E8-8A7E-03C0-F3CA-EB4D471B55D9}"/>
              </a:ext>
            </a:extLst>
          </p:cNvPr>
          <p:cNvSpPr txBox="1"/>
          <p:nvPr/>
        </p:nvSpPr>
        <p:spPr>
          <a:xfrm>
            <a:off x="6616764" y="5991225"/>
            <a:ext cx="959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[8]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65085C9-7DFE-9B6A-460E-9250CE5E16B5}"/>
              </a:ext>
            </a:extLst>
          </p:cNvPr>
          <p:cNvSpPr/>
          <p:nvPr/>
        </p:nvSpPr>
        <p:spPr>
          <a:xfrm>
            <a:off x="7616211" y="1339114"/>
            <a:ext cx="4133850" cy="1325563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I want to gather images of tapestries and Medieval art, so that I have a large source of references.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84AE17C-C29A-E5CE-9A63-20604F84AE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0604" y="2843201"/>
            <a:ext cx="4525063" cy="360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038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28AB08F-FE51-4768-6814-911A4F3CE46D}"/>
              </a:ext>
            </a:extLst>
          </p:cNvPr>
          <p:cNvSpPr/>
          <p:nvPr/>
        </p:nvSpPr>
        <p:spPr>
          <a:xfrm>
            <a:off x="477838" y="4886325"/>
            <a:ext cx="5457824" cy="180975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This will mainly be achieved by looking at tapestries. I want to also investigate the process of creation for tapestries themselves.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242DE9B-0E50-348E-F1F4-AB16B8CFF7D3}"/>
              </a:ext>
            </a:extLst>
          </p:cNvPr>
          <p:cNvSpPr/>
          <p:nvPr/>
        </p:nvSpPr>
        <p:spPr>
          <a:xfrm>
            <a:off x="6629401" y="171450"/>
            <a:ext cx="5219699" cy="299085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This will allow me to better understand the process used at the time – hopefully informing my overall visual style.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12E1A92-D5E8-0448-32B0-07B17CC43315}"/>
              </a:ext>
            </a:extLst>
          </p:cNvPr>
          <p:cNvSpPr/>
          <p:nvPr/>
        </p:nvSpPr>
        <p:spPr>
          <a:xfrm>
            <a:off x="6629401" y="3695702"/>
            <a:ext cx="5324476" cy="2771774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Proportions and perspective are vastly different. This was a limitation as this knowledge wasn’t accessible until after the 15</a:t>
            </a:r>
            <a:r>
              <a:rPr lang="en-GB" baseline="30000"/>
              <a:t>th</a:t>
            </a:r>
            <a:r>
              <a:rPr lang="en-GB"/>
              <a:t> century </a:t>
            </a:r>
            <a:r>
              <a:rPr lang="en-GB" sz="1200"/>
              <a:t>[9]</a:t>
            </a:r>
            <a:r>
              <a:rPr lang="en-GB"/>
              <a:t>.</a:t>
            </a:r>
          </a:p>
        </p:txBody>
      </p:sp>
      <p:pic>
        <p:nvPicPr>
          <p:cNvPr id="12" name="Picture 11" descr="Tapestry Making – Warped for Good">
            <a:extLst>
              <a:ext uri="{FF2B5EF4-FFF2-40B4-BE49-F238E27FC236}">
                <a16:creationId xmlns:a16="http://schemas.microsoft.com/office/drawing/2014/main" id="{A2D4BCB1-F680-9FC4-6513-119C29432E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763"/>
            <a:ext cx="6413500" cy="481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398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FCAEB-131B-874B-4D88-55D91E0FF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TECHNIQUE RESEARCH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903E399-987B-7FB0-A063-09B8A1919B33}"/>
              </a:ext>
            </a:extLst>
          </p:cNvPr>
          <p:cNvSpPr/>
          <p:nvPr/>
        </p:nvSpPr>
        <p:spPr>
          <a:xfrm>
            <a:off x="440923" y="1527174"/>
            <a:ext cx="3721501" cy="2892425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I plan to look towards tutorials and online forums for help with creative programs. This will help especially for tools I do not know how to use.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E507805-08D9-330C-6C2F-FB73176037D0}"/>
              </a:ext>
            </a:extLst>
          </p:cNvPr>
          <p:cNvSpPr/>
          <p:nvPr/>
        </p:nvSpPr>
        <p:spPr>
          <a:xfrm>
            <a:off x="3844722" y="3600450"/>
            <a:ext cx="4073930" cy="2892425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While I am planning on working with programs that I am already comfortable with (like Procreate, Clip Studio Paint and Adobe After Effects), I want to acknowledge the possibility of extending my understanding.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95379A1-0E89-A02B-91ED-9FDE40299D84}"/>
              </a:ext>
            </a:extLst>
          </p:cNvPr>
          <p:cNvSpPr/>
          <p:nvPr/>
        </p:nvSpPr>
        <p:spPr>
          <a:xfrm>
            <a:off x="7772399" y="1527174"/>
            <a:ext cx="3721501" cy="2892425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I will actively be researching new techniques while in the production process.</a:t>
            </a:r>
          </a:p>
        </p:txBody>
      </p:sp>
      <p:pic>
        <p:nvPicPr>
          <p:cNvPr id="14" name="Picture 13" descr="Research - Free user icons">
            <a:extLst>
              <a:ext uri="{FF2B5EF4-FFF2-40B4-BE49-F238E27FC236}">
                <a16:creationId xmlns:a16="http://schemas.microsoft.com/office/drawing/2014/main" id="{D955B36F-356A-53B3-3BB0-8D611DBE7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3" y="1419919"/>
            <a:ext cx="2092273" cy="2092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705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045F7-28FC-698B-5361-6B0A84A52E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7B855-A64D-C765-7952-CDDB928C14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7248"/>
            <a:ext cx="9144000" cy="238760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>
            <a:normAutofit/>
          </a:bodyPr>
          <a:lstStyle/>
          <a:p>
            <a:r>
              <a:rPr lang="en-GB">
                <a:latin typeface="High Tower Text" panose="02040502050506030303" pitchFamily="18" charset="0"/>
                <a:cs typeface="Times New Roman" panose="02020603050405020304" pitchFamily="18" charset="0"/>
              </a:rPr>
              <a:t>PRE-PRODUCTION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84E52BA-9D87-0863-B56A-4B5679A70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49"/>
            <a:ext cx="12192000" cy="101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0A7684D-6F6A-E4B3-E117-E6A19CC5F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925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A9546-AA9B-7AC1-78FB-86C6D26C1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5362"/>
            <a:ext cx="440690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accent3"/>
                </a:solidFill>
                <a:latin typeface="High Tower Text" panose="02040502050506030303" pitchFamily="18" charset="0"/>
              </a:rPr>
              <a:t>STORYBOARDS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B80DF-4573-7EC3-269C-FC2973481B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989" b="36551"/>
          <a:stretch>
            <a:fillRect/>
          </a:stretch>
        </p:blipFill>
        <p:spPr>
          <a:xfrm>
            <a:off x="3730228" y="935273"/>
            <a:ext cx="8287550" cy="5808427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4A54520-7D6C-3027-51EA-32B065AB9548}"/>
              </a:ext>
            </a:extLst>
          </p:cNvPr>
          <p:cNvSpPr/>
          <p:nvPr/>
        </p:nvSpPr>
        <p:spPr>
          <a:xfrm>
            <a:off x="217084" y="3714807"/>
            <a:ext cx="3235725" cy="1474906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Forces of opposition; a more peaceful, serene character versus a sterner one.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98EB56D-F6A8-28FD-9B99-5C9C93A3E5A4}"/>
              </a:ext>
            </a:extLst>
          </p:cNvPr>
          <p:cNvSpPr/>
          <p:nvPr/>
        </p:nvSpPr>
        <p:spPr>
          <a:xfrm>
            <a:off x="174222" y="1309806"/>
            <a:ext cx="3321451" cy="2119194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‘War’ or ‘combat’ themed shots, with one man with a larger army. This is to replicate the ‘Battle of </a:t>
            </a:r>
            <a:r>
              <a:rPr lang="en-GB" err="1"/>
              <a:t>Mynydd</a:t>
            </a:r>
            <a:r>
              <a:rPr lang="en-GB"/>
              <a:t> </a:t>
            </a:r>
            <a:r>
              <a:rPr lang="en-GB" err="1"/>
              <a:t>Hyddgen</a:t>
            </a:r>
            <a:r>
              <a:rPr lang="en-GB"/>
              <a:t>’, where Owain Glyndwr was outnumbered. </a:t>
            </a:r>
            <a:r>
              <a:rPr lang="en-GB" sz="1200"/>
              <a:t>[10]</a:t>
            </a:r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BE138C7-AD03-9BCE-C21B-F30A1F3FB61E}"/>
              </a:ext>
            </a:extLst>
          </p:cNvPr>
          <p:cNvSpPr/>
          <p:nvPr/>
        </p:nvSpPr>
        <p:spPr>
          <a:xfrm>
            <a:off x="307571" y="5368923"/>
            <a:ext cx="3054750" cy="1244719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Storyboards will continue to be developed, to provide iterations to the shots.</a:t>
            </a:r>
          </a:p>
        </p:txBody>
      </p:sp>
    </p:spTree>
    <p:extLst>
      <p:ext uri="{BB962C8B-B14F-4D97-AF65-F5344CB8AC3E}">
        <p14:creationId xmlns:p14="http://schemas.microsoft.com/office/powerpoint/2010/main" val="1212042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9E0B214-F9C2-4A3D-22B3-A7E423D741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45" r="7577" b="69630"/>
          <a:stretch>
            <a:fillRect/>
          </a:stretch>
        </p:blipFill>
        <p:spPr>
          <a:xfrm>
            <a:off x="990484" y="481013"/>
            <a:ext cx="10211031" cy="3578225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71A7235-21C4-38FA-159F-0875A409A04F}"/>
              </a:ext>
            </a:extLst>
          </p:cNvPr>
          <p:cNvSpPr/>
          <p:nvPr/>
        </p:nvSpPr>
        <p:spPr>
          <a:xfrm>
            <a:off x="1489075" y="4520407"/>
            <a:ext cx="3857625" cy="185658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Red versus Blue; a simple bad vs good.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93F01FE-C288-F3D7-1809-5D2B88B6A50A}"/>
              </a:ext>
            </a:extLst>
          </p:cNvPr>
          <p:cNvSpPr/>
          <p:nvPr/>
        </p:nvSpPr>
        <p:spPr>
          <a:xfrm>
            <a:off x="6845301" y="4405312"/>
            <a:ext cx="4127500" cy="1971675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Create a sense of opposition with the characters’ designs; one may look sterner and the other more peaceful.</a:t>
            </a:r>
          </a:p>
        </p:txBody>
      </p:sp>
    </p:spTree>
    <p:extLst>
      <p:ext uri="{BB962C8B-B14F-4D97-AF65-F5344CB8AC3E}">
        <p14:creationId xmlns:p14="http://schemas.microsoft.com/office/powerpoint/2010/main" val="37340232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0521D7-DE74-BC75-1FB9-4D3DF47116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77" t="32037" r="39001"/>
          <a:stretch>
            <a:fillRect/>
          </a:stretch>
        </p:blipFill>
        <p:spPr>
          <a:xfrm>
            <a:off x="6388102" y="154382"/>
            <a:ext cx="5549898" cy="6549236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32AF821-FB1B-F795-07C2-14D67F9E13FD}"/>
              </a:ext>
            </a:extLst>
          </p:cNvPr>
          <p:cNvSpPr/>
          <p:nvPr/>
        </p:nvSpPr>
        <p:spPr>
          <a:xfrm>
            <a:off x="254000" y="1201416"/>
            <a:ext cx="3683000" cy="182086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Approach the animation by creating a 2D rig with joints, like a puppet. Each limb will be separated from the main body this way. Saves time.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DC85A2-4CA3-44B7-F405-B42C100CD695}"/>
              </a:ext>
            </a:extLst>
          </p:cNvPr>
          <p:cNvSpPr txBox="1"/>
          <p:nvPr/>
        </p:nvSpPr>
        <p:spPr>
          <a:xfrm>
            <a:off x="254000" y="171431"/>
            <a:ext cx="5765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3"/>
                </a:solidFill>
                <a:latin typeface="High Tower Text" panose="02040502050506030303" pitchFamily="18" charset="0"/>
              </a:rPr>
              <a:t>PLANNED TECHNIQUE FOR ANIMATION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EC92B10-F651-0C64-96CD-5A8BA71FF912}"/>
              </a:ext>
            </a:extLst>
          </p:cNvPr>
          <p:cNvSpPr/>
          <p:nvPr/>
        </p:nvSpPr>
        <p:spPr>
          <a:xfrm>
            <a:off x="2520951" y="3062909"/>
            <a:ext cx="3683000" cy="182086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Easily replicate the ¾ perspective used within tapestries. I want to apply modern knowledge of anatomy and perspective, however, so the art remains visually appealing.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E597913-6523-DC1B-E82F-2A456ECA07A3}"/>
              </a:ext>
            </a:extLst>
          </p:cNvPr>
          <p:cNvSpPr/>
          <p:nvPr/>
        </p:nvSpPr>
        <p:spPr>
          <a:xfrm>
            <a:off x="349251" y="4959649"/>
            <a:ext cx="3683000" cy="163418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Create separate rigs for each shot. This means storyboards will have to be fleshed out early within my process so there’s no delay in production.</a:t>
            </a:r>
          </a:p>
        </p:txBody>
      </p:sp>
    </p:spTree>
    <p:extLst>
      <p:ext uri="{BB962C8B-B14F-4D97-AF65-F5344CB8AC3E}">
        <p14:creationId xmlns:p14="http://schemas.microsoft.com/office/powerpoint/2010/main" val="804543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54A0A2-26B1-8589-EB8F-F7BC44253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690" y="-1"/>
            <a:ext cx="9699310" cy="68580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852D94-D93D-2570-50EE-363EB2CEEAEC}"/>
              </a:ext>
            </a:extLst>
          </p:cNvPr>
          <p:cNvSpPr txBox="1"/>
          <p:nvPr/>
        </p:nvSpPr>
        <p:spPr>
          <a:xfrm>
            <a:off x="162240" y="438149"/>
            <a:ext cx="21717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3"/>
                </a:solidFill>
                <a:latin typeface="High Tower Text" panose="02040502050506030303" pitchFamily="18" charset="0"/>
              </a:rPr>
              <a:t>CONCEPT</a:t>
            </a:r>
          </a:p>
          <a:p>
            <a:r>
              <a:rPr lang="en-GB" sz="2800">
                <a:solidFill>
                  <a:schemeClr val="accent3"/>
                </a:solidFill>
                <a:latin typeface="High Tower Text" panose="02040502050506030303" pitchFamily="18" charset="0"/>
              </a:rPr>
              <a:t>ART</a:t>
            </a:r>
          </a:p>
          <a:p>
            <a:endParaRPr lang="en-GB" sz="2800">
              <a:solidFill>
                <a:schemeClr val="accent3"/>
              </a:solidFill>
              <a:latin typeface="High Tower Text" panose="02040502050506030303" pitchFamily="18" charset="0"/>
            </a:endParaRPr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4CCCDC2A-53FE-F452-C28D-26B72E475E98}"/>
              </a:ext>
            </a:extLst>
          </p:cNvPr>
          <p:cNvSpPr/>
          <p:nvPr/>
        </p:nvSpPr>
        <p:spPr>
          <a:xfrm>
            <a:off x="162240" y="1794817"/>
            <a:ext cx="2171700" cy="163418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Visual mock-up containing 15</a:t>
            </a:r>
            <a:r>
              <a:rPr lang="en-GB" baseline="30000"/>
              <a:t>th</a:t>
            </a:r>
            <a:r>
              <a:rPr lang="en-GB"/>
              <a:t> century character.</a:t>
            </a:r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82EC7D83-A21C-3190-7A26-6075CD4B80D8}"/>
              </a:ext>
            </a:extLst>
          </p:cNvPr>
          <p:cNvSpPr/>
          <p:nvPr/>
        </p:nvSpPr>
        <p:spPr>
          <a:xfrm>
            <a:off x="162240" y="4004618"/>
            <a:ext cx="2171700" cy="2415233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Further research into clothing and armour during this period will allow me to make the design more convincing.</a:t>
            </a:r>
          </a:p>
        </p:txBody>
      </p:sp>
    </p:spTree>
    <p:extLst>
      <p:ext uri="{BB962C8B-B14F-4D97-AF65-F5344CB8AC3E}">
        <p14:creationId xmlns:p14="http://schemas.microsoft.com/office/powerpoint/2010/main" val="17305494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BDE0B0-BE66-C613-BDC7-0A9C7C2A0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B3BD3-71A2-1DC0-6FDC-9E31EBFF74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7248"/>
            <a:ext cx="9144000" cy="238760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>
            <a:normAutofit/>
          </a:bodyPr>
          <a:lstStyle/>
          <a:p>
            <a:r>
              <a:rPr lang="en-GB">
                <a:latin typeface="High Tower Text" panose="02040502050506030303" pitchFamily="18" charset="0"/>
                <a:cs typeface="Times New Roman" panose="02020603050405020304" pitchFamily="18" charset="0"/>
              </a:rPr>
              <a:t>PRODUCTION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EE581B7-6763-1E9D-E128-D7E8487D37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49"/>
            <a:ext cx="12192000" cy="101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24D8775-EFE1-B6DD-6D76-E60929D85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2333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ile:Adobe Photoshop CC icon.svg - Wikimedia Commons">
            <a:extLst>
              <a:ext uri="{FF2B5EF4-FFF2-40B4-BE49-F238E27FC236}">
                <a16:creationId xmlns:a16="http://schemas.microsoft.com/office/drawing/2014/main" id="{E0F73E67-38EB-0BF1-5242-5173D7776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0201" y="3011582"/>
            <a:ext cx="3800475" cy="37092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05BBB5-EC1B-F3E1-0487-E901E99D6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15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chemeClr val="accent6"/>
                </a:solidFill>
                <a:latin typeface="High Tower Text" panose="02040502050506030303" pitchFamily="18" charset="0"/>
              </a:rPr>
              <a:t>CHARACTER AND ENVIRONMENT ART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CCD1450-A077-A2A6-14D9-5C445C57131E}"/>
              </a:ext>
            </a:extLst>
          </p:cNvPr>
          <p:cNvSpPr/>
          <p:nvPr/>
        </p:nvSpPr>
        <p:spPr>
          <a:xfrm>
            <a:off x="707231" y="1307143"/>
            <a:ext cx="3800475" cy="216948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Various programs will be used in the creation of both the Character and Environment art used within my short animation.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57299EF-5C28-8D58-4968-537F0C441C29}"/>
              </a:ext>
            </a:extLst>
          </p:cNvPr>
          <p:cNvSpPr/>
          <p:nvPr/>
        </p:nvSpPr>
        <p:spPr>
          <a:xfrm>
            <a:off x="721518" y="3708552"/>
            <a:ext cx="3786188" cy="285750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These include:</a:t>
            </a:r>
          </a:p>
          <a:p>
            <a:pPr algn="ctr"/>
            <a:endParaRPr lang="en-GB"/>
          </a:p>
          <a:p>
            <a:pPr marL="285750" indent="-285750" algn="ctr">
              <a:buFontTx/>
              <a:buChar char="-"/>
            </a:pPr>
            <a:r>
              <a:rPr lang="en-GB"/>
              <a:t>Clip Studio Paint </a:t>
            </a:r>
            <a:r>
              <a:rPr lang="en-GB" sz="1200"/>
              <a:t>[11]</a:t>
            </a:r>
          </a:p>
          <a:p>
            <a:pPr marL="285750" indent="-285750" algn="ctr">
              <a:buFontTx/>
              <a:buChar char="-"/>
            </a:pPr>
            <a:r>
              <a:rPr lang="en-GB"/>
              <a:t>Procreate </a:t>
            </a:r>
            <a:r>
              <a:rPr lang="en-GB" sz="1200"/>
              <a:t>[12]</a:t>
            </a:r>
          </a:p>
          <a:p>
            <a:pPr marL="285750" indent="-285750" algn="ctr">
              <a:buFontTx/>
              <a:buChar char="-"/>
            </a:pPr>
            <a:r>
              <a:rPr lang="en-GB"/>
              <a:t>Adobe After Effects </a:t>
            </a:r>
            <a:r>
              <a:rPr lang="en-GB" sz="1200"/>
              <a:t>[13]</a:t>
            </a:r>
          </a:p>
          <a:p>
            <a:pPr marL="285750" indent="-285750" algn="ctr">
              <a:buFontTx/>
              <a:buChar char="-"/>
            </a:pPr>
            <a:r>
              <a:rPr lang="en-GB"/>
              <a:t>Adobe Photoshop </a:t>
            </a:r>
            <a:r>
              <a:rPr lang="en-GB" sz="1200"/>
              <a:t>[14]</a:t>
            </a:r>
            <a:endParaRPr lang="en-GB"/>
          </a:p>
        </p:txBody>
      </p:sp>
      <p:pic>
        <p:nvPicPr>
          <p:cNvPr id="10" name="Picture 9" descr="File:Clipstudiopaint app logo.png - Wikimedia Commons">
            <a:extLst>
              <a:ext uri="{FF2B5EF4-FFF2-40B4-BE49-F238E27FC236}">
                <a16:creationId xmlns:a16="http://schemas.microsoft.com/office/drawing/2014/main" id="{6583FA7C-35A3-2B1B-2DC8-F898A0F376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037" y="1241577"/>
            <a:ext cx="3800475" cy="380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6713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dobe AfterEffects : A Beginners Guide | UX Collective">
            <a:extLst>
              <a:ext uri="{FF2B5EF4-FFF2-40B4-BE49-F238E27FC236}">
                <a16:creationId xmlns:a16="http://schemas.microsoft.com/office/drawing/2014/main" id="{FB49E970-875D-879A-FE10-52358928F7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75"/>
          <a:stretch>
            <a:fillRect/>
          </a:stretch>
        </p:blipFill>
        <p:spPr>
          <a:xfrm>
            <a:off x="4675967" y="2990068"/>
            <a:ext cx="7258858" cy="3735362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F9E8816-0C21-6867-EC17-EF71BEBB9212}"/>
              </a:ext>
            </a:extLst>
          </p:cNvPr>
          <p:cNvSpPr/>
          <p:nvPr/>
        </p:nvSpPr>
        <p:spPr>
          <a:xfrm>
            <a:off x="381000" y="1262172"/>
            <a:ext cx="3683000" cy="244633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The main body of animation will be done through Adobe After Effects.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E3F70F-C4DF-E70D-9151-70AAA3802D03}"/>
              </a:ext>
            </a:extLst>
          </p:cNvPr>
          <p:cNvSpPr txBox="1"/>
          <p:nvPr/>
        </p:nvSpPr>
        <p:spPr>
          <a:xfrm>
            <a:off x="609600" y="381000"/>
            <a:ext cx="5924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chemeClr val="accent6"/>
                </a:solidFill>
                <a:latin typeface="High Tower Text" panose="02040502050506030303" pitchFamily="18" charset="0"/>
              </a:rPr>
              <a:t>ANIMATION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6E7C36A-2958-1C91-AEC3-FEF4E02C0057}"/>
              </a:ext>
            </a:extLst>
          </p:cNvPr>
          <p:cNvSpPr/>
          <p:nvPr/>
        </p:nvSpPr>
        <p:spPr>
          <a:xfrm>
            <a:off x="381000" y="3943351"/>
            <a:ext cx="3683000" cy="244633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This program will be used for the robust ‘Puppet’ tool which will help to achieve the desired style.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9A86067-02CF-CD35-F800-E5CC35444BB1}"/>
              </a:ext>
            </a:extLst>
          </p:cNvPr>
          <p:cNvSpPr/>
          <p:nvPr/>
        </p:nvSpPr>
        <p:spPr>
          <a:xfrm>
            <a:off x="4949825" y="381000"/>
            <a:ext cx="3683000" cy="244633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The limitations with creating puppet-like rigs will help to maintain the rigid style of Medieval art.</a:t>
            </a:r>
          </a:p>
        </p:txBody>
      </p:sp>
      <p:pic>
        <p:nvPicPr>
          <p:cNvPr id="14" name="Picture 13" descr="File:Adobe After Effects CC icon.svg - Wikimedia Commons">
            <a:extLst>
              <a:ext uri="{FF2B5EF4-FFF2-40B4-BE49-F238E27FC236}">
                <a16:creationId xmlns:a16="http://schemas.microsoft.com/office/drawing/2014/main" id="{A2EC068C-E7DF-6D26-C173-91CF799B1B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50" y="825958"/>
            <a:ext cx="3194050" cy="3117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3436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90149-2831-38F0-6E66-D9652EF08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9B580-A076-BA34-2526-F400E6CB89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7248"/>
            <a:ext cx="9144000" cy="238760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>
            <a:normAutofit/>
          </a:bodyPr>
          <a:lstStyle/>
          <a:p>
            <a:r>
              <a:rPr lang="en-GB">
                <a:latin typeface="High Tower Text" panose="02040502050506030303" pitchFamily="18" charset="0"/>
                <a:cs typeface="Times New Roman" panose="02020603050405020304" pitchFamily="18" charset="0"/>
              </a:rPr>
              <a:t>POST PRODUCTION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3107BFD-C370-891E-3EED-B7E5E6A0A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49"/>
            <a:ext cx="12192000" cy="101798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845E947-9F80-8255-8F70-6E835B618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5845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CCFF9-EC8D-7B82-53B9-5913ECD05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1444"/>
            <a:ext cx="10515600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SOUND DESIGN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656184D-5C48-FA35-2F02-89FE72AB741C}"/>
              </a:ext>
            </a:extLst>
          </p:cNvPr>
          <p:cNvSpPr/>
          <p:nvPr/>
        </p:nvSpPr>
        <p:spPr>
          <a:xfrm>
            <a:off x="2790825" y="2905125"/>
            <a:ext cx="3638550" cy="220503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Sounds are easier sourced online in free audio libraries.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A100C70-DC55-F303-B459-4301B1D0F2EF}"/>
              </a:ext>
            </a:extLst>
          </p:cNvPr>
          <p:cNvSpPr/>
          <p:nvPr/>
        </p:nvSpPr>
        <p:spPr>
          <a:xfrm>
            <a:off x="219075" y="1223963"/>
            <a:ext cx="3638550" cy="220503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Originally, I planned to create my own sounds for the shot using foley.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B8008CA-5731-E43F-88C5-A20A51B56744}"/>
              </a:ext>
            </a:extLst>
          </p:cNvPr>
          <p:cNvSpPr/>
          <p:nvPr/>
        </p:nvSpPr>
        <p:spPr>
          <a:xfrm>
            <a:off x="219075" y="4531518"/>
            <a:ext cx="3638550" cy="220503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This also means I may have more creative liberty, as I have access to effects that would have been inaccessible had I continued with Foley.</a:t>
            </a:r>
          </a:p>
        </p:txBody>
      </p:sp>
      <p:pic>
        <p:nvPicPr>
          <p:cNvPr id="13" name="Picture 12" descr="Audio - Free ui icons">
            <a:extLst>
              <a:ext uri="{FF2B5EF4-FFF2-40B4-BE49-F238E27FC236}">
                <a16:creationId xmlns:a16="http://schemas.microsoft.com/office/drawing/2014/main" id="{E5F8A9F8-05A9-6D01-EBF0-5656091DDB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696" y="1715521"/>
            <a:ext cx="3426958" cy="342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971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3A842-A69B-3414-30C5-464B1A773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accent6"/>
                </a:solidFill>
                <a:latin typeface="High Tower Text" panose="02040502050506030303" pitchFamily="18" charset="0"/>
              </a:rPr>
              <a:t>FINAL PASS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F3CD48E-C7E0-50D2-7766-20F687B17305}"/>
              </a:ext>
            </a:extLst>
          </p:cNvPr>
          <p:cNvSpPr/>
          <p:nvPr/>
        </p:nvSpPr>
        <p:spPr>
          <a:xfrm>
            <a:off x="190500" y="1027906"/>
            <a:ext cx="3552825" cy="2205038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During the final parts of post-production, I want to edit and tweak my animation until it fits my idea perfectly.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4D2C9B4-6271-08BF-7898-66D4012DCDD2}"/>
              </a:ext>
            </a:extLst>
          </p:cNvPr>
          <p:cNvSpPr/>
          <p:nvPr/>
        </p:nvSpPr>
        <p:spPr>
          <a:xfrm>
            <a:off x="3829050" y="2130425"/>
            <a:ext cx="4295775" cy="2851943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I want to do this through:</a:t>
            </a:r>
          </a:p>
          <a:p>
            <a:endParaRPr lang="en-GB"/>
          </a:p>
          <a:p>
            <a:r>
              <a:rPr lang="en-GB"/>
              <a:t>Colour correction,</a:t>
            </a:r>
          </a:p>
          <a:p>
            <a:r>
              <a:rPr lang="en-GB"/>
              <a:t>shot compositing,</a:t>
            </a:r>
          </a:p>
          <a:p>
            <a:r>
              <a:rPr lang="en-GB"/>
              <a:t>Additional lighting or effects,</a:t>
            </a:r>
          </a:p>
          <a:p>
            <a:r>
              <a:rPr lang="en-GB"/>
              <a:t>repositioning shots.</a:t>
            </a:r>
          </a:p>
          <a:p>
            <a:endParaRPr lang="en-GB"/>
          </a:p>
          <a:p>
            <a:r>
              <a:rPr lang="en-GB"/>
              <a:t>All of these will be done in After Effects or a similar program.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2A7EF42-D537-3D49-3D64-1012DAFCED2E}"/>
              </a:ext>
            </a:extLst>
          </p:cNvPr>
          <p:cNvSpPr/>
          <p:nvPr/>
        </p:nvSpPr>
        <p:spPr>
          <a:xfrm>
            <a:off x="8143874" y="4019550"/>
            <a:ext cx="3952875" cy="264795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I also want to make sure the animation is timed correctly, and that the sounds are synced to the animation. </a:t>
            </a:r>
          </a:p>
        </p:txBody>
      </p:sp>
      <p:pic>
        <p:nvPicPr>
          <p:cNvPr id="12" name="Picture 11" descr="Animation Flaticons.com Flat icon | Magnific (formerly Freepik)">
            <a:extLst>
              <a:ext uri="{FF2B5EF4-FFF2-40B4-BE49-F238E27FC236}">
                <a16:creationId xmlns:a16="http://schemas.microsoft.com/office/drawing/2014/main" id="{14EAEFDD-AF9B-8F89-0246-E70C1C239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0" y="746919"/>
            <a:ext cx="2486025" cy="2486025"/>
          </a:xfrm>
          <a:prstGeom prst="rect">
            <a:avLst/>
          </a:prstGeom>
        </p:spPr>
      </p:pic>
      <p:pic>
        <p:nvPicPr>
          <p:cNvPr id="13" name="Picture 12" descr="Animation Flaticons.com Flat icon | Magnific (formerly Freepik)">
            <a:extLst>
              <a:ext uri="{FF2B5EF4-FFF2-40B4-BE49-F238E27FC236}">
                <a16:creationId xmlns:a16="http://schemas.microsoft.com/office/drawing/2014/main" id="{C2C98E5F-3A3D-88C5-DBFA-3234AEF16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6" y="3725068"/>
            <a:ext cx="2632868" cy="2632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7639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210E7-031E-C76C-0DA8-E1A509A66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accent3"/>
                </a:solidFill>
                <a:latin typeface="High Tower Text" panose="02040502050506030303" pitchFamily="18" charset="0"/>
              </a:rPr>
              <a:t>GANTT CHART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8F01A1-C705-F823-E07A-EBBBEA33E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29151"/>
            <a:ext cx="12192000" cy="3253497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B1AB80E-4FAA-49E4-DE45-78FF8773F1DD}"/>
              </a:ext>
            </a:extLst>
          </p:cNvPr>
          <p:cNvSpPr/>
          <p:nvPr/>
        </p:nvSpPr>
        <p:spPr>
          <a:xfrm>
            <a:off x="571500" y="4694708"/>
            <a:ext cx="4667250" cy="163418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Green is research,</a:t>
            </a:r>
          </a:p>
          <a:p>
            <a:r>
              <a:rPr lang="en-GB"/>
              <a:t>Blue is pre-production,</a:t>
            </a:r>
          </a:p>
          <a:p>
            <a:r>
              <a:rPr lang="en-GB"/>
              <a:t>Orange is production,</a:t>
            </a:r>
          </a:p>
          <a:p>
            <a:r>
              <a:rPr lang="en-GB"/>
              <a:t>Pink is postproduction and polishing.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7DD66FC-6C60-BF1F-72E3-2BD0C77404EB}"/>
              </a:ext>
            </a:extLst>
          </p:cNvPr>
          <p:cNvSpPr/>
          <p:nvPr/>
        </p:nvSpPr>
        <p:spPr>
          <a:xfrm>
            <a:off x="7200900" y="4694708"/>
            <a:ext cx="3886200" cy="163418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Research will continue throughout the project, up until the polishing and editing.</a:t>
            </a:r>
          </a:p>
        </p:txBody>
      </p:sp>
    </p:spTree>
    <p:extLst>
      <p:ext uri="{BB962C8B-B14F-4D97-AF65-F5344CB8AC3E}">
        <p14:creationId xmlns:p14="http://schemas.microsoft.com/office/powerpoint/2010/main" val="59266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A348F-ED3D-ADDE-E639-927188347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1925"/>
            <a:ext cx="10515600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accent3"/>
                </a:solidFill>
                <a:latin typeface="High Tower Text" panose="02040502050506030303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BDB92-B289-4DCB-EAFD-3F36DDE0B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181100"/>
            <a:ext cx="11010900" cy="55816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</a:rPr>
              <a:t>[1] “</a:t>
            </a:r>
            <a:r>
              <a:rPr lang="en-GB" sz="2000" err="1">
                <a:solidFill>
                  <a:schemeClr val="accent3"/>
                </a:solidFill>
                <a:latin typeface="High Tower Text" panose="02040502050506030303" pitchFamily="18" charset="0"/>
              </a:rPr>
              <a:t>OwainGlyndwr</a:t>
            </a: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</a:rPr>
              <a:t> - Uprising,” </a:t>
            </a:r>
            <a:r>
              <a:rPr lang="en-GB" sz="2000" i="1">
                <a:solidFill>
                  <a:schemeClr val="accent3"/>
                </a:solidFill>
                <a:latin typeface="High Tower Text" panose="02040502050506030303" pitchFamily="18" charset="0"/>
              </a:rPr>
              <a:t>Owain-</a:t>
            </a:r>
            <a:r>
              <a:rPr lang="en-GB" sz="2000" i="1" err="1">
                <a:solidFill>
                  <a:schemeClr val="accent3"/>
                </a:solidFill>
                <a:latin typeface="High Tower Text" panose="02040502050506030303" pitchFamily="18" charset="0"/>
              </a:rPr>
              <a:t>glyndwr.wales</a:t>
            </a: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</a:rPr>
              <a:t>, 2024. </a:t>
            </a: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  <a:hlinkClick r:id="rId2"/>
              </a:rPr>
              <a:t>https://www.owain-glyndwr.wales/uprising.html</a:t>
            </a: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</a:rPr>
              <a:t>.</a:t>
            </a:r>
          </a:p>
          <a:p>
            <a:pPr marL="0" indent="0">
              <a:buNone/>
            </a:pP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</a:rPr>
              <a:t>[2]</a:t>
            </a:r>
            <a:r>
              <a:rPr lang="en-GB"/>
              <a:t> 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“WARHORSE | Creating Game Worlds,” </a:t>
            </a:r>
            <a:r>
              <a:rPr lang="en-GB" sz="1900" i="1">
                <a:solidFill>
                  <a:schemeClr val="accent6"/>
                </a:solidFill>
                <a:latin typeface="High Tower Text" panose="02040502050506030303" pitchFamily="18" charset="0"/>
              </a:rPr>
              <a:t>Warhorsestudios.cz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, 2026. https://warhorsestudios.cz/en</a:t>
            </a:r>
          </a:p>
          <a:p>
            <a:pPr marL="0" indent="0">
              <a:buNone/>
            </a:pP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</a:rPr>
              <a:t>[3]</a:t>
            </a:r>
            <a:r>
              <a:rPr lang="en-GB" sz="2000">
                <a:solidFill>
                  <a:schemeClr val="accent6"/>
                </a:solidFill>
                <a:latin typeface="High Tower Text" panose="02040502050506030303" pitchFamily="18" charset="0"/>
              </a:rPr>
              <a:t>“15Th Century Tournament Tapestry - Medieval Knights Jousting,” </a:t>
            </a:r>
            <a:r>
              <a:rPr lang="en-GB" sz="2000" i="1">
                <a:solidFill>
                  <a:schemeClr val="accent6"/>
                </a:solidFill>
                <a:latin typeface="High Tower Text" panose="02040502050506030303" pitchFamily="18" charset="0"/>
              </a:rPr>
              <a:t>Tapestry Art Tapestries</a:t>
            </a:r>
            <a:r>
              <a:rPr lang="en-GB" sz="2000">
                <a:solidFill>
                  <a:schemeClr val="accent6"/>
                </a:solidFill>
                <a:latin typeface="High Tower Text" panose="02040502050506030303" pitchFamily="18" charset="0"/>
              </a:rPr>
              <a:t>, Apr. 28, 2014. </a:t>
            </a:r>
            <a:r>
              <a:rPr lang="en-GB" sz="2000">
                <a:solidFill>
                  <a:schemeClr val="accent6"/>
                </a:solidFill>
                <a:latin typeface="High Tower Text" panose="02040502050506030303" pitchFamily="18" charset="0"/>
                <a:hlinkClick r:id="rId3"/>
              </a:rPr>
              <a:t>https://tapestry-art.com/tapestries/15th-century-tournament/</a:t>
            </a:r>
            <a:endParaRPr lang="en-GB" sz="20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[4] Contributors to Kingdom Come: Deliverance Wiki, “Codex Entry: Jan Ptáček/KCD2,” 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Kingdom Come: Deliverance Wiki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. 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  <a:hlinkClick r:id="rId4"/>
              </a:rPr>
              <a:t>https://kingdom-come-deliverance.fandom.com/wiki/Codex_entry:_Jan_Pt%C3%A1%C4%8Dek/KCD2</a:t>
            </a: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[5]</a:t>
            </a:r>
            <a:r>
              <a:rPr lang="en-GB"/>
              <a:t> 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Milan </a:t>
            </a:r>
            <a:r>
              <a:rPr lang="en-GB" sz="1800" err="1">
                <a:solidFill>
                  <a:schemeClr val="accent6"/>
                </a:solidFill>
                <a:latin typeface="High Tower Text" panose="02040502050506030303" pitchFamily="18" charset="0"/>
              </a:rPr>
              <a:t>Vavron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, “Game Maps for RPG Kingdom Come Deliverance,” </a:t>
            </a:r>
            <a:r>
              <a:rPr lang="en-GB" sz="1800" i="1" err="1">
                <a:solidFill>
                  <a:schemeClr val="accent6"/>
                </a:solidFill>
                <a:latin typeface="High Tower Text" panose="02040502050506030303" pitchFamily="18" charset="0"/>
              </a:rPr>
              <a:t>ArtStation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 (Calabash0)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. 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  <a:hlinkClick r:id="rId5"/>
              </a:rPr>
              <a:t>https://calabash0.artstation.com/projects/4KVaW</a:t>
            </a: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[6] R. R. Davies, 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The Revolt of Owain Glyn </a:t>
            </a:r>
            <a:r>
              <a:rPr lang="en-GB" sz="1800" i="1" err="1">
                <a:solidFill>
                  <a:schemeClr val="accent6"/>
                </a:solidFill>
                <a:latin typeface="High Tower Text" panose="02040502050506030303" pitchFamily="18" charset="0"/>
              </a:rPr>
              <a:t>Dŵr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. Oxford University Press, 1995. </a:t>
            </a: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[7] T. </a:t>
            </a:r>
            <a:r>
              <a:rPr lang="en-GB" sz="1800" err="1">
                <a:solidFill>
                  <a:schemeClr val="accent6"/>
                </a:solidFill>
                <a:latin typeface="High Tower Text" panose="02040502050506030303" pitchFamily="18" charset="0"/>
              </a:rPr>
              <a:t>Breverton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, 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Owain </a:t>
            </a:r>
            <a:r>
              <a:rPr lang="en-GB" sz="1800" i="1" err="1">
                <a:solidFill>
                  <a:schemeClr val="accent6"/>
                </a:solidFill>
                <a:latin typeface="High Tower Text" panose="02040502050506030303" pitchFamily="18" charset="0"/>
              </a:rPr>
              <a:t>Glyndŵr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: The Story of the Last Prince of Wales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. Amberley, 2009.</a:t>
            </a: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[8] 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M. Camille, </a:t>
            </a:r>
            <a:r>
              <a:rPr lang="en-GB" sz="1900" i="1">
                <a:solidFill>
                  <a:schemeClr val="accent6"/>
                </a:solidFill>
                <a:latin typeface="High Tower Text" panose="02040502050506030303" pitchFamily="18" charset="0"/>
              </a:rPr>
              <a:t>Gothic Art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. Prentice Hall Press, 1996.</a:t>
            </a:r>
          </a:p>
          <a:p>
            <a:pPr marL="0" indent="0">
              <a:buNone/>
            </a:pP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[9] J. Janson, “The History of Perspective,” </a:t>
            </a:r>
            <a:r>
              <a:rPr lang="en-GB" sz="1900" i="1">
                <a:solidFill>
                  <a:schemeClr val="accent6"/>
                </a:solidFill>
                <a:latin typeface="High Tower Text" panose="02040502050506030303" pitchFamily="18" charset="0"/>
              </a:rPr>
              <a:t>Essentialvermeer.com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, 2015. 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  <a:hlinkClick r:id="rId6"/>
              </a:rPr>
              <a:t>https://www.essentialvermeer.com/technique/perspective/history.html</a:t>
            </a:r>
            <a:endParaRPr lang="en-GB" sz="19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[10] C. Beynon, “The Battle of </a:t>
            </a:r>
            <a:r>
              <a:rPr lang="en-GB" sz="1900" err="1">
                <a:solidFill>
                  <a:schemeClr val="accent6"/>
                </a:solidFill>
                <a:latin typeface="High Tower Text" panose="02040502050506030303" pitchFamily="18" charset="0"/>
              </a:rPr>
              <a:t>Mynydd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 </a:t>
            </a:r>
            <a:r>
              <a:rPr lang="en-GB" sz="1900" err="1">
                <a:solidFill>
                  <a:schemeClr val="accent6"/>
                </a:solidFill>
                <a:latin typeface="High Tower Text" panose="02040502050506030303" pitchFamily="18" charset="0"/>
              </a:rPr>
              <a:t>Hyddgen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 - Historic UK,” </a:t>
            </a:r>
            <a:r>
              <a:rPr lang="en-GB" sz="1900" i="1">
                <a:solidFill>
                  <a:schemeClr val="accent6"/>
                </a:solidFill>
                <a:latin typeface="High Tower Text" panose="02040502050506030303" pitchFamily="18" charset="0"/>
              </a:rPr>
              <a:t>Historic UK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</a:rPr>
              <a:t>, Oct. 24, 2017. </a:t>
            </a:r>
            <a:r>
              <a:rPr lang="en-GB" sz="1900">
                <a:solidFill>
                  <a:schemeClr val="accent6"/>
                </a:solidFill>
                <a:latin typeface="High Tower Text" panose="02040502050506030303" pitchFamily="18" charset="0"/>
                <a:hlinkClick r:id="rId7"/>
              </a:rPr>
              <a:t>https://www.historic-uk.com/HistoryUK/HistoryofWales/The-Battle-of-Mynydd-Hyddgen/</a:t>
            </a:r>
            <a:endParaRPr lang="en-GB" sz="19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9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9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20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endParaRPr lang="en-GB" sz="24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2400">
              <a:solidFill>
                <a:schemeClr val="accent3"/>
              </a:solidFill>
              <a:latin typeface="High Tower Text" panose="02040502050506030303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6294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E7C9B-EC62-8D23-1B96-FDEC261BC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3B816-B807-BC4F-276E-96C979686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1925"/>
            <a:ext cx="10515600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accent3"/>
                </a:solidFill>
                <a:latin typeface="High Tower Text" panose="02040502050506030303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EBBC3-F62C-C882-046D-3777B076C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181100"/>
            <a:ext cx="11010900" cy="55816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accent3"/>
                </a:solidFill>
                <a:latin typeface="High Tower Text" panose="02040502050506030303" pitchFamily="18" charset="0"/>
              </a:rPr>
              <a:t>[11] “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Clip Studio Paint,” 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Clipstudio.net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, 2020. 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  <a:hlinkClick r:id="rId2"/>
              </a:rPr>
              <a:t>https://www.clipstudio.net/en/</a:t>
            </a: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[12] Procreate, “Procreate® – Sketch, Paint, Create.,” 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Procreate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, 2024. 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  <a:hlinkClick r:id="rId3"/>
              </a:rPr>
              <a:t>https://procreate.com/</a:t>
            </a: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[13] “VFX and Motion Graphics Software | Adobe After Effects,” 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www.adobe.com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. </a:t>
            </a:r>
            <a:r>
              <a:rPr lang="en-GB" sz="1800">
                <a:solidFill>
                  <a:srgbClr val="CC9900"/>
                </a:solidFill>
                <a:latin typeface="High Tower Text" panose="02040502050506030303" pitchFamily="18" charset="0"/>
                <a:hlinkClick r:id="rId4"/>
              </a:rPr>
              <a:t>https://www.adobe.com/uk/products/aftereffects</a:t>
            </a:r>
            <a:endParaRPr lang="en-GB" sz="1800">
              <a:solidFill>
                <a:srgbClr val="CC9900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[14] Adobe, “Buy Adobe Photoshop | Best Photo, Image, and Design Editing Software,” </a:t>
            </a:r>
            <a:r>
              <a:rPr lang="en-GB" sz="1800" i="1">
                <a:solidFill>
                  <a:schemeClr val="accent6"/>
                </a:solidFill>
                <a:latin typeface="High Tower Text" panose="02040502050506030303" pitchFamily="18" charset="0"/>
              </a:rPr>
              <a:t>www.adobe.com</a:t>
            </a:r>
            <a:r>
              <a:rPr lang="en-GB" sz="1800">
                <a:solidFill>
                  <a:schemeClr val="accent6"/>
                </a:solidFill>
                <a:latin typeface="High Tower Text" panose="02040502050506030303" pitchFamily="18" charset="0"/>
              </a:rPr>
              <a:t>, 2023. </a:t>
            </a:r>
            <a:r>
              <a:rPr lang="en-GB" sz="1800">
                <a:solidFill>
                  <a:srgbClr val="CC9900"/>
                </a:solidFill>
                <a:latin typeface="High Tower Text" panose="02040502050506030303" pitchFamily="18" charset="0"/>
                <a:hlinkClick r:id="rId5"/>
              </a:rPr>
              <a:t>https://www.adobe.com/uk/products/photoshop</a:t>
            </a:r>
            <a:endParaRPr lang="en-GB" sz="1800">
              <a:solidFill>
                <a:srgbClr val="CC9900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sz="1800">
              <a:solidFill>
                <a:srgbClr val="CC9900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rgbClr val="CC9900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endParaRPr lang="en-GB"/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9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9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18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20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endParaRPr lang="en-GB" sz="2400">
              <a:solidFill>
                <a:schemeClr val="accent6"/>
              </a:solidFill>
              <a:latin typeface="High Tower Text" panose="02040502050506030303" pitchFamily="18" charset="0"/>
            </a:endParaRPr>
          </a:p>
          <a:p>
            <a:pPr marL="0" indent="0">
              <a:buNone/>
            </a:pPr>
            <a:endParaRPr lang="en-GB" sz="2400">
              <a:solidFill>
                <a:schemeClr val="accent3"/>
              </a:solidFill>
              <a:latin typeface="High Tower Text" panose="02040502050506030303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1055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CCCAA-CB4B-7852-5C12-E5C7B911C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1050" y="2427287"/>
            <a:ext cx="5549900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accent3"/>
                </a:solidFill>
                <a:latin typeface="High Tower Text" panose="02040502050506030303" pitchFamily="18" charset="0"/>
              </a:rPr>
              <a:t>THANK YOU FOR LISTENING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67B9FF3-FA47-FB37-8436-5BAD1027FAA8}"/>
              </a:ext>
            </a:extLst>
          </p:cNvPr>
          <p:cNvSpPr txBox="1">
            <a:spLocks/>
          </p:cNvSpPr>
          <p:nvPr/>
        </p:nvSpPr>
        <p:spPr>
          <a:xfrm>
            <a:off x="3321050" y="3183929"/>
            <a:ext cx="55499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>
                <a:solidFill>
                  <a:schemeClr val="accent3"/>
                </a:solidFill>
                <a:latin typeface="High Tower Text" panose="02040502050506030303" pitchFamily="18" charset="0"/>
              </a:rPr>
              <a:t>Any questions?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F103C7-DBE4-EEDE-089B-20F8E8441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4819"/>
            <a:ext cx="12192000" cy="10179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F9373EE-7F1D-533A-AE0A-52C303FC0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6024"/>
            <a:ext cx="12192000" cy="101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755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12" ma:contentTypeDescription="Create a new document." ma:contentTypeScope="" ma:versionID="700fec866e8661be934b36b38d161794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6f94d91467d1e73f41cbe147a0cf1ba9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Props1.xml><?xml version="1.0" encoding="utf-8"?>
<ds:datastoreItem xmlns:ds="http://schemas.openxmlformats.org/officeDocument/2006/customXml" ds:itemID="{9F98CEA7-53E0-4865-BE4C-3B2D2A731EAA}">
  <ds:schemaRefs>
    <ds:schemaRef ds:uri="bf244c3e-e0b4-4871-bb4e-fd032a14544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EC98D23-C19C-4117-A0A6-CFA48776F4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D712D0-0350-4C25-9108-7CF1E594383C}">
  <ds:schemaRefs>
    <ds:schemaRef ds:uri="bf244c3e-e0b4-4871-bb4e-fd032a14544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Application>Microsoft Office PowerPoint</Application>
  <PresentationFormat>Widescreen</PresentationFormat>
  <Slides>29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Independent Project</vt:lpstr>
      <vt:lpstr>HISTORICAL PRESERVATION THROUGH ANIMATION</vt:lpstr>
      <vt:lpstr>PowerPoint Presentation</vt:lpstr>
      <vt:lpstr>OVERVIEW</vt:lpstr>
      <vt:lpstr>PowerPoint Presentation</vt:lpstr>
      <vt:lpstr>INSPIRATION</vt:lpstr>
      <vt:lpstr>INSPIRATIONS</vt:lpstr>
      <vt:lpstr>PowerPoint Presentation</vt:lpstr>
      <vt:lpstr>RESEARCH</vt:lpstr>
      <vt:lpstr>HISTORICAL RESEARCH</vt:lpstr>
      <vt:lpstr>PowerPoint Presentation</vt:lpstr>
      <vt:lpstr>VISUAL RESEARCH</vt:lpstr>
      <vt:lpstr>PowerPoint Presentation</vt:lpstr>
      <vt:lpstr>TECHNIQUE RESEARCH</vt:lpstr>
      <vt:lpstr>PRE-PRODUCTION</vt:lpstr>
      <vt:lpstr>STORYBOARDS</vt:lpstr>
      <vt:lpstr>PowerPoint Presentation</vt:lpstr>
      <vt:lpstr>PowerPoint Presentation</vt:lpstr>
      <vt:lpstr>PowerPoint Presentation</vt:lpstr>
      <vt:lpstr>PRODUCTION</vt:lpstr>
      <vt:lpstr>CHARACTER AND ENVIRONMENT ART</vt:lpstr>
      <vt:lpstr>PowerPoint Presentation</vt:lpstr>
      <vt:lpstr>POST PRODUCTION</vt:lpstr>
      <vt:lpstr>SOUND DESIGN</vt:lpstr>
      <vt:lpstr>FINAL PASS</vt:lpstr>
      <vt:lpstr>GANTT CHART</vt:lpstr>
      <vt:lpstr>REFERENCES</vt:lpstr>
      <vt:lpstr>REFERENCES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Serena Bunting (2413690)</dc:creator>
  <cp:revision>1</cp:revision>
  <dcterms:created xsi:type="dcterms:W3CDTF">2026-10-17T19:02:25Z</dcterms:created>
  <dcterms:modified xsi:type="dcterms:W3CDTF">2026-10-21T01:35:35Z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