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96283" autoAdjust="0"/>
  </p:normalViewPr>
  <p:slideViewPr>
    <p:cSldViewPr snapToGrid="0">
      <p:cViewPr>
        <p:scale>
          <a:sx n="92" d="100"/>
          <a:sy n="92" d="100"/>
        </p:scale>
        <p:origin x="120" y="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17/07/2026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0584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6112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70201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2105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17/07/2026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1099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17/07/2026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8080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17/07/2026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9532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5380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3448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368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700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61789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88426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33991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93155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793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17/07/2026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3695827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blog.oxfordcollegeofmarketing.com/2016/06/30/pestel-analysis/" TargetMode="External"/><Relationship Id="rId2" Type="http://schemas.openxmlformats.org/officeDocument/2006/relationships/hyperlink" Target="https://www.ons.gov.uk/"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3877589-7B87-1810-7D1A-B5A2048E3490}"/>
              </a:ext>
            </a:extLst>
          </p:cNvPr>
          <p:cNvSpPr>
            <a:spLocks noGrp="1"/>
          </p:cNvSpPr>
          <p:nvPr/>
        </p:nvSpPr>
        <p:spPr>
          <a:xfrm>
            <a:off x="1882140" y="1635601"/>
            <a:ext cx="8427720" cy="3586798"/>
          </a:xfrm>
          <a:prstGeom prst="rect">
            <a:avLst/>
          </a:prstGeom>
        </p:spPr>
        <p:txBody>
          <a:bodyPr vert="horz" lIns="91440" tIns="45720" rIns="91440" bIns="45720" rtlCol="0" anchor="b">
            <a:normAutofit/>
          </a:bodyPr>
          <a:lstStyle>
            <a:lvl1pPr algn="l" defTabSz="457200" rtl="0" eaLnBrk="1" latinLnBrk="0" hangingPunct="1">
              <a:spcBef>
                <a:spcPct val="0"/>
              </a:spcBef>
              <a:buNone/>
              <a:defRPr sz="54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200" dirty="0">
                <a:latin typeface="A"/>
              </a:rPr>
              <a:t>MODULE NAME: Problem Solving &amp; Decision Making</a:t>
            </a:r>
            <a:br>
              <a:rPr lang="en-GB" sz="3200" dirty="0">
                <a:latin typeface="A"/>
              </a:rPr>
            </a:br>
            <a:r>
              <a:rPr lang="en-GB" sz="3200" dirty="0">
                <a:latin typeface="A"/>
              </a:rPr>
              <a:t>MODULE CODE: LCLM4004</a:t>
            </a:r>
            <a:br>
              <a:rPr lang="en-GB" sz="3200" dirty="0">
                <a:latin typeface="A"/>
              </a:rPr>
            </a:br>
            <a:r>
              <a:rPr lang="en-GB" sz="3200" dirty="0">
                <a:latin typeface="A"/>
              </a:rPr>
              <a:t>STUDENT NAME: Chloe Anne </a:t>
            </a:r>
            <a:r>
              <a:rPr lang="en-GB" sz="3200">
                <a:latin typeface="A"/>
              </a:rPr>
              <a:t>Allkins</a:t>
            </a:r>
            <a:br>
              <a:rPr lang="en-GB" sz="3200" dirty="0">
                <a:latin typeface="A"/>
              </a:rPr>
            </a:br>
            <a:r>
              <a:rPr lang="en-GB" sz="3200" dirty="0">
                <a:latin typeface="A"/>
              </a:rPr>
              <a:t>STUDENT ID:253155</a:t>
            </a:r>
            <a:br>
              <a:rPr lang="en-GB" sz="3200" dirty="0">
                <a:latin typeface="A"/>
              </a:rPr>
            </a:br>
            <a:r>
              <a:rPr lang="en-GB" sz="3200" dirty="0">
                <a:latin typeface="A"/>
              </a:rPr>
              <a:t>LECTURER: Anita Nan</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Basil’s Bakery</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normAutofit/>
          </a:bodyPr>
          <a:lstStyle/>
          <a:p>
            <a:r>
              <a:rPr lang="en-GB" sz="2400" dirty="0"/>
              <a:t>This presentation looks at the reasons why Basil Bakery has experienced a decline in sales. It will examine both the internal and external factors that may have affected the business and explain how these have impacted its performance.</a:t>
            </a:r>
          </a:p>
          <a:p>
            <a:r>
              <a:rPr lang="en-GB" sz="2400" dirty="0"/>
              <a:t>To support the analysis, two business tools will be used:</a:t>
            </a:r>
          </a:p>
          <a:p>
            <a:r>
              <a:rPr lang="en-GB" sz="2400" b="1" dirty="0"/>
              <a:t>PESTLE Analysis</a:t>
            </a:r>
            <a:r>
              <a:rPr lang="en-GB" sz="2400" dirty="0"/>
              <a:t> to identify external factors affecting the business. </a:t>
            </a:r>
          </a:p>
          <a:p>
            <a:r>
              <a:rPr lang="en-GB" sz="2400" b="1" dirty="0"/>
              <a:t>Fishbone Analysis</a:t>
            </a:r>
            <a:r>
              <a:rPr lang="en-GB" sz="2400" dirty="0"/>
              <a:t> to identify the possible root causes of the problem. </a:t>
            </a:r>
          </a:p>
          <a:p>
            <a:r>
              <a:rPr lang="en-GB" sz="2400" dirty="0"/>
              <a:t>The presentation will finish with practical recommendations that could help Basil Bakery improve its performance and increase sales.</a:t>
            </a:r>
          </a:p>
          <a:p>
            <a:endParaRPr lang="en-GB" sz="2400" b="1" dirty="0">
              <a:solidFill>
                <a:srgbClr val="FF0000"/>
              </a:solidFill>
              <a:latin typeface="Arial" panose="020B0604020202020204" pitchFamily="34" charset="0"/>
              <a:ea typeface="Roboto"/>
              <a:cs typeface="Arial" panose="020B0604020202020204" pitchFamily="34" charset="0"/>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159879" y="1228387"/>
            <a:ext cx="9090595" cy="5309573"/>
          </a:xfrm>
        </p:spPr>
        <p:txBody>
          <a:bodyPr>
            <a:normAutofit fontScale="92500"/>
          </a:bodyPr>
          <a:lstStyle/>
          <a:p>
            <a:r>
              <a:rPr lang="en-GB" sz="3600" b="1" dirty="0"/>
              <a:t>Basil’s Bakery</a:t>
            </a:r>
            <a:endParaRPr lang="en-GB" sz="3200" b="1" dirty="0"/>
          </a:p>
          <a:p>
            <a:r>
              <a:rPr lang="en-GB" sz="2400" b="1" dirty="0"/>
              <a:t>Founded:</a:t>
            </a:r>
            <a:r>
              <a:rPr lang="en-GB" sz="2400" dirty="0"/>
              <a:t> 2015 </a:t>
            </a:r>
          </a:p>
          <a:p>
            <a:r>
              <a:rPr lang="en-GB" sz="2400" b="1" dirty="0"/>
              <a:t>Owner:</a:t>
            </a:r>
            <a:r>
              <a:rPr lang="en-GB" sz="2400" dirty="0"/>
              <a:t> Basil (artisan baker and founder) </a:t>
            </a:r>
          </a:p>
          <a:p>
            <a:r>
              <a:rPr lang="en-GB" sz="2400" b="1" dirty="0"/>
              <a:t>Location:</a:t>
            </a:r>
            <a:r>
              <a:rPr lang="en-GB" sz="2400" dirty="0"/>
              <a:t> Retail park in Coventry</a:t>
            </a:r>
          </a:p>
          <a:p>
            <a:r>
              <a:rPr lang="en-GB" sz="2400" b="1" dirty="0"/>
              <a:t>Products:</a:t>
            </a:r>
            <a:r>
              <a:rPr lang="en-GB" sz="2400" dirty="0"/>
              <a:t> Cakes, pastries and artisan breads using organic ingredients</a:t>
            </a:r>
          </a:p>
          <a:p>
            <a:r>
              <a:rPr lang="en-GB" sz="2400" b="1" dirty="0"/>
              <a:t>Target Customers:</a:t>
            </a:r>
            <a:r>
              <a:rPr lang="en-GB" sz="2400" dirty="0"/>
              <a:t> Local shoppers, retail workers, office workers and warehouse staff from the nearby industrial estate </a:t>
            </a:r>
          </a:p>
          <a:p>
            <a:r>
              <a:rPr lang="en-GB" sz="2400" b="1" dirty="0"/>
              <a:t>Selling Point:</a:t>
            </a:r>
            <a:r>
              <a:rPr lang="en-GB" sz="2400" dirty="0"/>
              <a:t> Freshly baked products made with high quality organic ingredients </a:t>
            </a:r>
          </a:p>
          <a:p>
            <a:r>
              <a:rPr lang="en-GB" sz="2400" b="1" dirty="0"/>
              <a:t>Current Challenges:</a:t>
            </a:r>
            <a:r>
              <a:rPr lang="en-GB" sz="2400" dirty="0"/>
              <a:t> Decreased customers, shop closures, increased homeworking and rising operating costs.</a:t>
            </a: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102504"/>
            <a:ext cx="10065503" cy="5587745"/>
          </a:xfrm>
        </p:spPr>
        <p:txBody>
          <a:bodyPr>
            <a:normAutofit lnSpcReduction="10000"/>
          </a:bodyPr>
          <a:lstStyle/>
          <a:p>
            <a:r>
              <a:rPr lang="en-GB" sz="1600" b="1" dirty="0"/>
              <a:t>What?</a:t>
            </a:r>
          </a:p>
          <a:p>
            <a:r>
              <a:rPr lang="en-GB" sz="1600" dirty="0"/>
              <a:t>Basil Bakery has seen a drop in sales since 2019. Although business improved after Covid-19 restrictions ended, sales are still around 25% lower than before the pandemic.</a:t>
            </a:r>
          </a:p>
          <a:p>
            <a:r>
              <a:rPr lang="en-GB" sz="1600" b="1" dirty="0"/>
              <a:t>Who?</a:t>
            </a:r>
          </a:p>
          <a:p>
            <a:r>
              <a:rPr lang="en-GB" sz="1600" dirty="0"/>
              <a:t>The owner, employees and customers are all affected. Lower sales make it harder for the business to grow and remain profitable.</a:t>
            </a:r>
          </a:p>
          <a:p>
            <a:r>
              <a:rPr lang="en-GB" sz="1600" b="1" dirty="0"/>
              <a:t>Where?</a:t>
            </a:r>
          </a:p>
          <a:p>
            <a:r>
              <a:rPr lang="en-GB" sz="1600" dirty="0"/>
              <a:t>Fewer people now visit the retail park because more people work from home and several nearby shops have closed (ONS, 2024).</a:t>
            </a:r>
          </a:p>
          <a:p>
            <a:r>
              <a:rPr lang="en-GB" sz="1600" b="1" dirty="0"/>
              <a:t>When?</a:t>
            </a:r>
          </a:p>
          <a:p>
            <a:r>
              <a:rPr lang="en-GB" sz="1600" dirty="0"/>
              <a:t>The decline started during the Covid-19 pandemic and has continued between 2023 and 2025.</a:t>
            </a:r>
          </a:p>
          <a:p>
            <a:r>
              <a:rPr lang="en-GB" sz="1600" b="1" dirty="0"/>
              <a:t>Why?</a:t>
            </a:r>
          </a:p>
          <a:p>
            <a:r>
              <a:rPr lang="en-GB" sz="1600" dirty="0"/>
              <a:t>The bakery has experienced lower customer numbers, higher operating costs and increased ingredient prices. It also does not offer a delivery service, making it less convenient for customers (Oxford College of Marketing, 2016).</a:t>
            </a:r>
          </a:p>
          <a:p>
            <a:r>
              <a:rPr lang="en-GB" sz="1600" b="1" dirty="0"/>
              <a:t>Impact</a:t>
            </a:r>
          </a:p>
          <a:p>
            <a:r>
              <a:rPr lang="en-GB" sz="1600" dirty="0"/>
              <a:t>Rising costs of ingredients, rent and energy have increased business expenses.</a:t>
            </a:r>
          </a:p>
          <a:p>
            <a:r>
              <a:rPr lang="en-GB" sz="1600" dirty="0"/>
              <a:t>The cost-of-living crisis has reduced customer spending (Office for National Statistics, 2024).</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Basil’s Bakery</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199"/>
            <a:ext cx="9409329" cy="5221071"/>
          </a:xfrm>
        </p:spPr>
        <p:txBody>
          <a:bodyPr>
            <a:normAutofit/>
          </a:bodyPr>
          <a:lstStyle/>
          <a:p>
            <a:r>
              <a:rPr lang="en-GB" b="1" dirty="0"/>
              <a:t>Political</a:t>
            </a:r>
          </a:p>
          <a:p>
            <a:r>
              <a:rPr lang="en-GB" dirty="0"/>
              <a:t>Covid-19 restrictions reduced customer numbers. </a:t>
            </a:r>
          </a:p>
          <a:p>
            <a:r>
              <a:rPr lang="en-GB" dirty="0"/>
              <a:t>More people began working from home, reducing footfall in retail parks. </a:t>
            </a:r>
          </a:p>
          <a:p>
            <a:r>
              <a:rPr lang="en-GB" b="1" dirty="0"/>
              <a:t>Economic</a:t>
            </a:r>
          </a:p>
          <a:p>
            <a:r>
              <a:rPr lang="en-GB" dirty="0"/>
              <a:t>Rising costs of ingredients, rent and energy have increased business expenses. </a:t>
            </a:r>
          </a:p>
          <a:p>
            <a:r>
              <a:rPr lang="en-GB" dirty="0"/>
              <a:t>The cost-of-living crisis has reduced customer spending on non-essential items </a:t>
            </a:r>
            <a:r>
              <a:rPr lang="en-GB" i="1" dirty="0"/>
              <a:t>(Johnson, Scholes and Whittington, 2020).</a:t>
            </a:r>
            <a:r>
              <a:rPr lang="en-GB" dirty="0"/>
              <a:t> </a:t>
            </a:r>
          </a:p>
          <a:p>
            <a:r>
              <a:rPr lang="en-GB" b="1" dirty="0"/>
              <a:t>Social</a:t>
            </a:r>
          </a:p>
          <a:p>
            <a:r>
              <a:rPr lang="en-GB" dirty="0"/>
              <a:t>Customer buying habits have changed since Covid-19. </a:t>
            </a:r>
          </a:p>
          <a:p>
            <a:r>
              <a:rPr lang="en-GB" dirty="0"/>
              <a:t>More consumers now expect online ordering and delivery </a:t>
            </a:r>
            <a:r>
              <a:rPr lang="en-GB" i="1" dirty="0"/>
              <a:t>(Oxford College of Marketing, 2016).</a:t>
            </a:r>
            <a:endParaRPr lang="en-GB"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726910" y="268876"/>
            <a:ext cx="9921394" cy="1280890"/>
          </a:xfrm>
        </p:spPr>
        <p:txBody>
          <a:bodyPr/>
          <a:lstStyle/>
          <a:p>
            <a:r>
              <a:rPr lang="en-GB" b="1" dirty="0"/>
              <a:t>PESTLE ANALYSIS: Basil’s Bakery</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26910" y="1144645"/>
            <a:ext cx="9634011" cy="5289047"/>
          </a:xfrm>
        </p:spPr>
        <p:txBody>
          <a:bodyPr>
            <a:normAutofit/>
          </a:bodyPr>
          <a:lstStyle/>
          <a:p>
            <a:pPr marL="0" indent="0">
              <a:buNone/>
            </a:pPr>
            <a:r>
              <a:rPr lang="en-GB" sz="2800" b="1" dirty="0">
                <a:solidFill>
                  <a:schemeClr val="tx1">
                    <a:lumMod val="65000"/>
                    <a:lumOff val="35000"/>
                  </a:schemeClr>
                </a:solidFill>
              </a:rPr>
              <a:t>Technological</a:t>
            </a:r>
          </a:p>
          <a:p>
            <a:pPr marL="0" indent="0">
              <a:buNone/>
            </a:pPr>
            <a:r>
              <a:rPr lang="en-GB" sz="2800" dirty="0"/>
              <a:t>Basil Bakery has no online ordering or delivery service.</a:t>
            </a:r>
          </a:p>
          <a:p>
            <a:pPr marL="0" indent="0">
              <a:buNone/>
            </a:pPr>
            <a:r>
              <a:rPr lang="en-GB" sz="2800" dirty="0"/>
              <a:t>Better use of social media could help attract new customers (Oxford College of Marketing, 2016).</a:t>
            </a:r>
          </a:p>
          <a:p>
            <a:pPr marL="0" indent="0">
              <a:buNone/>
            </a:pPr>
            <a:r>
              <a:rPr lang="en-GB" sz="2800" b="1" dirty="0">
                <a:solidFill>
                  <a:schemeClr val="tx1">
                    <a:lumMod val="65000"/>
                    <a:lumOff val="35000"/>
                  </a:schemeClr>
                </a:solidFill>
              </a:rPr>
              <a:t>Legal</a:t>
            </a:r>
          </a:p>
          <a:p>
            <a:pPr marL="0" indent="0">
              <a:buNone/>
            </a:pPr>
            <a:r>
              <a:rPr lang="en-GB" sz="2800" dirty="0">
                <a:solidFill>
                  <a:schemeClr val="tx1">
                    <a:lumMod val="65000"/>
                    <a:lumOff val="35000"/>
                  </a:schemeClr>
                </a:solidFill>
              </a:rPr>
              <a:t>The bakery must comply with food safety and allergen regulations. </a:t>
            </a:r>
          </a:p>
          <a:p>
            <a:pPr marL="0" indent="0">
              <a:buNone/>
            </a:pPr>
            <a:r>
              <a:rPr lang="en-GB" sz="2800" b="1" dirty="0">
                <a:solidFill>
                  <a:schemeClr val="tx1">
                    <a:lumMod val="65000"/>
                    <a:lumOff val="35000"/>
                  </a:schemeClr>
                </a:solidFill>
              </a:rPr>
              <a:t>Environmental</a:t>
            </a:r>
          </a:p>
          <a:p>
            <a:pPr marL="0" indent="0">
              <a:buNone/>
            </a:pPr>
            <a:r>
              <a:rPr lang="en-GB" sz="2800" dirty="0">
                <a:solidFill>
                  <a:schemeClr val="tx1">
                    <a:lumMod val="65000"/>
                    <a:lumOff val="35000"/>
                  </a:schemeClr>
                </a:solidFill>
              </a:rPr>
              <a:t>Climate change has increased the cost of some ingredients.</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7" name="Rectangle 6">
            <a:extLst>
              <a:ext uri="{FF2B5EF4-FFF2-40B4-BE49-F238E27FC236}">
                <a16:creationId xmlns:a16="http://schemas.microsoft.com/office/drawing/2014/main" id="{2A8173CA-0545-B3DE-C13D-597E340B46DE}"/>
              </a:ext>
            </a:extLst>
          </p:cNvPr>
          <p:cNvSpPr/>
          <p:nvPr/>
        </p:nvSpPr>
        <p:spPr>
          <a:xfrm>
            <a:off x="1815737" y="3301635"/>
            <a:ext cx="8268789" cy="84910"/>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Chevron 8">
            <a:extLst>
              <a:ext uri="{FF2B5EF4-FFF2-40B4-BE49-F238E27FC236}">
                <a16:creationId xmlns:a16="http://schemas.microsoft.com/office/drawing/2014/main" id="{5DC5BFA9-AC82-599B-69B7-8098856E93F2}"/>
              </a:ext>
            </a:extLst>
          </p:cNvPr>
          <p:cNvSpPr/>
          <p:nvPr/>
        </p:nvSpPr>
        <p:spPr>
          <a:xfrm>
            <a:off x="8579431" y="2534729"/>
            <a:ext cx="1597382" cy="1618722"/>
          </a:xfrm>
          <a:prstGeom prst="chevron">
            <a:avLst>
              <a:gd name="adj" fmla="val 89796"/>
            </a:avLst>
          </a:prstGeom>
          <a:solidFill>
            <a:schemeClr val="accent3">
              <a:lumMod val="60000"/>
              <a:lumOff val="40000"/>
            </a:schemeClr>
          </a:solidFill>
          <a:ln>
            <a:solidFill>
              <a:schemeClr val="accent3">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3" name="Arrow: Chevron 12">
            <a:extLst>
              <a:ext uri="{FF2B5EF4-FFF2-40B4-BE49-F238E27FC236}">
                <a16:creationId xmlns:a16="http://schemas.microsoft.com/office/drawing/2014/main" id="{5BB6AFEE-248F-B594-C5A2-4A28A4D48719}"/>
              </a:ext>
            </a:extLst>
          </p:cNvPr>
          <p:cNvSpPr/>
          <p:nvPr/>
        </p:nvSpPr>
        <p:spPr>
          <a:xfrm>
            <a:off x="3269395" y="1986638"/>
            <a:ext cx="399091" cy="2719270"/>
          </a:xfrm>
          <a:prstGeom prst="chevron">
            <a:avLst>
              <a:gd name="adj" fmla="val 81067"/>
            </a:avLst>
          </a:prstGeom>
          <a:solidFill>
            <a:schemeClr val="accent3">
              <a:lumMod val="60000"/>
              <a:lumOff val="40000"/>
            </a:schemeClr>
          </a:solidFill>
          <a:ln>
            <a:solidFill>
              <a:schemeClr val="accent3">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Flowchart: Process 14">
            <a:extLst>
              <a:ext uri="{FF2B5EF4-FFF2-40B4-BE49-F238E27FC236}">
                <a16:creationId xmlns:a16="http://schemas.microsoft.com/office/drawing/2014/main" id="{1C238AE0-8567-B7C6-D3B1-DE53E8415BF1}"/>
              </a:ext>
            </a:extLst>
          </p:cNvPr>
          <p:cNvSpPr/>
          <p:nvPr/>
        </p:nvSpPr>
        <p:spPr>
          <a:xfrm>
            <a:off x="1613457" y="1644829"/>
            <a:ext cx="1748247" cy="339634"/>
          </a:xfrm>
          <a:prstGeom prst="flowChartProcess">
            <a:avLst/>
          </a:prstGeom>
          <a:solidFill>
            <a:schemeClr val="accent3">
              <a:lumMod val="60000"/>
              <a:lumOff val="40000"/>
            </a:schemeClr>
          </a:solidFill>
          <a:ln>
            <a:solidFill>
              <a:schemeClr val="accent3">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Materials</a:t>
            </a:r>
          </a:p>
        </p:txBody>
      </p:sp>
      <p:sp>
        <p:nvSpPr>
          <p:cNvPr id="17" name="Flowchart: Process 16">
            <a:extLst>
              <a:ext uri="{FF2B5EF4-FFF2-40B4-BE49-F238E27FC236}">
                <a16:creationId xmlns:a16="http://schemas.microsoft.com/office/drawing/2014/main" id="{1131B1D8-2786-C152-2711-64491F12DE69}"/>
              </a:ext>
            </a:extLst>
          </p:cNvPr>
          <p:cNvSpPr/>
          <p:nvPr/>
        </p:nvSpPr>
        <p:spPr>
          <a:xfrm>
            <a:off x="5014259" y="1586548"/>
            <a:ext cx="1748247" cy="339634"/>
          </a:xfrm>
          <a:prstGeom prst="flowChartProcess">
            <a:avLst/>
          </a:prstGeom>
          <a:solidFill>
            <a:schemeClr val="accent3">
              <a:lumMod val="60000"/>
              <a:lumOff val="40000"/>
            </a:schemeClr>
          </a:solidFill>
          <a:ln>
            <a:solidFill>
              <a:schemeClr val="accent3">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Methods</a:t>
            </a:r>
          </a:p>
        </p:txBody>
      </p:sp>
      <p:sp>
        <p:nvSpPr>
          <p:cNvPr id="19" name="Flowchart: Process 18">
            <a:extLst>
              <a:ext uri="{FF2B5EF4-FFF2-40B4-BE49-F238E27FC236}">
                <a16:creationId xmlns:a16="http://schemas.microsoft.com/office/drawing/2014/main" id="{AFC01F67-C09F-C212-0B93-B608F797275A}"/>
              </a:ext>
            </a:extLst>
          </p:cNvPr>
          <p:cNvSpPr/>
          <p:nvPr/>
        </p:nvSpPr>
        <p:spPr>
          <a:xfrm>
            <a:off x="1618575" y="4361908"/>
            <a:ext cx="1748247" cy="339634"/>
          </a:xfrm>
          <a:prstGeom prst="flowChartProcess">
            <a:avLst/>
          </a:prstGeom>
          <a:solidFill>
            <a:schemeClr val="accent3">
              <a:lumMod val="60000"/>
              <a:lumOff val="40000"/>
            </a:schemeClr>
          </a:solidFill>
          <a:ln>
            <a:solidFill>
              <a:schemeClr val="accent3">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People</a:t>
            </a:r>
          </a:p>
        </p:txBody>
      </p:sp>
      <p:sp>
        <p:nvSpPr>
          <p:cNvPr id="21" name="Flowchart: Process 20">
            <a:extLst>
              <a:ext uri="{FF2B5EF4-FFF2-40B4-BE49-F238E27FC236}">
                <a16:creationId xmlns:a16="http://schemas.microsoft.com/office/drawing/2014/main" id="{40123E3C-613B-68C3-225A-C9E953CCD7FA}"/>
              </a:ext>
            </a:extLst>
          </p:cNvPr>
          <p:cNvSpPr/>
          <p:nvPr/>
        </p:nvSpPr>
        <p:spPr>
          <a:xfrm>
            <a:off x="4347753" y="4361908"/>
            <a:ext cx="1748247" cy="339634"/>
          </a:xfrm>
          <a:prstGeom prst="flowChartProcess">
            <a:avLst/>
          </a:prstGeom>
          <a:solidFill>
            <a:schemeClr val="accent3">
              <a:lumMod val="60000"/>
              <a:lumOff val="40000"/>
            </a:schemeClr>
          </a:solidFill>
          <a:ln>
            <a:solidFill>
              <a:schemeClr val="accent3">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Management</a:t>
            </a:r>
          </a:p>
        </p:txBody>
      </p:sp>
      <p:sp>
        <p:nvSpPr>
          <p:cNvPr id="23" name="Arrow: Chevron 22">
            <a:extLst>
              <a:ext uri="{FF2B5EF4-FFF2-40B4-BE49-F238E27FC236}">
                <a16:creationId xmlns:a16="http://schemas.microsoft.com/office/drawing/2014/main" id="{C54E5210-AD64-3BB9-B5A9-E14BFAF18A6F}"/>
              </a:ext>
            </a:extLst>
          </p:cNvPr>
          <p:cNvSpPr/>
          <p:nvPr/>
        </p:nvSpPr>
        <p:spPr>
          <a:xfrm>
            <a:off x="6712585" y="1912790"/>
            <a:ext cx="399091" cy="2719270"/>
          </a:xfrm>
          <a:prstGeom prst="chevron">
            <a:avLst>
              <a:gd name="adj" fmla="val 81067"/>
            </a:avLst>
          </a:prstGeom>
          <a:solidFill>
            <a:schemeClr val="accent3">
              <a:lumMod val="60000"/>
              <a:lumOff val="40000"/>
            </a:schemeClr>
          </a:solidFill>
          <a:ln>
            <a:solidFill>
              <a:schemeClr val="accent3">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Flowchart: Process 23">
            <a:extLst>
              <a:ext uri="{FF2B5EF4-FFF2-40B4-BE49-F238E27FC236}">
                <a16:creationId xmlns:a16="http://schemas.microsoft.com/office/drawing/2014/main" id="{A2564FA0-B3AD-47D9-DB47-661EB9D40878}"/>
              </a:ext>
            </a:extLst>
          </p:cNvPr>
          <p:cNvSpPr/>
          <p:nvPr/>
        </p:nvSpPr>
        <p:spPr>
          <a:xfrm>
            <a:off x="10176813" y="2962000"/>
            <a:ext cx="1748247" cy="853481"/>
          </a:xfrm>
          <a:prstGeom prst="flowChartProcess">
            <a:avLst/>
          </a:prstGeom>
          <a:solidFill>
            <a:schemeClr val="accent3">
              <a:lumMod val="60000"/>
              <a:lumOff val="40000"/>
            </a:schemeClr>
          </a:solidFill>
          <a:ln>
            <a:solidFill>
              <a:schemeClr val="accent3">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Declined Sales</a:t>
            </a:r>
          </a:p>
        </p:txBody>
      </p:sp>
      <p:sp>
        <p:nvSpPr>
          <p:cNvPr id="25" name="TextBox 24">
            <a:extLst>
              <a:ext uri="{FF2B5EF4-FFF2-40B4-BE49-F238E27FC236}">
                <a16:creationId xmlns:a16="http://schemas.microsoft.com/office/drawing/2014/main" id="{52942411-CE2C-C2E5-5674-32CF682E6111}"/>
              </a:ext>
            </a:extLst>
          </p:cNvPr>
          <p:cNvSpPr txBox="1"/>
          <p:nvPr/>
        </p:nvSpPr>
        <p:spPr>
          <a:xfrm>
            <a:off x="4275881" y="4701542"/>
            <a:ext cx="2317163" cy="1384995"/>
          </a:xfrm>
          <a:prstGeom prst="rect">
            <a:avLst/>
          </a:prstGeom>
          <a:noFill/>
        </p:spPr>
        <p:txBody>
          <a:bodyPr wrap="square" rtlCol="0">
            <a:spAutoFit/>
          </a:bodyPr>
          <a:lstStyle/>
          <a:p>
            <a:pPr lvl="0" defTabSz="914400" eaLnBrk="0" fontAlgn="base" hangingPunct="0">
              <a:spcBef>
                <a:spcPct val="0"/>
              </a:spcBef>
              <a:spcAft>
                <a:spcPct val="0"/>
              </a:spcAft>
            </a:pPr>
            <a:r>
              <a:rPr lang="en-US" altLang="en-US" sz="1400" dirty="0">
                <a:latin typeface="Arial" panose="020B0604020202020204" pitchFamily="34" charset="0"/>
              </a:rPr>
              <a:t>- No online ordering or delivery service. </a:t>
            </a:r>
          </a:p>
          <a:p>
            <a:pPr lvl="0" defTabSz="914400" eaLnBrk="0" fontAlgn="base" hangingPunct="0">
              <a:spcBef>
                <a:spcPct val="0"/>
              </a:spcBef>
              <a:spcAft>
                <a:spcPct val="0"/>
              </a:spcAft>
            </a:pPr>
            <a:r>
              <a:rPr lang="en-US" altLang="en-US" sz="1400" dirty="0">
                <a:latin typeface="Arial" panose="020B0604020202020204" pitchFamily="34" charset="0"/>
              </a:rPr>
              <a:t>- One person is responsible for running all areas of the business. </a:t>
            </a:r>
          </a:p>
          <a:p>
            <a:endParaRPr lang="en-GB" sz="1400" dirty="0"/>
          </a:p>
        </p:txBody>
      </p:sp>
      <p:sp>
        <p:nvSpPr>
          <p:cNvPr id="27" name="TextBox 26">
            <a:extLst>
              <a:ext uri="{FF2B5EF4-FFF2-40B4-BE49-F238E27FC236}">
                <a16:creationId xmlns:a16="http://schemas.microsoft.com/office/drawing/2014/main" id="{DC59EF0D-F0E7-64EE-DB7F-70325AD29D23}"/>
              </a:ext>
            </a:extLst>
          </p:cNvPr>
          <p:cNvSpPr txBox="1"/>
          <p:nvPr/>
        </p:nvSpPr>
        <p:spPr>
          <a:xfrm>
            <a:off x="1447328" y="4714699"/>
            <a:ext cx="2080504" cy="2031325"/>
          </a:xfrm>
          <a:prstGeom prst="rect">
            <a:avLst/>
          </a:prstGeom>
          <a:noFill/>
        </p:spPr>
        <p:txBody>
          <a:bodyPr wrap="square" rtlCol="0">
            <a:spAutoFit/>
          </a:bodyPr>
          <a:lstStyle/>
          <a:p>
            <a:pPr lvl="0" defTabSz="914400" eaLnBrk="0" fontAlgn="base" hangingPunct="0">
              <a:spcBef>
                <a:spcPct val="0"/>
              </a:spcBef>
              <a:spcAft>
                <a:spcPct val="0"/>
              </a:spcAft>
            </a:pPr>
            <a:r>
              <a:rPr lang="en-US" altLang="en-US" sz="1400" dirty="0">
                <a:latin typeface="Arial" panose="020B0604020202020204" pitchFamily="34" charset="0"/>
              </a:rPr>
              <a:t>- More customers now work from home, reducing lunchtime trade. </a:t>
            </a:r>
          </a:p>
          <a:p>
            <a:pPr lvl="0" defTabSz="914400" eaLnBrk="0" fontAlgn="base" hangingPunct="0">
              <a:spcBef>
                <a:spcPct val="0"/>
              </a:spcBef>
              <a:spcAft>
                <a:spcPct val="0"/>
              </a:spcAft>
            </a:pPr>
            <a:r>
              <a:rPr lang="en-US" altLang="en-US" sz="1400" dirty="0">
                <a:latin typeface="Arial" panose="020B0604020202020204" pitchFamily="34" charset="0"/>
              </a:rPr>
              <a:t>- Basil has no additional staff to help during busy periods. </a:t>
            </a:r>
          </a:p>
          <a:p>
            <a:pPr lvl="0" defTabSz="914400" eaLnBrk="0" fontAlgn="base" hangingPunct="0">
              <a:spcBef>
                <a:spcPct val="0"/>
              </a:spcBef>
              <a:spcAft>
                <a:spcPct val="0"/>
              </a:spcAft>
            </a:pPr>
            <a:endParaRPr lang="en-US" altLang="en-US" sz="1400" dirty="0">
              <a:latin typeface="Arial" panose="020B0604020202020204" pitchFamily="34" charset="0"/>
            </a:endParaRPr>
          </a:p>
          <a:p>
            <a:endParaRPr lang="en-GB" sz="1400" dirty="0"/>
          </a:p>
        </p:txBody>
      </p:sp>
      <p:sp>
        <p:nvSpPr>
          <p:cNvPr id="28" name="TextBox 27">
            <a:extLst>
              <a:ext uri="{FF2B5EF4-FFF2-40B4-BE49-F238E27FC236}">
                <a16:creationId xmlns:a16="http://schemas.microsoft.com/office/drawing/2014/main" id="{2BC4DA94-77A8-EFF3-13D1-8AE9E1484A32}"/>
              </a:ext>
            </a:extLst>
          </p:cNvPr>
          <p:cNvSpPr txBox="1"/>
          <p:nvPr/>
        </p:nvSpPr>
        <p:spPr>
          <a:xfrm>
            <a:off x="4582664" y="1926182"/>
            <a:ext cx="2436703" cy="1600438"/>
          </a:xfrm>
          <a:prstGeom prst="rect">
            <a:avLst/>
          </a:prstGeom>
          <a:noFill/>
        </p:spPr>
        <p:txBody>
          <a:bodyPr wrap="square" rtlCol="0">
            <a:spAutoFit/>
          </a:bodyPr>
          <a:lstStyle/>
          <a:p>
            <a:pPr lvl="0" defTabSz="914400" eaLnBrk="0" fontAlgn="base" hangingPunct="0">
              <a:spcBef>
                <a:spcPct val="0"/>
              </a:spcBef>
              <a:spcAft>
                <a:spcPct val="0"/>
              </a:spcAft>
            </a:pPr>
            <a:r>
              <a:rPr lang="en-US" altLang="en-US" sz="1400" dirty="0">
                <a:latin typeface="Arial" panose="020B0604020202020204" pitchFamily="34" charset="0"/>
              </a:rPr>
              <a:t>- Customers experience long waiting times at peak hours. </a:t>
            </a:r>
          </a:p>
          <a:p>
            <a:pPr lvl="0" defTabSz="914400" eaLnBrk="0" fontAlgn="base" hangingPunct="0">
              <a:spcBef>
                <a:spcPct val="0"/>
              </a:spcBef>
              <a:spcAft>
                <a:spcPct val="0"/>
              </a:spcAft>
            </a:pPr>
            <a:r>
              <a:rPr lang="en-US" altLang="en-US" sz="1400" dirty="0">
                <a:latin typeface="Arial" panose="020B0604020202020204" pitchFamily="34" charset="0"/>
              </a:rPr>
              <a:t>- It can be difficult to answer phone calls while serving customers. </a:t>
            </a:r>
          </a:p>
          <a:p>
            <a:pPr lvl="0" defTabSz="914400" eaLnBrk="0" fontAlgn="base" hangingPunct="0">
              <a:spcBef>
                <a:spcPct val="0"/>
              </a:spcBef>
              <a:spcAft>
                <a:spcPct val="0"/>
              </a:spcAft>
              <a:buFontTx/>
              <a:buChar char="•"/>
            </a:pPr>
            <a:endParaRPr lang="en-US" altLang="en-US" sz="1400" dirty="0">
              <a:latin typeface="Arial" panose="020B0604020202020204" pitchFamily="34" charset="0"/>
            </a:endParaRPr>
          </a:p>
        </p:txBody>
      </p:sp>
      <p:sp>
        <p:nvSpPr>
          <p:cNvPr id="29" name="TextBox 28">
            <a:extLst>
              <a:ext uri="{FF2B5EF4-FFF2-40B4-BE49-F238E27FC236}">
                <a16:creationId xmlns:a16="http://schemas.microsoft.com/office/drawing/2014/main" id="{FF12C83F-7780-5B4D-3596-AE22C587F8D9}"/>
              </a:ext>
            </a:extLst>
          </p:cNvPr>
          <p:cNvSpPr txBox="1"/>
          <p:nvPr/>
        </p:nvSpPr>
        <p:spPr>
          <a:xfrm>
            <a:off x="1082761" y="2102874"/>
            <a:ext cx="2444571" cy="954107"/>
          </a:xfrm>
          <a:prstGeom prst="rect">
            <a:avLst/>
          </a:prstGeom>
          <a:noFill/>
        </p:spPr>
        <p:txBody>
          <a:bodyPr wrap="square" rtlCol="0">
            <a:spAutoFit/>
          </a:bodyPr>
          <a:lstStyle/>
          <a:p>
            <a:pPr lvl="0" defTabSz="914400" eaLnBrk="0" fontAlgn="base" hangingPunct="0">
              <a:spcBef>
                <a:spcPct val="0"/>
              </a:spcBef>
              <a:spcAft>
                <a:spcPct val="0"/>
              </a:spcAft>
            </a:pPr>
            <a:r>
              <a:rPr lang="en-US" altLang="en-US" sz="1400" dirty="0">
                <a:latin typeface="Arial" panose="020B0604020202020204" pitchFamily="34" charset="0"/>
              </a:rPr>
              <a:t>- Organic ingredients have become more expensive. </a:t>
            </a:r>
          </a:p>
          <a:p>
            <a:pPr lvl="0" defTabSz="914400" eaLnBrk="0" fontAlgn="base" hangingPunct="0">
              <a:spcBef>
                <a:spcPct val="0"/>
              </a:spcBef>
              <a:spcAft>
                <a:spcPct val="0"/>
              </a:spcAft>
            </a:pPr>
            <a:r>
              <a:rPr lang="en-US" altLang="en-US" sz="1400" dirty="0">
                <a:latin typeface="Arial" panose="020B0604020202020204" pitchFamily="34" charset="0"/>
              </a:rPr>
              <a:t>- Higher stock costs have reduced profit margins. </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901694" y="1533098"/>
            <a:ext cx="9421741" cy="4160520"/>
          </a:xfrm>
        </p:spPr>
        <p:txBody>
          <a:bodyPr>
            <a:normAutofit fontScale="85000" lnSpcReduction="10000"/>
          </a:bodyPr>
          <a:lstStyle/>
          <a:p>
            <a:r>
              <a:rPr lang="en-GB" sz="2400" dirty="0"/>
              <a:t>Since 2020, Basil's Bakery has seen a 25% drop in sales while business costs have continued to increase. Fewer people visit the retail park, customer habits have changed, and the bakery still relies on walk-in customers. </a:t>
            </a:r>
          </a:p>
          <a:p>
            <a:r>
              <a:rPr lang="en-GB" sz="2400" dirty="0"/>
              <a:t>It has no online ordering, delivery service, website, or social media, making it harder to attract and keep customers. As the bakery is run by one person, missed calls and longer waiting times also affect the business.</a:t>
            </a:r>
          </a:p>
          <a:p>
            <a:r>
              <a:rPr lang="en-GB" sz="2400" dirty="0"/>
              <a:t>The PESTLE analysis shows that rising costs, lower customer spending, and changing shopping habits are all affecting the bakery. A lack of technology, legal requirements, environmental pressures, and the high cost of organic ingredients create additional challenges.</a:t>
            </a:r>
          </a:p>
          <a:p>
            <a:r>
              <a:rPr lang="en-GB" sz="2400" dirty="0"/>
              <a:t> Overall, the business needs to modernise and adapt to meet customer needs and improve future growth.</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fontScale="92500" lnSpcReduction="10000"/>
          </a:bodyPr>
          <a:lstStyle/>
          <a:p>
            <a:r>
              <a:rPr lang="en-GB" dirty="0"/>
              <a:t>Department for Environment, Food and Rural Affairs (DEFRA) (2023) </a:t>
            </a:r>
            <a:r>
              <a:rPr lang="en-GB" i="1" dirty="0"/>
              <a:t>Food security report 2023</a:t>
            </a:r>
            <a:r>
              <a:rPr lang="en-GB" dirty="0"/>
              <a:t>. Available at: https://www.gov.uk/government/publications/united-kingdom-food-security-report-2023 (Accessed: 21 July 2026).</a:t>
            </a:r>
          </a:p>
          <a:p>
            <a:endParaRPr lang="en-GB" dirty="0"/>
          </a:p>
          <a:p>
            <a:r>
              <a:rPr lang="en-GB" dirty="0"/>
              <a:t>Food Standards Agency (2024) </a:t>
            </a:r>
            <a:r>
              <a:rPr lang="en-GB" i="1" dirty="0"/>
              <a:t>Food safety for businesses</a:t>
            </a:r>
            <a:r>
              <a:rPr lang="en-GB" dirty="0"/>
              <a:t>. Available at: https://www.food.gov.uk/business-guidance (Accessed: 21 July 2026).</a:t>
            </a:r>
          </a:p>
          <a:p>
            <a:endParaRPr lang="en-GB" dirty="0"/>
          </a:p>
          <a:p>
            <a:r>
              <a:rPr lang="en-GB" dirty="0"/>
              <a:t>Office for National Statistics (2024) </a:t>
            </a:r>
            <a:r>
              <a:rPr lang="en-GB" i="1" dirty="0"/>
              <a:t>Consumer trends and cost of living insights</a:t>
            </a:r>
            <a:r>
              <a:rPr lang="en-GB" dirty="0"/>
              <a:t>. Available at: </a:t>
            </a:r>
            <a:r>
              <a:rPr lang="en-GB" dirty="0">
                <a:hlinkClick r:id="rId2"/>
              </a:rPr>
              <a:t>https://www.ons.gov.uk</a:t>
            </a:r>
            <a:r>
              <a:rPr lang="en-GB" dirty="0"/>
              <a:t> (Accessed: 21 July 2026).</a:t>
            </a:r>
          </a:p>
          <a:p>
            <a:endParaRPr lang="en-GB" dirty="0"/>
          </a:p>
          <a:p>
            <a:r>
              <a:rPr lang="en-GB" dirty="0"/>
              <a:t>Oxford College of Marketing (2016) </a:t>
            </a:r>
            <a:r>
              <a:rPr lang="en-GB" i="1" dirty="0"/>
              <a:t>PESTLE Analysis</a:t>
            </a:r>
            <a:r>
              <a:rPr lang="en-GB" dirty="0"/>
              <a:t>. Available at: </a:t>
            </a:r>
            <a:r>
              <a:rPr lang="en-GB" dirty="0">
                <a:hlinkClick r:id="rId3"/>
              </a:rPr>
              <a:t>https://blog.oxfordcollegeofmarketing.com/2016/06/30/pestel-analysis/</a:t>
            </a:r>
            <a:r>
              <a:rPr lang="en-GB" dirty="0"/>
              <a:t> (Accessed: 21 July 2026).</a:t>
            </a: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0</TotalTime>
  <Words>947</Words>
  <Application>Microsoft Office PowerPoint</Application>
  <PresentationFormat>Widescreen</PresentationFormat>
  <Paragraphs>85</Paragraphs>
  <Slides>11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vt:lpstr>
      <vt:lpstr>Aptos</vt:lpstr>
      <vt:lpstr>Arial</vt:lpstr>
      <vt:lpstr>Century Gothic</vt:lpstr>
      <vt:lpstr>Wingdings 3</vt:lpstr>
      <vt:lpstr>Wisp</vt:lpstr>
      <vt:lpstr>PowerPoint Presentation</vt:lpstr>
      <vt:lpstr>OVERVIEW</vt:lpstr>
      <vt:lpstr>Introduction</vt:lpstr>
      <vt:lpstr>Company background</vt:lpstr>
      <vt:lpstr>Problem: nature and scope</vt:lpstr>
      <vt:lpstr>PESTLE ANALYSIS: Basil’s Bakery </vt:lpstr>
      <vt:lpstr>PESTLE ANALYSIS: Basil’s Bakery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Lauren McGrane</cp:lastModifiedBy>
  <cp:revision>94</cp:revision>
  <dcterms:created xsi:type="dcterms:W3CDTF">2024-10-08T15:58:04Z</dcterms:created>
  <dcterms:modified xsi:type="dcterms:W3CDTF">2026-07-22T10:05:48Z</dcterms:modified>
</cp:coreProperties>
</file>