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9" r:id="rId4"/>
    <p:sldId id="258" r:id="rId5"/>
    <p:sldId id="261" r:id="rId6"/>
    <p:sldId id="263" r:id="rId7"/>
    <p:sldId id="267" r:id="rId8"/>
    <p:sldId id="268" r:id="rId9"/>
    <p:sldId id="266" r:id="rId10"/>
    <p:sldId id="269" r:id="rId11"/>
    <p:sldId id="264"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6D7BE-BC20-9545-8FC8-1BA3E7433AA3}" type="datetimeFigureOut">
              <a:rPr lang="en-US" smtClean="0"/>
              <a:t>8/10/2026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56D185-3CBD-8A48-9F78-F4C53FE6DD88}" type="slidenum">
              <a:rPr lang="en-US" smtClean="0"/>
              <a:t>‹#›</a:t>
            </a:fld>
            <a:endParaRPr lang="en-US"/>
          </a:p>
        </p:txBody>
      </p:sp>
    </p:spTree>
    <p:extLst>
      <p:ext uri="{BB962C8B-B14F-4D97-AF65-F5344CB8AC3E}">
        <p14:creationId xmlns:p14="http://schemas.microsoft.com/office/powerpoint/2010/main" val="1198084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would like to draw your attention to Shannon and weaver’s (1949) Communication model.</a:t>
            </a:r>
          </a:p>
          <a:p>
            <a:r>
              <a:rPr lang="en-GB" dirty="0"/>
              <a:t>I have reframed it slightly to better reflect the present case study.  </a:t>
            </a:r>
          </a:p>
          <a:p>
            <a:r>
              <a:rPr lang="en-GB" dirty="0"/>
              <a:t>As you can see the information source and transmitter/sender is the same person — Gary. The channels of communication through which Gary chooses to transmit this information is verbally and written English. Gary only speak English.</a:t>
            </a:r>
          </a:p>
          <a:p>
            <a:r>
              <a:rPr lang="en-GB" dirty="0"/>
              <a:t>So we have our source, our sender and our channel of communication. </a:t>
            </a:r>
          </a:p>
          <a:p>
            <a:endParaRPr lang="en-GB" dirty="0"/>
          </a:p>
          <a:p>
            <a:r>
              <a:rPr lang="en-GB" dirty="0"/>
              <a:t>Environmental noise is our technical barrier.</a:t>
            </a:r>
          </a:p>
          <a:p>
            <a:r>
              <a:rPr lang="en-GB" dirty="0"/>
              <a:t>Language is our semantic barrier.</a:t>
            </a:r>
          </a:p>
          <a:p>
            <a:endParaRPr lang="en-GB" dirty="0"/>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EF56D185-3CBD-8A48-9F78-F4C53FE6DD88}" type="slidenum">
              <a:rPr lang="en-US" smtClean="0"/>
              <a:t>4</a:t>
            </a:fld>
            <a:endParaRPr lang="en-US"/>
          </a:p>
        </p:txBody>
      </p:sp>
    </p:spTree>
    <p:extLst>
      <p:ext uri="{BB962C8B-B14F-4D97-AF65-F5344CB8AC3E}">
        <p14:creationId xmlns:p14="http://schemas.microsoft.com/office/powerpoint/2010/main" val="907480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would like to draw your attention to Shannon and weaver’s (1949) Communication model.</a:t>
            </a:r>
          </a:p>
          <a:p>
            <a:r>
              <a:rPr lang="en-GB" dirty="0"/>
              <a:t>I have reframed it slightly to better reflect the present case study.  </a:t>
            </a:r>
          </a:p>
          <a:p>
            <a:r>
              <a:rPr lang="en-GB" dirty="0"/>
              <a:t>As you can see the information source and transmitter/sender is the same person — Gary. The channels of communication through which Gary chooses to transmit this information is verbally and written English. Gary only speak English.</a:t>
            </a:r>
          </a:p>
          <a:p>
            <a:r>
              <a:rPr lang="en-GB" dirty="0"/>
              <a:t>So we have our source, our sender and our channel of communication. </a:t>
            </a:r>
          </a:p>
          <a:p>
            <a:endParaRPr lang="en-GB" dirty="0"/>
          </a:p>
          <a:p>
            <a:endParaRPr lang="en-US" dirty="0"/>
          </a:p>
        </p:txBody>
      </p:sp>
      <p:sp>
        <p:nvSpPr>
          <p:cNvPr id="4" name="Slide Number Placeholder 3"/>
          <p:cNvSpPr>
            <a:spLocks noGrp="1"/>
          </p:cNvSpPr>
          <p:nvPr>
            <p:ph type="sldNum" sz="quarter" idx="5"/>
          </p:nvPr>
        </p:nvSpPr>
        <p:spPr/>
        <p:txBody>
          <a:bodyPr/>
          <a:lstStyle/>
          <a:p>
            <a:fld id="{EF56D185-3CBD-8A48-9F78-F4C53FE6DD88}" type="slidenum">
              <a:rPr lang="en-US" smtClean="0"/>
              <a:t>6</a:t>
            </a:fld>
            <a:endParaRPr lang="en-US"/>
          </a:p>
        </p:txBody>
      </p:sp>
    </p:spTree>
    <p:extLst>
      <p:ext uri="{BB962C8B-B14F-4D97-AF65-F5344CB8AC3E}">
        <p14:creationId xmlns:p14="http://schemas.microsoft.com/office/powerpoint/2010/main" val="907480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would like to draw your attention to Shannon and weaver’s (1949) Communication model.</a:t>
            </a:r>
          </a:p>
          <a:p>
            <a:r>
              <a:rPr lang="en-GB" dirty="0"/>
              <a:t>I have reframed it slightly to better reflect the present case study.  </a:t>
            </a:r>
          </a:p>
          <a:p>
            <a:r>
              <a:rPr lang="en-GB" dirty="0"/>
              <a:t>As you can see the information source and transmitter/sender is the same person — Gary. The channels of communication through which Gary chooses to transmit this information is verbally and written English. Gary only speak English.</a:t>
            </a:r>
          </a:p>
          <a:p>
            <a:r>
              <a:rPr lang="en-GB" dirty="0"/>
              <a:t>So we have our source, our sender and our channel of communication. </a:t>
            </a:r>
          </a:p>
          <a:p>
            <a:endParaRPr lang="en-GB" dirty="0"/>
          </a:p>
          <a:p>
            <a:endParaRPr lang="en-US" dirty="0"/>
          </a:p>
        </p:txBody>
      </p:sp>
      <p:sp>
        <p:nvSpPr>
          <p:cNvPr id="4" name="Slide Number Placeholder 3"/>
          <p:cNvSpPr>
            <a:spLocks noGrp="1"/>
          </p:cNvSpPr>
          <p:nvPr>
            <p:ph type="sldNum" sz="quarter" idx="5"/>
          </p:nvPr>
        </p:nvSpPr>
        <p:spPr/>
        <p:txBody>
          <a:bodyPr/>
          <a:lstStyle/>
          <a:p>
            <a:fld id="{EF56D185-3CBD-8A48-9F78-F4C53FE6DD88}" type="slidenum">
              <a:rPr lang="en-US" smtClean="0"/>
              <a:t>8</a:t>
            </a:fld>
            <a:endParaRPr lang="en-US"/>
          </a:p>
        </p:txBody>
      </p:sp>
    </p:spTree>
    <p:extLst>
      <p:ext uri="{BB962C8B-B14F-4D97-AF65-F5344CB8AC3E}">
        <p14:creationId xmlns:p14="http://schemas.microsoft.com/office/powerpoint/2010/main" val="907480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would like to draw your attention to Shannon and weaver’s (1949) Communication model.</a:t>
            </a:r>
          </a:p>
          <a:p>
            <a:r>
              <a:rPr lang="en-GB" dirty="0"/>
              <a:t>I have reframed it slightly to better reflect the present case study.  </a:t>
            </a:r>
          </a:p>
          <a:p>
            <a:r>
              <a:rPr lang="en-GB" dirty="0"/>
              <a:t>As you can see the information source and transmitter/sender is the same person — Gary. The channels of communication through which Gary chooses to transmit this information is verbally and written English. Gary only speak English.</a:t>
            </a:r>
          </a:p>
          <a:p>
            <a:r>
              <a:rPr lang="en-GB" dirty="0"/>
              <a:t>So we have our source, our sender and our channel of communication. </a:t>
            </a:r>
          </a:p>
          <a:p>
            <a:endParaRPr lang="en-GB" dirty="0"/>
          </a:p>
          <a:p>
            <a:endParaRPr lang="en-US" dirty="0"/>
          </a:p>
        </p:txBody>
      </p:sp>
      <p:sp>
        <p:nvSpPr>
          <p:cNvPr id="4" name="Slide Number Placeholder 3"/>
          <p:cNvSpPr>
            <a:spLocks noGrp="1"/>
          </p:cNvSpPr>
          <p:nvPr>
            <p:ph type="sldNum" sz="quarter" idx="5"/>
          </p:nvPr>
        </p:nvSpPr>
        <p:spPr/>
        <p:txBody>
          <a:bodyPr/>
          <a:lstStyle/>
          <a:p>
            <a:fld id="{EF56D185-3CBD-8A48-9F78-F4C53FE6DD88}" type="slidenum">
              <a:rPr lang="en-US" smtClean="0"/>
              <a:t>10</a:t>
            </a:fld>
            <a:endParaRPr lang="en-US"/>
          </a:p>
        </p:txBody>
      </p:sp>
    </p:spTree>
    <p:extLst>
      <p:ext uri="{BB962C8B-B14F-4D97-AF65-F5344CB8AC3E}">
        <p14:creationId xmlns:p14="http://schemas.microsoft.com/office/powerpoint/2010/main" val="907480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73C77-E7A6-0776-2710-DE6211BDD3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2BD1B34-8AC5-0946-F579-24868091C9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B112936-5AE9-8E92-3F29-85179D9565E4}"/>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5" name="Footer Placeholder 4">
            <a:extLst>
              <a:ext uri="{FF2B5EF4-FFF2-40B4-BE49-F238E27FC236}">
                <a16:creationId xmlns:a16="http://schemas.microsoft.com/office/drawing/2014/main" id="{54B3DEBE-AB0B-EFCC-169D-84DD6C16FD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E7FC4C-ED58-745B-D867-28C3C281C5D3}"/>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2849328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368ED-9BC9-A5C6-E7B0-EC719C2DE3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97B9A3-2482-8A56-D560-E80E20FE5F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BAC375-FB42-86A5-93F9-B6F360D1019B}"/>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5" name="Footer Placeholder 4">
            <a:extLst>
              <a:ext uri="{FF2B5EF4-FFF2-40B4-BE49-F238E27FC236}">
                <a16:creationId xmlns:a16="http://schemas.microsoft.com/office/drawing/2014/main" id="{CF45C0FE-2A83-B978-8270-8C475A34A0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474CB5-C6C3-A80F-6A1C-96BA6CCA2915}"/>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1191919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F6F3C-688A-2DF6-C017-4CCF833068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33033E6-167A-D14C-A941-67D43C9DDA6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0283B7-1D24-1E42-D3E5-DCB1F0665B0E}"/>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5" name="Footer Placeholder 4">
            <a:extLst>
              <a:ext uri="{FF2B5EF4-FFF2-40B4-BE49-F238E27FC236}">
                <a16:creationId xmlns:a16="http://schemas.microsoft.com/office/drawing/2014/main" id="{42B68500-56CC-A3E0-E3D4-F1C074EADE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B6BABD-685A-1D62-0BF4-3BE55A035675}"/>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235330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05198-338E-CA6A-2108-40614F455C7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4114354-B93D-3DC7-CF63-095AF01507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D0071DA-B38A-1370-5DDB-047CD7A56A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74CE28D-CABD-63FB-FB5E-7293A90A84DF}"/>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6" name="Footer Placeholder 5">
            <a:extLst>
              <a:ext uri="{FF2B5EF4-FFF2-40B4-BE49-F238E27FC236}">
                <a16:creationId xmlns:a16="http://schemas.microsoft.com/office/drawing/2014/main" id="{FB794A26-9EF8-BA43-8016-F4FE2486F9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FC488B-0535-47C4-4E8B-0E2666A48079}"/>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4226450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DBCC4-72AB-DDFD-DC31-DDB8CF7F39A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62E9C84-8251-51FF-622C-F20C2F6038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D94EDB-8F8F-EBDB-3E40-9CFCAD73E0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A204A0C-74FF-E19D-A820-E42BB91352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FEC203-F189-CEBF-744F-237A77C632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F6D9DF-6C2D-BED2-9058-FE82EF6ABEBF}"/>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8" name="Footer Placeholder 7">
            <a:extLst>
              <a:ext uri="{FF2B5EF4-FFF2-40B4-BE49-F238E27FC236}">
                <a16:creationId xmlns:a16="http://schemas.microsoft.com/office/drawing/2014/main" id="{38D71370-5CE4-8FDD-F336-A9B33E8A56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652870-1302-BBA5-5AFA-E6E7CFB814C5}"/>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928880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E7CB4-D1B5-4DC0-0201-F67EAE3AFE6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4FAF4D9-58A7-F030-CC2E-C41FD96EF8EF}"/>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4" name="Footer Placeholder 3">
            <a:extLst>
              <a:ext uri="{FF2B5EF4-FFF2-40B4-BE49-F238E27FC236}">
                <a16:creationId xmlns:a16="http://schemas.microsoft.com/office/drawing/2014/main" id="{375AD62B-8D00-ACDA-2A44-A8F84292905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D564BAE-2A3C-9163-8C1E-13A366E7F37B}"/>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1022239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3994E-8563-5A6E-8778-ABC0D30D774E}"/>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3" name="Footer Placeholder 2">
            <a:extLst>
              <a:ext uri="{FF2B5EF4-FFF2-40B4-BE49-F238E27FC236}">
                <a16:creationId xmlns:a16="http://schemas.microsoft.com/office/drawing/2014/main" id="{EEC70B5D-362B-5ED5-B780-03E8811641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B6E2A1F-52FA-C1D5-2FDB-C7E73BFFBE44}"/>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1489016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1739B-BBE3-1D80-2EC6-24DA9E836B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3E627DC-90F1-9AFE-447E-7CA25A2A60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FC81E06-6C72-8F75-D194-FD1B62E015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A121BF-AE67-8C81-9BAB-32244B24D843}"/>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6" name="Footer Placeholder 5">
            <a:extLst>
              <a:ext uri="{FF2B5EF4-FFF2-40B4-BE49-F238E27FC236}">
                <a16:creationId xmlns:a16="http://schemas.microsoft.com/office/drawing/2014/main" id="{61C5BD9A-8E5F-6794-D460-64A50BB1B8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FFE387-2F57-DB30-E0C4-3237D336D092}"/>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2396547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FEF5A-09DC-8692-F638-4224D60801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9FBAFD6-E2B8-7283-51E4-3CF301F9E2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E6CBB2-A76F-0263-961E-52E34A0F61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F28086-1F47-98EE-02B0-221AAD5FC051}"/>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6" name="Footer Placeholder 5">
            <a:extLst>
              <a:ext uri="{FF2B5EF4-FFF2-40B4-BE49-F238E27FC236}">
                <a16:creationId xmlns:a16="http://schemas.microsoft.com/office/drawing/2014/main" id="{B645674A-D0E4-81DE-E5AC-149195AF7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F75FC2-B14F-1F73-E39E-DC7F5C48BECD}"/>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1139379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93A3-E5D2-1431-97DD-1F94DBD802B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A9FB972-19FF-EE28-5258-22E2F3937D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45A3F2-AF98-9F2E-E966-84812AF1A001}"/>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5" name="Footer Placeholder 4">
            <a:extLst>
              <a:ext uri="{FF2B5EF4-FFF2-40B4-BE49-F238E27FC236}">
                <a16:creationId xmlns:a16="http://schemas.microsoft.com/office/drawing/2014/main" id="{0BE7C122-FE4B-5DC0-7904-3FAA0AFCB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9E564C-B610-EF0E-A371-680F4D9A38A3}"/>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2312162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0C8159-E974-CF84-FE0F-E0677329CE0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FE32BE-5DFA-8916-78A4-9889C62A71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C2B558-74C7-D3BD-4775-5881336EF541}"/>
              </a:ext>
            </a:extLst>
          </p:cNvPr>
          <p:cNvSpPr>
            <a:spLocks noGrp="1"/>
          </p:cNvSpPr>
          <p:nvPr>
            <p:ph type="dt" sz="half" idx="10"/>
          </p:nvPr>
        </p:nvSpPr>
        <p:spPr/>
        <p:txBody>
          <a:bodyPr/>
          <a:lstStyle/>
          <a:p>
            <a:fld id="{5521C467-907F-0B46-A868-C19410815902}" type="datetimeFigureOut">
              <a:rPr lang="en-US"/>
              <a:t>8/10/2026</a:t>
            </a:fld>
            <a:endParaRPr lang="en-US"/>
          </a:p>
        </p:txBody>
      </p:sp>
      <p:sp>
        <p:nvSpPr>
          <p:cNvPr id="5" name="Footer Placeholder 4">
            <a:extLst>
              <a:ext uri="{FF2B5EF4-FFF2-40B4-BE49-F238E27FC236}">
                <a16:creationId xmlns:a16="http://schemas.microsoft.com/office/drawing/2014/main" id="{6C83C980-FEC5-9E63-D5BD-C74BA5D53D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902A64-B36C-FB31-B80A-49167F5D4D77}"/>
              </a:ext>
            </a:extLst>
          </p:cNvPr>
          <p:cNvSpPr>
            <a:spLocks noGrp="1"/>
          </p:cNvSpPr>
          <p:nvPr>
            <p:ph type="sldNum" sz="quarter" idx="12"/>
          </p:nvPr>
        </p:nvSpPr>
        <p:spPr/>
        <p:txBody>
          <a:bodyPr/>
          <a:lstStyle/>
          <a:p>
            <a:fld id="{9F7A95D3-F03C-9647-9906-8EC13BC96C62}" type="slidenum">
              <a:rPr lang="en-US"/>
              <a:t>‹#›</a:t>
            </a:fld>
            <a:endParaRPr lang="en-US"/>
          </a:p>
        </p:txBody>
      </p:sp>
    </p:spTree>
    <p:extLst>
      <p:ext uri="{BB962C8B-B14F-4D97-AF65-F5344CB8AC3E}">
        <p14:creationId xmlns:p14="http://schemas.microsoft.com/office/powerpoint/2010/main" val="2115740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D666AC-4CE9-2997-EB77-F7AEFE6DAE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9A3E1FF-FE20-8026-F42B-37334F154B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590EAB-14DC-0FE9-6C78-84FD61BA78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21C467-907F-0B46-A868-C19410815902}" type="datetimeFigureOut">
              <a:rPr lang="en-US"/>
              <a:t>8/10/2026</a:t>
            </a:fld>
            <a:endParaRPr lang="en-US"/>
          </a:p>
        </p:txBody>
      </p:sp>
      <p:sp>
        <p:nvSpPr>
          <p:cNvPr id="5" name="Footer Placeholder 4">
            <a:extLst>
              <a:ext uri="{FF2B5EF4-FFF2-40B4-BE49-F238E27FC236}">
                <a16:creationId xmlns:a16="http://schemas.microsoft.com/office/drawing/2014/main" id="{7E82897B-2403-2132-6DBD-D58091A16C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C5F86FD-BD47-6D0A-C041-2BF18A1038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7A95D3-F03C-9647-9906-8EC13BC96C62}" type="slidenum">
              <a:rPr lang="en-US"/>
              <a:t>‹#›</a:t>
            </a:fld>
            <a:endParaRPr lang="en-US"/>
          </a:p>
        </p:txBody>
      </p:sp>
    </p:spTree>
    <p:extLst>
      <p:ext uri="{BB962C8B-B14F-4D97-AF65-F5344CB8AC3E}">
        <p14:creationId xmlns:p14="http://schemas.microsoft.com/office/powerpoint/2010/main" val="40656930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DD6AC-E448-CF3C-58FB-74223561B457}"/>
              </a:ext>
            </a:extLst>
          </p:cNvPr>
          <p:cNvSpPr>
            <a:spLocks noGrp="1"/>
          </p:cNvSpPr>
          <p:nvPr>
            <p:ph type="ctrTitle"/>
          </p:nvPr>
        </p:nvSpPr>
        <p:spPr>
          <a:xfrm>
            <a:off x="1434703" y="1132284"/>
            <a:ext cx="9322594" cy="4593432"/>
          </a:xfrm>
        </p:spPr>
        <p:txBody>
          <a:bodyPr>
            <a:normAutofit fontScale="90000"/>
          </a:bodyPr>
          <a:lstStyle/>
          <a:p>
            <a:r>
              <a:rPr lang="en-GB" dirty="0"/>
              <a:t>Communication Barriers within the workplace</a:t>
            </a:r>
            <a:br>
              <a:rPr lang="en-GB" dirty="0"/>
            </a:br>
            <a:br>
              <a:rPr lang="en-GB" dirty="0"/>
            </a:br>
            <a:r>
              <a:rPr lang="en-GB" dirty="0"/>
              <a:t>Case Study of Flight Foot Ltd</a:t>
            </a:r>
            <a:br>
              <a:rPr lang="en-GB" dirty="0"/>
            </a:br>
            <a:r>
              <a:rPr lang="en-GB" dirty="0"/>
              <a:t>by </a:t>
            </a:r>
            <a:r>
              <a:rPr lang="en-GB" dirty="0" err="1"/>
              <a:t>Kyio</a:t>
            </a:r>
            <a:r>
              <a:rPr lang="en-GB" dirty="0"/>
              <a:t> Akeem </a:t>
            </a:r>
            <a:r>
              <a:rPr lang="en-GB" dirty="0" err="1"/>
              <a:t>Chaima</a:t>
            </a:r>
            <a:br>
              <a:rPr lang="en-GB" dirty="0"/>
            </a:br>
            <a:r>
              <a:rPr lang="en-GB" dirty="0"/>
              <a:t>ID: 2529364</a:t>
            </a:r>
            <a:endParaRPr lang="en-US" dirty="0"/>
          </a:p>
        </p:txBody>
      </p:sp>
      <p:sp>
        <p:nvSpPr>
          <p:cNvPr id="3" name="Subtitle 2">
            <a:extLst>
              <a:ext uri="{FF2B5EF4-FFF2-40B4-BE49-F238E27FC236}">
                <a16:creationId xmlns:a16="http://schemas.microsoft.com/office/drawing/2014/main" id="{241A56FA-B41A-0779-2687-C19EC9A37EDE}"/>
              </a:ext>
            </a:extLst>
          </p:cNvPr>
          <p:cNvSpPr>
            <a:spLocks noGrp="1"/>
          </p:cNvSpPr>
          <p:nvPr>
            <p:ph type="subTitle" idx="1"/>
          </p:nvPr>
        </p:nvSpPr>
        <p:spPr>
          <a:xfrm>
            <a:off x="541735" y="1132284"/>
            <a:ext cx="9144000" cy="1655762"/>
          </a:xfrm>
        </p:spPr>
        <p:txBody>
          <a:bodyPr/>
          <a:lstStyle/>
          <a:p>
            <a:endParaRPr lang="en-GB"/>
          </a:p>
          <a:p>
            <a:endParaRPr lang="en-US"/>
          </a:p>
        </p:txBody>
      </p:sp>
    </p:spTree>
    <p:extLst>
      <p:ext uri="{BB962C8B-B14F-4D97-AF65-F5344CB8AC3E}">
        <p14:creationId xmlns:p14="http://schemas.microsoft.com/office/powerpoint/2010/main" val="734712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2B2C-6658-9861-DC6E-2195022808B6}"/>
              </a:ext>
            </a:extLst>
          </p:cNvPr>
          <p:cNvSpPr>
            <a:spLocks noGrp="1"/>
          </p:cNvSpPr>
          <p:nvPr>
            <p:ph type="title"/>
          </p:nvPr>
        </p:nvSpPr>
        <p:spPr>
          <a:xfrm>
            <a:off x="404812" y="442912"/>
            <a:ext cx="11580019" cy="342901"/>
          </a:xfrm>
        </p:spPr>
        <p:txBody>
          <a:bodyPr>
            <a:normAutofit fontScale="90000"/>
          </a:bodyPr>
          <a:lstStyle/>
          <a:p>
            <a:r>
              <a:rPr lang="en-GB" i="1" u="sng" dirty="0"/>
              <a:t>Overview</a:t>
            </a:r>
            <a:endParaRPr lang="en-US" i="1" u="sng" dirty="0"/>
          </a:p>
        </p:txBody>
      </p:sp>
      <p:sp>
        <p:nvSpPr>
          <p:cNvPr id="3" name="Content Placeholder 2">
            <a:extLst>
              <a:ext uri="{FF2B5EF4-FFF2-40B4-BE49-F238E27FC236}">
                <a16:creationId xmlns:a16="http://schemas.microsoft.com/office/drawing/2014/main" id="{EFAEC4F1-A8B6-EDC8-7442-9E375F535C23}"/>
              </a:ext>
            </a:extLst>
          </p:cNvPr>
          <p:cNvSpPr>
            <a:spLocks noGrp="1"/>
          </p:cNvSpPr>
          <p:nvPr>
            <p:ph idx="1"/>
          </p:nvPr>
        </p:nvSpPr>
        <p:spPr>
          <a:xfrm>
            <a:off x="404812" y="952500"/>
            <a:ext cx="7703343" cy="5703094"/>
          </a:xfrm>
        </p:spPr>
        <p:txBody>
          <a:bodyPr>
            <a:noAutofit/>
          </a:bodyPr>
          <a:lstStyle/>
          <a:p>
            <a:pPr marL="0" indent="0">
              <a:buNone/>
            </a:pPr>
            <a:r>
              <a:rPr lang="en-GB" sz="1400" b="1" i="1" u="sng" dirty="0"/>
              <a:t>•Organisation</a:t>
            </a:r>
          </a:p>
          <a:p>
            <a:pPr marL="0" indent="0">
              <a:buNone/>
            </a:pPr>
            <a:r>
              <a:rPr lang="en-GB" sz="1400" dirty="0"/>
              <a:t>Company: Flight Foods Ltd</a:t>
            </a:r>
          </a:p>
          <a:p>
            <a:pPr marL="0" indent="0">
              <a:buNone/>
            </a:pPr>
            <a:r>
              <a:rPr lang="en-GB" sz="1400" dirty="0"/>
              <a:t>Industry: Food Manufacturing </a:t>
            </a:r>
          </a:p>
          <a:p>
            <a:pPr marL="0" indent="0">
              <a:buNone/>
            </a:pPr>
            <a:r>
              <a:rPr lang="en-GB" sz="1400" dirty="0"/>
              <a:t>Size: Medium</a:t>
            </a:r>
          </a:p>
          <a:p>
            <a:pPr marL="0" indent="0">
              <a:buNone/>
            </a:pPr>
            <a:r>
              <a:rPr lang="en-GB" sz="1400" dirty="0"/>
              <a:t>Business: manufacturer of ready made meals to airlines</a:t>
            </a:r>
          </a:p>
          <a:p>
            <a:pPr marL="0" indent="0">
              <a:buNone/>
            </a:pPr>
            <a:r>
              <a:rPr lang="en-GB" sz="1400" b="1" i="1" u="sng" dirty="0"/>
              <a:t>•Problem: </a:t>
            </a:r>
          </a:p>
          <a:p>
            <a:pPr marL="514350" indent="-514350">
              <a:buFont typeface="+mj-lt"/>
              <a:buAutoNum type="arabicPeriod"/>
            </a:pPr>
            <a:r>
              <a:rPr lang="en-GB" sz="1400" dirty="0"/>
              <a:t>Losing market share due to poor food standards.</a:t>
            </a:r>
          </a:p>
          <a:p>
            <a:pPr marL="514350" indent="-514350">
              <a:buFont typeface="+mj-lt"/>
              <a:buAutoNum type="arabicPeriod"/>
            </a:pPr>
            <a:r>
              <a:rPr lang="en-GB" sz="1400" dirty="0"/>
              <a:t>Undercooked food</a:t>
            </a:r>
          </a:p>
          <a:p>
            <a:pPr marL="514350" indent="-514350">
              <a:buFont typeface="+mj-lt"/>
              <a:buAutoNum type="arabicPeriod"/>
            </a:pPr>
            <a:r>
              <a:rPr lang="en-GB" sz="1400" dirty="0"/>
              <a:t>Contaminated vegetarian meals</a:t>
            </a:r>
          </a:p>
          <a:p>
            <a:pPr marL="514350" indent="-514350">
              <a:buFont typeface="+mj-lt"/>
              <a:buAutoNum type="arabicPeriod"/>
            </a:pPr>
            <a:r>
              <a:rPr lang="en-GB" sz="1400" dirty="0"/>
              <a:t>Poor Food hygiene standards.</a:t>
            </a:r>
          </a:p>
          <a:p>
            <a:pPr marL="0" indent="0">
              <a:buNone/>
            </a:pPr>
            <a:r>
              <a:rPr lang="en-GB" sz="1400" b="1" i="1" u="sng" dirty="0"/>
              <a:t>•Communication barriers </a:t>
            </a:r>
            <a:r>
              <a:rPr lang="en-GB" sz="1400" dirty="0"/>
              <a:t> </a:t>
            </a:r>
          </a:p>
          <a:p>
            <a:pPr marL="514350" indent="-514350">
              <a:buFont typeface="+mj-lt"/>
              <a:buAutoNum type="arabicPeriod"/>
            </a:pPr>
            <a:r>
              <a:rPr lang="en-GB" sz="1400" dirty="0"/>
              <a:t>Environmental noise</a:t>
            </a:r>
          </a:p>
          <a:p>
            <a:pPr marL="514350" indent="-514350">
              <a:buFont typeface="+mj-lt"/>
              <a:buAutoNum type="arabicPeriod"/>
            </a:pPr>
            <a:r>
              <a:rPr lang="en-GB" sz="1400" dirty="0"/>
              <a:t>Language barrier</a:t>
            </a:r>
          </a:p>
          <a:p>
            <a:pPr marL="0" indent="0">
              <a:buNone/>
            </a:pPr>
            <a:r>
              <a:rPr lang="en-GB" sz="1400" b="1" i="1" u="sng" dirty="0"/>
              <a:t>•Consequence</a:t>
            </a:r>
          </a:p>
          <a:p>
            <a:pPr marL="457200" indent="-457200">
              <a:buFont typeface="+mj-lt"/>
              <a:buAutoNum type="arabicPeriod"/>
            </a:pPr>
            <a:r>
              <a:rPr lang="en-GB" sz="1400" dirty="0"/>
              <a:t>Loss of market share </a:t>
            </a:r>
          </a:p>
          <a:p>
            <a:pPr marL="0" indent="0">
              <a:buNone/>
            </a:pPr>
            <a:r>
              <a:rPr lang="en-GB" sz="1400" b="1" i="1" u="sng" dirty="0"/>
              <a:t>•Solution</a:t>
            </a:r>
          </a:p>
          <a:p>
            <a:pPr marL="457200" indent="-457200">
              <a:buFont typeface="+mj-lt"/>
              <a:buAutoNum type="arabicPeriod"/>
            </a:pPr>
            <a:r>
              <a:rPr lang="en-GB" sz="1400" dirty="0"/>
              <a:t>Suggested implementations</a:t>
            </a:r>
            <a:endParaRPr lang="en-US" sz="1800" b="1" i="1" u="sng" dirty="0"/>
          </a:p>
        </p:txBody>
      </p:sp>
    </p:spTree>
    <p:extLst>
      <p:ext uri="{BB962C8B-B14F-4D97-AF65-F5344CB8AC3E}">
        <p14:creationId xmlns:p14="http://schemas.microsoft.com/office/powerpoint/2010/main" val="1183835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9065DB-9848-7F16-EA38-932BBFFA6C9C}"/>
              </a:ext>
            </a:extLst>
          </p:cNvPr>
          <p:cNvSpPr txBox="1"/>
          <p:nvPr/>
        </p:nvSpPr>
        <p:spPr>
          <a:xfrm>
            <a:off x="0" y="1416844"/>
            <a:ext cx="12055078" cy="3323987"/>
          </a:xfrm>
          <a:prstGeom prst="rect">
            <a:avLst/>
          </a:prstGeom>
          <a:noFill/>
        </p:spPr>
        <p:txBody>
          <a:bodyPr wrap="square" rtlCol="0">
            <a:spAutoFit/>
          </a:bodyPr>
          <a:lstStyle/>
          <a:p>
            <a:pPr algn="l"/>
            <a:r>
              <a:rPr lang="en-GB" sz="2400" dirty="0"/>
              <a:t>Here we explore the problems that have contributed to the decline in flight foods Ltd market share.</a:t>
            </a:r>
          </a:p>
          <a:p>
            <a:pPr algn="l"/>
            <a:endParaRPr lang="en-GB" sz="2400" dirty="0"/>
          </a:p>
          <a:p>
            <a:pPr algn="l"/>
            <a:r>
              <a:rPr lang="en-GB" sz="2400" dirty="0"/>
              <a:t>1. The very first communication barrier Identified is a industrial one – Noise.</a:t>
            </a:r>
          </a:p>
          <a:p>
            <a:pPr algn="l"/>
            <a:r>
              <a:rPr lang="en-GB" sz="2400" dirty="0"/>
              <a:t>The warehouse is big and spacious consisting of echoing industrial machinery (e.g. multiple sealing and packing machines, conveyor belts, flash freezers). This significantly reduces the ability for clear channels of communication from one party to the next.</a:t>
            </a:r>
          </a:p>
          <a:p>
            <a:pPr algn="l"/>
            <a:endParaRPr lang="en-GB" sz="2400" dirty="0"/>
          </a:p>
          <a:p>
            <a:pPr algn="l"/>
            <a:endParaRPr lang="en-US" dirty="0"/>
          </a:p>
        </p:txBody>
      </p:sp>
      <p:sp>
        <p:nvSpPr>
          <p:cNvPr id="2" name="TextBox 1">
            <a:extLst>
              <a:ext uri="{FF2B5EF4-FFF2-40B4-BE49-F238E27FC236}">
                <a16:creationId xmlns:a16="http://schemas.microsoft.com/office/drawing/2014/main" id="{E1D76967-EB9D-A154-5F9F-B2F2C6CE6320}"/>
              </a:ext>
            </a:extLst>
          </p:cNvPr>
          <p:cNvSpPr txBox="1"/>
          <p:nvPr/>
        </p:nvSpPr>
        <p:spPr>
          <a:xfrm>
            <a:off x="136922" y="288132"/>
            <a:ext cx="5117306" cy="707886"/>
          </a:xfrm>
          <a:prstGeom prst="rect">
            <a:avLst/>
          </a:prstGeom>
          <a:noFill/>
        </p:spPr>
        <p:txBody>
          <a:bodyPr wrap="square" rtlCol="0">
            <a:spAutoFit/>
          </a:bodyPr>
          <a:lstStyle/>
          <a:p>
            <a:pPr algn="l"/>
            <a:r>
              <a:rPr lang="en-GB" sz="4000" i="1" u="sng" dirty="0"/>
              <a:t>Problem</a:t>
            </a:r>
            <a:r>
              <a:rPr lang="en-GB" sz="4000" dirty="0"/>
              <a:t> </a:t>
            </a:r>
            <a:endParaRPr lang="en-US" sz="4000" dirty="0"/>
          </a:p>
        </p:txBody>
      </p:sp>
    </p:spTree>
    <p:extLst>
      <p:ext uri="{BB962C8B-B14F-4D97-AF65-F5344CB8AC3E}">
        <p14:creationId xmlns:p14="http://schemas.microsoft.com/office/powerpoint/2010/main" val="360251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lowchart: Process 10">
            <a:extLst>
              <a:ext uri="{FF2B5EF4-FFF2-40B4-BE49-F238E27FC236}">
                <a16:creationId xmlns:a16="http://schemas.microsoft.com/office/drawing/2014/main" id="{FE0838E1-7DB5-AC41-96AF-8087B9EBDFDF}"/>
              </a:ext>
            </a:extLst>
          </p:cNvPr>
          <p:cNvSpPr/>
          <p:nvPr/>
        </p:nvSpPr>
        <p:spPr>
          <a:xfrm>
            <a:off x="4308442" y="4307999"/>
            <a:ext cx="3758041" cy="2155032"/>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Noise:</a:t>
            </a:r>
          </a:p>
          <a:p>
            <a:pPr algn="ctr"/>
            <a:endParaRPr lang="en-GB" dirty="0"/>
          </a:p>
          <a:p>
            <a:pPr algn="ctr"/>
            <a:r>
              <a:rPr lang="en-GB" dirty="0"/>
              <a:t>(1) Environmental Noise due to old machinery</a:t>
            </a:r>
            <a:endParaRPr lang="en-US" dirty="0"/>
          </a:p>
        </p:txBody>
      </p:sp>
      <p:sp>
        <p:nvSpPr>
          <p:cNvPr id="12" name="Flowchart: Process 11">
            <a:extLst>
              <a:ext uri="{FF2B5EF4-FFF2-40B4-BE49-F238E27FC236}">
                <a16:creationId xmlns:a16="http://schemas.microsoft.com/office/drawing/2014/main" id="{7F27A1BB-F9D9-8B63-E1DE-F752054601DB}"/>
              </a:ext>
            </a:extLst>
          </p:cNvPr>
          <p:cNvSpPr/>
          <p:nvPr/>
        </p:nvSpPr>
        <p:spPr>
          <a:xfrm>
            <a:off x="2438015" y="1070532"/>
            <a:ext cx="1870427" cy="2995134"/>
          </a:xfrm>
          <a:prstGeom prst="flowChart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SENDER:</a:t>
            </a:r>
          </a:p>
          <a:p>
            <a:pPr marL="342900" indent="-342900" algn="ctr">
              <a:buFont typeface="+mj-lt"/>
              <a:buAutoNum type="arabicPeriod"/>
            </a:pPr>
            <a:r>
              <a:rPr lang="en-GB" dirty="0"/>
              <a:t>Gary Communicates verbally in English</a:t>
            </a:r>
          </a:p>
          <a:p>
            <a:pPr marL="342900" indent="-342900" algn="ctr">
              <a:buFont typeface="+mj-lt"/>
              <a:buAutoNum type="arabicPeriod"/>
            </a:pPr>
            <a:r>
              <a:rPr lang="en-GB" dirty="0"/>
              <a:t> Through signs in English</a:t>
            </a:r>
            <a:endParaRPr lang="en-US" dirty="0"/>
          </a:p>
        </p:txBody>
      </p:sp>
      <p:sp>
        <p:nvSpPr>
          <p:cNvPr id="14" name="Flowchart: Process 13">
            <a:extLst>
              <a:ext uri="{FF2B5EF4-FFF2-40B4-BE49-F238E27FC236}">
                <a16:creationId xmlns:a16="http://schemas.microsoft.com/office/drawing/2014/main" id="{AE58048D-F681-39BC-1B08-A0C31AD11A74}"/>
              </a:ext>
            </a:extLst>
          </p:cNvPr>
          <p:cNvSpPr/>
          <p:nvPr/>
        </p:nvSpPr>
        <p:spPr>
          <a:xfrm>
            <a:off x="8156409" y="499260"/>
            <a:ext cx="1387503" cy="2275049"/>
          </a:xfrm>
          <a:prstGeom prst="flowChartProcess">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RECEIVER:</a:t>
            </a:r>
          </a:p>
          <a:p>
            <a:pPr algn="ctr"/>
            <a:r>
              <a:rPr lang="en-GB" dirty="0"/>
              <a:t>Workforce</a:t>
            </a:r>
          </a:p>
          <a:p>
            <a:pPr algn="ctr"/>
            <a:r>
              <a:rPr lang="en-GB" dirty="0"/>
              <a:t>Consisting of five different cultures and languages </a:t>
            </a:r>
            <a:endParaRPr lang="en-US" dirty="0"/>
          </a:p>
        </p:txBody>
      </p:sp>
      <p:sp>
        <p:nvSpPr>
          <p:cNvPr id="16" name="Flowchart: Process 15">
            <a:extLst>
              <a:ext uri="{FF2B5EF4-FFF2-40B4-BE49-F238E27FC236}">
                <a16:creationId xmlns:a16="http://schemas.microsoft.com/office/drawing/2014/main" id="{41104AFC-56C0-C9AF-273E-2E1E6C46A89A}"/>
              </a:ext>
            </a:extLst>
          </p:cNvPr>
          <p:cNvSpPr/>
          <p:nvPr/>
        </p:nvSpPr>
        <p:spPr>
          <a:xfrm flipH="1">
            <a:off x="10449541" y="365084"/>
            <a:ext cx="1630839" cy="3956667"/>
          </a:xfrm>
          <a:prstGeom prst="flowChartProcess">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DESTINATION:</a:t>
            </a:r>
          </a:p>
          <a:p>
            <a:pPr marL="342900" indent="-342900" algn="ctr">
              <a:buFont typeface="+mj-lt"/>
              <a:buAutoNum type="arabicPeriod"/>
            </a:pPr>
            <a:r>
              <a:rPr lang="en-GB" dirty="0"/>
              <a:t>Incorrect food hygiene standards.</a:t>
            </a:r>
          </a:p>
          <a:p>
            <a:pPr marL="342900" indent="-342900" algn="ctr">
              <a:buFont typeface="+mj-lt"/>
              <a:buAutoNum type="arabicPeriod"/>
            </a:pPr>
            <a:r>
              <a:rPr lang="en-GB" dirty="0"/>
              <a:t>Low Quality airline meals</a:t>
            </a:r>
          </a:p>
          <a:p>
            <a:pPr marL="342900" indent="-342900" algn="ctr">
              <a:buFont typeface="+mj-lt"/>
              <a:buAutoNum type="arabicPeriod"/>
            </a:pPr>
            <a:r>
              <a:rPr lang="en-GB" dirty="0"/>
              <a:t>Decrease in market share</a:t>
            </a:r>
            <a:endParaRPr lang="en-US" dirty="0"/>
          </a:p>
        </p:txBody>
      </p:sp>
      <p:sp>
        <p:nvSpPr>
          <p:cNvPr id="18" name="Flowchart: Process 17">
            <a:extLst>
              <a:ext uri="{FF2B5EF4-FFF2-40B4-BE49-F238E27FC236}">
                <a16:creationId xmlns:a16="http://schemas.microsoft.com/office/drawing/2014/main" id="{6DBD2692-E9C7-CE3B-8D49-466A1BA4EE92}"/>
              </a:ext>
            </a:extLst>
          </p:cNvPr>
          <p:cNvSpPr/>
          <p:nvPr/>
        </p:nvSpPr>
        <p:spPr>
          <a:xfrm>
            <a:off x="5394736" y="598206"/>
            <a:ext cx="1986138" cy="3037050"/>
          </a:xfrm>
          <a:prstGeom prst="flowChartProcess">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CHANNELS:</a:t>
            </a:r>
          </a:p>
          <a:p>
            <a:pPr algn="ctr"/>
            <a:r>
              <a:rPr lang="en-GB" dirty="0"/>
              <a:t>1.Spoken word In English</a:t>
            </a:r>
          </a:p>
          <a:p>
            <a:pPr algn="ctr"/>
            <a:r>
              <a:rPr lang="en-GB" dirty="0"/>
              <a:t>2. Written signs in English</a:t>
            </a:r>
            <a:endParaRPr lang="en-US" dirty="0"/>
          </a:p>
        </p:txBody>
      </p:sp>
      <p:sp>
        <p:nvSpPr>
          <p:cNvPr id="23" name="Flowchart: Process 22">
            <a:extLst>
              <a:ext uri="{FF2B5EF4-FFF2-40B4-BE49-F238E27FC236}">
                <a16:creationId xmlns:a16="http://schemas.microsoft.com/office/drawing/2014/main" id="{44F880C0-2079-E69A-E7C7-CBE0E269D83F}"/>
              </a:ext>
            </a:extLst>
          </p:cNvPr>
          <p:cNvSpPr/>
          <p:nvPr/>
        </p:nvSpPr>
        <p:spPr>
          <a:xfrm>
            <a:off x="85584" y="821889"/>
            <a:ext cx="1564567" cy="4154923"/>
          </a:xfrm>
          <a:prstGeom prst="flowChartProcess">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SOURCE:</a:t>
            </a:r>
          </a:p>
          <a:p>
            <a:pPr marL="342900" indent="-342900" algn="ctr">
              <a:buFont typeface="+mj-lt"/>
              <a:buAutoNum type="arabicPeriod"/>
            </a:pPr>
            <a:r>
              <a:rPr lang="en-GB" dirty="0"/>
              <a:t>Gary Communicates Health and safety standards to the workforce</a:t>
            </a:r>
            <a:endParaRPr lang="en-US" dirty="0"/>
          </a:p>
        </p:txBody>
      </p:sp>
      <p:sp>
        <p:nvSpPr>
          <p:cNvPr id="2" name="Arrow: Up 1">
            <a:extLst>
              <a:ext uri="{FF2B5EF4-FFF2-40B4-BE49-F238E27FC236}">
                <a16:creationId xmlns:a16="http://schemas.microsoft.com/office/drawing/2014/main" id="{7A9998F1-E041-F3C5-9D13-1A38A30898E8}"/>
              </a:ext>
            </a:extLst>
          </p:cNvPr>
          <p:cNvSpPr/>
          <p:nvPr/>
        </p:nvSpPr>
        <p:spPr>
          <a:xfrm>
            <a:off x="5643451" y="3756422"/>
            <a:ext cx="1062085" cy="502158"/>
          </a:xfrm>
          <a:prstGeom prst="up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Arrow Connector 2">
            <a:extLst>
              <a:ext uri="{FF2B5EF4-FFF2-40B4-BE49-F238E27FC236}">
                <a16:creationId xmlns:a16="http://schemas.microsoft.com/office/drawing/2014/main" id="{ADAE7095-3F5F-63F6-2153-B50EBF467D6C}"/>
              </a:ext>
            </a:extLst>
          </p:cNvPr>
          <p:cNvCxnSpPr>
            <a:cxnSpLocks/>
          </p:cNvCxnSpPr>
          <p:nvPr/>
        </p:nvCxnSpPr>
        <p:spPr>
          <a:xfrm flipH="1">
            <a:off x="2025403" y="2565797"/>
            <a:ext cx="1179" cy="2819718"/>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6331E60D-8F53-A2D3-8F08-F7CDA3ABF152}"/>
              </a:ext>
            </a:extLst>
          </p:cNvPr>
          <p:cNvSpPr txBox="1"/>
          <p:nvPr/>
        </p:nvSpPr>
        <p:spPr>
          <a:xfrm>
            <a:off x="668314" y="5641142"/>
            <a:ext cx="2378566" cy="1200329"/>
          </a:xfrm>
          <a:prstGeom prst="rect">
            <a:avLst/>
          </a:prstGeom>
          <a:noFill/>
        </p:spPr>
        <p:txBody>
          <a:bodyPr wrap="square" rtlCol="0">
            <a:spAutoFit/>
          </a:bodyPr>
          <a:lstStyle/>
          <a:p>
            <a:pPr algn="l"/>
            <a:r>
              <a:rPr lang="en-GB" dirty="0"/>
              <a:t>Food hygiene + Health and safety instructions in Gary’s mind</a:t>
            </a:r>
            <a:endParaRPr lang="en-US" dirty="0"/>
          </a:p>
        </p:txBody>
      </p:sp>
      <p:sp>
        <p:nvSpPr>
          <p:cNvPr id="53" name="Arrow: Notched Right 52">
            <a:extLst>
              <a:ext uri="{FF2B5EF4-FFF2-40B4-BE49-F238E27FC236}">
                <a16:creationId xmlns:a16="http://schemas.microsoft.com/office/drawing/2014/main" id="{B23E4553-D3A7-A4DB-AEDD-A9B6FAB6A316}"/>
              </a:ext>
            </a:extLst>
          </p:cNvPr>
          <p:cNvSpPr/>
          <p:nvPr/>
        </p:nvSpPr>
        <p:spPr>
          <a:xfrm>
            <a:off x="4618368" y="1663572"/>
            <a:ext cx="715157" cy="864698"/>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Arrow: Notched Right 56">
            <a:extLst>
              <a:ext uri="{FF2B5EF4-FFF2-40B4-BE49-F238E27FC236}">
                <a16:creationId xmlns:a16="http://schemas.microsoft.com/office/drawing/2014/main" id="{6E821D86-50F6-8CCC-798A-22849FA84279}"/>
              </a:ext>
            </a:extLst>
          </p:cNvPr>
          <p:cNvSpPr/>
          <p:nvPr/>
        </p:nvSpPr>
        <p:spPr>
          <a:xfrm>
            <a:off x="1698368" y="1714364"/>
            <a:ext cx="692117" cy="839662"/>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8" name="Straight Arrow Connector 57">
            <a:extLst>
              <a:ext uri="{FF2B5EF4-FFF2-40B4-BE49-F238E27FC236}">
                <a16:creationId xmlns:a16="http://schemas.microsoft.com/office/drawing/2014/main" id="{2EAB11F6-296C-4BB9-7FBD-12131B70360D}"/>
              </a:ext>
            </a:extLst>
          </p:cNvPr>
          <p:cNvCxnSpPr>
            <a:cxnSpLocks/>
          </p:cNvCxnSpPr>
          <p:nvPr/>
        </p:nvCxnSpPr>
        <p:spPr>
          <a:xfrm flipH="1">
            <a:off x="4753914" y="394969"/>
            <a:ext cx="67527" cy="1111172"/>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72" name="TextBox 71">
            <a:extLst>
              <a:ext uri="{FF2B5EF4-FFF2-40B4-BE49-F238E27FC236}">
                <a16:creationId xmlns:a16="http://schemas.microsoft.com/office/drawing/2014/main" id="{3EA2C9ED-7FD9-7107-AE10-76BB1590A023}"/>
              </a:ext>
            </a:extLst>
          </p:cNvPr>
          <p:cNvSpPr txBox="1"/>
          <p:nvPr/>
        </p:nvSpPr>
        <p:spPr>
          <a:xfrm rot="10800000" flipV="1">
            <a:off x="1190628" y="21512"/>
            <a:ext cx="6977053" cy="646331"/>
          </a:xfrm>
          <a:prstGeom prst="rect">
            <a:avLst/>
          </a:prstGeom>
          <a:noFill/>
        </p:spPr>
        <p:txBody>
          <a:bodyPr wrap="square" rtlCol="0">
            <a:spAutoFit/>
          </a:bodyPr>
          <a:lstStyle/>
          <a:p>
            <a:pPr algn="l"/>
            <a:r>
              <a:rPr lang="en-GB" dirty="0"/>
              <a:t>Gary’s Voice + written signs in English + Personal demonstration and attitude </a:t>
            </a:r>
            <a:endParaRPr lang="en-US" dirty="0"/>
          </a:p>
        </p:txBody>
      </p:sp>
      <p:sp>
        <p:nvSpPr>
          <p:cNvPr id="75" name="Arrow: Notched Right 74">
            <a:extLst>
              <a:ext uri="{FF2B5EF4-FFF2-40B4-BE49-F238E27FC236}">
                <a16:creationId xmlns:a16="http://schemas.microsoft.com/office/drawing/2014/main" id="{35662334-7F24-6C6B-8622-92E2595181BB}"/>
              </a:ext>
            </a:extLst>
          </p:cNvPr>
          <p:cNvSpPr/>
          <p:nvPr/>
        </p:nvSpPr>
        <p:spPr>
          <a:xfrm>
            <a:off x="7410949" y="1676090"/>
            <a:ext cx="692117" cy="839662"/>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Arrow Connector 75">
            <a:extLst>
              <a:ext uri="{FF2B5EF4-FFF2-40B4-BE49-F238E27FC236}">
                <a16:creationId xmlns:a16="http://schemas.microsoft.com/office/drawing/2014/main" id="{AD6B3FFF-3125-A737-4B7D-95FF263D5B24}"/>
              </a:ext>
            </a:extLst>
          </p:cNvPr>
          <p:cNvCxnSpPr>
            <a:cxnSpLocks/>
            <a:stCxn id="75" idx="2"/>
          </p:cNvCxnSpPr>
          <p:nvPr/>
        </p:nvCxnSpPr>
        <p:spPr>
          <a:xfrm>
            <a:off x="7757008" y="2515752"/>
            <a:ext cx="692117" cy="1704554"/>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83" name="TextBox 82">
            <a:extLst>
              <a:ext uri="{FF2B5EF4-FFF2-40B4-BE49-F238E27FC236}">
                <a16:creationId xmlns:a16="http://schemas.microsoft.com/office/drawing/2014/main" id="{35ECA552-3842-9128-79D3-5800E7989454}"/>
              </a:ext>
            </a:extLst>
          </p:cNvPr>
          <p:cNvSpPr txBox="1"/>
          <p:nvPr/>
        </p:nvSpPr>
        <p:spPr>
          <a:xfrm>
            <a:off x="8277082" y="4258580"/>
            <a:ext cx="1690817" cy="923330"/>
          </a:xfrm>
          <a:prstGeom prst="rect">
            <a:avLst/>
          </a:prstGeom>
          <a:noFill/>
        </p:spPr>
        <p:txBody>
          <a:bodyPr wrap="square" rtlCol="0">
            <a:spAutoFit/>
          </a:bodyPr>
          <a:lstStyle/>
          <a:p>
            <a:pPr algn="l"/>
            <a:r>
              <a:rPr lang="en-GB" dirty="0"/>
              <a:t>Personal demonstration+ attitude </a:t>
            </a:r>
            <a:endParaRPr lang="en-US" dirty="0"/>
          </a:p>
        </p:txBody>
      </p:sp>
      <p:sp>
        <p:nvSpPr>
          <p:cNvPr id="6" name="Arrow: Notched Right 5">
            <a:extLst>
              <a:ext uri="{FF2B5EF4-FFF2-40B4-BE49-F238E27FC236}">
                <a16:creationId xmlns:a16="http://schemas.microsoft.com/office/drawing/2014/main" id="{2B00C5DF-C911-F9D0-D90E-625D39FEE2AD}"/>
              </a:ext>
            </a:extLst>
          </p:cNvPr>
          <p:cNvSpPr/>
          <p:nvPr/>
        </p:nvSpPr>
        <p:spPr>
          <a:xfrm>
            <a:off x="9604063" y="1782539"/>
            <a:ext cx="692117" cy="839662"/>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9B9CDD2-B814-D499-0515-C79456E77502}"/>
              </a:ext>
            </a:extLst>
          </p:cNvPr>
          <p:cNvSpPr txBox="1"/>
          <p:nvPr/>
        </p:nvSpPr>
        <p:spPr>
          <a:xfrm rot="10800000" flipV="1">
            <a:off x="9543912" y="6539223"/>
            <a:ext cx="2855930" cy="253916"/>
          </a:xfrm>
          <a:prstGeom prst="rect">
            <a:avLst/>
          </a:prstGeom>
          <a:noFill/>
        </p:spPr>
        <p:txBody>
          <a:bodyPr wrap="square">
            <a:spAutoFit/>
          </a:bodyPr>
          <a:lstStyle/>
          <a:p>
            <a:r>
              <a:rPr lang="en-US" sz="1050" dirty="0"/>
              <a:t>Adapted from Shannon and Weaver (1949).</a:t>
            </a:r>
          </a:p>
        </p:txBody>
      </p:sp>
    </p:spTree>
    <p:extLst>
      <p:ext uri="{BB962C8B-B14F-4D97-AF65-F5344CB8AC3E}">
        <p14:creationId xmlns:p14="http://schemas.microsoft.com/office/powerpoint/2010/main" val="3806910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66EE4-77E3-D0C0-996F-3FF09AB3F734}"/>
              </a:ext>
            </a:extLst>
          </p:cNvPr>
          <p:cNvSpPr>
            <a:spLocks noGrp="1"/>
          </p:cNvSpPr>
          <p:nvPr>
            <p:ph type="title"/>
          </p:nvPr>
        </p:nvSpPr>
        <p:spPr/>
        <p:txBody>
          <a:bodyPr/>
          <a:lstStyle/>
          <a:p>
            <a:r>
              <a:rPr lang="en-GB" i="1" u="sng" dirty="0"/>
              <a:t>Solution</a:t>
            </a:r>
            <a:endParaRPr lang="en-US" i="1" u="sng" dirty="0"/>
          </a:p>
        </p:txBody>
      </p:sp>
      <p:sp>
        <p:nvSpPr>
          <p:cNvPr id="3" name="Content Placeholder 2">
            <a:extLst>
              <a:ext uri="{FF2B5EF4-FFF2-40B4-BE49-F238E27FC236}">
                <a16:creationId xmlns:a16="http://schemas.microsoft.com/office/drawing/2014/main" id="{9BE50586-B088-BBA4-B9C6-4F3D66395385}"/>
              </a:ext>
            </a:extLst>
          </p:cNvPr>
          <p:cNvSpPr>
            <a:spLocks noGrp="1"/>
          </p:cNvSpPr>
          <p:nvPr>
            <p:ph idx="1"/>
          </p:nvPr>
        </p:nvSpPr>
        <p:spPr>
          <a:xfrm>
            <a:off x="992982" y="1253331"/>
            <a:ext cx="10515600" cy="5378450"/>
          </a:xfrm>
        </p:spPr>
        <p:txBody>
          <a:bodyPr>
            <a:normAutofit/>
          </a:bodyPr>
          <a:lstStyle/>
          <a:p>
            <a:pPr marL="514350" indent="-514350">
              <a:buFont typeface="+mj-lt"/>
              <a:buAutoNum type="arabicPeriod"/>
            </a:pPr>
            <a:endParaRPr lang="en-GB" dirty="0"/>
          </a:p>
          <a:p>
            <a:pPr marL="0" indent="0">
              <a:buNone/>
            </a:pPr>
            <a:endParaRPr lang="en-GB" dirty="0"/>
          </a:p>
          <a:p>
            <a:r>
              <a:rPr lang="en-GB" sz="2400" dirty="0"/>
              <a:t>Signs:</a:t>
            </a:r>
            <a:r>
              <a:rPr lang="en-GB" sz="2400" b="1" i="1" dirty="0"/>
              <a:t> </a:t>
            </a:r>
            <a:r>
              <a:rPr lang="en-GB" sz="2400" dirty="0"/>
              <a:t>Improve visual Instructions, provide written instructions in all languages applicable. Colour code instruction </a:t>
            </a:r>
            <a:r>
              <a:rPr lang="en-GB" sz="2400" dirty="0" err="1"/>
              <a:t>I.e</a:t>
            </a:r>
            <a:r>
              <a:rPr lang="en-GB" sz="2400" dirty="0"/>
              <a:t> red = Prohibited while Green = Acceptable.</a:t>
            </a:r>
          </a:p>
          <a:p>
            <a:r>
              <a:rPr lang="en-GB" sz="2400" dirty="0"/>
              <a:t>Headset radio for trained staff</a:t>
            </a:r>
          </a:p>
          <a:p>
            <a:pPr marL="0" indent="0">
              <a:buNone/>
            </a:pPr>
            <a:endParaRPr lang="en-GB" dirty="0"/>
          </a:p>
        </p:txBody>
      </p:sp>
      <p:sp>
        <p:nvSpPr>
          <p:cNvPr id="4" name="TextBox 3">
            <a:extLst>
              <a:ext uri="{FF2B5EF4-FFF2-40B4-BE49-F238E27FC236}">
                <a16:creationId xmlns:a16="http://schemas.microsoft.com/office/drawing/2014/main" id="{1AF1C6D3-A345-EB0A-67F5-0304E6E443D8}"/>
              </a:ext>
            </a:extLst>
          </p:cNvPr>
          <p:cNvSpPr txBox="1"/>
          <p:nvPr/>
        </p:nvSpPr>
        <p:spPr>
          <a:xfrm>
            <a:off x="10902553" y="6308209"/>
            <a:ext cx="1950244" cy="369332"/>
          </a:xfrm>
          <a:prstGeom prst="rect">
            <a:avLst/>
          </a:prstGeom>
          <a:noFill/>
        </p:spPr>
        <p:txBody>
          <a:bodyPr wrap="square" rtlCol="0">
            <a:spAutoFit/>
          </a:bodyPr>
          <a:lstStyle/>
          <a:p>
            <a:pPr algn="l"/>
            <a:r>
              <a:rPr lang="en-GB" dirty="0"/>
              <a:t>(HSE, </a:t>
            </a:r>
            <a:r>
              <a:rPr lang="en-GB" dirty="0" err="1"/>
              <a:t>n.d.</a:t>
            </a:r>
            <a:r>
              <a:rPr lang="en-GB" dirty="0"/>
              <a:t>)</a:t>
            </a:r>
            <a:endParaRPr lang="en-US" dirty="0"/>
          </a:p>
        </p:txBody>
      </p:sp>
    </p:spTree>
    <p:extLst>
      <p:ext uri="{BB962C8B-B14F-4D97-AF65-F5344CB8AC3E}">
        <p14:creationId xmlns:p14="http://schemas.microsoft.com/office/powerpoint/2010/main" val="2890280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lowchart: Process 10">
            <a:extLst>
              <a:ext uri="{FF2B5EF4-FFF2-40B4-BE49-F238E27FC236}">
                <a16:creationId xmlns:a16="http://schemas.microsoft.com/office/drawing/2014/main" id="{FE0838E1-7DB5-AC41-96AF-8087B9EBDFDF}"/>
              </a:ext>
            </a:extLst>
          </p:cNvPr>
          <p:cNvSpPr/>
          <p:nvPr/>
        </p:nvSpPr>
        <p:spPr>
          <a:xfrm>
            <a:off x="4308442" y="4307999"/>
            <a:ext cx="3758041" cy="2155032"/>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Noise:</a:t>
            </a:r>
          </a:p>
          <a:p>
            <a:pPr algn="ctr"/>
            <a:endParaRPr lang="en-GB" dirty="0"/>
          </a:p>
          <a:p>
            <a:pPr algn="ctr"/>
            <a:r>
              <a:rPr lang="en-GB" dirty="0"/>
              <a:t>(1) Clanking and Banging</a:t>
            </a:r>
            <a:endParaRPr lang="en-US" dirty="0"/>
          </a:p>
        </p:txBody>
      </p:sp>
      <p:sp>
        <p:nvSpPr>
          <p:cNvPr id="12" name="Flowchart: Process 11">
            <a:extLst>
              <a:ext uri="{FF2B5EF4-FFF2-40B4-BE49-F238E27FC236}">
                <a16:creationId xmlns:a16="http://schemas.microsoft.com/office/drawing/2014/main" id="{7F27A1BB-F9D9-8B63-E1DE-F752054601DB}"/>
              </a:ext>
            </a:extLst>
          </p:cNvPr>
          <p:cNvSpPr/>
          <p:nvPr/>
        </p:nvSpPr>
        <p:spPr>
          <a:xfrm rot="10800000" flipV="1">
            <a:off x="2677532" y="831451"/>
            <a:ext cx="1989762" cy="3216674"/>
          </a:xfrm>
          <a:prstGeom prst="flowChart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SENDER:</a:t>
            </a:r>
          </a:p>
          <a:p>
            <a:pPr marL="342900" indent="-342900" algn="ctr">
              <a:buFont typeface="+mj-lt"/>
              <a:buAutoNum type="arabicPeriod"/>
            </a:pPr>
            <a:r>
              <a:rPr lang="en-GB" dirty="0"/>
              <a:t>Team leaders Communicate verbally in respective languages. 2. Improved visual + written signs in respective languages.</a:t>
            </a:r>
            <a:endParaRPr lang="en-US" dirty="0"/>
          </a:p>
        </p:txBody>
      </p:sp>
      <p:sp>
        <p:nvSpPr>
          <p:cNvPr id="14" name="Flowchart: Process 13">
            <a:extLst>
              <a:ext uri="{FF2B5EF4-FFF2-40B4-BE49-F238E27FC236}">
                <a16:creationId xmlns:a16="http://schemas.microsoft.com/office/drawing/2014/main" id="{AE58048D-F681-39BC-1B08-A0C31AD11A74}"/>
              </a:ext>
            </a:extLst>
          </p:cNvPr>
          <p:cNvSpPr/>
          <p:nvPr/>
        </p:nvSpPr>
        <p:spPr>
          <a:xfrm>
            <a:off x="8348427" y="558638"/>
            <a:ext cx="1387503" cy="2275049"/>
          </a:xfrm>
          <a:prstGeom prst="flowChartProcess">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RECEIVER:</a:t>
            </a:r>
          </a:p>
          <a:p>
            <a:pPr algn="ctr"/>
            <a:r>
              <a:rPr lang="en-GB" dirty="0"/>
              <a:t>Workforce</a:t>
            </a:r>
          </a:p>
          <a:p>
            <a:pPr algn="ctr"/>
            <a:r>
              <a:rPr lang="en-GB" dirty="0"/>
              <a:t>Consisting of five different cultures and languages </a:t>
            </a:r>
            <a:endParaRPr lang="en-US" dirty="0"/>
          </a:p>
        </p:txBody>
      </p:sp>
      <p:sp>
        <p:nvSpPr>
          <p:cNvPr id="16" name="Flowchart: Process 15">
            <a:extLst>
              <a:ext uri="{FF2B5EF4-FFF2-40B4-BE49-F238E27FC236}">
                <a16:creationId xmlns:a16="http://schemas.microsoft.com/office/drawing/2014/main" id="{41104AFC-56C0-C9AF-273E-2E1E6C46A89A}"/>
              </a:ext>
            </a:extLst>
          </p:cNvPr>
          <p:cNvSpPr/>
          <p:nvPr/>
        </p:nvSpPr>
        <p:spPr>
          <a:xfrm flipH="1">
            <a:off x="10426413" y="344677"/>
            <a:ext cx="1630839" cy="3956667"/>
          </a:xfrm>
          <a:prstGeom prst="flowChartProcess">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DESTINATION:</a:t>
            </a:r>
          </a:p>
          <a:p>
            <a:pPr marL="342900" indent="-342900" algn="ctr">
              <a:buFont typeface="+mj-lt"/>
              <a:buAutoNum type="arabicPeriod"/>
            </a:pPr>
            <a:r>
              <a:rPr lang="en-GB" dirty="0"/>
              <a:t>Correct food hygiene standards.</a:t>
            </a:r>
          </a:p>
          <a:p>
            <a:pPr marL="342900" indent="-342900" algn="ctr">
              <a:buFont typeface="+mj-lt"/>
              <a:buAutoNum type="arabicPeriod"/>
            </a:pPr>
            <a:r>
              <a:rPr lang="en-GB" dirty="0"/>
              <a:t>High Quality airline meals</a:t>
            </a:r>
          </a:p>
          <a:p>
            <a:pPr marL="342900" indent="-342900" algn="ctr">
              <a:buFont typeface="+mj-lt"/>
              <a:buAutoNum type="arabicPeriod"/>
            </a:pPr>
            <a:r>
              <a:rPr lang="en-GB" dirty="0"/>
              <a:t>Increase in market share</a:t>
            </a:r>
            <a:endParaRPr lang="en-US" dirty="0"/>
          </a:p>
        </p:txBody>
      </p:sp>
      <p:sp>
        <p:nvSpPr>
          <p:cNvPr id="18" name="Flowchart: Process 17">
            <a:extLst>
              <a:ext uri="{FF2B5EF4-FFF2-40B4-BE49-F238E27FC236}">
                <a16:creationId xmlns:a16="http://schemas.microsoft.com/office/drawing/2014/main" id="{6DBD2692-E9C7-CE3B-8D49-466A1BA4EE92}"/>
              </a:ext>
            </a:extLst>
          </p:cNvPr>
          <p:cNvSpPr/>
          <p:nvPr/>
        </p:nvSpPr>
        <p:spPr>
          <a:xfrm>
            <a:off x="5516056" y="558638"/>
            <a:ext cx="1986138" cy="3037050"/>
          </a:xfrm>
          <a:prstGeom prst="flowChartProcess">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CHANNELS:</a:t>
            </a:r>
          </a:p>
          <a:p>
            <a:pPr algn="ctr"/>
            <a:r>
              <a:rPr lang="en-GB" dirty="0"/>
              <a:t>1.Team leaders + Spoken word</a:t>
            </a:r>
          </a:p>
          <a:p>
            <a:pPr algn="ctr"/>
            <a:r>
              <a:rPr lang="en-GB" dirty="0"/>
              <a:t>2.Visual writing and signs</a:t>
            </a:r>
          </a:p>
        </p:txBody>
      </p:sp>
      <p:sp>
        <p:nvSpPr>
          <p:cNvPr id="23" name="Flowchart: Process 22">
            <a:extLst>
              <a:ext uri="{FF2B5EF4-FFF2-40B4-BE49-F238E27FC236}">
                <a16:creationId xmlns:a16="http://schemas.microsoft.com/office/drawing/2014/main" id="{44F880C0-2079-E69A-E7C7-CBE0E269D83F}"/>
              </a:ext>
            </a:extLst>
          </p:cNvPr>
          <p:cNvSpPr/>
          <p:nvPr/>
        </p:nvSpPr>
        <p:spPr>
          <a:xfrm>
            <a:off x="207446" y="831450"/>
            <a:ext cx="1650151" cy="4143014"/>
          </a:xfrm>
          <a:prstGeom prst="flowChartProcess">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SOURCE:</a:t>
            </a:r>
          </a:p>
          <a:p>
            <a:pPr marL="342900" indent="-342900" algn="ctr">
              <a:buFont typeface="+mj-lt"/>
              <a:buAutoNum type="arabicPeriod"/>
            </a:pPr>
            <a:r>
              <a:rPr lang="en-GB" dirty="0"/>
              <a:t>Gary Communicates Health and safety standards to the workforce to sender in English </a:t>
            </a:r>
            <a:endParaRPr lang="en-US" dirty="0"/>
          </a:p>
        </p:txBody>
      </p:sp>
      <p:sp>
        <p:nvSpPr>
          <p:cNvPr id="2" name="Arrow: Up 1">
            <a:extLst>
              <a:ext uri="{FF2B5EF4-FFF2-40B4-BE49-F238E27FC236}">
                <a16:creationId xmlns:a16="http://schemas.microsoft.com/office/drawing/2014/main" id="{7A9998F1-E041-F3C5-9D13-1A38A30898E8}"/>
              </a:ext>
            </a:extLst>
          </p:cNvPr>
          <p:cNvSpPr/>
          <p:nvPr/>
        </p:nvSpPr>
        <p:spPr>
          <a:xfrm>
            <a:off x="5643451" y="3756422"/>
            <a:ext cx="1062085" cy="502158"/>
          </a:xfrm>
          <a:prstGeom prst="up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Arrow Connector 2">
            <a:extLst>
              <a:ext uri="{FF2B5EF4-FFF2-40B4-BE49-F238E27FC236}">
                <a16:creationId xmlns:a16="http://schemas.microsoft.com/office/drawing/2014/main" id="{ADAE7095-3F5F-63F6-2153-B50EBF467D6C}"/>
              </a:ext>
            </a:extLst>
          </p:cNvPr>
          <p:cNvCxnSpPr>
            <a:cxnSpLocks/>
          </p:cNvCxnSpPr>
          <p:nvPr/>
        </p:nvCxnSpPr>
        <p:spPr>
          <a:xfrm>
            <a:off x="2337167" y="2199865"/>
            <a:ext cx="0" cy="2774599"/>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6331E60D-8F53-A2D3-8F08-F7CDA3ABF152}"/>
              </a:ext>
            </a:extLst>
          </p:cNvPr>
          <p:cNvSpPr txBox="1"/>
          <p:nvPr/>
        </p:nvSpPr>
        <p:spPr>
          <a:xfrm>
            <a:off x="1857597" y="5024191"/>
            <a:ext cx="2378566" cy="1200329"/>
          </a:xfrm>
          <a:prstGeom prst="rect">
            <a:avLst/>
          </a:prstGeom>
          <a:noFill/>
        </p:spPr>
        <p:txBody>
          <a:bodyPr wrap="square" rtlCol="0">
            <a:spAutoFit/>
          </a:bodyPr>
          <a:lstStyle/>
          <a:p>
            <a:pPr algn="l"/>
            <a:r>
              <a:rPr lang="en-GB" dirty="0"/>
              <a:t>Food hygiene + Health and safety instructions in Gary’s mind/procedure book</a:t>
            </a:r>
            <a:endParaRPr lang="en-US" dirty="0"/>
          </a:p>
        </p:txBody>
      </p:sp>
      <p:sp>
        <p:nvSpPr>
          <p:cNvPr id="53" name="Arrow: Notched Right 52">
            <a:extLst>
              <a:ext uri="{FF2B5EF4-FFF2-40B4-BE49-F238E27FC236}">
                <a16:creationId xmlns:a16="http://schemas.microsoft.com/office/drawing/2014/main" id="{B23E4553-D3A7-A4DB-AEDD-A9B6FAB6A316}"/>
              </a:ext>
            </a:extLst>
          </p:cNvPr>
          <p:cNvSpPr/>
          <p:nvPr/>
        </p:nvSpPr>
        <p:spPr>
          <a:xfrm>
            <a:off x="4768038" y="1644814"/>
            <a:ext cx="715157" cy="864698"/>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Arrow: Notched Right 56">
            <a:extLst>
              <a:ext uri="{FF2B5EF4-FFF2-40B4-BE49-F238E27FC236}">
                <a16:creationId xmlns:a16="http://schemas.microsoft.com/office/drawing/2014/main" id="{6E821D86-50F6-8CCC-798A-22849FA84279}"/>
              </a:ext>
            </a:extLst>
          </p:cNvPr>
          <p:cNvSpPr/>
          <p:nvPr/>
        </p:nvSpPr>
        <p:spPr>
          <a:xfrm>
            <a:off x="2034595" y="1549973"/>
            <a:ext cx="692117" cy="839662"/>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8" name="Straight Arrow Connector 57">
            <a:extLst>
              <a:ext uri="{FF2B5EF4-FFF2-40B4-BE49-F238E27FC236}">
                <a16:creationId xmlns:a16="http://schemas.microsoft.com/office/drawing/2014/main" id="{2EAB11F6-296C-4BB9-7FBD-12131B70360D}"/>
              </a:ext>
            </a:extLst>
          </p:cNvPr>
          <p:cNvCxnSpPr>
            <a:cxnSpLocks/>
            <a:endCxn id="53" idx="0"/>
          </p:cNvCxnSpPr>
          <p:nvPr/>
        </p:nvCxnSpPr>
        <p:spPr>
          <a:xfrm>
            <a:off x="4518422" y="558638"/>
            <a:ext cx="607195" cy="1086176"/>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72" name="TextBox 71">
            <a:extLst>
              <a:ext uri="{FF2B5EF4-FFF2-40B4-BE49-F238E27FC236}">
                <a16:creationId xmlns:a16="http://schemas.microsoft.com/office/drawing/2014/main" id="{3EA2C9ED-7FD9-7107-AE10-76BB1590A023}"/>
              </a:ext>
            </a:extLst>
          </p:cNvPr>
          <p:cNvSpPr txBox="1"/>
          <p:nvPr/>
        </p:nvSpPr>
        <p:spPr>
          <a:xfrm rot="10800000" flipV="1">
            <a:off x="1190628" y="21512"/>
            <a:ext cx="6977053" cy="646331"/>
          </a:xfrm>
          <a:prstGeom prst="rect">
            <a:avLst/>
          </a:prstGeom>
          <a:noFill/>
        </p:spPr>
        <p:txBody>
          <a:bodyPr wrap="square" rtlCol="0">
            <a:spAutoFit/>
          </a:bodyPr>
          <a:lstStyle/>
          <a:p>
            <a:pPr algn="l"/>
            <a:r>
              <a:rPr lang="en-GB" dirty="0"/>
              <a:t>Headset radios + improved visual signs + Gary’s Personal demonstration and attitude </a:t>
            </a:r>
            <a:endParaRPr lang="en-US" dirty="0"/>
          </a:p>
        </p:txBody>
      </p:sp>
      <p:sp>
        <p:nvSpPr>
          <p:cNvPr id="75" name="Arrow: Notched Right 74">
            <a:extLst>
              <a:ext uri="{FF2B5EF4-FFF2-40B4-BE49-F238E27FC236}">
                <a16:creationId xmlns:a16="http://schemas.microsoft.com/office/drawing/2014/main" id="{35662334-7F24-6C6B-8622-92E2595181BB}"/>
              </a:ext>
            </a:extLst>
          </p:cNvPr>
          <p:cNvSpPr/>
          <p:nvPr/>
        </p:nvSpPr>
        <p:spPr>
          <a:xfrm>
            <a:off x="7579252" y="1780034"/>
            <a:ext cx="692117" cy="839662"/>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Arrow Connector 75">
            <a:extLst>
              <a:ext uri="{FF2B5EF4-FFF2-40B4-BE49-F238E27FC236}">
                <a16:creationId xmlns:a16="http://schemas.microsoft.com/office/drawing/2014/main" id="{AD6B3FFF-3125-A737-4B7D-95FF263D5B24}"/>
              </a:ext>
            </a:extLst>
          </p:cNvPr>
          <p:cNvCxnSpPr>
            <a:cxnSpLocks/>
            <a:stCxn id="75" idx="2"/>
          </p:cNvCxnSpPr>
          <p:nvPr/>
        </p:nvCxnSpPr>
        <p:spPr>
          <a:xfrm>
            <a:off x="7925311" y="2619696"/>
            <a:ext cx="692117" cy="1704554"/>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6" name="Arrow: Notched Right 5">
            <a:extLst>
              <a:ext uri="{FF2B5EF4-FFF2-40B4-BE49-F238E27FC236}">
                <a16:creationId xmlns:a16="http://schemas.microsoft.com/office/drawing/2014/main" id="{2B00C5DF-C911-F9D0-D90E-625D39FEE2AD}"/>
              </a:ext>
            </a:extLst>
          </p:cNvPr>
          <p:cNvSpPr/>
          <p:nvPr/>
        </p:nvSpPr>
        <p:spPr>
          <a:xfrm>
            <a:off x="9916676" y="1277583"/>
            <a:ext cx="471977" cy="837158"/>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5471315-B537-EB83-97C5-43EA39CB4904}"/>
              </a:ext>
            </a:extLst>
          </p:cNvPr>
          <p:cNvSpPr txBox="1"/>
          <p:nvPr/>
        </p:nvSpPr>
        <p:spPr>
          <a:xfrm>
            <a:off x="8245880" y="4235800"/>
            <a:ext cx="1986028" cy="1754326"/>
          </a:xfrm>
          <a:prstGeom prst="rect">
            <a:avLst/>
          </a:prstGeom>
          <a:noFill/>
        </p:spPr>
        <p:txBody>
          <a:bodyPr wrap="square" rtlCol="0">
            <a:spAutoFit/>
          </a:bodyPr>
          <a:lstStyle/>
          <a:p>
            <a:pPr algn="l"/>
            <a:r>
              <a:rPr lang="en-GB" dirty="0"/>
              <a:t>Headset radio’s+ improved written visual/signs + Personal demonstration and attitude </a:t>
            </a:r>
            <a:endParaRPr lang="en-US" dirty="0"/>
          </a:p>
        </p:txBody>
      </p:sp>
      <p:sp>
        <p:nvSpPr>
          <p:cNvPr id="7" name="TextBox 6">
            <a:extLst>
              <a:ext uri="{FF2B5EF4-FFF2-40B4-BE49-F238E27FC236}">
                <a16:creationId xmlns:a16="http://schemas.microsoft.com/office/drawing/2014/main" id="{0C4BF90A-487B-C680-59C2-9C8828EE6236}"/>
              </a:ext>
            </a:extLst>
          </p:cNvPr>
          <p:cNvSpPr txBox="1"/>
          <p:nvPr/>
        </p:nvSpPr>
        <p:spPr>
          <a:xfrm rot="10800000" flipV="1">
            <a:off x="10334403" y="5990126"/>
            <a:ext cx="1900667" cy="738664"/>
          </a:xfrm>
          <a:prstGeom prst="rect">
            <a:avLst/>
          </a:prstGeom>
          <a:noFill/>
        </p:spPr>
        <p:txBody>
          <a:bodyPr wrap="square">
            <a:spAutoFit/>
          </a:bodyPr>
          <a:lstStyle/>
          <a:p>
            <a:r>
              <a:rPr lang="en-US" sz="1050" dirty="0"/>
              <a:t>Adapted from Shannon and Weaver (1949); recommendations informed by HSE (</a:t>
            </a:r>
            <a:r>
              <a:rPr lang="en-US" sz="1050" dirty="0" err="1"/>
              <a:t>n.d.</a:t>
            </a:r>
            <a:r>
              <a:rPr lang="en-US" sz="1050" dirty="0"/>
              <a:t>).</a:t>
            </a:r>
          </a:p>
        </p:txBody>
      </p:sp>
    </p:spTree>
    <p:extLst>
      <p:ext uri="{BB962C8B-B14F-4D97-AF65-F5344CB8AC3E}">
        <p14:creationId xmlns:p14="http://schemas.microsoft.com/office/powerpoint/2010/main" val="64824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7129-DD29-B55E-C150-57B443D97B07}"/>
              </a:ext>
            </a:extLst>
          </p:cNvPr>
          <p:cNvSpPr>
            <a:spLocks noGrp="1"/>
          </p:cNvSpPr>
          <p:nvPr>
            <p:ph type="title"/>
          </p:nvPr>
        </p:nvSpPr>
        <p:spPr/>
        <p:txBody>
          <a:bodyPr/>
          <a:lstStyle/>
          <a:p>
            <a:r>
              <a:rPr lang="en-GB" i="1" u="sng" dirty="0"/>
              <a:t>Problem 2:</a:t>
            </a:r>
            <a:r>
              <a:rPr lang="en-GB" dirty="0"/>
              <a:t> Language Barrier </a:t>
            </a:r>
            <a:endParaRPr lang="en-US" dirty="0"/>
          </a:p>
        </p:txBody>
      </p:sp>
      <p:sp>
        <p:nvSpPr>
          <p:cNvPr id="3" name="Content Placeholder 2">
            <a:extLst>
              <a:ext uri="{FF2B5EF4-FFF2-40B4-BE49-F238E27FC236}">
                <a16:creationId xmlns:a16="http://schemas.microsoft.com/office/drawing/2014/main" id="{372BBAAE-DCF2-E9F9-D82D-9E0F1D8D50BC}"/>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3A09209C-5525-1C79-A4A6-7B743765F754}"/>
              </a:ext>
            </a:extLst>
          </p:cNvPr>
          <p:cNvSpPr txBox="1"/>
          <p:nvPr/>
        </p:nvSpPr>
        <p:spPr>
          <a:xfrm rot="10800000" flipV="1">
            <a:off x="726281" y="2495221"/>
            <a:ext cx="8417718" cy="1938992"/>
          </a:xfrm>
          <a:prstGeom prst="rect">
            <a:avLst/>
          </a:prstGeom>
          <a:noFill/>
        </p:spPr>
        <p:txBody>
          <a:bodyPr wrap="square">
            <a:spAutoFit/>
          </a:bodyPr>
          <a:lstStyle/>
          <a:p>
            <a:pPr marL="342900" indent="-342900">
              <a:buFont typeface="Arial" panose="020B0604020202020204" pitchFamily="34" charset="0"/>
              <a:buChar char="•"/>
            </a:pPr>
            <a:r>
              <a:rPr lang="en-US" sz="2400" dirty="0"/>
              <a:t>At this time the only medium of communication is in the English language</a:t>
            </a:r>
            <a:r>
              <a:rPr lang="en-GB" sz="2400" dirty="0"/>
              <a:t>. </a:t>
            </a:r>
            <a:r>
              <a:rPr lang="en-US" sz="2400" dirty="0"/>
              <a:t>The work force consists of 40 individuals ranging in ages from young to old. There are five different languages spoken across the employees, none of which are predominantly English.</a:t>
            </a:r>
          </a:p>
        </p:txBody>
      </p:sp>
    </p:spTree>
    <p:extLst>
      <p:ext uri="{BB962C8B-B14F-4D97-AF65-F5344CB8AC3E}">
        <p14:creationId xmlns:p14="http://schemas.microsoft.com/office/powerpoint/2010/main" val="3068000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lowchart: Process 11">
            <a:extLst>
              <a:ext uri="{FF2B5EF4-FFF2-40B4-BE49-F238E27FC236}">
                <a16:creationId xmlns:a16="http://schemas.microsoft.com/office/drawing/2014/main" id="{7F27A1BB-F9D9-8B63-E1DE-F752054601DB}"/>
              </a:ext>
            </a:extLst>
          </p:cNvPr>
          <p:cNvSpPr/>
          <p:nvPr/>
        </p:nvSpPr>
        <p:spPr>
          <a:xfrm rot="10800000" flipV="1">
            <a:off x="2502476" y="831451"/>
            <a:ext cx="2164818" cy="2299893"/>
          </a:xfrm>
          <a:prstGeom prst="flowChart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MESSAGE:</a:t>
            </a:r>
          </a:p>
          <a:p>
            <a:pPr algn="ctr"/>
            <a:r>
              <a:rPr lang="en-GB" dirty="0"/>
              <a:t>Food Hygiene+ Health and safety instructions </a:t>
            </a:r>
            <a:endParaRPr lang="en-US" dirty="0"/>
          </a:p>
        </p:txBody>
      </p:sp>
      <p:sp>
        <p:nvSpPr>
          <p:cNvPr id="14" name="Flowchart: Process 13">
            <a:extLst>
              <a:ext uri="{FF2B5EF4-FFF2-40B4-BE49-F238E27FC236}">
                <a16:creationId xmlns:a16="http://schemas.microsoft.com/office/drawing/2014/main" id="{AE58048D-F681-39BC-1B08-A0C31AD11A74}"/>
              </a:ext>
            </a:extLst>
          </p:cNvPr>
          <p:cNvSpPr/>
          <p:nvPr/>
        </p:nvSpPr>
        <p:spPr>
          <a:xfrm>
            <a:off x="8165650" y="163916"/>
            <a:ext cx="2383423" cy="1405893"/>
          </a:xfrm>
          <a:prstGeom prst="flowChartProcess">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RECEIVER:</a:t>
            </a:r>
          </a:p>
          <a:p>
            <a:pPr algn="ctr"/>
            <a:r>
              <a:rPr lang="en-GB" dirty="0"/>
              <a:t>Multicultural workforce </a:t>
            </a:r>
            <a:endParaRPr lang="en-US" dirty="0"/>
          </a:p>
        </p:txBody>
      </p:sp>
      <p:sp>
        <p:nvSpPr>
          <p:cNvPr id="18" name="Flowchart: Process 17">
            <a:extLst>
              <a:ext uri="{FF2B5EF4-FFF2-40B4-BE49-F238E27FC236}">
                <a16:creationId xmlns:a16="http://schemas.microsoft.com/office/drawing/2014/main" id="{6DBD2692-E9C7-CE3B-8D49-466A1BA4EE92}"/>
              </a:ext>
            </a:extLst>
          </p:cNvPr>
          <p:cNvSpPr/>
          <p:nvPr/>
        </p:nvSpPr>
        <p:spPr>
          <a:xfrm>
            <a:off x="5048251" y="558638"/>
            <a:ext cx="2453944" cy="1405893"/>
          </a:xfrm>
          <a:prstGeom prst="flowChartProcess">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a:t>
            </a:r>
          </a:p>
          <a:p>
            <a:pPr algn="ctr"/>
            <a:r>
              <a:rPr lang="en-GB" dirty="0"/>
              <a:t>Speech/signs/demonstration </a:t>
            </a:r>
          </a:p>
        </p:txBody>
      </p:sp>
      <p:sp>
        <p:nvSpPr>
          <p:cNvPr id="23" name="Flowchart: Process 22">
            <a:extLst>
              <a:ext uri="{FF2B5EF4-FFF2-40B4-BE49-F238E27FC236}">
                <a16:creationId xmlns:a16="http://schemas.microsoft.com/office/drawing/2014/main" id="{44F880C0-2079-E69A-E7C7-CBE0E269D83F}"/>
              </a:ext>
            </a:extLst>
          </p:cNvPr>
          <p:cNvSpPr/>
          <p:nvPr/>
        </p:nvSpPr>
        <p:spPr>
          <a:xfrm>
            <a:off x="261426" y="799510"/>
            <a:ext cx="1718425" cy="3366299"/>
          </a:xfrm>
          <a:prstGeom prst="flowChartProcess">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SOURCE: </a:t>
            </a:r>
          </a:p>
          <a:p>
            <a:pPr algn="ctr"/>
            <a:r>
              <a:rPr lang="en-GB" dirty="0"/>
              <a:t>Gary – Speaks English</a:t>
            </a:r>
          </a:p>
          <a:p>
            <a:pPr algn="ctr"/>
            <a:r>
              <a:rPr lang="en-GB" dirty="0"/>
              <a:t>Culture – British</a:t>
            </a:r>
          </a:p>
          <a:p>
            <a:pPr algn="ctr"/>
            <a:endParaRPr lang="en-US" dirty="0"/>
          </a:p>
        </p:txBody>
      </p:sp>
      <p:sp>
        <p:nvSpPr>
          <p:cNvPr id="53" name="Arrow: Notched Right 52">
            <a:extLst>
              <a:ext uri="{FF2B5EF4-FFF2-40B4-BE49-F238E27FC236}">
                <a16:creationId xmlns:a16="http://schemas.microsoft.com/office/drawing/2014/main" id="{B23E4553-D3A7-A4DB-AEDD-A9B6FAB6A316}"/>
              </a:ext>
            </a:extLst>
          </p:cNvPr>
          <p:cNvSpPr/>
          <p:nvPr/>
        </p:nvSpPr>
        <p:spPr>
          <a:xfrm rot="10800000" flipH="1">
            <a:off x="4730841" y="866864"/>
            <a:ext cx="202038" cy="965696"/>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Arrow: Notched Right 56">
            <a:extLst>
              <a:ext uri="{FF2B5EF4-FFF2-40B4-BE49-F238E27FC236}">
                <a16:creationId xmlns:a16="http://schemas.microsoft.com/office/drawing/2014/main" id="{6E821D86-50F6-8CCC-798A-22849FA84279}"/>
              </a:ext>
            </a:extLst>
          </p:cNvPr>
          <p:cNvSpPr/>
          <p:nvPr/>
        </p:nvSpPr>
        <p:spPr>
          <a:xfrm>
            <a:off x="2126615" y="925450"/>
            <a:ext cx="234193" cy="965695"/>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TextBox 71">
            <a:extLst>
              <a:ext uri="{FF2B5EF4-FFF2-40B4-BE49-F238E27FC236}">
                <a16:creationId xmlns:a16="http://schemas.microsoft.com/office/drawing/2014/main" id="{3EA2C9ED-7FD9-7107-AE10-76BB1590A023}"/>
              </a:ext>
            </a:extLst>
          </p:cNvPr>
          <p:cNvSpPr txBox="1"/>
          <p:nvPr/>
        </p:nvSpPr>
        <p:spPr>
          <a:xfrm rot="10800000" flipV="1">
            <a:off x="207446" y="164443"/>
            <a:ext cx="6977053" cy="369332"/>
          </a:xfrm>
          <a:prstGeom prst="rect">
            <a:avLst/>
          </a:prstGeom>
          <a:noFill/>
        </p:spPr>
        <p:txBody>
          <a:bodyPr wrap="square" rtlCol="0">
            <a:spAutoFit/>
          </a:bodyPr>
          <a:lstStyle/>
          <a:p>
            <a:pPr algn="l"/>
            <a:r>
              <a:rPr lang="en-GB" dirty="0"/>
              <a:t>BERLO'S SMCR COMMUNICATION MODEL (1960)</a:t>
            </a:r>
            <a:endParaRPr lang="en-US" dirty="0"/>
          </a:p>
        </p:txBody>
      </p:sp>
      <p:sp>
        <p:nvSpPr>
          <p:cNvPr id="6" name="Arrow: Notched Right 5">
            <a:extLst>
              <a:ext uri="{FF2B5EF4-FFF2-40B4-BE49-F238E27FC236}">
                <a16:creationId xmlns:a16="http://schemas.microsoft.com/office/drawing/2014/main" id="{2B00C5DF-C911-F9D0-D90E-625D39FEE2AD}"/>
              </a:ext>
            </a:extLst>
          </p:cNvPr>
          <p:cNvSpPr/>
          <p:nvPr/>
        </p:nvSpPr>
        <p:spPr>
          <a:xfrm rot="10800000" flipH="1">
            <a:off x="7798258" y="558638"/>
            <a:ext cx="204930" cy="900366"/>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0038CF17-CA03-473E-778C-E6BD1C6B9523}"/>
              </a:ext>
            </a:extLst>
          </p:cNvPr>
          <p:cNvSpPr txBox="1"/>
          <p:nvPr/>
        </p:nvSpPr>
        <p:spPr>
          <a:xfrm>
            <a:off x="139172" y="4272222"/>
            <a:ext cx="2559953" cy="2031325"/>
          </a:xfrm>
          <a:prstGeom prst="rect">
            <a:avLst/>
          </a:prstGeom>
          <a:noFill/>
        </p:spPr>
        <p:txBody>
          <a:bodyPr wrap="square" rtlCol="0">
            <a:spAutoFit/>
          </a:bodyPr>
          <a:lstStyle/>
          <a:p>
            <a:pPr marL="285750" indent="-285750" algn="l">
              <a:buFont typeface="Arial" panose="020B0604020202020204" pitchFamily="34" charset="0"/>
              <a:buChar char="•"/>
            </a:pPr>
            <a:r>
              <a:rPr lang="en-GB" dirty="0"/>
              <a:t>Communication ( British Language)</a:t>
            </a:r>
          </a:p>
          <a:p>
            <a:pPr marL="285750" indent="-285750" algn="l">
              <a:buFont typeface="Arial" panose="020B0604020202020204" pitchFamily="34" charset="0"/>
              <a:buChar char="•"/>
            </a:pPr>
            <a:r>
              <a:rPr lang="en-GB" dirty="0"/>
              <a:t>Attitude</a:t>
            </a:r>
          </a:p>
          <a:p>
            <a:pPr marL="285750" indent="-285750" algn="l">
              <a:buFont typeface="Arial" panose="020B0604020202020204" pitchFamily="34" charset="0"/>
              <a:buChar char="•"/>
            </a:pPr>
            <a:r>
              <a:rPr lang="en-GB" dirty="0"/>
              <a:t>Knowledge (Skills)</a:t>
            </a:r>
          </a:p>
          <a:p>
            <a:pPr marL="285750" indent="-285750" algn="l">
              <a:buFont typeface="Arial" panose="020B0604020202020204" pitchFamily="34" charset="0"/>
              <a:buChar char="•"/>
            </a:pPr>
            <a:r>
              <a:rPr lang="en-GB" dirty="0"/>
              <a:t>Social system (British) </a:t>
            </a:r>
          </a:p>
          <a:p>
            <a:pPr marL="285750" indent="-285750" algn="l">
              <a:buFont typeface="Arial" panose="020B0604020202020204" pitchFamily="34" charset="0"/>
              <a:buChar char="•"/>
            </a:pPr>
            <a:r>
              <a:rPr lang="en-GB" dirty="0"/>
              <a:t>Culture (British)</a:t>
            </a:r>
            <a:endParaRPr lang="en-US" dirty="0"/>
          </a:p>
        </p:txBody>
      </p:sp>
      <p:sp>
        <p:nvSpPr>
          <p:cNvPr id="9" name="TextBox 8">
            <a:extLst>
              <a:ext uri="{FF2B5EF4-FFF2-40B4-BE49-F238E27FC236}">
                <a16:creationId xmlns:a16="http://schemas.microsoft.com/office/drawing/2014/main" id="{BEB1AD3F-6E50-C401-4091-91D1A901DBD5}"/>
              </a:ext>
            </a:extLst>
          </p:cNvPr>
          <p:cNvSpPr txBox="1"/>
          <p:nvPr/>
        </p:nvSpPr>
        <p:spPr>
          <a:xfrm>
            <a:off x="8068404" y="2952038"/>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348C1D55-A7B4-0EF7-FA55-12E14361BECA}"/>
              </a:ext>
            </a:extLst>
          </p:cNvPr>
          <p:cNvSpPr txBox="1"/>
          <p:nvPr/>
        </p:nvSpPr>
        <p:spPr>
          <a:xfrm>
            <a:off x="2505502" y="3131344"/>
            <a:ext cx="1828800" cy="1477328"/>
          </a:xfrm>
          <a:prstGeom prst="rect">
            <a:avLst/>
          </a:prstGeom>
          <a:noFill/>
        </p:spPr>
        <p:txBody>
          <a:bodyPr wrap="square" rtlCol="0">
            <a:spAutoFit/>
          </a:bodyPr>
          <a:lstStyle/>
          <a:p>
            <a:pPr marL="285750" indent="-285750" algn="l">
              <a:buFont typeface="Arial" panose="020B0604020202020204" pitchFamily="34" charset="0"/>
              <a:buChar char="•"/>
            </a:pPr>
            <a:r>
              <a:rPr lang="en-GB" dirty="0"/>
              <a:t>Content</a:t>
            </a:r>
          </a:p>
          <a:p>
            <a:pPr marL="285750" indent="-285750" algn="l">
              <a:buFont typeface="Arial" panose="020B0604020202020204" pitchFamily="34" charset="0"/>
              <a:buChar char="•"/>
            </a:pPr>
            <a:r>
              <a:rPr lang="en-GB" dirty="0"/>
              <a:t>Elements</a:t>
            </a:r>
          </a:p>
          <a:p>
            <a:pPr marL="285750" indent="-285750" algn="l">
              <a:buFont typeface="Arial" panose="020B0604020202020204" pitchFamily="34" charset="0"/>
              <a:buChar char="•"/>
            </a:pPr>
            <a:r>
              <a:rPr lang="en-GB" dirty="0"/>
              <a:t>Treatment </a:t>
            </a:r>
          </a:p>
          <a:p>
            <a:pPr marL="285750" indent="-285750" algn="l">
              <a:buFont typeface="Arial" panose="020B0604020202020204" pitchFamily="34" charset="0"/>
              <a:buChar char="•"/>
            </a:pPr>
            <a:r>
              <a:rPr lang="en-GB" dirty="0"/>
              <a:t>Structure </a:t>
            </a:r>
          </a:p>
          <a:p>
            <a:pPr marL="285750" indent="-285750" algn="l">
              <a:buFont typeface="Arial" panose="020B0604020202020204" pitchFamily="34" charset="0"/>
              <a:buChar char="•"/>
            </a:pPr>
            <a:r>
              <a:rPr lang="en-GB" dirty="0"/>
              <a:t>Code </a:t>
            </a:r>
            <a:endParaRPr lang="en-US" dirty="0"/>
          </a:p>
        </p:txBody>
      </p:sp>
      <p:sp>
        <p:nvSpPr>
          <p:cNvPr id="19" name="TextBox 18">
            <a:extLst>
              <a:ext uri="{FF2B5EF4-FFF2-40B4-BE49-F238E27FC236}">
                <a16:creationId xmlns:a16="http://schemas.microsoft.com/office/drawing/2014/main" id="{8835A7CA-1943-7F78-8D81-DEE2A04AC26E}"/>
              </a:ext>
            </a:extLst>
          </p:cNvPr>
          <p:cNvSpPr txBox="1"/>
          <p:nvPr/>
        </p:nvSpPr>
        <p:spPr>
          <a:xfrm>
            <a:off x="5770958" y="2076378"/>
            <a:ext cx="1828800" cy="646331"/>
          </a:xfrm>
          <a:prstGeom prst="rect">
            <a:avLst/>
          </a:prstGeom>
          <a:noFill/>
        </p:spPr>
        <p:txBody>
          <a:bodyPr wrap="square" rtlCol="0">
            <a:spAutoFit/>
          </a:bodyPr>
          <a:lstStyle/>
          <a:p>
            <a:pPr algn="l"/>
            <a:r>
              <a:rPr lang="en-GB" dirty="0"/>
              <a:t>        +</a:t>
            </a:r>
          </a:p>
          <a:p>
            <a:pPr algn="l"/>
            <a:r>
              <a:rPr lang="en-GB" dirty="0"/>
              <a:t>Problem 1</a:t>
            </a:r>
            <a:endParaRPr lang="en-US" dirty="0"/>
          </a:p>
        </p:txBody>
      </p:sp>
      <p:sp>
        <p:nvSpPr>
          <p:cNvPr id="21" name="TextBox 20">
            <a:extLst>
              <a:ext uri="{FF2B5EF4-FFF2-40B4-BE49-F238E27FC236}">
                <a16:creationId xmlns:a16="http://schemas.microsoft.com/office/drawing/2014/main" id="{F3A8975A-531C-23F3-50E9-CF165652BB44}"/>
              </a:ext>
            </a:extLst>
          </p:cNvPr>
          <p:cNvSpPr txBox="1"/>
          <p:nvPr/>
        </p:nvSpPr>
        <p:spPr>
          <a:xfrm rot="10800000" flipV="1">
            <a:off x="8068404" y="1832560"/>
            <a:ext cx="2262783" cy="4247317"/>
          </a:xfrm>
          <a:prstGeom prst="rect">
            <a:avLst/>
          </a:prstGeom>
          <a:noFill/>
        </p:spPr>
        <p:txBody>
          <a:bodyPr wrap="square">
            <a:spAutoFit/>
          </a:bodyPr>
          <a:lstStyle/>
          <a:p>
            <a:pPr marL="285750" indent="-285750" algn="l">
              <a:buFont typeface="Arial" panose="020B0604020202020204" pitchFamily="34" charset="0"/>
              <a:buChar char="•"/>
            </a:pPr>
            <a:r>
              <a:rPr lang="en-GB" dirty="0"/>
              <a:t>Communication (5 different native Languages none are English)</a:t>
            </a:r>
          </a:p>
          <a:p>
            <a:pPr marL="285750" indent="-285750" algn="l">
              <a:buFont typeface="Arial" panose="020B0604020202020204" pitchFamily="34" charset="0"/>
              <a:buChar char="•"/>
            </a:pPr>
            <a:r>
              <a:rPr lang="en-GB" dirty="0"/>
              <a:t>Attitude</a:t>
            </a:r>
          </a:p>
          <a:p>
            <a:pPr marL="285750" indent="-285750" algn="l">
              <a:buFont typeface="Arial" panose="020B0604020202020204" pitchFamily="34" charset="0"/>
              <a:buChar char="•"/>
            </a:pPr>
            <a:r>
              <a:rPr lang="en-GB" dirty="0"/>
              <a:t>Knowledge (Skills) </a:t>
            </a:r>
          </a:p>
          <a:p>
            <a:pPr marL="285750" indent="-285750" algn="l">
              <a:buFont typeface="Arial" panose="020B0604020202020204" pitchFamily="34" charset="0"/>
              <a:buChar char="•"/>
            </a:pPr>
            <a:r>
              <a:rPr lang="en-GB" dirty="0"/>
              <a:t>Social system (5 Different social practice standards and normalities)</a:t>
            </a:r>
          </a:p>
          <a:p>
            <a:pPr marL="285750" indent="-285750" algn="l">
              <a:buFont typeface="Arial" panose="020B0604020202020204" pitchFamily="34" charset="0"/>
              <a:buChar char="•"/>
            </a:pPr>
            <a:r>
              <a:rPr lang="en-GB" dirty="0"/>
              <a:t>Culture (5 Different work culture, social culture)</a:t>
            </a:r>
            <a:endParaRPr lang="en-US" dirty="0"/>
          </a:p>
        </p:txBody>
      </p:sp>
      <p:sp>
        <p:nvSpPr>
          <p:cNvPr id="22" name="TextBox 21">
            <a:extLst>
              <a:ext uri="{FF2B5EF4-FFF2-40B4-BE49-F238E27FC236}">
                <a16:creationId xmlns:a16="http://schemas.microsoft.com/office/drawing/2014/main" id="{24BC3C47-DEB7-8AD1-219E-5A12659015E5}"/>
              </a:ext>
            </a:extLst>
          </p:cNvPr>
          <p:cNvSpPr txBox="1"/>
          <p:nvPr/>
        </p:nvSpPr>
        <p:spPr>
          <a:xfrm>
            <a:off x="5770959" y="2514600"/>
            <a:ext cx="1828800" cy="369332"/>
          </a:xfrm>
          <a:prstGeom prst="rect">
            <a:avLst/>
          </a:prstGeom>
          <a:noFill/>
        </p:spPr>
        <p:txBody>
          <a:bodyPr wrap="square" rtlCol="0">
            <a:spAutoFit/>
          </a:bodyPr>
          <a:lstStyle/>
          <a:p>
            <a:pPr algn="l"/>
            <a:r>
              <a:rPr lang="en-GB" dirty="0"/>
              <a:t> </a:t>
            </a:r>
            <a:endParaRPr lang="en-US" dirty="0"/>
          </a:p>
        </p:txBody>
      </p:sp>
      <p:sp>
        <p:nvSpPr>
          <p:cNvPr id="3" name="TextBox 2">
            <a:extLst>
              <a:ext uri="{FF2B5EF4-FFF2-40B4-BE49-F238E27FC236}">
                <a16:creationId xmlns:a16="http://schemas.microsoft.com/office/drawing/2014/main" id="{0A193022-A31C-9F51-64D8-83BCAA38688E}"/>
              </a:ext>
            </a:extLst>
          </p:cNvPr>
          <p:cNvSpPr txBox="1"/>
          <p:nvPr/>
        </p:nvSpPr>
        <p:spPr>
          <a:xfrm>
            <a:off x="10267883" y="6440168"/>
            <a:ext cx="1924117" cy="253916"/>
          </a:xfrm>
          <a:prstGeom prst="rect">
            <a:avLst/>
          </a:prstGeom>
          <a:noFill/>
        </p:spPr>
        <p:txBody>
          <a:bodyPr wrap="square">
            <a:spAutoFit/>
          </a:bodyPr>
          <a:lstStyle/>
          <a:p>
            <a:r>
              <a:rPr lang="en-US" sz="1050" dirty="0"/>
              <a:t>Adapted from </a:t>
            </a:r>
            <a:r>
              <a:rPr lang="en-US" sz="1050" dirty="0" err="1"/>
              <a:t>Berlo</a:t>
            </a:r>
            <a:r>
              <a:rPr lang="en-US" sz="1050" dirty="0"/>
              <a:t> (1960).</a:t>
            </a:r>
          </a:p>
        </p:txBody>
      </p:sp>
    </p:spTree>
    <p:extLst>
      <p:ext uri="{BB962C8B-B14F-4D97-AF65-F5344CB8AC3E}">
        <p14:creationId xmlns:p14="http://schemas.microsoft.com/office/powerpoint/2010/main" val="670331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8A80-0B30-549E-CB87-440B8C706A52}"/>
              </a:ext>
            </a:extLst>
          </p:cNvPr>
          <p:cNvSpPr>
            <a:spLocks noGrp="1"/>
          </p:cNvSpPr>
          <p:nvPr>
            <p:ph type="title"/>
          </p:nvPr>
        </p:nvSpPr>
        <p:spPr/>
        <p:txBody>
          <a:bodyPr/>
          <a:lstStyle/>
          <a:p>
            <a:r>
              <a:rPr lang="en-GB" i="1" u="sng" dirty="0"/>
              <a:t>Solution 2</a:t>
            </a:r>
            <a:endParaRPr lang="en-US" i="1" u="sng" dirty="0"/>
          </a:p>
        </p:txBody>
      </p:sp>
      <p:sp>
        <p:nvSpPr>
          <p:cNvPr id="3" name="Content Placeholder 2">
            <a:extLst>
              <a:ext uri="{FF2B5EF4-FFF2-40B4-BE49-F238E27FC236}">
                <a16:creationId xmlns:a16="http://schemas.microsoft.com/office/drawing/2014/main" id="{CE06A44F-9DC5-CEDC-BD02-290BEB2978F5}"/>
              </a:ext>
            </a:extLst>
          </p:cNvPr>
          <p:cNvSpPr>
            <a:spLocks noGrp="1"/>
          </p:cNvSpPr>
          <p:nvPr>
            <p:ph idx="1"/>
          </p:nvPr>
        </p:nvSpPr>
        <p:spPr>
          <a:xfrm>
            <a:off x="838200" y="1783954"/>
            <a:ext cx="10515600" cy="4351338"/>
          </a:xfrm>
        </p:spPr>
        <p:txBody>
          <a:bodyPr>
            <a:normAutofit/>
          </a:bodyPr>
          <a:lstStyle/>
          <a:p>
            <a:r>
              <a:rPr lang="en-GB" sz="2400" dirty="0"/>
              <a:t>Provide training in a quieter environment away from machinery to team leaders who represent each language/cultural background.</a:t>
            </a:r>
          </a:p>
          <a:p>
            <a:r>
              <a:rPr lang="en-GB" sz="2400" dirty="0"/>
              <a:t>Provide multilingual visual instructions to </a:t>
            </a:r>
            <a:r>
              <a:rPr lang="en-GB" sz="2400" dirty="0" err="1"/>
              <a:t>accomodate</a:t>
            </a:r>
            <a:r>
              <a:rPr lang="en-GB" sz="2400" dirty="0"/>
              <a:t> those who struggle with English. (HSE, 2024)</a:t>
            </a:r>
          </a:p>
          <a:p>
            <a:pPr marL="0" indent="0">
              <a:buNone/>
            </a:pPr>
            <a:r>
              <a:rPr lang="en-GB" sz="2400" dirty="0"/>
              <a:t>Bonus:</a:t>
            </a:r>
          </a:p>
          <a:p>
            <a:r>
              <a:rPr lang="en-GB" sz="2400" dirty="0"/>
              <a:t>Throughout training confirm that team leaders understand the instructions given and are able to Demonstrate.</a:t>
            </a:r>
            <a:endParaRPr lang="en-US" sz="2400" dirty="0"/>
          </a:p>
        </p:txBody>
      </p:sp>
    </p:spTree>
    <p:extLst>
      <p:ext uri="{BB962C8B-B14F-4D97-AF65-F5344CB8AC3E}">
        <p14:creationId xmlns:p14="http://schemas.microsoft.com/office/powerpoint/2010/main" val="910371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lowchart: Process 11">
            <a:extLst>
              <a:ext uri="{FF2B5EF4-FFF2-40B4-BE49-F238E27FC236}">
                <a16:creationId xmlns:a16="http://schemas.microsoft.com/office/drawing/2014/main" id="{7F27A1BB-F9D9-8B63-E1DE-F752054601DB}"/>
              </a:ext>
            </a:extLst>
          </p:cNvPr>
          <p:cNvSpPr/>
          <p:nvPr/>
        </p:nvSpPr>
        <p:spPr>
          <a:xfrm rot="10800000" flipV="1">
            <a:off x="2502476" y="831451"/>
            <a:ext cx="2164818" cy="2299893"/>
          </a:xfrm>
          <a:prstGeom prst="flowChart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MESSAGE:</a:t>
            </a:r>
          </a:p>
          <a:p>
            <a:pPr algn="ctr"/>
            <a:r>
              <a:rPr lang="en-GB" dirty="0"/>
              <a:t>Food Hygiene+ Health and safety instructions (In English which may be difficult to fully understand)</a:t>
            </a:r>
            <a:endParaRPr lang="en-US" dirty="0"/>
          </a:p>
        </p:txBody>
      </p:sp>
      <p:sp>
        <p:nvSpPr>
          <p:cNvPr id="14" name="Flowchart: Process 13">
            <a:extLst>
              <a:ext uri="{FF2B5EF4-FFF2-40B4-BE49-F238E27FC236}">
                <a16:creationId xmlns:a16="http://schemas.microsoft.com/office/drawing/2014/main" id="{AE58048D-F681-39BC-1B08-A0C31AD11A74}"/>
              </a:ext>
            </a:extLst>
          </p:cNvPr>
          <p:cNvSpPr/>
          <p:nvPr/>
        </p:nvSpPr>
        <p:spPr>
          <a:xfrm>
            <a:off x="7883152" y="326176"/>
            <a:ext cx="1852778" cy="839663"/>
          </a:xfrm>
          <a:prstGeom prst="flowChartProcess">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RECEIVER:</a:t>
            </a:r>
          </a:p>
          <a:p>
            <a:pPr algn="ctr"/>
            <a:r>
              <a:rPr lang="en-GB" dirty="0"/>
              <a:t>Multicultural workforce </a:t>
            </a:r>
            <a:endParaRPr lang="en-US" dirty="0"/>
          </a:p>
        </p:txBody>
      </p:sp>
      <p:sp>
        <p:nvSpPr>
          <p:cNvPr id="18" name="Flowchart: Process 17">
            <a:extLst>
              <a:ext uri="{FF2B5EF4-FFF2-40B4-BE49-F238E27FC236}">
                <a16:creationId xmlns:a16="http://schemas.microsoft.com/office/drawing/2014/main" id="{6DBD2692-E9C7-CE3B-8D49-466A1BA4EE92}"/>
              </a:ext>
            </a:extLst>
          </p:cNvPr>
          <p:cNvSpPr/>
          <p:nvPr/>
        </p:nvSpPr>
        <p:spPr>
          <a:xfrm>
            <a:off x="5048251" y="558638"/>
            <a:ext cx="2453944" cy="1405893"/>
          </a:xfrm>
          <a:prstGeom prst="flowChartProcess">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a:t>
            </a:r>
          </a:p>
          <a:p>
            <a:pPr algn="ctr"/>
            <a:r>
              <a:rPr lang="en-GB" dirty="0"/>
              <a:t>Speech/signs/demonstration </a:t>
            </a:r>
          </a:p>
        </p:txBody>
      </p:sp>
      <p:sp>
        <p:nvSpPr>
          <p:cNvPr id="23" name="Flowchart: Process 22">
            <a:extLst>
              <a:ext uri="{FF2B5EF4-FFF2-40B4-BE49-F238E27FC236}">
                <a16:creationId xmlns:a16="http://schemas.microsoft.com/office/drawing/2014/main" id="{44F880C0-2079-E69A-E7C7-CBE0E269D83F}"/>
              </a:ext>
            </a:extLst>
          </p:cNvPr>
          <p:cNvSpPr/>
          <p:nvPr/>
        </p:nvSpPr>
        <p:spPr>
          <a:xfrm>
            <a:off x="139172" y="831450"/>
            <a:ext cx="1718425" cy="3366299"/>
          </a:xfrm>
          <a:prstGeom prst="flowChartProcess">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SOURCE: </a:t>
            </a:r>
          </a:p>
          <a:p>
            <a:pPr algn="ctr"/>
            <a:r>
              <a:rPr lang="en-GB" dirty="0"/>
              <a:t>Gary – Speaks English</a:t>
            </a:r>
          </a:p>
          <a:p>
            <a:pPr algn="ctr"/>
            <a:r>
              <a:rPr lang="en-GB" dirty="0"/>
              <a:t>Culture – British</a:t>
            </a:r>
          </a:p>
          <a:p>
            <a:pPr algn="ctr"/>
            <a:endParaRPr lang="en-US" dirty="0"/>
          </a:p>
        </p:txBody>
      </p:sp>
      <p:sp>
        <p:nvSpPr>
          <p:cNvPr id="53" name="Arrow: Notched Right 52">
            <a:extLst>
              <a:ext uri="{FF2B5EF4-FFF2-40B4-BE49-F238E27FC236}">
                <a16:creationId xmlns:a16="http://schemas.microsoft.com/office/drawing/2014/main" id="{B23E4553-D3A7-A4DB-AEDD-A9B6FAB6A316}"/>
              </a:ext>
            </a:extLst>
          </p:cNvPr>
          <p:cNvSpPr/>
          <p:nvPr/>
        </p:nvSpPr>
        <p:spPr>
          <a:xfrm>
            <a:off x="4800899" y="2266646"/>
            <a:ext cx="715157" cy="864698"/>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Arrow: Notched Right 56">
            <a:extLst>
              <a:ext uri="{FF2B5EF4-FFF2-40B4-BE49-F238E27FC236}">
                <a16:creationId xmlns:a16="http://schemas.microsoft.com/office/drawing/2014/main" id="{6E821D86-50F6-8CCC-798A-22849FA84279}"/>
              </a:ext>
            </a:extLst>
          </p:cNvPr>
          <p:cNvSpPr/>
          <p:nvPr/>
        </p:nvSpPr>
        <p:spPr>
          <a:xfrm>
            <a:off x="1921505" y="3131344"/>
            <a:ext cx="692117" cy="839662"/>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TextBox 71">
            <a:extLst>
              <a:ext uri="{FF2B5EF4-FFF2-40B4-BE49-F238E27FC236}">
                <a16:creationId xmlns:a16="http://schemas.microsoft.com/office/drawing/2014/main" id="{3EA2C9ED-7FD9-7107-AE10-76BB1590A023}"/>
              </a:ext>
            </a:extLst>
          </p:cNvPr>
          <p:cNvSpPr txBox="1"/>
          <p:nvPr/>
        </p:nvSpPr>
        <p:spPr>
          <a:xfrm rot="10800000" flipV="1">
            <a:off x="207446" y="164443"/>
            <a:ext cx="6977053" cy="369332"/>
          </a:xfrm>
          <a:prstGeom prst="rect">
            <a:avLst/>
          </a:prstGeom>
          <a:noFill/>
        </p:spPr>
        <p:txBody>
          <a:bodyPr wrap="square" rtlCol="0">
            <a:spAutoFit/>
          </a:bodyPr>
          <a:lstStyle/>
          <a:p>
            <a:pPr algn="l"/>
            <a:r>
              <a:rPr lang="en-GB" dirty="0" err="1"/>
              <a:t>Berlo’s</a:t>
            </a:r>
            <a:r>
              <a:rPr lang="en-GB" dirty="0"/>
              <a:t> SMCR communication model (1960)</a:t>
            </a:r>
            <a:endParaRPr lang="en-US" dirty="0"/>
          </a:p>
        </p:txBody>
      </p:sp>
      <p:sp>
        <p:nvSpPr>
          <p:cNvPr id="6" name="Arrow: Notched Right 5">
            <a:extLst>
              <a:ext uri="{FF2B5EF4-FFF2-40B4-BE49-F238E27FC236}">
                <a16:creationId xmlns:a16="http://schemas.microsoft.com/office/drawing/2014/main" id="{2B00C5DF-C911-F9D0-D90E-625D39FEE2AD}"/>
              </a:ext>
            </a:extLst>
          </p:cNvPr>
          <p:cNvSpPr/>
          <p:nvPr/>
        </p:nvSpPr>
        <p:spPr>
          <a:xfrm>
            <a:off x="7502194" y="1237501"/>
            <a:ext cx="692117" cy="839662"/>
          </a:xfrm>
          <a:prstGeom prst="notchedRightArrow">
            <a:avLst>
              <a:gd name="adj1" fmla="val 10000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F264CFB-AFE5-03E6-3DAE-2CF4506C6FB1}"/>
              </a:ext>
            </a:extLst>
          </p:cNvPr>
          <p:cNvSpPr txBox="1"/>
          <p:nvPr/>
        </p:nvSpPr>
        <p:spPr>
          <a:xfrm rot="10800000" flipV="1">
            <a:off x="8295355" y="2902076"/>
            <a:ext cx="3320542" cy="3139321"/>
          </a:xfrm>
          <a:prstGeom prst="rect">
            <a:avLst/>
          </a:prstGeom>
          <a:noFill/>
        </p:spPr>
        <p:txBody>
          <a:bodyPr wrap="square" rtlCol="0">
            <a:spAutoFit/>
          </a:bodyPr>
          <a:lstStyle/>
          <a:p>
            <a:pPr algn="l"/>
            <a:r>
              <a:rPr lang="en-GB" dirty="0"/>
              <a:t>Main Point –This model shows that even if Gary is able to remedy the noise problem (Problem 1) There is still the issue of language and cultural differences which may affect the workforce’s interpretation of Gary’s instructions resulting in mistakes being made around food hygiene, health and safety, and packaging of products.</a:t>
            </a:r>
            <a:endParaRPr lang="en-US" dirty="0"/>
          </a:p>
        </p:txBody>
      </p:sp>
      <p:sp>
        <p:nvSpPr>
          <p:cNvPr id="7" name="TextBox 6">
            <a:extLst>
              <a:ext uri="{FF2B5EF4-FFF2-40B4-BE49-F238E27FC236}">
                <a16:creationId xmlns:a16="http://schemas.microsoft.com/office/drawing/2014/main" id="{0038CF17-CA03-473E-778C-E6BD1C6B9523}"/>
              </a:ext>
            </a:extLst>
          </p:cNvPr>
          <p:cNvSpPr txBox="1"/>
          <p:nvPr/>
        </p:nvSpPr>
        <p:spPr>
          <a:xfrm>
            <a:off x="139172" y="4272222"/>
            <a:ext cx="2559953" cy="1477328"/>
          </a:xfrm>
          <a:prstGeom prst="rect">
            <a:avLst/>
          </a:prstGeom>
          <a:noFill/>
        </p:spPr>
        <p:txBody>
          <a:bodyPr wrap="square" rtlCol="0">
            <a:spAutoFit/>
          </a:bodyPr>
          <a:lstStyle/>
          <a:p>
            <a:pPr marL="285750" indent="-285750" algn="l">
              <a:buFont typeface="Arial" panose="020B0604020202020204" pitchFamily="34" charset="0"/>
              <a:buChar char="•"/>
            </a:pPr>
            <a:r>
              <a:rPr lang="en-GB" dirty="0"/>
              <a:t>Communication</a:t>
            </a:r>
          </a:p>
          <a:p>
            <a:pPr marL="285750" indent="-285750" algn="l">
              <a:buFont typeface="Arial" panose="020B0604020202020204" pitchFamily="34" charset="0"/>
              <a:buChar char="•"/>
            </a:pPr>
            <a:r>
              <a:rPr lang="en-GB" dirty="0"/>
              <a:t>Attitude</a:t>
            </a:r>
          </a:p>
          <a:p>
            <a:pPr marL="285750" indent="-285750" algn="l">
              <a:buFont typeface="Arial" panose="020B0604020202020204" pitchFamily="34" charset="0"/>
              <a:buChar char="•"/>
            </a:pPr>
            <a:r>
              <a:rPr lang="en-GB" dirty="0"/>
              <a:t>Knowledge </a:t>
            </a:r>
          </a:p>
          <a:p>
            <a:pPr marL="285750" indent="-285750" algn="l">
              <a:buFont typeface="Arial" panose="020B0604020202020204" pitchFamily="34" charset="0"/>
              <a:buChar char="•"/>
            </a:pPr>
            <a:r>
              <a:rPr lang="en-GB" dirty="0"/>
              <a:t>Social system </a:t>
            </a:r>
          </a:p>
          <a:p>
            <a:pPr marL="285750" indent="-285750" algn="l">
              <a:buFont typeface="Arial" panose="020B0604020202020204" pitchFamily="34" charset="0"/>
              <a:buChar char="•"/>
            </a:pPr>
            <a:r>
              <a:rPr lang="en-GB" dirty="0"/>
              <a:t>Culture </a:t>
            </a:r>
            <a:endParaRPr lang="en-US" dirty="0"/>
          </a:p>
        </p:txBody>
      </p:sp>
      <p:sp>
        <p:nvSpPr>
          <p:cNvPr id="15" name="TextBox 14">
            <a:extLst>
              <a:ext uri="{FF2B5EF4-FFF2-40B4-BE49-F238E27FC236}">
                <a16:creationId xmlns:a16="http://schemas.microsoft.com/office/drawing/2014/main" id="{348C1D55-A7B4-0EF7-FA55-12E14361BECA}"/>
              </a:ext>
            </a:extLst>
          </p:cNvPr>
          <p:cNvSpPr txBox="1"/>
          <p:nvPr/>
        </p:nvSpPr>
        <p:spPr>
          <a:xfrm>
            <a:off x="2837636" y="3232342"/>
            <a:ext cx="1828800" cy="1477328"/>
          </a:xfrm>
          <a:prstGeom prst="rect">
            <a:avLst/>
          </a:prstGeom>
          <a:noFill/>
        </p:spPr>
        <p:txBody>
          <a:bodyPr wrap="square" rtlCol="0">
            <a:spAutoFit/>
          </a:bodyPr>
          <a:lstStyle/>
          <a:p>
            <a:pPr marL="285750" indent="-285750" algn="l">
              <a:buFont typeface="Arial" panose="020B0604020202020204" pitchFamily="34" charset="0"/>
              <a:buChar char="•"/>
            </a:pPr>
            <a:r>
              <a:rPr lang="en-GB" dirty="0"/>
              <a:t>Content</a:t>
            </a:r>
          </a:p>
          <a:p>
            <a:pPr marL="285750" indent="-285750" algn="l">
              <a:buFont typeface="Arial" panose="020B0604020202020204" pitchFamily="34" charset="0"/>
              <a:buChar char="•"/>
            </a:pPr>
            <a:r>
              <a:rPr lang="en-GB" dirty="0"/>
              <a:t>Elements</a:t>
            </a:r>
          </a:p>
          <a:p>
            <a:pPr marL="285750" indent="-285750" algn="l">
              <a:buFont typeface="Arial" panose="020B0604020202020204" pitchFamily="34" charset="0"/>
              <a:buChar char="•"/>
            </a:pPr>
            <a:r>
              <a:rPr lang="en-GB" dirty="0"/>
              <a:t>Treatment </a:t>
            </a:r>
          </a:p>
          <a:p>
            <a:pPr marL="285750" indent="-285750" algn="l">
              <a:buFont typeface="Arial" panose="020B0604020202020204" pitchFamily="34" charset="0"/>
              <a:buChar char="•"/>
            </a:pPr>
            <a:r>
              <a:rPr lang="en-GB" dirty="0"/>
              <a:t>Structure </a:t>
            </a:r>
          </a:p>
          <a:p>
            <a:pPr marL="285750" indent="-285750" algn="l">
              <a:buFont typeface="Arial" panose="020B0604020202020204" pitchFamily="34" charset="0"/>
              <a:buChar char="•"/>
            </a:pPr>
            <a:r>
              <a:rPr lang="en-GB" dirty="0"/>
              <a:t>Code </a:t>
            </a:r>
            <a:endParaRPr lang="en-US" dirty="0"/>
          </a:p>
        </p:txBody>
      </p:sp>
      <p:sp>
        <p:nvSpPr>
          <p:cNvPr id="19" name="TextBox 18">
            <a:extLst>
              <a:ext uri="{FF2B5EF4-FFF2-40B4-BE49-F238E27FC236}">
                <a16:creationId xmlns:a16="http://schemas.microsoft.com/office/drawing/2014/main" id="{8835A7CA-1943-7F78-8D81-DEE2A04AC26E}"/>
              </a:ext>
            </a:extLst>
          </p:cNvPr>
          <p:cNvSpPr txBox="1"/>
          <p:nvPr/>
        </p:nvSpPr>
        <p:spPr>
          <a:xfrm rot="10800000" flipV="1">
            <a:off x="5877502" y="2113839"/>
            <a:ext cx="1970750" cy="646331"/>
          </a:xfrm>
          <a:prstGeom prst="rect">
            <a:avLst/>
          </a:prstGeom>
          <a:noFill/>
        </p:spPr>
        <p:txBody>
          <a:bodyPr wrap="square" rtlCol="0">
            <a:spAutoFit/>
          </a:bodyPr>
          <a:lstStyle/>
          <a:p>
            <a:pPr algn="l"/>
            <a:r>
              <a:rPr lang="en-GB" dirty="0"/>
              <a:t>         +</a:t>
            </a:r>
          </a:p>
          <a:p>
            <a:pPr algn="l"/>
            <a:r>
              <a:rPr lang="en-GB" dirty="0"/>
              <a:t>Problem 1</a:t>
            </a:r>
            <a:endParaRPr lang="en-US" dirty="0"/>
          </a:p>
        </p:txBody>
      </p:sp>
      <p:sp>
        <p:nvSpPr>
          <p:cNvPr id="21" name="TextBox 20">
            <a:extLst>
              <a:ext uri="{FF2B5EF4-FFF2-40B4-BE49-F238E27FC236}">
                <a16:creationId xmlns:a16="http://schemas.microsoft.com/office/drawing/2014/main" id="{F3A8975A-531C-23F3-50E9-CF165652BB44}"/>
              </a:ext>
            </a:extLst>
          </p:cNvPr>
          <p:cNvSpPr txBox="1"/>
          <p:nvPr/>
        </p:nvSpPr>
        <p:spPr>
          <a:xfrm rot="10800000" flipV="1">
            <a:off x="8263585" y="1295293"/>
            <a:ext cx="2262783" cy="1477328"/>
          </a:xfrm>
          <a:prstGeom prst="rect">
            <a:avLst/>
          </a:prstGeom>
          <a:noFill/>
        </p:spPr>
        <p:txBody>
          <a:bodyPr wrap="square">
            <a:spAutoFit/>
          </a:bodyPr>
          <a:lstStyle/>
          <a:p>
            <a:pPr marL="285750" indent="-285750" algn="l">
              <a:buFont typeface="Arial" panose="020B0604020202020204" pitchFamily="34" charset="0"/>
              <a:buChar char="•"/>
            </a:pPr>
            <a:r>
              <a:rPr lang="en-GB" dirty="0"/>
              <a:t>Communication</a:t>
            </a:r>
          </a:p>
          <a:p>
            <a:pPr marL="285750" indent="-285750" algn="l">
              <a:buFont typeface="Arial" panose="020B0604020202020204" pitchFamily="34" charset="0"/>
              <a:buChar char="•"/>
            </a:pPr>
            <a:r>
              <a:rPr lang="en-GB" dirty="0"/>
              <a:t>Attitude</a:t>
            </a:r>
          </a:p>
          <a:p>
            <a:pPr marL="285750" indent="-285750" algn="l">
              <a:buFont typeface="Arial" panose="020B0604020202020204" pitchFamily="34" charset="0"/>
              <a:buChar char="•"/>
            </a:pPr>
            <a:r>
              <a:rPr lang="en-GB" dirty="0"/>
              <a:t>Knowledge </a:t>
            </a:r>
          </a:p>
          <a:p>
            <a:pPr marL="285750" indent="-285750" algn="l">
              <a:buFont typeface="Arial" panose="020B0604020202020204" pitchFamily="34" charset="0"/>
              <a:buChar char="•"/>
            </a:pPr>
            <a:r>
              <a:rPr lang="en-GB" dirty="0"/>
              <a:t>Social system </a:t>
            </a:r>
          </a:p>
          <a:p>
            <a:pPr marL="285750" indent="-285750" algn="l">
              <a:buFont typeface="Arial" panose="020B0604020202020204" pitchFamily="34" charset="0"/>
              <a:buChar char="•"/>
            </a:pPr>
            <a:r>
              <a:rPr lang="en-GB" dirty="0"/>
              <a:t>Culture </a:t>
            </a:r>
            <a:endParaRPr lang="en-US" dirty="0"/>
          </a:p>
        </p:txBody>
      </p:sp>
      <p:sp>
        <p:nvSpPr>
          <p:cNvPr id="2" name="TextBox 1">
            <a:extLst>
              <a:ext uri="{FF2B5EF4-FFF2-40B4-BE49-F238E27FC236}">
                <a16:creationId xmlns:a16="http://schemas.microsoft.com/office/drawing/2014/main" id="{63832F5C-AF9C-1ECF-6EEF-2025AB5A19F9}"/>
              </a:ext>
            </a:extLst>
          </p:cNvPr>
          <p:cNvSpPr txBox="1"/>
          <p:nvPr/>
        </p:nvSpPr>
        <p:spPr>
          <a:xfrm>
            <a:off x="2490884" y="4942240"/>
            <a:ext cx="5703427" cy="1477328"/>
          </a:xfrm>
          <a:prstGeom prst="rect">
            <a:avLst/>
          </a:prstGeom>
          <a:noFill/>
        </p:spPr>
        <p:txBody>
          <a:bodyPr wrap="square" rtlCol="0">
            <a:spAutoFit/>
          </a:bodyPr>
          <a:lstStyle/>
          <a:p>
            <a:pPr algn="l"/>
            <a:r>
              <a:rPr lang="en-GB" dirty="0"/>
              <a:t>The </a:t>
            </a:r>
            <a:r>
              <a:rPr lang="en-GB" dirty="0" err="1"/>
              <a:t>Berlo</a:t>
            </a:r>
            <a:r>
              <a:rPr lang="en-GB" dirty="0"/>
              <a:t> model(1960) helps clearly identify barriers between sender and receiver by attributing the same characteristics. Showing the symbiotic relationship between cause and effect. Communication effects communication, attitudes effect attitude </a:t>
            </a:r>
            <a:r>
              <a:rPr lang="en-GB" dirty="0" err="1"/>
              <a:t>etc</a:t>
            </a:r>
            <a:endParaRPr lang="en-US" dirty="0"/>
          </a:p>
        </p:txBody>
      </p:sp>
      <p:sp>
        <p:nvSpPr>
          <p:cNvPr id="5" name="TextBox 4">
            <a:extLst>
              <a:ext uri="{FF2B5EF4-FFF2-40B4-BE49-F238E27FC236}">
                <a16:creationId xmlns:a16="http://schemas.microsoft.com/office/drawing/2014/main" id="{C8CCEC48-9476-FC74-1D3D-99AFC0681DFD}"/>
              </a:ext>
            </a:extLst>
          </p:cNvPr>
          <p:cNvSpPr txBox="1"/>
          <p:nvPr/>
        </p:nvSpPr>
        <p:spPr>
          <a:xfrm rot="10800000" flipV="1">
            <a:off x="9394976" y="6419568"/>
            <a:ext cx="3250213" cy="415498"/>
          </a:xfrm>
          <a:prstGeom prst="rect">
            <a:avLst/>
          </a:prstGeom>
          <a:noFill/>
        </p:spPr>
        <p:txBody>
          <a:bodyPr wrap="square">
            <a:spAutoFit/>
          </a:bodyPr>
          <a:lstStyle/>
          <a:p>
            <a:r>
              <a:rPr lang="en-US" sz="1050" dirty="0"/>
              <a:t>Adapted from </a:t>
            </a:r>
            <a:r>
              <a:rPr lang="en-US" sz="1050" dirty="0" err="1"/>
              <a:t>Berlo</a:t>
            </a:r>
            <a:r>
              <a:rPr lang="en-US" sz="1050" dirty="0"/>
              <a:t> (1960); recommendations informed by HSE (2024).</a:t>
            </a:r>
          </a:p>
        </p:txBody>
      </p:sp>
    </p:spTree>
    <p:extLst>
      <p:ext uri="{BB962C8B-B14F-4D97-AF65-F5344CB8AC3E}">
        <p14:creationId xmlns:p14="http://schemas.microsoft.com/office/powerpoint/2010/main" val="1798761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06EA-5AEB-D753-D87F-3D3F9EE85008}"/>
              </a:ext>
            </a:extLst>
          </p:cNvPr>
          <p:cNvSpPr>
            <a:spLocks noGrp="1"/>
          </p:cNvSpPr>
          <p:nvPr>
            <p:ph type="title"/>
          </p:nvPr>
        </p:nvSpPr>
        <p:spPr/>
        <p:txBody>
          <a:bodyPr/>
          <a:lstStyle/>
          <a:p>
            <a:r>
              <a:rPr lang="en-GB" i="1" u="sng" dirty="0"/>
              <a:t>Conclusion</a:t>
            </a:r>
            <a:r>
              <a:rPr lang="en-GB" dirty="0"/>
              <a:t> </a:t>
            </a:r>
            <a:endParaRPr lang="en-US" dirty="0"/>
          </a:p>
        </p:txBody>
      </p:sp>
      <p:sp>
        <p:nvSpPr>
          <p:cNvPr id="3" name="Content Placeholder 2">
            <a:extLst>
              <a:ext uri="{FF2B5EF4-FFF2-40B4-BE49-F238E27FC236}">
                <a16:creationId xmlns:a16="http://schemas.microsoft.com/office/drawing/2014/main" id="{ADA2B9A9-CC67-B006-BB4A-6B4FA6169EE3}"/>
              </a:ext>
            </a:extLst>
          </p:cNvPr>
          <p:cNvSpPr>
            <a:spLocks noGrp="1"/>
          </p:cNvSpPr>
          <p:nvPr>
            <p:ph idx="1"/>
          </p:nvPr>
        </p:nvSpPr>
        <p:spPr>
          <a:xfrm>
            <a:off x="921545" y="1690688"/>
            <a:ext cx="10515600" cy="4351338"/>
          </a:xfrm>
        </p:spPr>
        <p:txBody>
          <a:bodyPr>
            <a:normAutofit/>
          </a:bodyPr>
          <a:lstStyle/>
          <a:p>
            <a:pPr marL="0" indent="0">
              <a:buNone/>
            </a:pPr>
            <a:r>
              <a:rPr lang="en-GB" sz="2400" dirty="0"/>
              <a:t>Flight Foods Ltd faces two major communication barriers, environmental noise and language differences. </a:t>
            </a:r>
          </a:p>
          <a:p>
            <a:pPr marL="0" indent="0">
              <a:buNone/>
            </a:pPr>
            <a:r>
              <a:rPr lang="en-GB" sz="2400" dirty="0"/>
              <a:t>Shannon and Weaver’s model shows how environmental/machinery noise can disrupt clear transmission from source to receiver, while </a:t>
            </a:r>
            <a:r>
              <a:rPr lang="en-GB" sz="2400" dirty="0" err="1"/>
              <a:t>Berlo’s</a:t>
            </a:r>
            <a:r>
              <a:rPr lang="en-GB" sz="2400" dirty="0"/>
              <a:t> SMCR model emphasises how communication skills, knowledge, and culture can influence understanding. </a:t>
            </a:r>
          </a:p>
          <a:p>
            <a:pPr marL="0" indent="0">
              <a:buNone/>
            </a:pPr>
            <a:r>
              <a:rPr lang="en-GB" sz="2400" dirty="0"/>
              <a:t>By improving communication methods, using visual and multilingual guidance, providing training in quieter environments, and confirming employee understanding; Flight Foods can reduce communication errors and enhance food quality, hygiene, and safety.</a:t>
            </a:r>
            <a:endParaRPr lang="en-US" sz="2400" dirty="0"/>
          </a:p>
        </p:txBody>
      </p:sp>
    </p:spTree>
    <p:extLst>
      <p:ext uri="{BB962C8B-B14F-4D97-AF65-F5344CB8AC3E}">
        <p14:creationId xmlns:p14="http://schemas.microsoft.com/office/powerpoint/2010/main" val="2056044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1C4F3-8F1A-9054-753F-1CB62E282EDD}"/>
              </a:ext>
            </a:extLst>
          </p:cNvPr>
          <p:cNvSpPr>
            <a:spLocks noGrp="1"/>
          </p:cNvSpPr>
          <p:nvPr>
            <p:ph type="title"/>
          </p:nvPr>
        </p:nvSpPr>
        <p:spPr/>
        <p:txBody>
          <a:bodyPr/>
          <a:lstStyle/>
          <a:p>
            <a:r>
              <a:rPr lang="en-GB" i="1" dirty="0"/>
              <a:t>References</a:t>
            </a:r>
            <a:endParaRPr lang="en-US" i="1" dirty="0"/>
          </a:p>
        </p:txBody>
      </p:sp>
      <p:sp>
        <p:nvSpPr>
          <p:cNvPr id="3" name="Content Placeholder 2">
            <a:extLst>
              <a:ext uri="{FF2B5EF4-FFF2-40B4-BE49-F238E27FC236}">
                <a16:creationId xmlns:a16="http://schemas.microsoft.com/office/drawing/2014/main" id="{756E7636-197A-BCFA-E5B8-D2B4F4A9732F}"/>
              </a:ext>
            </a:extLst>
          </p:cNvPr>
          <p:cNvSpPr>
            <a:spLocks noGrp="1"/>
          </p:cNvSpPr>
          <p:nvPr>
            <p:ph idx="1"/>
          </p:nvPr>
        </p:nvSpPr>
        <p:spPr>
          <a:xfrm>
            <a:off x="939403" y="1253331"/>
            <a:ext cx="10515600" cy="4351338"/>
          </a:xfrm>
        </p:spPr>
        <p:txBody>
          <a:bodyPr>
            <a:normAutofit fontScale="92500" lnSpcReduction="10000"/>
          </a:bodyPr>
          <a:lstStyle/>
          <a:p>
            <a:pPr marL="0" indent="0">
              <a:buNone/>
            </a:pPr>
            <a:r>
              <a:rPr lang="en-GB" dirty="0"/>
              <a:t>
</a:t>
            </a:r>
            <a:r>
              <a:rPr lang="en-GB" sz="2400" dirty="0" err="1"/>
              <a:t>Berlo</a:t>
            </a:r>
            <a:r>
              <a:rPr lang="en-GB" sz="2400" dirty="0"/>
              <a:t>, D.K. (1960) The Process of Communication: </a:t>
            </a:r>
            <a:r>
              <a:rPr lang="en-GB" sz="2400" i="1" dirty="0"/>
              <a:t>An Introduction to Theory and Practice. New York: Holt, Rinehart and Winston.</a:t>
            </a:r>
            <a:r>
              <a:rPr lang="en-GB" sz="2400" dirty="0"/>
              <a:t>
Health and Safety Executive (HSE) (</a:t>
            </a:r>
            <a:r>
              <a:rPr lang="en-GB" sz="2400" dirty="0" err="1"/>
              <a:t>n.d.</a:t>
            </a:r>
            <a:r>
              <a:rPr lang="en-GB" sz="2400" dirty="0"/>
              <a:t>) </a:t>
            </a:r>
            <a:r>
              <a:rPr lang="en-GB" sz="2400" i="1" dirty="0"/>
              <a:t>Advice for employers – overview.</a:t>
            </a:r>
            <a:r>
              <a:rPr lang="en-GB" sz="2400" dirty="0"/>
              <a:t> Available at: https://www.hse.gov.uk/noise/advice-overview.htm (Accessed: 08 August 2026).
HSE
Health and Safety Executive (HSE) (2024) </a:t>
            </a:r>
            <a:r>
              <a:rPr lang="en-GB" sz="2400" i="1" dirty="0"/>
              <a:t>Employing migrant workers: Help with language issues</a:t>
            </a:r>
            <a:r>
              <a:rPr lang="en-GB" sz="2400" dirty="0"/>
              <a:t>. Available at: https://www.hse.gov.uk/migrantworkers/employer/help-with-language-issues.htm (Accessed: 08 August 2026).
HSE
Shannon, C.E. And Weaver, W. (1949) </a:t>
            </a:r>
            <a:r>
              <a:rPr lang="en-GB" sz="2400" i="1" dirty="0"/>
              <a:t>The Mathematical Theory of Communication</a:t>
            </a:r>
            <a:r>
              <a:rPr lang="en-GB" sz="2400" dirty="0"/>
              <a:t>. Urbana, IL: University of Illinois Press.</a:t>
            </a:r>
            <a:endParaRPr lang="en-US" sz="2400" dirty="0"/>
          </a:p>
        </p:txBody>
      </p:sp>
    </p:spTree>
    <p:extLst>
      <p:ext uri="{BB962C8B-B14F-4D97-AF65-F5344CB8AC3E}">
        <p14:creationId xmlns:p14="http://schemas.microsoft.com/office/powerpoint/2010/main" val="2119200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4</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Communication Barriers within the workplace  Case Study of Flight Foot Ltd by Kyio Akeem Chaima ID: 2529364</vt:lpstr>
      <vt:lpstr>Overview</vt:lpstr>
      <vt:lpstr>PowerPoint Presentation</vt:lpstr>
      <vt:lpstr>PowerPoint Presentation</vt:lpstr>
      <vt:lpstr>Solution</vt:lpstr>
      <vt:lpstr>PowerPoint Presentation</vt:lpstr>
      <vt:lpstr>Problem 2: Language Barrier </vt:lpstr>
      <vt:lpstr>PowerPoint Presentation</vt:lpstr>
      <vt:lpstr>Solution 2</vt:lpstr>
      <vt:lpstr>PowerPoint Presentation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Barriers within the workplace  Case Study of Flight Foot Ltd by Kyio Akeem Chaima ID: </dc:title>
  <dc:creator>Kyio Chaima</dc:creator>
  <cp:lastModifiedBy>Kyio Chaima</cp:lastModifiedBy>
  <cp:revision>11</cp:revision>
  <dcterms:created xsi:type="dcterms:W3CDTF">2026-08-02T22:49:22Z</dcterms:created>
  <dcterms:modified xsi:type="dcterms:W3CDTF">2026-08-10T12:53:06Z</dcterms:modified>
</cp:coreProperties>
</file>