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 /><Relationship Id="rId2" Type="http://schemas.openxmlformats.org/officeDocument/2006/relationships/extended-properties" Target="docProps/app.xml" /><Relationship Id="rId3" Type="http://schemas.openxmlformats.org/officeDocument/2006/relationships/officeDocument" Target="ppt/presentation.xml" /></Relationships>
</file>

<file path=ppt/presentation.xml><?xml version="1.0" encoding="utf-8"?>
<p:presentation xmlns:p="http://schemas.openxmlformats.org/presentationml/2006/main" xmlns:a="http://schemas.openxmlformats.org/drawingml/2006/main" xmlns:r="http://schemas.openxmlformats.org/officeDocument/2006/relationships" embedTrueTypeFonts="1" saveSubsetFonts="1">
  <p:sldMasterIdLst>
    <p:sldMasterId id="2147483648" r:id="rId5"/>
  </p:sldMasterIdLst>
  <p:sldIdLst>
    <p:sldId id="256" r:id="rId6"/>
    <p:sldId id="257" r:id="rId7"/>
    <p:sldId id="258" r:id="rId8"/>
  </p:sldIdLst>
  <p:sldSz cx="7772400" cy="10058400"/>
  <p:notesSz cx="7772400" cy="100584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2482" y="-91"/>
      </p:cViewPr>
      <p:guideLst>
        <p:guide orient="horz" pos="3168"/>
        <p:guide pos="244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presProps" Target="presProps.xml" /><Relationship Id="rId2" Type="http://schemas.openxmlformats.org/officeDocument/2006/relationships/tableStyles" Target="tableStyles.xml" /><Relationship Id="rId3" Type="http://schemas.openxmlformats.org/officeDocument/2006/relationships/viewProps" Target="viewProps.xml" /><Relationship Id="rId4" Type="http://schemas.openxmlformats.org/officeDocument/2006/relationships/theme" Target="theme/theme1.xml" /><Relationship Id="rId5" Type="http://schemas.openxmlformats.org/officeDocument/2006/relationships/slideMaster" Target="slideMasters/slide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2" Type="http://schemas.openxmlformats.org/officeDocument/2006/relationships/theme" Target="../theme/theme1.xml" /></Relationships>
</file>

<file path=ppt/slideMasters/slideMaster1.xml><?xml version="1.0" encoding="utf-8"?>
<p:sldMaster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49" r:id="rId1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2" Type="http://schemas.openxmlformats.org/officeDocument/2006/relationships/image" Target="../media/image4.png" 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" name="object 1"/>
          <p:cNvSpPr/>
          <p:nvPr/>
        </p:nvSpPr>
        <p:spPr>
          <a:xfrm>
            <a:off x="310896" y="251460"/>
            <a:ext cx="2557779" cy="9547859"/>
          </a:xfrm>
          <a:prstGeom prst="rect">
            <a:avLst/>
          </a:prstGeom>
          <a:blipFill>
            <a:blip cstate="print"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8090" y="1764063"/>
            <a:ext cx="2122260" cy="59620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4394"/>
              </a:lnSpc>
              <a:spcBef>
                <a:spcPts val="0"/>
              </a:spcBef>
              <a:spcAft>
                <a:spcPts val="0"/>
              </a:spcAft>
            </a:pPr>
            <a:r>
              <a:rPr dirty="0" sz="3600">
                <a:solidFill>
                  <a:srgbClr val="262626"/>
                </a:solidFill>
                <a:latin typeface="Calibri Light"/>
                <a:cs typeface="Calibri Light"/>
              </a:rPr>
              <a:t>Andi</a:t>
            </a:r>
            <a:r>
              <a:rPr dirty="0" sz="3600">
                <a:solidFill>
                  <a:srgbClr val="262626"/>
                </a:solidFill>
                <a:latin typeface="Calibri Light"/>
                <a:cs typeface="Calibri Light"/>
              </a:rPr>
              <a:t> </a:t>
            </a:r>
            <a:r>
              <a:rPr dirty="0" sz="3600">
                <a:solidFill>
                  <a:srgbClr val="262626"/>
                </a:solidFill>
                <a:latin typeface="Calibri Light"/>
                <a:cs typeface="Calibri Light"/>
              </a:rPr>
              <a:t>David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6654" y="1965602"/>
            <a:ext cx="1013119" cy="25576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713"/>
              </a:lnSpc>
              <a:spcBef>
                <a:spcPts val="0"/>
              </a:spcBef>
              <a:spcAft>
                <a:spcPts val="0"/>
              </a:spcAft>
            </a:pPr>
            <a:r>
              <a:rPr dirty="0" sz="1400">
                <a:solidFill>
                  <a:srgbClr val="ffffff"/>
                </a:solidFill>
                <a:latin typeface="Calibri"/>
                <a:cs typeface="Calibri"/>
              </a:rPr>
              <a:t>12/18/2022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68090" y="2397777"/>
            <a:ext cx="963438" cy="31715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2197"/>
              </a:lnSpc>
              <a:spcBef>
                <a:spcPts val="0"/>
              </a:spcBef>
              <a:spcAft>
                <a:spcPts val="0"/>
              </a:spcAft>
            </a:pPr>
            <a:r>
              <a:rPr dirty="0" sz="1800">
                <a:solidFill>
                  <a:srgbClr val="404040"/>
                </a:solidFill>
                <a:latin typeface="Calibri"/>
                <a:cs typeface="Calibri"/>
              </a:rPr>
              <a:t>2211173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68090" y="8855915"/>
            <a:ext cx="875187" cy="239017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582"/>
              </a:lnSpc>
              <a:spcBef>
                <a:spcPts val="0"/>
              </a:spcBef>
              <a:spcAft>
                <a:spcPts val="0"/>
              </a:spcAft>
            </a:pPr>
            <a:r>
              <a:rPr dirty="0" sz="1300">
                <a:solidFill>
                  <a:srgbClr val="4472c4"/>
                </a:solidFill>
                <a:latin typeface="Calibri"/>
                <a:cs typeface="Calibri"/>
              </a:rPr>
              <a:t>Andi</a:t>
            </a:r>
            <a:r>
              <a:rPr dirty="0" sz="1300">
                <a:solidFill>
                  <a:srgbClr val="4472c4"/>
                </a:solidFill>
                <a:latin typeface="Calibri"/>
                <a:cs typeface="Calibri"/>
              </a:rPr>
              <a:t> </a:t>
            </a:r>
            <a:r>
              <a:rPr dirty="0" sz="1300">
                <a:solidFill>
                  <a:srgbClr val="4472c4"/>
                </a:solidFill>
                <a:latin typeface="Calibri"/>
                <a:cs typeface="Calibri"/>
              </a:rPr>
              <a:t>David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" name="object 1"/>
          <p:cNvSpPr/>
          <p:nvPr/>
        </p:nvSpPr>
        <p:spPr>
          <a:xfrm>
            <a:off x="281940" y="2397506"/>
            <a:ext cx="7380731" cy="6698944"/>
          </a:xfrm>
          <a:prstGeom prst="rect">
            <a:avLst/>
          </a:prstGeom>
          <a:blipFill>
            <a:blip cstate="print"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700" cy="12700"/>
          </a:xfrm>
          <a:prstGeom prst="rect">
            <a:avLst/>
          </a:prstGeom>
          <a:blipFill>
            <a:blip cstate="print"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914704" y="926055"/>
            <a:ext cx="3073427" cy="319947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2214"/>
              </a:lnSpc>
              <a:spcBef>
                <a:spcPts val="0"/>
              </a:spcBef>
              <a:spcAft>
                <a:spcPts val="0"/>
              </a:spcAft>
            </a:pPr>
            <a:r>
              <a:rPr dirty="0" sz="2000" b="1" u="sng" i="1">
                <a:solidFill>
                  <a:srgbClr val="2f5496"/>
                </a:solidFill>
                <a:latin typeface="Times New Roman"/>
                <a:cs typeface="Times New Roman"/>
              </a:rPr>
              <a:t>Personal</a:t>
            </a:r>
            <a:r>
              <a:rPr dirty="0" sz="2000" spc="-13" b="1" u="sng" i="1">
                <a:solidFill>
                  <a:srgbClr val="2f5496"/>
                </a:solidFill>
                <a:latin typeface="Times New Roman"/>
                <a:cs typeface="Times New Roman"/>
              </a:rPr>
              <a:t> </a:t>
            </a:r>
            <a:r>
              <a:rPr dirty="0" sz="2000" b="1" u="sng" i="1">
                <a:solidFill>
                  <a:srgbClr val="2f5496"/>
                </a:solidFill>
                <a:latin typeface="Times New Roman"/>
                <a:cs typeface="Times New Roman"/>
              </a:rPr>
              <a:t>Development</a:t>
            </a:r>
            <a:r>
              <a:rPr dirty="0" sz="2000" b="1" u="sng" i="1">
                <a:solidFill>
                  <a:srgbClr val="2f5496"/>
                </a:solidFill>
                <a:latin typeface="Times New Roman"/>
                <a:cs typeface="Times New Roman"/>
              </a:rPr>
              <a:t> </a:t>
            </a:r>
            <a:r>
              <a:rPr dirty="0" sz="2000" b="1" u="sng" i="1">
                <a:solidFill>
                  <a:srgbClr val="2f5496"/>
                </a:solidFill>
                <a:latin typeface="Times New Roman"/>
                <a:cs typeface="Times New Roman"/>
              </a:rPr>
              <a:t>Plan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704" y="1412832"/>
            <a:ext cx="5806135" cy="55739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strengths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are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that</a:t>
            </a:r>
            <a:r>
              <a:rPr dirty="0" sz="1200" spc="1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I'm</a:t>
            </a:r>
            <a:r>
              <a:rPr dirty="0" sz="1200" spc="2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quick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learn,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disciplined,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dirty="0" sz="1200" spc="1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  <a:r>
              <a:rPr dirty="0" sz="1200" spc="-1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adapt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quickly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any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environment.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Overthinking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one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weaknesses,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but</a:t>
            </a:r>
            <a:r>
              <a:rPr dirty="0" sz="1200" spc="1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  <a:r>
              <a:rPr dirty="0" sz="1200" spc="-1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meditate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daily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help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overcome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it,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hesitate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share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new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ideas.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76428" y="2761572"/>
            <a:ext cx="938326" cy="38213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What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are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my</a:t>
            </a:r>
          </a:p>
          <a:p>
            <a:pPr marL="27431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main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goals?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73378" y="2750904"/>
            <a:ext cx="1142414" cy="556248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85344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 spc="-16">
                <a:solidFill>
                  <a:srgbClr val="000000"/>
                </a:solidFill>
                <a:latin typeface="Times New Roman"/>
                <a:cs typeface="Times New Roman"/>
              </a:rPr>
              <a:t>In</a:t>
            </a:r>
            <a:r>
              <a:rPr dirty="0" sz="1200" spc="2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what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order</a:t>
            </a:r>
          </a:p>
          <a:p>
            <a:pPr marL="0" marR="0">
              <a:lnSpc>
                <a:spcPts val="1328"/>
              </a:lnSpc>
              <a:spcBef>
                <a:spcPts val="89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should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goals</a:t>
            </a:r>
          </a:p>
          <a:p>
            <a:pPr marL="423672" marR="0">
              <a:lnSpc>
                <a:spcPts val="1328"/>
              </a:lnSpc>
              <a:spcBef>
                <a:spcPts val="54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be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61539" y="2750904"/>
            <a:ext cx="1251051" cy="556248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6095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What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target</a:t>
            </a:r>
          </a:p>
          <a:p>
            <a:pPr marL="0" marR="0">
              <a:lnSpc>
                <a:spcPts val="1328"/>
              </a:lnSpc>
              <a:spcBef>
                <a:spcPts val="89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date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for</a:t>
            </a:r>
            <a:r>
              <a:rPr dirty="0" sz="1200" spc="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achieving</a:t>
            </a:r>
          </a:p>
          <a:p>
            <a:pPr marL="256031" marR="0">
              <a:lnSpc>
                <a:spcPts val="1328"/>
              </a:lnSpc>
              <a:spcBef>
                <a:spcPts val="54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this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goal?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55313" y="2761572"/>
            <a:ext cx="1441373" cy="55777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 spc="-16">
                <a:solidFill>
                  <a:srgbClr val="000000"/>
                </a:solidFill>
                <a:latin typeface="Times New Roman"/>
                <a:cs typeface="Times New Roman"/>
              </a:rPr>
              <a:t>Is</a:t>
            </a:r>
            <a:r>
              <a:rPr dirty="0" sz="1200" spc="1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there</a:t>
            </a:r>
            <a:r>
              <a:rPr dirty="0" sz="1200" spc="-1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anything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that</a:t>
            </a:r>
          </a:p>
          <a:p>
            <a:pPr marL="146303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could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hinder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my</a:t>
            </a:r>
          </a:p>
          <a:p>
            <a:pPr marL="353567" marR="0">
              <a:lnSpc>
                <a:spcPts val="1328"/>
              </a:lnSpc>
              <a:spcBef>
                <a:spcPts val="54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progress?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75706" y="2761572"/>
            <a:ext cx="1916430" cy="73303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If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  <a:r>
              <a:rPr dirty="0" sz="1200" spc="-1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am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successful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meeting</a:t>
            </a:r>
          </a:p>
          <a:p>
            <a:pPr marL="105155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goal,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what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can</a:t>
            </a:r>
            <a:r>
              <a:rPr dirty="0" sz="1200" spc="1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  <a:r>
              <a:rPr dirty="0" sz="1200" spc="-16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</a:p>
          <a:p>
            <a:pPr marL="173735" marR="0">
              <a:lnSpc>
                <a:spcPts val="1328"/>
              </a:lnSpc>
              <a:spcBef>
                <a:spcPts val="54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increase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chances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</a:p>
          <a:p>
            <a:pPr marL="620267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success?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416050" y="3275541"/>
            <a:ext cx="1057944" cy="20687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accomplished?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87094" y="3993345"/>
            <a:ext cx="1115874" cy="90791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1.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Place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10%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</a:p>
          <a:p>
            <a:pPr marL="10667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income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</a:p>
          <a:p>
            <a:pPr marL="47244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non-touchable</a:t>
            </a:r>
          </a:p>
          <a:p>
            <a:pPr marL="4572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interest-bearing</a:t>
            </a:r>
          </a:p>
          <a:p>
            <a:pPr marL="225552" marR="0">
              <a:lnSpc>
                <a:spcPts val="1328"/>
              </a:lnSpc>
              <a:spcBef>
                <a:spcPts val="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account.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146169" y="3993345"/>
            <a:ext cx="1459204" cy="55739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failure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deposit</a:t>
            </a:r>
          </a:p>
          <a:p>
            <a:pPr marL="89915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money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bank</a:t>
            </a:r>
          </a:p>
          <a:p>
            <a:pPr marL="417576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account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769610" y="4176225"/>
            <a:ext cx="1928749" cy="55739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Establish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bank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account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that</a:t>
            </a:r>
          </a:p>
          <a:p>
            <a:pPr marL="79248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will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not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able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access</a:t>
            </a:r>
          </a:p>
          <a:p>
            <a:pPr marL="199644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until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  <a:r>
              <a:rPr dirty="0" sz="1200" spc="-1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am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25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years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old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87096" y="4505409"/>
            <a:ext cx="917577" cy="55739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61544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Putting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money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aside</a:t>
            </a:r>
          </a:p>
          <a:p>
            <a:pPr marL="4572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for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house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2594483" y="4676097"/>
            <a:ext cx="1387274" cy="732904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50292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age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25,</a:t>
            </a:r>
            <a:r>
              <a:rPr dirty="0" sz="1200" spc="1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would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like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have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</a:p>
          <a:p>
            <a:pPr marL="85344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deposit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50,000</a:t>
            </a:r>
          </a:p>
          <a:p>
            <a:pPr marL="396240" marR="0">
              <a:lnSpc>
                <a:spcPts val="1328"/>
              </a:lnSpc>
              <a:spcBef>
                <a:spcPts val="53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pounds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4013327" y="4697433"/>
            <a:ext cx="1726693" cy="55739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The</a:t>
            </a: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breakdown</a:t>
            </a: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of</a:t>
            </a: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my</a:t>
            </a: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highlight>
                  <a:srgbClr val="b4c6e7"/>
                </a:highlight>
                <a:latin typeface="Times New Roman"/>
                <a:cs typeface="Times New Roman"/>
              </a:rPr>
              <a:t>car</a:t>
            </a:r>
          </a:p>
          <a:p>
            <a:pPr marL="102361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resulted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unexpected</a:t>
            </a:r>
          </a:p>
          <a:p>
            <a:pPr marL="512317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expenses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5845810" y="4878789"/>
            <a:ext cx="1776679" cy="38213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50292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Make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standing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order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transfer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money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payday.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1361186" y="5047953"/>
            <a:ext cx="1167536" cy="908165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9906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2.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Establish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</a:p>
          <a:p>
            <a:pPr marL="0" marR="0">
              <a:lnSpc>
                <a:spcPts val="1328"/>
              </a:lnSpc>
              <a:spcBef>
                <a:spcPts val="53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savings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goal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</a:p>
          <a:p>
            <a:pPr marL="53339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determine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how</a:t>
            </a:r>
          </a:p>
          <a:p>
            <a:pPr marL="27431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long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will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take</a:t>
            </a:r>
          </a:p>
          <a:p>
            <a:pPr marL="202691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reach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it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4030090" y="5400251"/>
            <a:ext cx="1691641" cy="38213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Irresponsible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selection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of</a:t>
            </a:r>
          </a:p>
          <a:p>
            <a:pPr marL="260858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interest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accounts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5819902" y="5407871"/>
            <a:ext cx="1828343" cy="55739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29539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Obtain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best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savings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account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for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your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deposit</a:t>
            </a:r>
            <a:r>
              <a:rPr dirty="0" sz="1200" spc="14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by</a:t>
            </a:r>
          </a:p>
          <a:p>
            <a:pPr marL="3810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consulting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bank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advisor.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6658102" y="6105122"/>
            <a:ext cx="195325" cy="20925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47"/>
              </a:lnSpc>
              <a:spcBef>
                <a:spcPts val="0"/>
              </a:spcBef>
              <a:spcAft>
                <a:spcPts val="0"/>
              </a:spcAft>
            </a:pP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-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1326134" y="6651455"/>
            <a:ext cx="1071980" cy="38213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Complete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BSC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degree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2550287" y="6651455"/>
            <a:ext cx="1472818" cy="912864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201167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Research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skills</a:t>
            </a:r>
          </a:p>
          <a:p>
            <a:pPr marL="0" marR="0">
              <a:lnSpc>
                <a:spcPts val="1328"/>
              </a:lnSpc>
              <a:spcBef>
                <a:spcPts val="1493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Digital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learning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skills</a:t>
            </a:r>
          </a:p>
          <a:p>
            <a:pPr marL="91439" marR="0">
              <a:lnSpc>
                <a:spcPts val="1328"/>
              </a:lnSpc>
              <a:spcBef>
                <a:spcPts val="1458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Time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management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063873" y="6639263"/>
            <a:ext cx="1624126" cy="38213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Not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being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able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obtain</a:t>
            </a:r>
          </a:p>
          <a:p>
            <a:pPr marL="184404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funding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for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PhD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5736082" y="6639263"/>
            <a:ext cx="1996312" cy="55739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79247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Subscribe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RSS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feeds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receive</a:t>
            </a:r>
            <a:r>
              <a:rPr dirty="0" sz="1200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email</a:t>
            </a:r>
            <a:r>
              <a:rPr dirty="0" sz="1200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alerts</a:t>
            </a:r>
            <a:r>
              <a:rPr dirty="0" sz="1200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when</a:t>
            </a:r>
            <a:r>
              <a:rPr dirty="0" sz="1200" spc="13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highlight>
                  <a:srgbClr val="d9e2f3"/>
                </a:highlight>
                <a:latin typeface="Times New Roman"/>
                <a:cs typeface="Times New Roman"/>
              </a:rPr>
              <a:t>new</a:t>
            </a:r>
          </a:p>
          <a:p>
            <a:pPr marL="406908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PhDs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are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posted.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1326134" y="7178759"/>
            <a:ext cx="1170151" cy="38251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Complete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</a:p>
          <a:p>
            <a:pPr marL="0" marR="0">
              <a:lnSpc>
                <a:spcPts val="1328"/>
              </a:lnSpc>
              <a:spcBef>
                <a:spcPts val="54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master’s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degrees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4205605" y="7166567"/>
            <a:ext cx="1342363" cy="20687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Motivational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issues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377952" y="7314035"/>
            <a:ext cx="937878" cy="20925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47"/>
              </a:lnSpc>
              <a:spcBef>
                <a:spcPts val="0"/>
              </a:spcBef>
              <a:spcAft>
                <a:spcPts val="0"/>
              </a:spcAft>
            </a:pP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Getting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a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PhD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5749798" y="7342208"/>
            <a:ext cx="1967179" cy="73265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199644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Ensure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that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you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remain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focused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topic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and</a:t>
            </a:r>
            <a:r>
              <a:rPr dirty="0" sz="1200" spc="1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keep</a:t>
            </a:r>
          </a:p>
          <a:p>
            <a:pPr marL="65532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reading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about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subject</a:t>
            </a:r>
            <a:r>
              <a:rPr dirty="0" sz="1200" spc="13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in</a:t>
            </a:r>
          </a:p>
          <a:p>
            <a:pPr marL="272796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order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stay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current.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4351909" y="7520516"/>
            <a:ext cx="1050189" cy="38213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CVs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with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poor</a:t>
            </a:r>
          </a:p>
          <a:p>
            <a:pPr marL="126491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formatting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1326134" y="7707968"/>
            <a:ext cx="937260" cy="38213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Get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funded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PhD</a:t>
            </a:r>
          </a:p>
        </p:txBody>
      </p:sp>
      <p:sp>
        <p:nvSpPr>
          <p:cNvPr id="33" name="object 33"/>
          <p:cNvSpPr txBox="1"/>
          <p:nvPr/>
        </p:nvSpPr>
        <p:spPr>
          <a:xfrm>
            <a:off x="1361186" y="8235272"/>
            <a:ext cx="1167208" cy="732600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201167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1.Become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familiar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with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the</a:t>
            </a:r>
          </a:p>
          <a:p>
            <a:pPr marL="15239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PhD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application</a:t>
            </a:r>
          </a:p>
          <a:p>
            <a:pPr marL="278892" marR="0">
              <a:lnSpc>
                <a:spcPts val="1328"/>
              </a:lnSpc>
              <a:spcBef>
                <a:spcPts val="5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process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5902198" y="8221556"/>
            <a:ext cx="1661769" cy="557391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3048" marR="0">
              <a:lnSpc>
                <a:spcPts val="1328"/>
              </a:lnSpc>
              <a:spcBef>
                <a:spcPts val="0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Get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advice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on</a:t>
            </a:r>
            <a:r>
              <a:rPr dirty="0" sz="1200" spc="1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writing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an</a:t>
            </a:r>
          </a:p>
          <a:p>
            <a:pPr marL="0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academic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CV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by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reading</a:t>
            </a:r>
          </a:p>
          <a:p>
            <a:pPr marL="44196" marR="0">
              <a:lnSpc>
                <a:spcPts val="1328"/>
              </a:lnSpc>
              <a:spcBef>
                <a:spcPts val="51"/>
              </a:spcBef>
              <a:spcAft>
                <a:spcPts val="0"/>
              </a:spcAft>
            </a:pP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guides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on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how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to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dirty="0" sz="1200">
                <a:solidFill>
                  <a:srgbClr val="000000"/>
                </a:solidFill>
                <a:latin typeface="Times New Roman"/>
                <a:cs typeface="Times New Roman"/>
              </a:rPr>
              <a:t>apply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" name="object 1"/>
          <p:cNvSpPr/>
          <p:nvPr/>
        </p:nvSpPr>
        <p:spPr>
          <a:xfrm>
            <a:off x="0" y="0"/>
            <a:ext cx="12700" cy="12700"/>
          </a:xfrm>
          <a:prstGeom prst="rect">
            <a:avLst/>
          </a:prstGeom>
          <a:blipFill>
            <a:blip cstate="print"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62935" y="927381"/>
            <a:ext cx="1596983" cy="389143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2768"/>
              </a:lnSpc>
              <a:spcBef>
                <a:spcPts val="0"/>
              </a:spcBef>
              <a:spcAft>
                <a:spcPts val="0"/>
              </a:spcAft>
            </a:pPr>
            <a:r>
              <a:rPr dirty="0" sz="2500" b="1" u="sng" i="1">
                <a:solidFill>
                  <a:srgbClr val="2f5496"/>
                </a:solidFill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3660" y="2225907"/>
            <a:ext cx="4035004" cy="85695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47"/>
              </a:lnSpc>
              <a:spcBef>
                <a:spcPts val="0"/>
              </a:spcBef>
              <a:spcAft>
                <a:spcPts val="0"/>
              </a:spcAft>
            </a:pP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[1]</a:t>
            </a:r>
            <a:r>
              <a:rPr dirty="0" sz="1100" spc="49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J.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Clear,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Atomic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Habits,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New</a:t>
            </a:r>
            <a:r>
              <a:rPr dirty="0" sz="1100" spc="12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York: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Penguin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Random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House,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2018.</a:t>
            </a:r>
          </a:p>
          <a:p>
            <a:pPr marL="0" marR="0">
              <a:lnSpc>
                <a:spcPts val="1347"/>
              </a:lnSpc>
              <a:spcBef>
                <a:spcPts val="1258"/>
              </a:spcBef>
              <a:spcAft>
                <a:spcPts val="0"/>
              </a:spcAft>
            </a:pP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[2]</a:t>
            </a:r>
            <a:r>
              <a:rPr dirty="0" sz="1100" spc="49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C.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S.,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Study</a:t>
            </a:r>
            <a:r>
              <a:rPr dirty="0" sz="1100" spc="1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Skills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Handbook,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Basingstoke: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Pelgrave,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2003.</a:t>
            </a:r>
          </a:p>
          <a:p>
            <a:pPr marL="0" marR="0">
              <a:lnSpc>
                <a:spcPts val="1347"/>
              </a:lnSpc>
              <a:spcBef>
                <a:spcPts val="1196"/>
              </a:spcBef>
              <a:spcAft>
                <a:spcPts val="0"/>
              </a:spcAft>
            </a:pP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[3]</a:t>
            </a:r>
            <a:r>
              <a:rPr dirty="0" sz="1100" spc="49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S.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Cottrell,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Critical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Thinking</a:t>
            </a:r>
            <a:r>
              <a:rPr dirty="0" sz="1100" spc="-12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Skills,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Basingstoke: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Palgrave,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2005.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3660" y="3197076"/>
            <a:ext cx="5714409" cy="20925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47"/>
              </a:lnSpc>
              <a:spcBef>
                <a:spcPts val="0"/>
              </a:spcBef>
              <a:spcAft>
                <a:spcPts val="0"/>
              </a:spcAft>
            </a:pP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[4]</a:t>
            </a:r>
            <a:r>
              <a:rPr dirty="0" sz="1100" spc="301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S.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Caspi,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""Personality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development: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Stability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and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change.","</a:t>
            </a:r>
            <a:r>
              <a:rPr dirty="0" sz="1100" spc="12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 i="1">
                <a:solidFill>
                  <a:srgbClr val="000000"/>
                </a:solidFill>
                <a:latin typeface="Calibri"/>
                <a:cs typeface="Calibri"/>
              </a:rPr>
              <a:t>Annu.</a:t>
            </a:r>
            <a:r>
              <a:rPr dirty="0" sz="1100" i="1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 i="1">
                <a:solidFill>
                  <a:srgbClr val="000000"/>
                </a:solidFill>
                <a:latin typeface="Calibri"/>
                <a:cs typeface="Calibri"/>
              </a:rPr>
              <a:t>Rev.</a:t>
            </a:r>
            <a:r>
              <a:rPr dirty="0" sz="1100" spc="-12" i="1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 i="1">
                <a:solidFill>
                  <a:srgbClr val="000000"/>
                </a:solidFill>
                <a:latin typeface="Calibri"/>
                <a:cs typeface="Calibri"/>
              </a:rPr>
              <a:t>Psychol,</a:t>
            </a:r>
            <a:r>
              <a:rPr dirty="0" sz="1100" i="1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pp.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453-484.,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8732" y="3381480"/>
            <a:ext cx="472416" cy="209252"/>
          </a:xfrm>
          <a:prstGeom prst="rect">
            <a:avLst/>
          </a:prstGeom>
        </p:spPr>
        <p:txBody>
          <a:bodyPr wrap="square" lIns="0" tIns="0" rIns="0" bIns="0" rtlCol="0" vert="horz">
            <a:spAutoFit/>
          </a:bodyPr>
          <a:lstStyle/>
          <a:p>
            <a:pPr marL="0" marR="0">
              <a:lnSpc>
                <a:spcPts val="1347"/>
              </a:lnSpc>
              <a:spcBef>
                <a:spcPts val="0"/>
              </a:spcBef>
              <a:spcAft>
                <a:spcPts val="0"/>
              </a:spcAft>
            </a:pPr>
            <a:r>
              <a:rPr dirty="0" sz="1100">
                <a:solidFill>
                  <a:srgbClr val="000000"/>
                </a:solidFill>
                <a:latin typeface="Calibri"/>
                <a:cs typeface="Calibri"/>
              </a:rPr>
              <a:t>2005.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PowerPoint</dc:title>
  <dc:creator>ContainerAdministrator</dc:creator>
  <cp:lastModifiedBy>ContainerAdministrator</cp:lastModifiedBy>
  <cp:revision>1</cp:revision>
  <dcterms:modified xsi:type="dcterms:W3CDTF">2022-11-18T10:29:34+00:00</dcterms:modified>
</cp:coreProperties>
</file>