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85" r:id="rId3"/>
    <p:sldId id="299" r:id="rId4"/>
    <p:sldId id="295" r:id="rId5"/>
    <p:sldId id="292" r:id="rId6"/>
    <p:sldId id="300" r:id="rId7"/>
    <p:sldId id="301" r:id="rId8"/>
    <p:sldId id="302" r:id="rId9"/>
    <p:sldId id="303" r:id="rId10"/>
    <p:sldId id="291" r:id="rId11"/>
    <p:sldId id="293" r:id="rId12"/>
    <p:sldId id="304" r:id="rId13"/>
    <p:sldId id="296" r:id="rId14"/>
    <p:sldId id="298" r:id="rId15"/>
    <p:sldId id="264" r:id="rId16"/>
    <p:sldId id="28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86" autoAdjust="0"/>
  </p:normalViewPr>
  <p:slideViewPr>
    <p:cSldViewPr>
      <p:cViewPr varScale="1">
        <p:scale>
          <a:sx n="98" d="100"/>
          <a:sy n="98" d="100"/>
        </p:scale>
        <p:origin x="189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867328"/>
            <a:ext cx="2971800" cy="457200"/>
          </a:xfrm>
        </p:spPr>
        <p:txBody>
          <a:bodyPr/>
          <a:lstStyle/>
          <a:p>
            <a:fld id="{3A07C2AF-3FA6-47AF-A9E2-6BAC6C869665}" type="slidenum">
              <a:rPr lang="en-GB" smtClean="0"/>
              <a:t>1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40FA2-9661-467D-9363-E597D78337F3}"/>
              </a:ext>
            </a:extLst>
          </p:cNvPr>
          <p:cNvSpPr txBox="1"/>
          <p:nvPr/>
        </p:nvSpPr>
        <p:spPr>
          <a:xfrm>
            <a:off x="260648" y="4401312"/>
            <a:ext cx="6336704" cy="287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3597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36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800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434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99992"/>
            <a:ext cx="5486400" cy="411480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800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398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59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73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800" kern="12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733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2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536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91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5616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431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530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88640" y="4343400"/>
            <a:ext cx="6336704" cy="4114800"/>
          </a:xfrm>
        </p:spPr>
        <p:txBody>
          <a:bodyPr/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800" kern="1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206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1190">
              <a:lnSpc>
                <a:spcPct val="9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680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3DB5C2-AD3B-472F-AFDD-01BFDC47B9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56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800" kern="12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55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C1B-9415-4826-BAB6-7CF5A07CB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8853E-0671-432A-A870-E98BC6CA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1E3D4-85E5-42B8-AEE8-907045FE8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E8174-F2EF-4B0F-92C5-A2A97BBD2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DFD17-4198-40A9-9748-C9C5D6DC9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025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F3518-626B-4376-947A-DC3C11753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C049C-A08D-4EFE-98CF-65CCB7D7C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32143-6067-4158-A6C2-AF9BD498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2E0F-0E67-4B45-950A-78A8CFB54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85DEC-8403-49FE-861A-90D84E957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41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42A8E-3D2A-48B0-8011-5587BFB6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BA428F-E069-4EC0-82B1-D36C72C94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50E34-3769-4891-82B5-2DCBC3864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422F3-674C-4D26-97E7-649F312F1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5198F-0776-4776-9959-73F1B5114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2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C5D9D-D8B4-443D-9A41-44DDC65F7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9FEF1-97A6-49D7-9E46-F85E821CB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C038C-645D-452D-844F-AF1233A3B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7F3C1-B2F5-4313-889C-D961D6EB6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CBD75-1C9F-4484-863E-3FD7A557D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2A792F-F206-4519-8378-0376C574A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1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B9295-6A97-44CC-BA66-2D60687A6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66A3C-F247-4983-9274-F468D817A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7D7BC-8493-40E7-9AC1-E505BDB49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BE395C-EEE8-41C7-A8CE-9031CA7E1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AB61C2-FCCD-4101-9F2F-A48633259B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7C714-96C0-4F51-8F22-CBAECA35A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68F314-F156-4D1A-B65D-D71DB4124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5A73F5-AA1F-46B0-9C00-D5B4C2506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81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1C3CF-74DB-467A-8094-FFE390E67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D77D1-D7DD-4101-9D39-1CBA1891F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4CCB7E-E744-4436-98F1-9F1D9D5FA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545F9B-97E2-4EDA-B190-B50FA0324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92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61610F-9178-4994-87CA-0933D0731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2C5F2D-98B4-4D27-9EB6-8C6784A6E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71336-6579-488B-BFAD-AFF5465AB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75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C3449-3539-4C02-AB93-97CFC2BC8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73411-07C5-478A-908C-8AECE0DF9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905F4-29E2-47F3-995F-8EA7A5A0EB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410D0-87EA-4BD0-A228-333B959CE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AF3A4-039E-4B2B-A506-BDFDEF0ED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BDAA8-501C-4941-BBDC-BAB9B1E73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7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3512F-672B-4BAF-9011-E358A9A16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C6028A-13B2-4F92-B7D0-BDFD1CD06F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023FD-5765-4691-BF9B-9F0AAA6BC2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B9E98-D44E-4B87-8227-CD1E58C56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7FB793-FAD7-47AD-90F5-B17083DE8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F0B277-544B-4D83-9698-34BD8D4E0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935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7C03A-BC1A-46D3-8784-90CF25C4F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F39BFD-635E-46C7-BE0A-3D448CB70D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916EF-A2A3-406B-B6A7-8F42B2FD4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CC6EF-2B3F-4B65-A750-998DB5584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C328D-A78A-4905-AA52-11613A7D7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57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5A2E4A-88CF-41E7-A04F-566B708E83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5DE3E8-D95D-4E1D-8FF7-BB0C64F9A2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757BE-18FF-4A94-9872-A4EBBCB54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4A633-83C2-4B1E-9827-2610E11E1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4FDEE-B30E-4B3D-9092-BD9516375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68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F3026-0847-416F-88A0-76A8696DA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D82F7-EC88-4728-9674-0D1F5734C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42901-99EB-4D94-B5EC-B749C0581E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4E3E5-61E1-4DAA-8C7C-DD71B3B933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636C0-179F-45E5-8979-F78B540176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822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8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4234" y="355104"/>
            <a:ext cx="8229600" cy="2209800"/>
          </a:xfrm>
        </p:spPr>
        <p:txBody>
          <a:bodyPr/>
          <a:lstStyle/>
          <a:p>
            <a:r>
              <a:rPr lang="en-GB" b="1" dirty="0" err="1"/>
              <a:t>MArts</a:t>
            </a:r>
            <a:r>
              <a:rPr lang="en-GB" b="1" dirty="0"/>
              <a:t> -</a:t>
            </a:r>
            <a:br>
              <a:rPr lang="en-GB" b="1" dirty="0"/>
            </a:br>
            <a:r>
              <a:rPr lang="en-GB" b="1" dirty="0"/>
              <a:t>Dissertation Module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941168"/>
            <a:ext cx="6400800" cy="1752600"/>
          </a:xfrm>
        </p:spPr>
        <p:txBody>
          <a:bodyPr>
            <a:normAutofit fontScale="85000" lnSpcReduction="1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3200" dirty="0">
                <a:solidFill>
                  <a:schemeClr val="tx1"/>
                </a:solidFill>
              </a:rPr>
              <a:t>        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</a:p>
          <a:p>
            <a:r>
              <a:rPr lang="en-GB" sz="3200" b="1" dirty="0">
                <a:solidFill>
                  <a:schemeClr val="tx1"/>
                </a:solidFill>
              </a:rPr>
              <a:t>An introduction to the Dissertation module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04" y="2924944"/>
            <a:ext cx="806489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034A7F7-7C83-4FB3-B0A5-82A275F29B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18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10"/>
    </mc:Choice>
    <mc:Fallback xmlns="">
      <p:transition spd="slow" advTm="69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this lesson is to….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60848"/>
            <a:ext cx="8229600" cy="347231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000" dirty="0"/>
              <a:t>Introduce you to the Module</a:t>
            </a:r>
          </a:p>
          <a:p>
            <a:endParaRPr lang="en-GB" sz="3000" dirty="0"/>
          </a:p>
          <a:p>
            <a:r>
              <a:rPr lang="en-GB" sz="3000" dirty="0"/>
              <a:t>Ensure that you are clear about Module content, context and assignments</a:t>
            </a:r>
          </a:p>
          <a:p>
            <a:endParaRPr lang="en-GB" sz="3000" dirty="0"/>
          </a:p>
          <a:p>
            <a:r>
              <a:rPr lang="en-GB" sz="3000" dirty="0"/>
              <a:t>Begin considering the question of ethics within research</a:t>
            </a:r>
          </a:p>
          <a:p>
            <a:endParaRPr lang="en-GB" sz="3000" dirty="0"/>
          </a:p>
          <a:p>
            <a:r>
              <a:rPr lang="en-GB" sz="3000" dirty="0"/>
              <a:t>Enable you to begin work immediately on your research project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76"/>
    </mc:Choice>
    <mc:Fallback xmlns="">
      <p:transition spd="slow" advTm="49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89464-F81D-468A-B84A-84293771B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F32B1-7CDE-4669-A724-D5F821D77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742950" lvl="1" indent="-285750" algn="just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badi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support students in designing and executing a self-directed research study that will contribute to knowledge and debate in Counselling and Psychotherapy.</a:t>
            </a:r>
            <a:endParaRPr lang="en-GB" sz="24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Bef>
                <a:spcPts val="6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badi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apply practice to research.</a:t>
            </a:r>
            <a:endParaRPr lang="en-GB" sz="24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Bef>
                <a:spcPts val="6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badi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consolidate areas of specialist knowledge.</a:t>
            </a:r>
            <a:endParaRPr lang="en-GB" sz="24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provide learners with the opportunity to extend their knowledge of a chosen subject within the parameters of the </a:t>
            </a:r>
            <a:r>
              <a:rPr lang="en-US" sz="2400" dirty="0" err="1"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</a:t>
            </a:r>
            <a:r>
              <a:rPr lang="en-US" sz="2400" dirty="0"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 fontAlgn="base" hangingPunct="0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provide students with the opportunity to engage in a substantial self-managed project in a field of counseling and psychotherapy.</a:t>
            </a:r>
            <a:endParaRPr lang="en-GB" sz="24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469895-AFCF-445F-9F22-0B898C0B7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39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998"/>
    </mc:Choice>
    <mc:Fallback xmlns="">
      <p:transition spd="slow" advTm="61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4CB60-A7C7-4646-88A9-0339E03EC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86E9D-2CA4-4F6E-B418-9BEA51DB1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Critically engage with a systematic understanding and critical awareness of topics which are informed by contemporary research informed literature at the forefront of the discipline of counselling/psychotherapy.</a:t>
            </a:r>
          </a:p>
          <a:p>
            <a:pPr marL="342900" lvl="0" indent="-342900" algn="just">
              <a:lnSpc>
                <a:spcPct val="107000"/>
              </a:lnSpc>
              <a:spcAft>
                <a:spcPts val="5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Critically discuss and analyse complex concepts and work which is carried out independently and with some originality.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Successfully complete at an appropriate standard a substantial empirical research project, systematic review or systematic case study informed by wide current understandings in the discipline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3B39A26-92E5-4785-9B23-6276C503F0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92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54"/>
    </mc:Choice>
    <mc:Fallback xmlns="">
      <p:transition spd="slow" advTm="8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51070-EDF4-48B7-9D6C-C0B247761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Level 7: Flow of learning …..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5C707-0000-4F90-8756-66092F5E7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Reflexivity</a:t>
            </a:r>
          </a:p>
          <a:p>
            <a:endParaRPr lang="en-GB" dirty="0"/>
          </a:p>
          <a:p>
            <a:r>
              <a:rPr lang="en-GB"/>
              <a:t>Advanced Research </a:t>
            </a:r>
            <a:r>
              <a:rPr lang="en-GB" dirty="0"/>
              <a:t>methods</a:t>
            </a:r>
          </a:p>
          <a:p>
            <a:endParaRPr lang="en-GB" dirty="0"/>
          </a:p>
          <a:p>
            <a:r>
              <a:rPr lang="en-GB" dirty="0"/>
              <a:t>Dissertation planning and writing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211F819-EF55-4BF5-889B-4F82B4B734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75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16"/>
    </mc:Choice>
    <mc:Fallback xmlns="">
      <p:transition spd="slow" advTm="24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E08FA-D2FE-4CFC-A8DF-8AE3DE570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Assignment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C05F2-A143-4667-8D21-B8F5FC568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44824"/>
            <a:ext cx="7886700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US" sz="2400" b="1" dirty="0">
              <a:effectLst/>
              <a:latin typeface="Abadi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</a:pPr>
            <a:r>
              <a:rPr lang="en-US" sz="2400" b="1" dirty="0">
                <a:effectLst/>
                <a:latin typeface="Abadi" panose="020B0604020202020204" pitchFamily="34" charset="0"/>
                <a:ea typeface="Calibri" panose="020F0502020204030204" pitchFamily="34" charset="0"/>
              </a:rPr>
              <a:t>Assessment Component 1: 100%</a:t>
            </a:r>
            <a:endParaRPr lang="en-GB" sz="2400" dirty="0">
              <a:effectLst/>
              <a:latin typeface="Abadi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400" dirty="0">
                <a:effectLst/>
                <a:latin typeface="Abadi" panose="020B0604020202020204" pitchFamily="34" charset="0"/>
                <a:ea typeface="Calibri" panose="020F0502020204030204" pitchFamily="34" charset="0"/>
              </a:rPr>
              <a:t>Submission of a research dissertation (15,000 words)</a:t>
            </a: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400" dirty="0">
                <a:latin typeface="Abadi" panose="020B0604020202020204" pitchFamily="34" charset="0"/>
                <a:ea typeface="Times New Roman" panose="02020603050405020304" pitchFamily="18" charset="0"/>
              </a:rPr>
              <a:t>11</a:t>
            </a:r>
            <a:r>
              <a:rPr lang="en-US" sz="2400" baseline="30000" dirty="0">
                <a:latin typeface="Abadi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US" sz="2400" dirty="0">
                <a:latin typeface="Abadi" panose="020B0604020202020204" pitchFamily="34" charset="0"/>
                <a:ea typeface="Times New Roman" panose="02020603050405020304" pitchFamily="18" charset="0"/>
              </a:rPr>
              <a:t> May 2021</a:t>
            </a: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effectLst/>
                <a:latin typeface="Abadi" panose="020B0604020202020204" pitchFamily="34" charset="0"/>
                <a:ea typeface="Times New Roman" panose="02020603050405020304" pitchFamily="18" charset="0"/>
              </a:rPr>
              <a:t>Via Turnitin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B1407EC-C7B4-4CD9-BA82-B842210BE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62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95"/>
    </mc:Choice>
    <mc:Fallback xmlns="">
      <p:transition spd="slow" advTm="64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FD553-7EAC-44A2-AF27-935FF8564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Workshops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7318A-7A48-48F7-948B-2067BC8FB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Writing WORKSHOPS, not lectures</a:t>
            </a:r>
          </a:p>
          <a:p>
            <a:endParaRPr lang="en-GB" dirty="0"/>
          </a:p>
          <a:p>
            <a:r>
              <a:rPr lang="en-GB" dirty="0"/>
              <a:t>You will therefore need to prepare for these</a:t>
            </a:r>
          </a:p>
          <a:p>
            <a:endParaRPr lang="en-GB" dirty="0"/>
          </a:p>
          <a:p>
            <a:r>
              <a:rPr lang="en-GB" dirty="0"/>
              <a:t>Core and supplementary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B0E6AA8-F7F4-4858-9BDF-0B834E272F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5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59"/>
    </mc:Choice>
    <mc:Fallback xmlns="">
      <p:transition spd="slow" advTm="22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12607-5352-4290-BBF7-F273AA65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Supervision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6F63E-9483-4BD5-B4B1-084968259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0" y="1844824"/>
            <a:ext cx="8345020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Use effectively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7214B47-7E74-4FB3-A083-3E7281EEFD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1028" name="Picture 4" descr="Image result for image of support">
            <a:extLst>
              <a:ext uri="{FF2B5EF4-FFF2-40B4-BE49-F238E27FC236}">
                <a16:creationId xmlns:a16="http://schemas.microsoft.com/office/drawing/2014/main" id="{5659E75D-9577-4096-837E-46E043342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459" y="53257"/>
            <a:ext cx="2190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CE006100-41DD-4B74-B035-89ACD4D96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425" y="4437112"/>
            <a:ext cx="6915150" cy="172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image of support">
            <a:extLst>
              <a:ext uri="{FF2B5EF4-FFF2-40B4-BE49-F238E27FC236}">
                <a16:creationId xmlns:a16="http://schemas.microsoft.com/office/drawing/2014/main" id="{287710AB-54BD-4BBA-A9D5-A7274A785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14500"/>
            <a:ext cx="25146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image of support">
            <a:extLst>
              <a:ext uri="{FF2B5EF4-FFF2-40B4-BE49-F238E27FC236}">
                <a16:creationId xmlns:a16="http://schemas.microsoft.com/office/drawing/2014/main" id="{E754BAA1-969F-41B8-8A61-ADF9CEEDF7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179" y="2209354"/>
            <a:ext cx="2409121" cy="172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93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17"/>
    </mc:Choice>
    <mc:Fallback xmlns="">
      <p:transition spd="slow" advTm="30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BF8DA-4595-4DF5-A202-09F2798BB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ethics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CA4F-80D0-46A6-85B8-85F748D79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will address how to apply for ethical approval within your Advanced Research Lessons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0692FE-3F4C-47BC-8802-04AB96BED2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2050" name="Picture 2" descr="Image result for image of ethics">
            <a:extLst>
              <a:ext uri="{FF2B5EF4-FFF2-40B4-BE49-F238E27FC236}">
                <a16:creationId xmlns:a16="http://schemas.microsoft.com/office/drawing/2014/main" id="{6FBC1DE6-972E-44AE-998C-D1C426F5B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75" y="4221088"/>
            <a:ext cx="306705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76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91"/>
    </mc:Choice>
    <mc:Fallback xmlns="">
      <p:transition spd="slow" advTm="17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ethics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000" dirty="0">
                <a:effectLst/>
                <a:latin typeface="Aldhabi" panose="01000000000000000000" pitchFamily="2" charset="-78"/>
                <a:ea typeface="Times New Roman" panose="02020603050405020304" pitchFamily="18" charset="0"/>
                <a:cs typeface="Aldhabi" panose="01000000000000000000" pitchFamily="2" charset="-78"/>
              </a:rPr>
              <a:t>There is always more to learn on the subject of ethics</a:t>
            </a:r>
            <a:endParaRPr lang="en-GB" sz="4000" dirty="0">
              <a:effectLst/>
              <a:latin typeface="Aldhabi" panose="01000000000000000000" pitchFamily="2" charset="-78"/>
              <a:ea typeface="Calibri" panose="020F0502020204030204" pitchFamily="34" charset="0"/>
              <a:cs typeface="Aldhabi" panose="01000000000000000000" pitchFamily="2" charset="-78"/>
            </a:endParaRPr>
          </a:p>
          <a:p>
            <a:pPr marL="45974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4400" dirty="0"/>
              <a:t>There is always more to learn on the subject of ethics … .. 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6712783-8B6A-4EE2-8A5F-F1AB9FF3D7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EF08A20-B11E-4D26-9774-4A89280FFE89}"/>
              </a:ext>
            </a:extLst>
          </p:cNvPr>
          <p:cNvSpPr txBox="1">
            <a:spLocks/>
          </p:cNvSpPr>
          <p:nvPr/>
        </p:nvSpPr>
        <p:spPr>
          <a:xfrm>
            <a:off x="-12210" y="1753010"/>
            <a:ext cx="8515350" cy="49169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Aft>
                <a:spcPts val="800"/>
              </a:spcAft>
              <a:tabLst>
                <a:tab pos="457200" algn="l"/>
              </a:tabLst>
            </a:pPr>
            <a:r>
              <a:rPr lang="en-GB" sz="4000" dirty="0" err="1">
                <a:latin typeface="Aldhabi" panose="01000000000000000000" pitchFamily="2" charset="-78"/>
                <a:ea typeface="Times New Roman" panose="02020603050405020304" pitchFamily="18" charset="0"/>
                <a:cs typeface="Aldhabi" panose="01000000000000000000" pitchFamily="2" charset="-78"/>
              </a:rPr>
              <a:t>ubject</a:t>
            </a:r>
            <a:r>
              <a:rPr lang="en-GB" sz="4000" dirty="0">
                <a:latin typeface="Aldhabi" panose="01000000000000000000" pitchFamily="2" charset="-78"/>
                <a:ea typeface="Times New Roman" panose="02020603050405020304" pitchFamily="18" charset="0"/>
                <a:cs typeface="Aldhabi" panose="01000000000000000000" pitchFamily="2" charset="-78"/>
              </a:rPr>
              <a:t> of ethics</a:t>
            </a:r>
            <a:endParaRPr lang="en-GB" sz="4000" dirty="0">
              <a:latin typeface="Aldhabi" panose="01000000000000000000" pitchFamily="2" charset="-78"/>
              <a:ea typeface="Calibri" panose="020F0502020204030204" pitchFamily="34" charset="0"/>
              <a:cs typeface="Aldhabi" panose="01000000000000000000" pitchFamily="2" charset="-78"/>
            </a:endParaRPr>
          </a:p>
          <a:p>
            <a:pPr marL="45974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2" descr="Image result for image of ethics">
            <a:extLst>
              <a:ext uri="{FF2B5EF4-FFF2-40B4-BE49-F238E27FC236}">
                <a16:creationId xmlns:a16="http://schemas.microsoft.com/office/drawing/2014/main" id="{67B4AEE3-C1D6-4BA5-845E-C52444932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25625"/>
            <a:ext cx="3090705" cy="193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36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49"/>
    </mc:Choice>
    <mc:Fallback xmlns="">
      <p:transition spd="slow" advTm="49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187AE-6645-4614-A27B-92F794182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ethics [Cont’d]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CBFEB-F160-4712-9C5A-D8A539CCD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Ethics in action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6C2764D-82E4-428B-92F2-285D1F5DB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21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2"/>
    </mc:Choice>
    <mc:Fallback xmlns="">
      <p:transition spd="slow" advTm="8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7282" y="635715"/>
            <a:ext cx="8356656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D2A4FA-BB21-4C5F-B02F-EA0BA4C31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460" y="759805"/>
            <a:ext cx="7729890" cy="1325563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Data collection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E5E8F-C58C-478F-AEA7-01B2C7233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678" y="2494450"/>
            <a:ext cx="3040158" cy="356315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Image result for images of data collection and analysis">
            <a:extLst>
              <a:ext uri="{FF2B5EF4-FFF2-40B4-BE49-F238E27FC236}">
                <a16:creationId xmlns:a16="http://schemas.microsoft.com/office/drawing/2014/main" id="{34AE14F5-927C-416A-89DE-495BA5B57F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65"/>
          <a:stretch/>
        </p:blipFill>
        <p:spPr bwMode="auto">
          <a:xfrm>
            <a:off x="2769955" y="2566886"/>
            <a:ext cx="3601803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1BD859B-B0C1-4AB7-A24E-D58856E6F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251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31"/>
    </mc:Choice>
    <mc:Fallback xmlns="">
      <p:transition spd="slow" advTm="38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F1F20-8568-4E42-84FA-72564A356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Recap: Looking back and bouncing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44000-CE2C-4786-BF2B-F25B3CEC4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2800" dirty="0"/>
              <a:t>Your dissertation, is the ‘writing up’ of the exploration of your topic - the result of your in-depth research</a:t>
            </a:r>
          </a:p>
          <a:p>
            <a:r>
              <a:rPr lang="en-GB" sz="2800" dirty="0"/>
              <a:t>Looking back at what you have done and bouncing forward – the value of your research findings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90D3E618-373C-4531-BCBC-D8EF83170E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62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91"/>
    </mc:Choice>
    <mc:Fallback xmlns="">
      <p:transition spd="slow" advTm="98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F3380A0-1FC6-46FC-A936-54625D3EA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Recap: Looking back and bouncing forward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A898A0-DDA8-4617-BD3C-50E452145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An Introduction,</a:t>
            </a:r>
          </a:p>
          <a:p>
            <a:r>
              <a:rPr lang="en-GB" sz="3200" dirty="0"/>
              <a:t>A literature review, </a:t>
            </a:r>
          </a:p>
          <a:p>
            <a:r>
              <a:rPr lang="en-GB" sz="3200" dirty="0"/>
              <a:t>A justification of the data selected for analysis and research methodology, analysis of the data and, finally, </a:t>
            </a:r>
          </a:p>
          <a:p>
            <a:r>
              <a:rPr lang="en-GB" sz="3200" dirty="0"/>
              <a:t>Conclusions and recommendations</a:t>
            </a:r>
            <a:r>
              <a:rPr lang="en-GB" dirty="0"/>
              <a:t>.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CB8DDEE-B357-4479-A54D-BB4837672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0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76"/>
    </mc:Choice>
    <mc:Fallback xmlns="">
      <p:transition spd="slow" advTm="33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5002" y="239002"/>
            <a:ext cx="7886700" cy="98534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Research Journey </a:t>
            </a:r>
          </a:p>
        </p:txBody>
      </p:sp>
      <p:pic>
        <p:nvPicPr>
          <p:cNvPr id="1026" name="Picture 2" descr="http://www.academiccoachingandwriting.org/assets/img/dissertation-journey/img_journey-map_mobile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" t="22512"/>
          <a:stretch/>
        </p:blipFill>
        <p:spPr bwMode="auto">
          <a:xfrm>
            <a:off x="395538" y="1196752"/>
            <a:ext cx="8432902" cy="531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3866AB6-BBD5-401E-A6FE-E80EC9101B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23283"/>
      </p:ext>
    </p:extLst>
  </p:cSld>
  <p:clrMapOvr>
    <a:masterClrMapping/>
  </p:clrMapOvr>
  <p:transition spd="slow" advTm="7411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Have The aims of this lesson been met?????????????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Introduced you to the Module</a:t>
            </a:r>
          </a:p>
          <a:p>
            <a:endParaRPr lang="en-GB" sz="3600" dirty="0"/>
          </a:p>
          <a:p>
            <a:r>
              <a:rPr lang="en-GB" sz="3600" dirty="0"/>
              <a:t>Ensured that you are clear about Module content, context and assignments</a:t>
            </a:r>
          </a:p>
          <a:p>
            <a:endParaRPr lang="en-GB" sz="3600" dirty="0"/>
          </a:p>
          <a:p>
            <a:r>
              <a:rPr lang="en-GB" sz="3600" dirty="0"/>
              <a:t>Enabled you to begin work immediately on your research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774EF8E-EAEE-403C-AC0C-52DF0329EC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50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37"/>
    </mc:Choice>
    <mc:Fallback xmlns="">
      <p:transition spd="slow" advTm="30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506</Words>
  <Application>Microsoft Office PowerPoint</Application>
  <PresentationFormat>On-screen Show (4:3)</PresentationFormat>
  <Paragraphs>191</Paragraphs>
  <Slides>16</Slides>
  <Notes>16</Notes>
  <HiddenSlides>0</HiddenSlides>
  <MMClips>16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Abadi</vt:lpstr>
      <vt:lpstr>Aldhabi</vt:lpstr>
      <vt:lpstr>Arial</vt:lpstr>
      <vt:lpstr>Calibri</vt:lpstr>
      <vt:lpstr>Calibri Light</vt:lpstr>
      <vt:lpstr>Symbol</vt:lpstr>
      <vt:lpstr>Times New Roman</vt:lpstr>
      <vt:lpstr>Office Theme</vt:lpstr>
      <vt:lpstr>MArts - Dissertation Module</vt:lpstr>
      <vt:lpstr>The aim of this lesson is to….</vt:lpstr>
      <vt:lpstr>AIMS …</vt:lpstr>
      <vt:lpstr>LEARNING OUTCOMES ….</vt:lpstr>
      <vt:lpstr>Level 7: Flow of learning ….. </vt:lpstr>
      <vt:lpstr>The Assignment … … …</vt:lpstr>
      <vt:lpstr>Workshops</vt:lpstr>
      <vt:lpstr>Supervision … … …</vt:lpstr>
      <vt:lpstr>The importance of ethics …</vt:lpstr>
      <vt:lpstr>The importance of ethics …</vt:lpstr>
      <vt:lpstr>The importance of ethics [Cont’d]</vt:lpstr>
      <vt:lpstr>Data collection and analysis</vt:lpstr>
      <vt:lpstr>A Recap: Looking back and bouncing forward</vt:lpstr>
      <vt:lpstr>A Recap: Looking back and bouncing forward</vt:lpstr>
      <vt:lpstr>The Research Journey </vt:lpstr>
      <vt:lpstr>Have The aims of this lesson been met?????????????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MArts - Dissertation Module</dc:title>
  <dc:creator>Beverly Cole</dc:creator>
  <cp:lastModifiedBy>Beverly Cole</cp:lastModifiedBy>
  <cp:revision>4</cp:revision>
  <dcterms:created xsi:type="dcterms:W3CDTF">2020-09-12T13:06:05Z</dcterms:created>
  <dcterms:modified xsi:type="dcterms:W3CDTF">2020-09-13T06:41:04Z</dcterms:modified>
</cp:coreProperties>
</file>