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7" r:id="rId2"/>
    <p:sldId id="258" r:id="rId3"/>
    <p:sldId id="283" r:id="rId4"/>
    <p:sldId id="264" r:id="rId5"/>
    <p:sldId id="282" r:id="rId6"/>
    <p:sldId id="266" r:id="rId7"/>
    <p:sldId id="261" r:id="rId8"/>
    <p:sldId id="278" r:id="rId9"/>
    <p:sldId id="262" r:id="rId10"/>
    <p:sldId id="268" r:id="rId11"/>
    <p:sldId id="269" r:id="rId12"/>
    <p:sldId id="276" r:id="rId13"/>
    <p:sldId id="267" r:id="rId14"/>
    <p:sldId id="270" r:id="rId15"/>
    <p:sldId id="271" r:id="rId16"/>
    <p:sldId id="277" r:id="rId17"/>
    <p:sldId id="272" r:id="rId18"/>
    <p:sldId id="279" r:id="rId19"/>
    <p:sldId id="273" r:id="rId20"/>
    <p:sldId id="275" r:id="rId21"/>
    <p:sldId id="274" r:id="rId22"/>
    <p:sldId id="284" r:id="rId23"/>
    <p:sldId id="25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037401-8865-40EE-9D6F-6488C62FA48A}" v="2523" dt="2024-05-01T19:42:20.0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B84FB-D2F3-584F-A7F7-D03E6BFB9FC9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82E6D5-BE29-0944-ACDF-D7D1F15D7C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36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82E6D5-BE29-0944-ACDF-D7D1F15D7C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388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46C3-E442-3698-EEBA-9DBA3E2732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F4775F-54CB-B13C-5EC2-BCE8CC1C46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FCD18-41B3-CFD8-F44A-AA9A2B2A1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CB86E-37F1-C043-A829-B8192E7B46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3CEA8-AD2D-4D8F-E882-892E0BC4D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757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1B5FC-E072-D8DA-4A54-022785D97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B8BE-C1C9-F23B-9918-20EEDC24C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416BF-5C6A-30B6-B60E-311356536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25080-1E63-0517-144E-C5C52F1E9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5CF0D-3090-AD77-8DAE-A93E8F4A3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28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62FD6-2FC7-3AA2-9292-A7FA65C97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C8CFD-6A1B-E6E7-FE5B-9B37DE596E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F4DC89-4114-1D69-B482-16601046F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155D3-0A3C-0817-6EA0-BB1252572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4B4C0-EEF7-E9DE-3692-C067429B6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411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7FB05-F10D-CC1E-4F7E-6836630DC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6EFCA-75C4-FA05-CC10-66B1DE82F2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51ECE8-4475-2802-84D6-8833B0B62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24BB1B-77C5-0E83-646D-55934E930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43B2E-9D83-1099-F050-B96D5747F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358AB9-8B8E-B915-F841-F8A2B3779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93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EC9CA-6DB0-60F7-397C-97426D157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A281E-88DB-50D9-011F-E2D0109CBF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3D5E09-48DF-D504-B01F-D170C80A8B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BAB4D6-4AD2-6504-9D34-C4E267B014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27E74-EDC8-0F42-0562-030684287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FCCACE-F40F-DE74-DF0D-D8EA5ABCD3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A92EAD-0705-D584-54AD-5F63E99DB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E2358C-6551-990D-D2AE-E43F3169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251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2304F-267D-D907-48CB-5529DF907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11F961-533C-7080-7B3A-7317FE4D8D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66F7B2-2E6A-839B-B114-E4D4E2A92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DAF72D-E545-7C72-A539-3C1C11379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79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0CA80A-2D19-68C0-D3CE-EFDF04CCC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C123A6-9C2C-5C8F-2523-9D46899AF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C8FDBE-E61C-ADA6-5D04-E7D197410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24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FDEAD-051A-CF1D-B7B6-5E0DD7719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38C70-DD3F-3739-0A22-5E8F7A366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0A7B11-C6A0-56A6-6835-4FDBB70298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D4C89A-95FC-4D74-A2B4-D8C8A439A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32ED58-F64C-E216-3C37-8293AA5EE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45F8C5-C87A-7279-475B-2A022A24B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56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CB8D9-B9B6-2DBB-71E9-0BA760E60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63EEC0-D195-BA6E-C8A9-3E7A790581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5D9C0-0DBD-FA38-50AA-67AC079F50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C85B98-8A89-E701-177B-A07FE1277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EEBD45-942B-DB05-341D-8837CC20B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3D3B2-7C9E-D936-4FDB-5E003C85B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222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4BE76-8415-A32B-EC4B-C9A74FF7C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63C701-F4D7-2790-B061-05C74CD09E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F4FBE-E758-2A07-4A6A-DFFCCED77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819ABE-0DED-F737-F1B8-07A395EE2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EFDFA-8F18-688E-0751-DF09DFDB4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640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7FE248-0796-A31E-6B16-15C434DE9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A45BEB-CF5F-9C51-1B3C-806C9FAB12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DAF99-A1BE-4660-A9A5-5C74CC857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88F48-483D-5DA5-2462-F447E65CB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97F54-0503-C564-BE76-C0FB3084E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77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B29B2C-2DF8-21E5-C2B1-39062BFA9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276642-C929-F462-E920-6E0AABA29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66C81-9C08-BC0E-AF3E-F2645177B9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67AE16-B376-234C-B4DD-B023B3633C88}" type="datetimeFigureOut">
              <a:rPr lang="en-US" smtClean="0"/>
              <a:t>5/7/2024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D45461-AA34-CD3F-42DF-30EB1EB594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35CA2-8330-9B2E-77D3-3A6FBC7555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7127C4-9090-ED43-BBB9-23FFCD7966E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21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Firearms amnesty launched to keep dangerous weapons off the streets | UK  News | Sky News">
            <a:extLst>
              <a:ext uri="{FF2B5EF4-FFF2-40B4-BE49-F238E27FC236}">
                <a16:creationId xmlns:a16="http://schemas.microsoft.com/office/drawing/2014/main" id="{149F5ADF-DE21-AC59-88CE-1A72D2AD45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 bwMode="auto">
          <a:xfrm>
            <a:off x="20" y="1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651FCA-CB68-BCFE-D192-1B8F7075D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Illegal firearms and gun crime in the UK</a:t>
            </a:r>
            <a:br>
              <a:rPr lang="en-US" sz="6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4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Jake Weeks</a:t>
            </a:r>
            <a:endParaRPr lang="en-US" sz="66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04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4621A-6F2C-4C17-087B-1AF26225F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 fontScale="90000"/>
          </a:bodyPr>
          <a:lstStyle/>
          <a:p>
            <a:r>
              <a:rPr lang="en-GB" sz="38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Illegal firearms and gun crime in the UK</a:t>
            </a:r>
            <a:endParaRPr lang="en-US" sz="38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4049E-FD94-FDFF-7C6A-7C07742C7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Illegal firearms and gun crime in the UK refer to… </a:t>
            </a:r>
          </a:p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possession, </a:t>
            </a:r>
          </a:p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distribution, </a:t>
            </a:r>
          </a:p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and use of firearms </a:t>
            </a:r>
          </a:p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 violation of laws and regulations governing their ownership and use. </a:t>
            </a:r>
          </a:p>
          <a:p>
            <a:pPr marL="0" indent="0">
              <a:buNone/>
            </a:pPr>
            <a:endParaRPr lang="en-GB" sz="17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This includes the illegal acquisition, trafficking, and misuse of firearms by individuals or criminal organisations.</a:t>
            </a:r>
            <a:endParaRPr lang="en-US" sz="17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More than 700 firearms recovered in ground-breaking NCA-led operation -  National Crime Agency">
            <a:extLst>
              <a:ext uri="{FF2B5EF4-FFF2-40B4-BE49-F238E27FC236}">
                <a16:creationId xmlns:a16="http://schemas.microsoft.com/office/drawing/2014/main" id="{49D86C17-7A5A-ADA3-939F-CA098E938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25453" y="1169464"/>
            <a:ext cx="5666547" cy="4519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4AE475-BFC8-7F12-3A5A-75F74B7C5CD7}"/>
              </a:ext>
            </a:extLst>
          </p:cNvPr>
          <p:cNvSpPr txBox="1"/>
          <p:nvPr/>
        </p:nvSpPr>
        <p:spPr>
          <a:xfrm>
            <a:off x="897769" y="5855066"/>
            <a:ext cx="11978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(NCA, 2024)</a:t>
            </a:r>
          </a:p>
        </p:txBody>
      </p:sp>
    </p:spTree>
    <p:extLst>
      <p:ext uri="{BB962C8B-B14F-4D97-AF65-F5344CB8AC3E}">
        <p14:creationId xmlns:p14="http://schemas.microsoft.com/office/powerpoint/2010/main" val="1530495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E36F9A-E864-D4C9-E72F-C07D71C6E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234" y="365125"/>
            <a:ext cx="6438122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masis MT Pro Black" panose="02040A04050005020304" pitchFamily="18" charset="0"/>
              </a:rPr>
              <a:t>Can you own a gun in the UK?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387B0-1E63-5B7B-C34B-0EA62581E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234" y="1825625"/>
            <a:ext cx="5886327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300" b="0" i="0" u="sng" dirty="0">
                <a:effectLst/>
                <a:latin typeface="Amasis MT Pro Black" panose="02040A04050005020304" pitchFamily="18" charset="0"/>
              </a:rPr>
              <a:t>To be granted a firearms license</a:t>
            </a:r>
            <a:r>
              <a:rPr lang="en-GB" sz="1300" b="0" i="0" dirty="0">
                <a:effectLst/>
                <a:latin typeface="Amasis MT Pro Black" panose="02040A04050005020304" pitchFamily="18" charset="0"/>
              </a:rPr>
              <a:t>: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Undergo assessment by local police force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Must be judged not to pose a threat to public safety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Must have a "good reason" to own a firearm</a:t>
            </a:r>
          </a:p>
          <a:p>
            <a:pPr marL="0" indent="0">
              <a:buNone/>
            </a:pPr>
            <a:endParaRPr lang="en-GB" sz="1300" b="0" i="0" u="sng">
              <a:effectLst/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300" b="0" i="0" u="sng">
                <a:effectLst/>
                <a:latin typeface="Amasis MT Pro Black" panose="02040A04050005020304" pitchFamily="18" charset="0"/>
              </a:rPr>
              <a:t>Checks </a:t>
            </a:r>
            <a:r>
              <a:rPr lang="en-GB" sz="1300" b="0" i="0" u="sng" dirty="0">
                <a:effectLst/>
                <a:latin typeface="Amasis MT Pro Black" panose="02040A04050005020304" pitchFamily="18" charset="0"/>
              </a:rPr>
              <a:t>include: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Interviews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Property visits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Criminal records checks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References from friends</a:t>
            </a:r>
          </a:p>
          <a:p>
            <a:pPr marL="0" indent="0">
              <a:buNone/>
            </a:pPr>
            <a:endParaRPr lang="en-GB" sz="1300" b="0" i="0" u="sng" dirty="0">
              <a:effectLst/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300" b="0" i="0" u="sng" dirty="0">
                <a:effectLst/>
                <a:latin typeface="Amasis MT Pro Black" panose="02040A04050005020304" pitchFamily="18" charset="0"/>
              </a:rPr>
              <a:t>Applicants must demonstrate legitimate reasons for firearm ownership: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Work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Sport</a:t>
            </a:r>
          </a:p>
          <a:p>
            <a:pPr marL="0" indent="0">
              <a:buNone/>
            </a:pPr>
            <a:r>
              <a:rPr lang="en-GB" sz="1300" b="0" i="0" dirty="0">
                <a:effectLst/>
                <a:latin typeface="Amasis MT Pro Black" panose="02040A04050005020304" pitchFamily="18" charset="0"/>
              </a:rPr>
              <a:t>Leisure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1026" name="Picture 2" descr="What types of guns are legal in the uk - americanasl">
            <a:extLst>
              <a:ext uri="{FF2B5EF4-FFF2-40B4-BE49-F238E27FC236}">
                <a16:creationId xmlns:a16="http://schemas.microsoft.com/office/drawing/2014/main" id="{87DCAED4-08B7-D61D-30C2-592B03CE7E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7" r="15182" b="-1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0BACE3-1ECF-974A-B399-07062DB8E6D7}"/>
              </a:ext>
            </a:extLst>
          </p:cNvPr>
          <p:cNvSpPr txBox="1"/>
          <p:nvPr/>
        </p:nvSpPr>
        <p:spPr>
          <a:xfrm>
            <a:off x="6399304" y="5880752"/>
            <a:ext cx="1441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(Tate, 2024)</a:t>
            </a:r>
          </a:p>
        </p:txBody>
      </p:sp>
    </p:spTree>
    <p:extLst>
      <p:ext uri="{BB962C8B-B14F-4D97-AF65-F5344CB8AC3E}">
        <p14:creationId xmlns:p14="http://schemas.microsoft.com/office/powerpoint/2010/main" val="3989111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60" name="Oval 2059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Oval 2060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2" name="Oval 2061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3" name="Oval 2062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4" name="Oval 2063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5" name="Oval 2064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67" name="Rectangle 2066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69" name="Group 2068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070" name="Straight Connector 2069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1" name="Straight Connector 2070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2" name="Straight Connector 2071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3" name="Straight Connector 2072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0" name="Picture 2" descr="Container ship - Wikipedia">
            <a:extLst>
              <a:ext uri="{FF2B5EF4-FFF2-40B4-BE49-F238E27FC236}">
                <a16:creationId xmlns:a16="http://schemas.microsoft.com/office/drawing/2014/main" id="{9D2B99FD-4A68-E870-8410-C1BD685CEE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53" r="1" b="8438"/>
          <a:stretch/>
        </p:blipFill>
        <p:spPr bwMode="auto">
          <a:xfrm>
            <a:off x="626590" y="317578"/>
            <a:ext cx="10851111" cy="35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75" name="Group 2074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2076" name="Straight Connector 2075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7" name="Straight Connector 2076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8" name="Straight Connector 2077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9" name="Straight Connector 2078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81" name="Rectangle 208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83" name="Group 208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2084" name="Straight Connector 208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5" name="Straight Connector 208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6" name="Straight Connector 208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7" name="Straight Connector 208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612E94-085B-C5AB-0039-1073F3E04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 fontScale="90000"/>
          </a:bodyPr>
          <a:lstStyle/>
          <a:p>
            <a:r>
              <a:rPr lang="en-GB" sz="48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How are guns in the UK if they are banned?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AB548-F05B-5114-C348-CD3B9A58D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1578" y="3923503"/>
            <a:ext cx="6420458" cy="2701822"/>
          </a:xfrm>
          <a:noFill/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Many guns are imported through the West coast of Britain </a:t>
            </a:r>
          </a:p>
          <a:p>
            <a:pPr marL="0" indent="0">
              <a:buNone/>
            </a:pPr>
            <a:endParaRPr lang="en-GB" sz="12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Come to docks via boats </a:t>
            </a:r>
          </a:p>
          <a:p>
            <a:pPr marL="0" indent="0">
              <a:buNone/>
            </a:pPr>
            <a:endParaRPr lang="en-GB" sz="12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Often smuggled in shipping containers</a:t>
            </a:r>
          </a:p>
          <a:p>
            <a:pPr marL="0" indent="0">
              <a:buNone/>
            </a:pPr>
            <a:endParaRPr lang="en-GB" sz="12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Vast majority of guns are coming from the United States-(who have more guns than people)</a:t>
            </a:r>
          </a:p>
          <a:p>
            <a:pPr marL="0" indent="0">
              <a:buNone/>
            </a:pPr>
            <a:endParaRPr lang="en-GB" sz="12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2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Many guns that are sold on the black market are usually licenced guns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48EF22-47F8-629E-AC64-A6C8D19D1775}"/>
              </a:ext>
            </a:extLst>
          </p:cNvPr>
          <p:cNvSpPr txBox="1"/>
          <p:nvPr/>
        </p:nvSpPr>
        <p:spPr>
          <a:xfrm>
            <a:off x="626590" y="5974948"/>
            <a:ext cx="31910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>
                <a:solidFill>
                  <a:schemeClr val="bg1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(BBC, 2018)   (</a:t>
            </a:r>
            <a:r>
              <a:rPr lang="en-GB">
                <a:solidFill>
                  <a:schemeClr val="bg1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ITV, 2018)</a:t>
            </a:r>
            <a:endParaRPr lang="en-GB" sz="1800">
              <a:solidFill>
                <a:schemeClr val="bg1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842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078E-190C-EF44-E0DB-A0B05D43C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588" y="208325"/>
            <a:ext cx="5574587" cy="1051308"/>
          </a:xfrm>
        </p:spPr>
        <p:txBody>
          <a:bodyPr anchor="b">
            <a:normAutofit/>
          </a:bodyPr>
          <a:lstStyle/>
          <a:p>
            <a:r>
              <a:rPr lang="en-GB" sz="3200">
                <a:latin typeface="Amasis MT Pro Black" panose="02040A04050005020304" pitchFamily="18" charset="0"/>
              </a:rPr>
              <a:t>An incident of guns being smuggled into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DB2E5-2739-392E-8BAC-0B61071AE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588" y="1390262"/>
            <a:ext cx="5203851" cy="472167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2016 UK police operation resulted in the largest gun smuggling bust in the country's history.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Intercepted 22 Kalashnikov-style assault rifles and nine machine guns.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Smuggled from France via boat, docking at a marina in Kent.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Originated from Slovakia, legally purchased as deactivated weapons.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Similar source as weapons used in the Charlie Hebdo and Kosher supermarket attacks in January 2015.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Guns were reactivated by armourers.</a:t>
            </a:r>
          </a:p>
          <a:p>
            <a:pPr marL="0" indent="0">
              <a:buNone/>
            </a:pPr>
            <a:endParaRPr lang="en-GB" sz="12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200">
                <a:latin typeface="Amasis MT Pro Black" panose="02040A04050005020304" pitchFamily="18" charset="0"/>
              </a:rPr>
              <a:t>Highlights the challenge of porous borders in Europe and the ongoing issue of arms trafficking.</a:t>
            </a:r>
          </a:p>
        </p:txBody>
      </p:sp>
      <p:pic>
        <p:nvPicPr>
          <p:cNvPr id="1026" name="Picture 2" descr="Harry Shilling, left, and Michael Defraine.">
            <a:extLst>
              <a:ext uri="{FF2B5EF4-FFF2-40B4-BE49-F238E27FC236}">
                <a16:creationId xmlns:a16="http://schemas.microsoft.com/office/drawing/2014/main" id="{9266F76E-2DA8-6433-785A-663C4E9DB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795740"/>
            <a:ext cx="5319062" cy="319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32" name="Rectangle 103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2" name="Rectangle 1041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908E5C1C-0F37-5DC6-0240-52953765648F}"/>
              </a:ext>
            </a:extLst>
          </p:cNvPr>
          <p:cNvSpPr txBox="1"/>
          <p:nvPr/>
        </p:nvSpPr>
        <p:spPr>
          <a:xfrm>
            <a:off x="6096000" y="4987177"/>
            <a:ext cx="1735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(Williamson, 2016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27516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71E94-5D35-ED74-93D3-949A64E34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crimes are firearms used for?</a:t>
            </a:r>
          </a:p>
        </p:txBody>
      </p:sp>
      <p:pic>
        <p:nvPicPr>
          <p:cNvPr id="3074" name="Picture 2" descr="Firearm Crime Statistics: England &amp; Wales - House of Commons Library">
            <a:extLst>
              <a:ext uri="{FF2B5EF4-FFF2-40B4-BE49-F238E27FC236}">
                <a16:creationId xmlns:a16="http://schemas.microsoft.com/office/drawing/2014/main" id="{AF8BD030-5489-9490-0256-E653D8AF8A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38600" y="1612285"/>
            <a:ext cx="7188199" cy="363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7DB4E9-3F58-8B21-FFE7-031257F5583C}"/>
              </a:ext>
            </a:extLst>
          </p:cNvPr>
          <p:cNvSpPr txBox="1"/>
          <p:nvPr/>
        </p:nvSpPr>
        <p:spPr>
          <a:xfrm>
            <a:off x="4038600" y="5242326"/>
            <a:ext cx="24345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(House Of Commons, 2022)</a:t>
            </a:r>
          </a:p>
        </p:txBody>
      </p:sp>
    </p:spTree>
    <p:extLst>
      <p:ext uri="{BB962C8B-B14F-4D97-AF65-F5344CB8AC3E}">
        <p14:creationId xmlns:p14="http://schemas.microsoft.com/office/powerpoint/2010/main" val="3752361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6" name="Picture 4" descr="Rural police 'could routinely carry guns' - BBC News">
            <a:extLst>
              <a:ext uri="{FF2B5EF4-FFF2-40B4-BE49-F238E27FC236}">
                <a16:creationId xmlns:a16="http://schemas.microsoft.com/office/drawing/2014/main" id="{FA5705CB-D3FA-BB1B-4019-B95ECA2C5A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0"/>
            <a:ext cx="1219198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25C05B-005F-F0AC-DF10-ED4D9CB35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480438" cy="558561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How does it impact communities?</a:t>
            </a:r>
          </a:p>
        </p:txBody>
      </p:sp>
      <p:sp>
        <p:nvSpPr>
          <p:cNvPr id="3083" name="Arc 308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0172-2BA3-ACA4-7035-FC7D34BEA2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With there now being a 21% increase in firearm offending in the UK from the previous decade, Illegal firearms can…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Play a significant role in organised crime, such as armed robberies, burglaries, and carjackings.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Illegal firearms imported into the UK can be used in drug-related violence, including disputes between rival drug gangs over territory, control of drug markets, and settling scores.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The availability of illegal firearms contributes to the proliferation of weapons within communities in the UK, increasing the likelihood of their use in criminal activities and escalating conflicts.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218C52-B420-09D8-1735-685C0E3F51C3}"/>
              </a:ext>
            </a:extLst>
          </p:cNvPr>
          <p:cNvSpPr txBox="1"/>
          <p:nvPr/>
        </p:nvSpPr>
        <p:spPr>
          <a:xfrm>
            <a:off x="4447307" y="5963766"/>
            <a:ext cx="2623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(Glantz, 2024)</a:t>
            </a:r>
          </a:p>
        </p:txBody>
      </p:sp>
    </p:spTree>
    <p:extLst>
      <p:ext uri="{BB962C8B-B14F-4D97-AF65-F5344CB8AC3E}">
        <p14:creationId xmlns:p14="http://schemas.microsoft.com/office/powerpoint/2010/main" val="4002750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EA532-D163-AF03-F98C-CF56EA4A7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757" y="247129"/>
            <a:ext cx="11790195" cy="1434415"/>
          </a:xfrm>
        </p:spPr>
        <p:txBody>
          <a:bodyPr anchor="b">
            <a:normAutofit fontScale="90000"/>
          </a:bodyPr>
          <a:lstStyle/>
          <a:p>
            <a:r>
              <a:rPr lang="en-GB" sz="5400">
                <a:latin typeface="Amasis MT Pro Black" panose="02040A04050005020304" pitchFamily="18" charset="0"/>
              </a:rPr>
              <a:t>The fear guns pose on communities</a:t>
            </a:r>
          </a:p>
        </p:txBody>
      </p:sp>
      <p:sp>
        <p:nvSpPr>
          <p:cNvPr id="205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95D80-2E8A-85C6-286F-CA3B4BE24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928673"/>
            <a:ext cx="6713552" cy="4096512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Gun crime induces fear and anxiety, undermining residents' sense of safety and security.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Direct exposure to violence leads to long-term psychological effects, especially among those directly affected.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Communities feel powerless to protect themselves, eroding trust in law enforcement and fostering isolation.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Children and youth experience disrupted schooling and social development due to exposure to violence.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Fear discourages participation in community activities, hindering efforts to address crime and promote resilience.</a:t>
            </a:r>
          </a:p>
        </p:txBody>
      </p:sp>
      <p:pic>
        <p:nvPicPr>
          <p:cNvPr id="2052" name="Picture 4" descr="20 of The Most Thoughtful Communities in The UK">
            <a:extLst>
              <a:ext uri="{FF2B5EF4-FFF2-40B4-BE49-F238E27FC236}">
                <a16:creationId xmlns:a16="http://schemas.microsoft.com/office/drawing/2014/main" id="{A1D6955B-7113-4494-6134-39518A84AA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6DEBB9-C28D-1F13-ACD9-0D116EF814B0}"/>
              </a:ext>
            </a:extLst>
          </p:cNvPr>
          <p:cNvSpPr txBox="1"/>
          <p:nvPr/>
        </p:nvSpPr>
        <p:spPr>
          <a:xfrm>
            <a:off x="572493" y="5979927"/>
            <a:ext cx="13203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(Stripe, 2022)</a:t>
            </a:r>
          </a:p>
        </p:txBody>
      </p:sp>
    </p:spTree>
    <p:extLst>
      <p:ext uri="{BB962C8B-B14F-4D97-AF65-F5344CB8AC3E}">
        <p14:creationId xmlns:p14="http://schemas.microsoft.com/office/powerpoint/2010/main" val="892281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7AD94-B0EA-A7A5-5607-718FD9777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masis MT Pro Black" panose="02040A04050005020304" pitchFamily="18" charset="0"/>
                <a:cs typeface="Aharoni" panose="02010803020104030203" pitchFamily="2" charset="-79"/>
              </a:rPr>
              <a:t>What economic impact does it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4F6E9-775D-9D3D-475B-0BB3868A3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208" y="2172430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latin typeface="Amasis MT Pro Black" panose="02040A04050005020304" pitchFamily="18" charset="0"/>
                <a:cs typeface="Aharoni" panose="02010803020104030203" pitchFamily="2" charset="-79"/>
              </a:rPr>
              <a:t>Illegal firearms trafficking is often associated with other forms of organised crime including…</a:t>
            </a:r>
          </a:p>
          <a:p>
            <a:pPr marL="0" indent="0">
              <a:buNone/>
            </a:pPr>
            <a:r>
              <a:rPr lang="en-GB" sz="2000">
                <a:latin typeface="Amasis MT Pro Black" panose="02040A04050005020304" pitchFamily="18" charset="0"/>
                <a:cs typeface="Aharoni" panose="02010803020104030203" pitchFamily="2" charset="-79"/>
              </a:rPr>
              <a:t>Fraud</a:t>
            </a:r>
          </a:p>
          <a:p>
            <a:pPr marL="0" indent="0">
              <a:buNone/>
            </a:pPr>
            <a:r>
              <a:rPr lang="en-GB" sz="2000">
                <a:latin typeface="Amasis MT Pro Black" panose="02040A04050005020304" pitchFamily="18" charset="0"/>
                <a:cs typeface="Aharoni" panose="02010803020104030203" pitchFamily="2" charset="-79"/>
              </a:rPr>
              <a:t>Money laundering</a:t>
            </a:r>
          </a:p>
          <a:p>
            <a:pPr marL="0" indent="0">
              <a:buNone/>
            </a:pPr>
            <a:r>
              <a:rPr lang="en-GB" sz="2000">
                <a:latin typeface="Amasis MT Pro Black" panose="02040A04050005020304" pitchFamily="18" charset="0"/>
                <a:cs typeface="Aharoni" panose="02010803020104030203" pitchFamily="2" charset="-79"/>
              </a:rPr>
              <a:t>Cybercrime-(where weapons are sold)</a:t>
            </a:r>
          </a:p>
          <a:p>
            <a:pPr marL="0" indent="0">
              <a:buNone/>
            </a:pPr>
            <a:endParaRPr lang="en-GB" sz="200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  <a:cs typeface="Aharoni" panose="02010803020104030203" pitchFamily="2" charset="-79"/>
              </a:rPr>
              <a:t>Criminal networks involved in firearms trafficking may use illicit proceeds to finance their operations or launder money through legitimate businesses</a:t>
            </a:r>
            <a:endParaRPr lang="en-GB" sz="2000"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pic>
        <p:nvPicPr>
          <p:cNvPr id="4098" name="Picture 2" descr="Firearms Surrender comes to an end | Leicestershire Police">
            <a:extLst>
              <a:ext uri="{FF2B5EF4-FFF2-40B4-BE49-F238E27FC236}">
                <a16:creationId xmlns:a16="http://schemas.microsoft.com/office/drawing/2014/main" id="{DB0D77A6-14FF-51DD-45DF-B2F485EEC3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30" r="43780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AA8B43-D4C9-0CC4-7A0D-47578FFF4F61}"/>
              </a:ext>
            </a:extLst>
          </p:cNvPr>
          <p:cNvSpPr txBox="1"/>
          <p:nvPr/>
        </p:nvSpPr>
        <p:spPr>
          <a:xfrm>
            <a:off x="838201" y="6129270"/>
            <a:ext cx="23502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masis MT Pro Black" panose="02040A04050005020304" pitchFamily="18" charset="0"/>
              </a:rPr>
              <a:t>(Europol, 2021)</a:t>
            </a:r>
          </a:p>
        </p:txBody>
      </p:sp>
    </p:spTree>
    <p:extLst>
      <p:ext uri="{BB962C8B-B14F-4D97-AF65-F5344CB8AC3E}">
        <p14:creationId xmlns:p14="http://schemas.microsoft.com/office/powerpoint/2010/main" val="2685228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1" name="Rectangle 718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2CA87-521F-A53E-CE52-5B6B72D40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27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How has advancements in technology further worsened illegal firearms? </a:t>
            </a:r>
          </a:p>
        </p:txBody>
      </p:sp>
      <p:cxnSp>
        <p:nvCxnSpPr>
          <p:cNvPr id="7182" name="Straight Connector 718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9869C-0427-F356-C1F1-00C4E077C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873" y="1900528"/>
            <a:ext cx="4834675" cy="380714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Advances in technology have indeed played a significant role in facilitating the hidden nature of illegal firearms in the UK. Some examples are…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Online market places and the dark web-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Criminals can anonymously purchase and sell illegal firearms through these platforms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Cryptocurrencies-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use of cryptocurrencies, such as Bitcoin, facilitates anonymous transactions, allowing buyers and sellers of illegal firearms to conduct financial transactions without leaving a digital trail</a:t>
            </a:r>
          </a:p>
          <a:p>
            <a:pPr marL="0" indent="0">
              <a:buNone/>
            </a:pPr>
            <a:endParaRPr lang="en-GB" sz="14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Social Media and Peer-to-Peer Networks:</a:t>
            </a: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Used by criminals to connect with potential buyers and sellers of illegal firearms</a:t>
            </a:r>
          </a:p>
        </p:txBody>
      </p:sp>
      <p:cxnSp>
        <p:nvCxnSpPr>
          <p:cNvPr id="7183" name="Straight Connector 718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Stay Alert: How to Spot and Avoid Phone Scams | Computer Cures">
            <a:extLst>
              <a:ext uri="{FF2B5EF4-FFF2-40B4-BE49-F238E27FC236}">
                <a16:creationId xmlns:a16="http://schemas.microsoft.com/office/drawing/2014/main" id="{AC0FAFBF-4A94-AB1A-4CF2-A8370B417C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05" r="20524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D6D81D-E8BE-7585-7091-1A7063BE2EF2}"/>
              </a:ext>
            </a:extLst>
          </p:cNvPr>
          <p:cNvSpPr txBox="1"/>
          <p:nvPr/>
        </p:nvSpPr>
        <p:spPr>
          <a:xfrm>
            <a:off x="831873" y="5728837"/>
            <a:ext cx="23502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solidFill>
                  <a:schemeClr val="bg1"/>
                </a:solidFill>
                <a:latin typeface="Amasis MT Pro Black" panose="02040A04050005020304" pitchFamily="18" charset="0"/>
              </a:rPr>
              <a:t>(Quinton, 2022)</a:t>
            </a:r>
          </a:p>
        </p:txBody>
      </p:sp>
    </p:spTree>
    <p:extLst>
      <p:ext uri="{BB962C8B-B14F-4D97-AF65-F5344CB8AC3E}">
        <p14:creationId xmlns:p14="http://schemas.microsoft.com/office/powerpoint/2010/main" val="1152588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0D5E2-D362-5C80-0B53-6F4AC843A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 fontScale="90000"/>
          </a:bodyPr>
          <a:lstStyle/>
          <a:p>
            <a:r>
              <a:rPr lang="en-GB" sz="35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impact of </a:t>
            </a:r>
            <a:r>
              <a:rPr lang="en-GB" sz="49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3</a:t>
            </a:r>
            <a:r>
              <a:rPr lang="en-GB" sz="35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 printing in modern gun crime…</a:t>
            </a:r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53FC1-721B-9756-2872-0C64EF1BD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Advances in </a:t>
            </a:r>
            <a:r>
              <a:rPr lang="en-GB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3</a:t>
            </a:r>
            <a:r>
              <a:rPr lang="en-GB" sz="2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 printing technology enable the production of firearms components or even entire firearms using digital blueprints.</a:t>
            </a: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Criminals can manufacture untraceable firearms in private settings, bypassing traditional manufacturing and distribution channels, and evading detection by UK police forces.</a:t>
            </a:r>
          </a:p>
        </p:txBody>
      </p:sp>
      <p:cxnSp>
        <p:nvCxnSpPr>
          <p:cNvPr id="8203" name="Straight Connector 820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 descr="The threat of 3D-printed 'ghost guns' is rising. Here's what police say to  watch for - BC | Globalnews.ca">
            <a:extLst>
              <a:ext uri="{FF2B5EF4-FFF2-40B4-BE49-F238E27FC236}">
                <a16:creationId xmlns:a16="http://schemas.microsoft.com/office/drawing/2014/main" id="{231420E6-DF7A-187A-390E-ACFBF02A26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40" r="23182"/>
          <a:stretch/>
        </p:blipFill>
        <p:spPr bwMode="auto">
          <a:xfrm>
            <a:off x="6525453" y="10"/>
            <a:ext cx="566654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84A8F9-6C74-0DE1-94ED-4EB3B2794E6C}"/>
              </a:ext>
            </a:extLst>
          </p:cNvPr>
          <p:cNvSpPr txBox="1"/>
          <p:nvPr/>
        </p:nvSpPr>
        <p:spPr>
          <a:xfrm>
            <a:off x="897769" y="5858443"/>
            <a:ext cx="1724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(Burgess, 2022)</a:t>
            </a:r>
          </a:p>
        </p:txBody>
      </p:sp>
    </p:spTree>
    <p:extLst>
      <p:ext uri="{BB962C8B-B14F-4D97-AF65-F5344CB8AC3E}">
        <p14:creationId xmlns:p14="http://schemas.microsoft.com/office/powerpoint/2010/main" val="3683267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438EF-B656-7DC8-331A-6F855BE89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>
                <a:latin typeface="Amasis MT Pro Black" panose="02040A04050005020304" pitchFamily="18" charset="0"/>
              </a:rPr>
              <a:t>The dangers of 3D Printing firearms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380C1-6D62-7A00-A0D3-32831EE7F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latin typeface="Amasis MT Pro Black" panose="02040A04050005020304" pitchFamily="18" charset="0"/>
                <a:cs typeface="Aharoni" panose="02010803020104030203" pitchFamily="2" charset="-79"/>
              </a:rPr>
              <a:t>3D printing technology makes it easier for individuals, including criminals and terrorists, to access firearms, potentially increasing the availability of lethal weapons.</a:t>
            </a:r>
          </a:p>
          <a:p>
            <a:pPr marL="0" indent="0">
              <a:buNone/>
            </a:pPr>
            <a:endParaRPr lang="en-GB" sz="160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600">
                <a:latin typeface="Amasis MT Pro Black" panose="02040A04050005020304" pitchFamily="18" charset="0"/>
                <a:cs typeface="Aharoni" panose="02010803020104030203" pitchFamily="2" charset="-79"/>
              </a:rPr>
              <a:t>3D-printed guns often lack serial numbers or other identifying marks, making them difficult to trace and trace back to their source in criminal investigations. </a:t>
            </a:r>
          </a:p>
          <a:p>
            <a:pPr marL="0" indent="0">
              <a:buNone/>
            </a:pPr>
            <a:endParaRPr lang="en-GB" sz="160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600">
                <a:latin typeface="Amasis MT Pro Black" panose="02040A04050005020304" pitchFamily="18" charset="0"/>
                <a:cs typeface="Aharoni" panose="02010803020104030203" pitchFamily="2" charset="-79"/>
              </a:rPr>
              <a:t>Some 3D-printed guns are made from materials that can evade metal detectors, posing a significant security risk in sensitive locations such as airports, government buildings, and schools.</a:t>
            </a:r>
          </a:p>
          <a:p>
            <a:pPr marL="0" indent="0">
              <a:buNone/>
            </a:pPr>
            <a:endParaRPr lang="en-GB" sz="160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GB" sz="1600">
              <a:latin typeface="Amasis MT Pro Black" panose="02040A04050005020304" pitchFamily="18" charset="0"/>
              <a:cs typeface="Aharoni" panose="02010803020104030203" pitchFamily="2" charset="-79"/>
            </a:endParaRPr>
          </a:p>
        </p:txBody>
      </p:sp>
      <p:pic>
        <p:nvPicPr>
          <p:cNvPr id="1028" name="Picture 4" descr="3D printed guns: Warnings over growing threat of 3D firearms - BBC News">
            <a:extLst>
              <a:ext uri="{FF2B5EF4-FFF2-40B4-BE49-F238E27FC236}">
                <a16:creationId xmlns:a16="http://schemas.microsoft.com/office/drawing/2014/main" id="{476E0CE0-9EF4-6B7E-C0F9-F1B3AE7A2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716104"/>
            <a:ext cx="4788505" cy="269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AD6F0A-49BE-562B-3F2D-1DE7FA0DA704}"/>
              </a:ext>
            </a:extLst>
          </p:cNvPr>
          <p:cNvSpPr txBox="1"/>
          <p:nvPr/>
        </p:nvSpPr>
        <p:spPr>
          <a:xfrm>
            <a:off x="1137034" y="6179290"/>
            <a:ext cx="24345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/>
              <a:t>(Talbot et al., 2020)</a:t>
            </a:r>
          </a:p>
        </p:txBody>
      </p:sp>
    </p:spTree>
    <p:extLst>
      <p:ext uri="{BB962C8B-B14F-4D97-AF65-F5344CB8AC3E}">
        <p14:creationId xmlns:p14="http://schemas.microsoft.com/office/powerpoint/2010/main" val="10366582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7" name="Rectangle 1046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4E6FA-4408-07FC-DB58-4C5EE9888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GB" sz="3100">
                <a:latin typeface="Aharoni" panose="02010803020104030203" pitchFamily="2" charset="-79"/>
                <a:cs typeface="Aharoni" panose="02010803020104030203" pitchFamily="2" charset="-79"/>
              </a:rPr>
              <a:t>How does the government plan to stop this?</a:t>
            </a:r>
          </a:p>
        </p:txBody>
      </p:sp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49" name="Rectangle 104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0" name="Rectangle 104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D7E86-EFA5-A233-FD09-22C058970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None/>
            </a:pPr>
            <a:r>
              <a:rPr lang="en-GB" sz="4000" b="1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No place to hide: Serious and Organised Crime Strategy 2023-2028</a:t>
            </a:r>
          </a:p>
          <a:p>
            <a:pPr marL="0" indent="0">
              <a:buNone/>
            </a:pPr>
            <a:endParaRPr lang="en-GB" sz="4000" b="1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4000" b="1">
                <a:latin typeface="Aharoni" panose="02010803020104030203" pitchFamily="2" charset="-79"/>
                <a:cs typeface="Aharoni" panose="02010803020104030203" pitchFamily="2" charset="-79"/>
              </a:rPr>
              <a:t>This aims to reduce organised crime in the UK by working with police forces and partnering with communities and private sectors.</a:t>
            </a:r>
          </a:p>
          <a:p>
            <a:pPr marL="0" indent="0">
              <a:buNone/>
            </a:pPr>
            <a:r>
              <a:rPr lang="en-GB" sz="4000" b="1">
                <a:latin typeface="Aharoni" panose="02010803020104030203" pitchFamily="2" charset="-79"/>
                <a:cs typeface="Aharoni" panose="02010803020104030203" pitchFamily="2" charset="-79"/>
              </a:rPr>
              <a:t>Has the goal of dismantling organised crime groups within the UK.</a:t>
            </a:r>
          </a:p>
          <a:p>
            <a:pPr marL="0" indent="0">
              <a:buNone/>
            </a:pPr>
            <a:r>
              <a:rPr lang="en-GB" sz="4000" b="1">
                <a:latin typeface="Aharoni" panose="02010803020104030203" pitchFamily="2" charset="-79"/>
                <a:cs typeface="Aharoni" panose="02010803020104030203" pitchFamily="2" charset="-79"/>
              </a:rPr>
              <a:t>Will accomplish this by communicating and using 5 lines of action…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>
                <a:effectLst/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in-country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>
                <a:effectLst/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UK border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>
                <a:effectLst/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international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>
                <a:effectLst/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technology and capabilities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000" b="0" i="0">
                <a:effectLst/>
                <a:highlight>
                  <a:srgbClr val="FFFFFF"/>
                </a:highlight>
                <a:latin typeface="Aharoni" panose="02010803020104030203" pitchFamily="2" charset="-79"/>
                <a:cs typeface="Aharoni" panose="02010803020104030203" pitchFamily="2" charset="-79"/>
              </a:rPr>
              <a:t>multi-agency response</a:t>
            </a:r>
          </a:p>
          <a:p>
            <a:pPr marL="0" indent="0">
              <a:buNone/>
            </a:pPr>
            <a:endParaRPr lang="en-GB" sz="1000" b="1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r>
              <a:rPr lang="en-GB" sz="4500" b="1">
                <a:latin typeface="Arial" panose="020B0604020202020204" pitchFamily="34" charset="0"/>
              </a:rPr>
              <a:t>(GOV.UK. 2024)</a:t>
            </a:r>
          </a:p>
          <a:p>
            <a:pPr marL="0" indent="0">
              <a:buNone/>
            </a:pPr>
            <a:endParaRPr lang="en-GB" sz="1000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5" descr="No place to hide: serious and organised crime strategy 2023 to 2028 ...">
            <a:extLst>
              <a:ext uri="{FF2B5EF4-FFF2-40B4-BE49-F238E27FC236}">
                <a16:creationId xmlns:a16="http://schemas.microsoft.com/office/drawing/2014/main" id="{963648A1-01CE-DF0A-820E-7A3C17A797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3" r="2" b="2750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045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98D92-4F94-618F-DA4F-78D3A83D2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The aim of  “In country” line of action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CC06706-7997-86A3-8F11-2A8EE1DFF8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333297"/>
            <a:ext cx="4619621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Enhanced resilience of local communities against </a:t>
            </a:r>
            <a:r>
              <a:rPr kumimoji="0" lang="en-US" altLang="en-US" sz="1400" b="0" i="0" u="none" strike="noStrike" cap="none" normalizeH="0" baseline="0" err="1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organised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criminal activity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US" altLang="en-US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GB" altLang="en-US" sz="1400">
                <a:latin typeface="Aharoni" panose="02010803020104030203" pitchFamily="2" charset="-79"/>
                <a:cs typeface="Aharoni" panose="02010803020104030203" pitchFamily="2" charset="-79"/>
              </a:rPr>
              <a:t>I</a:t>
            </a:r>
            <a:r>
              <a:rPr kumimoji="0" lang="en-GB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mproved criminal justice outputs and outcomes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Decreased vulnerabilities to serious and </a:t>
            </a:r>
            <a:r>
              <a:rPr kumimoji="0" lang="en-US" altLang="en-US" sz="1400" b="0" i="0" u="none" strike="noStrike" cap="none" normalizeH="0" baseline="0" err="1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organised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crime online and increasing protections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Increased impact against the highest-priority </a:t>
            </a:r>
            <a:r>
              <a:rPr kumimoji="0" lang="en-US" altLang="en-US" sz="1400" b="0" i="0" u="none" strike="noStrike" cap="none" normalizeH="0" baseline="0" err="1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organised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crime groups operating in and against the UK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Increased impact against fraud and economic crime, including illicit finance and cybercrime as a key enabler of all types of serious and </a:t>
            </a:r>
            <a:r>
              <a:rPr kumimoji="0" lang="en-US" altLang="en-US" sz="1400" b="0" i="0" u="none" strike="noStrike" cap="none" normalizeH="0" baseline="0" err="1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organised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crime.</a:t>
            </a:r>
          </a:p>
        </p:txBody>
      </p:sp>
      <p:pic>
        <p:nvPicPr>
          <p:cNvPr id="1028" name="Picture 4" descr="Aberdeen lockdown: Cops patrol quiet streets as eerie videos show pubs ...">
            <a:extLst>
              <a:ext uri="{FF2B5EF4-FFF2-40B4-BE49-F238E27FC236}">
                <a16:creationId xmlns:a16="http://schemas.microsoft.com/office/drawing/2014/main" id="{2865B5DE-F6D6-4664-7B51-07B0461719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91" r="19793" b="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7A9710-0011-6EE4-FA31-923F5A37E534}"/>
              </a:ext>
            </a:extLst>
          </p:cNvPr>
          <p:cNvSpPr txBox="1"/>
          <p:nvPr/>
        </p:nvSpPr>
        <p:spPr>
          <a:xfrm>
            <a:off x="638555" y="6008901"/>
            <a:ext cx="278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40093307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BEE67-73D5-4CA8-E35A-86EDE25F2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haroni" panose="02010803020104030203" pitchFamily="2" charset="-79"/>
                <a:cs typeface="Aharoni" panose="02010803020104030203" pitchFamily="2" charset="-79"/>
              </a:rPr>
              <a:t>The significance of “UK Border” action</a:t>
            </a:r>
          </a:p>
        </p:txBody>
      </p:sp>
      <p:pic>
        <p:nvPicPr>
          <p:cNvPr id="2052" name="Picture 4" descr="Border Force At Work At UK Ports - Police Chief Magazine">
            <a:extLst>
              <a:ext uri="{FF2B5EF4-FFF2-40B4-BE49-F238E27FC236}">
                <a16:creationId xmlns:a16="http://schemas.microsoft.com/office/drawing/2014/main" id="{890BE38B-32B4-CC47-7306-32F914A2BF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4" r="16201" b="-1"/>
          <a:stretch/>
        </p:blipFill>
        <p:spPr bwMode="auto"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7DF5D7DC-ED0B-1BFE-913F-3C7811FC7B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513788" y="2333297"/>
            <a:ext cx="4840010" cy="38436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700">
                <a:latin typeface="Aharoni" panose="02010803020104030203" pitchFamily="2" charset="-79"/>
                <a:cs typeface="Aharoni" panose="02010803020104030203" pitchFamily="2" charset="-79"/>
              </a:rPr>
              <a:t>I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nterference in the illegal immigration trade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To stop the boats (Rwanda deal recently passed)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A more formidable border as a point of action to thwart gangs and illegal goods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altLang="en-US" sz="1700">
                <a:latin typeface="Aharoni" panose="02010803020104030203" pitchFamily="2" charset="-79"/>
                <a:cs typeface="Aharoni" panose="02010803020104030203" pitchFamily="2" charset="-79"/>
              </a:rPr>
              <a:t>R</a:t>
            </a:r>
            <a:r>
              <a:rPr kumimoji="0" lang="en-GB" altLang="en-US" sz="17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educed vulnerability of the border to corrupt insiders.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lang="en-GB" altLang="en-US" sz="17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GB" altLang="en-US" sz="1700" b="0" i="0" u="none" strike="noStrike" cap="none" normalizeH="0" baseline="0">
              <a:ln>
                <a:noFill/>
              </a:ln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GB" altLang="en-US" sz="1700">
                <a:latin typeface="Aharoni" panose="02010803020104030203" pitchFamily="2" charset="-79"/>
                <a:cs typeface="Aharoni" panose="02010803020104030203" pitchFamily="2" charset="-79"/>
              </a:rPr>
              <a:t>Has massive benefits in preventing the transport of illegal firearms</a:t>
            </a: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A69142-8110-A6FB-335E-BA609ECF14E2}"/>
              </a:ext>
            </a:extLst>
          </p:cNvPr>
          <p:cNvSpPr txBox="1"/>
          <p:nvPr/>
        </p:nvSpPr>
        <p:spPr>
          <a:xfrm>
            <a:off x="3989070" y="6332815"/>
            <a:ext cx="278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4077198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967F9-BB62-A611-CA9E-E7630F86F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4" y="106909"/>
            <a:ext cx="3443514" cy="1616203"/>
          </a:xfrm>
        </p:spPr>
        <p:txBody>
          <a:bodyPr anchor="b">
            <a:normAutofit fontScale="90000"/>
          </a:bodyPr>
          <a:lstStyle/>
          <a:p>
            <a:r>
              <a:rPr lang="en-GB" sz="3200">
                <a:latin typeface="Amasis MT Pro Black" panose="02040A04050005020304" pitchFamily="18" charset="0"/>
              </a:rPr>
              <a:t>The Rwanda bill-”UK Border” line of action</a:t>
            </a:r>
          </a:p>
        </p:txBody>
      </p:sp>
      <p:pic>
        <p:nvPicPr>
          <p:cNvPr id="3074" name="Picture 2" descr="A sign saying welcome to the republic of Rwanda. Pic: AP">
            <a:extLst>
              <a:ext uri="{FF2B5EF4-FFF2-40B4-BE49-F238E27FC236}">
                <a16:creationId xmlns:a16="http://schemas.microsoft.com/office/drawing/2014/main" id="{EA7B30D9-127A-8F8E-3507-1E6E479D5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7114" y="1579743"/>
            <a:ext cx="6449549" cy="3627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92B34-8247-3231-E2F2-4AC647FCDF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5160" y="1723111"/>
            <a:ext cx="4460032" cy="4416431"/>
          </a:xfrm>
        </p:spPr>
        <p:txBody>
          <a:bodyPr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1500" u="sng">
                <a:latin typeface="Amasis MT Pro Black" panose="02040A04050005020304" pitchFamily="18" charset="0"/>
              </a:rPr>
              <a:t>What does the recently controversial Rwanda bill do?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Known as the “Asylum and Immigration) Act 2024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Aims to send immigrants to Rwanda, in a deal seeing the UK give the country over £300 million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Many immigrants across the UK will be flown to the country over time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Has the aim to stop immigrants from entering the United Kingdom, knowing they will be flown to Rwanda consequently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Aims to prevent immigrants bringing in illegal goods to the UK, including guns</a:t>
            </a:r>
          </a:p>
          <a:p>
            <a:pPr marL="0" indent="0">
              <a:buNone/>
            </a:pPr>
            <a:endParaRPr lang="en-GB" sz="15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500">
                <a:latin typeface="Amasis MT Pro Black" panose="02040A04050005020304" pitchFamily="18" charset="0"/>
              </a:rPr>
              <a:t>(Rogers, 2024)</a:t>
            </a:r>
          </a:p>
          <a:p>
            <a:pPr marL="0" indent="0">
              <a:buNone/>
            </a:pPr>
            <a:endParaRPr lang="en-GB" sz="1000">
              <a:latin typeface="Amasis MT Pro Black" panose="02040A04050005020304" pitchFamily="18" charset="0"/>
            </a:endParaRPr>
          </a:p>
        </p:txBody>
      </p:sp>
      <p:grpSp>
        <p:nvGrpSpPr>
          <p:cNvPr id="3079" name="Group 3078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3080" name="Rectangle 3079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1" name="Rectangle 3080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86928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BDA7D-FA66-883D-64D6-100BB5FB9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>
                <a:latin typeface="Aharoni" panose="02010803020104030203" pitchFamily="2" charset="-79"/>
                <a:cs typeface="Aharoni" panose="02010803020104030203" pitchFamily="2" charset="-79"/>
              </a:rPr>
              <a:t>“International” line of action</a:t>
            </a:r>
          </a:p>
        </p:txBody>
      </p:sp>
      <p:sp>
        <p:nvSpPr>
          <p:cNvPr id="308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2232143-AA45-0756-AED5-003ED2D01F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lang="en-US" altLang="en-US" sz="1500"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onstant disruption at the heart of globally connected organised crime networks that target the UK, driven by intelligence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Dismantling highly dangerous organised crime abroad, lessening its influence in the UK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Enhanced worldwide exchange of information and intelligence to facilitate better criminal justice and investigation outcomes</a:t>
            </a:r>
          </a:p>
        </p:txBody>
      </p:sp>
      <p:pic>
        <p:nvPicPr>
          <p:cNvPr id="3075" name="Picture 3" descr="World Landmarks Globe – made-to-measure canvas print – Photowall">
            <a:extLst>
              <a:ext uri="{FF2B5EF4-FFF2-40B4-BE49-F238E27FC236}">
                <a16:creationId xmlns:a16="http://schemas.microsoft.com/office/drawing/2014/main" id="{6E25727F-1DF5-075C-CF56-94F090D9F2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6" r="14478" b="-1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058833-D372-2BA0-65E9-0D860186B91A}"/>
              </a:ext>
            </a:extLst>
          </p:cNvPr>
          <p:cNvSpPr txBox="1"/>
          <p:nvPr/>
        </p:nvSpPr>
        <p:spPr>
          <a:xfrm>
            <a:off x="638555" y="6008901"/>
            <a:ext cx="278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695662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090FD-991E-5785-0BB2-2E593DD8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328831"/>
            <a:ext cx="5047488" cy="1095722"/>
          </a:xfrm>
        </p:spPr>
        <p:txBody>
          <a:bodyPr anchor="b">
            <a:normAutofit/>
          </a:bodyPr>
          <a:lstStyle/>
          <a:p>
            <a:r>
              <a:rPr lang="en-GB" sz="3200">
                <a:latin typeface="Amasis MT Pro Black" panose="02040A04050005020304" pitchFamily="18" charset="0"/>
              </a:rPr>
              <a:t>Examples of UK foreign collaborations </a:t>
            </a:r>
          </a:p>
        </p:txBody>
      </p:sp>
      <p:sp>
        <p:nvSpPr>
          <p:cNvPr id="1039" name="Content Placeholder 1029">
            <a:extLst>
              <a:ext uri="{FF2B5EF4-FFF2-40B4-BE49-F238E27FC236}">
                <a16:creationId xmlns:a16="http://schemas.microsoft.com/office/drawing/2014/main" id="{6AE991EA-B530-0887-2186-4F9003577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1636776"/>
            <a:ext cx="4754879" cy="4764023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Claims that the police have been holding back when dealing with the smuggling gangs-so they decided to take action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French police used knives to puncher boats heading towards the UK from Dunkirk 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>
                <a:latin typeface="Amasis MT Pro Black" panose="02040A04050005020304" pitchFamily="18" charset="0"/>
              </a:rPr>
              <a:t>Each migrant had paid around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masis MT Pro Black" panose="02040A04050005020304" pitchFamily="18" charset="0"/>
              </a:rPr>
              <a:t>£1000 for this journey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Illegal immigrants were prevented from entering the UK, possibly carrying illegal goods that could include firearms </a:t>
            </a: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endParaRPr lang="en-GB" sz="1800">
              <a:latin typeface="Amasis MT Pro Black" panose="02040A04050005020304" pitchFamily="18" charset="0"/>
            </a:endParaRPr>
          </a:p>
          <a:p>
            <a:pPr marL="0" indent="0">
              <a:buNone/>
            </a:pPr>
            <a:r>
              <a:rPr lang="en-GB" sz="1800">
                <a:latin typeface="Amasis MT Pro Black" panose="02040A04050005020304" pitchFamily="18" charset="0"/>
              </a:rPr>
              <a:t>(</a:t>
            </a:r>
            <a:r>
              <a:rPr lang="en-GB" sz="1800" err="1">
                <a:latin typeface="Amasis MT Pro Black" panose="02040A04050005020304" pitchFamily="18" charset="0"/>
              </a:rPr>
              <a:t>Olding</a:t>
            </a:r>
            <a:r>
              <a:rPr lang="en-GB" sz="1800">
                <a:latin typeface="Amasis MT Pro Black" panose="02040A04050005020304" pitchFamily="18" charset="0"/>
              </a:rPr>
              <a:t>, 2024)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US" sz="1800"/>
          </a:p>
        </p:txBody>
      </p:sp>
      <p:pic>
        <p:nvPicPr>
          <p:cNvPr id="1026" name="Picture 2" descr="French police officers puncture a smuggler's boat with a knife to prevent migrants from embarking in an attempt to cross the English Channel">
            <a:extLst>
              <a:ext uri="{FF2B5EF4-FFF2-40B4-BE49-F238E27FC236}">
                <a16:creationId xmlns:a16="http://schemas.microsoft.com/office/drawing/2014/main" id="{F1F6E49E-27B8-3B04-66B6-5E8FF83555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6" r="33305" b="1"/>
          <a:stretch/>
        </p:blipFill>
        <p:spPr bwMode="auto">
          <a:xfrm>
            <a:off x="5481945" y="741391"/>
            <a:ext cx="5400800" cy="538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8" name="Group 1047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45" name="Rectangle 1044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" name="Rectangle 1048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25929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FA4519-1951-FAFC-32A8-27010367C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Aharoni" panose="02010803020104030203" pitchFamily="2" charset="-79"/>
                <a:cs typeface="Aharoni" panose="02010803020104030203" pitchFamily="2" charset="-79"/>
              </a:rPr>
              <a:t>Technology and capabilities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25633-A291-AA1E-4ADD-B987466AC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haroni" panose="02010803020104030203" pitchFamily="2" charset="-79"/>
                <a:cs typeface="Aharoni" panose="02010803020104030203" pitchFamily="2" charset="-79"/>
              </a:rPr>
              <a:t>Ensure the best intelligence and data collection</a:t>
            </a:r>
          </a:p>
          <a:p>
            <a:pPr marL="0" indent="0">
              <a:buNone/>
            </a:pPr>
            <a:endParaRPr lang="en-GB" sz="20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latin typeface="Aharoni" panose="02010803020104030203" pitchFamily="2" charset="-79"/>
                <a:cs typeface="Aharoni" panose="02010803020104030203" pitchFamily="2" charset="-79"/>
              </a:rPr>
              <a:t>Enhance analysis and investigative capabilities</a:t>
            </a:r>
          </a:p>
          <a:p>
            <a:pPr marL="0" indent="0">
              <a:buNone/>
            </a:pPr>
            <a:r>
              <a:rPr lang="en-GB" sz="2000">
                <a:latin typeface="Aharoni" panose="02010803020104030203" pitchFamily="2" charset="-79"/>
                <a:cs typeface="Aharoni" panose="02010803020104030203" pitchFamily="2" charset="-79"/>
              </a:rPr>
              <a:t>Strengthen effectiveness in disrupting organised criminals</a:t>
            </a:r>
          </a:p>
          <a:p>
            <a:pPr marL="0" indent="0">
              <a:buNone/>
            </a:pPr>
            <a:endParaRPr lang="en-GB" sz="20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latin typeface="Aharoni" panose="02010803020104030203" pitchFamily="2" charset="-79"/>
                <a:cs typeface="Aharoni" panose="02010803020104030203" pitchFamily="2" charset="-79"/>
              </a:rPr>
              <a:t>Ensure continuous improvement in intelligence and data capabilities</a:t>
            </a:r>
          </a:p>
          <a:p>
            <a:pPr marL="0" indent="0">
              <a:buNone/>
            </a:pPr>
            <a:endParaRPr lang="en-GB" sz="20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2000">
                <a:latin typeface="Aharoni" panose="02010803020104030203" pitchFamily="2" charset="-79"/>
                <a:cs typeface="Aharoni" panose="02010803020104030203" pitchFamily="2" charset="-79"/>
              </a:rPr>
              <a:t>Better protect against organised criminals of today and tomorrow</a:t>
            </a:r>
          </a:p>
        </p:txBody>
      </p:sp>
      <p:pic>
        <p:nvPicPr>
          <p:cNvPr id="4098" name="Picture 2" descr="How Will Technology Shape HR in the Future - Great People Inside Norway">
            <a:extLst>
              <a:ext uri="{FF2B5EF4-FFF2-40B4-BE49-F238E27FC236}">
                <a16:creationId xmlns:a16="http://schemas.microsoft.com/office/drawing/2014/main" id="{D71B4FC7-47EE-CC8E-BEEC-472BA3D41E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19" r="23968" b="3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94A635-FAD8-C5D9-5E02-C99E4CBCE13A}"/>
              </a:ext>
            </a:extLst>
          </p:cNvPr>
          <p:cNvSpPr txBox="1"/>
          <p:nvPr/>
        </p:nvSpPr>
        <p:spPr>
          <a:xfrm>
            <a:off x="572493" y="6192640"/>
            <a:ext cx="278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2701512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1" name="Rectangle 5130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2" name="Rectangle 5131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B4B3E-8E8E-341A-2D9A-02121D903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/>
          </a:bodyPr>
          <a:lstStyle/>
          <a:p>
            <a:r>
              <a:rPr lang="en-GB" sz="4100">
                <a:latin typeface="Aharoni" panose="02010803020104030203" pitchFamily="2" charset="-79"/>
                <a:cs typeface="Aharoni" panose="02010803020104030203" pitchFamily="2" charset="-79"/>
              </a:rPr>
              <a:t>Multi-agency response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1F87E-2D87-E50E-01C0-AB9C90C70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Foster collaboration between public and private sector partners</a:t>
            </a:r>
          </a:p>
          <a:p>
            <a:pPr marL="0" indent="0">
              <a:buNone/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Enhance effectiveness through capacity building</a:t>
            </a:r>
          </a:p>
          <a:p>
            <a:pPr marL="0" indent="0">
              <a:buNone/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Develop necessary skills and structures</a:t>
            </a:r>
          </a:p>
          <a:p>
            <a:pPr marL="0" indent="0">
              <a:buNone/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Align multi-agency responses for maximum impact</a:t>
            </a:r>
          </a:p>
          <a:p>
            <a:pPr marL="0" indent="0">
              <a:buNone/>
            </a:pPr>
            <a:endParaRPr lang="en-GB" sz="14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Ensure efficient resource utilization and value for money</a:t>
            </a:r>
          </a:p>
        </p:txBody>
      </p:sp>
      <p:pic>
        <p:nvPicPr>
          <p:cNvPr id="5122" name="Picture 2" descr="Multi-agency terror exercise held in Newcastle's Utilita Arena - Newcastle  Magazine - Positive Local News for Newcastle upon Tyne">
            <a:extLst>
              <a:ext uri="{FF2B5EF4-FFF2-40B4-BE49-F238E27FC236}">
                <a16:creationId xmlns:a16="http://schemas.microsoft.com/office/drawing/2014/main" id="{5BAA95C1-97E1-C94F-B530-9D8F781A2C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4" r="16120" b="-2"/>
          <a:stretch/>
        </p:blipFill>
        <p:spPr bwMode="auto"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3E9805-C77B-CE08-F117-9FAF51007442}"/>
              </a:ext>
            </a:extLst>
          </p:cNvPr>
          <p:cNvSpPr txBox="1"/>
          <p:nvPr/>
        </p:nvSpPr>
        <p:spPr>
          <a:xfrm>
            <a:off x="1080290" y="6171685"/>
            <a:ext cx="2787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(HM Government, 2023)</a:t>
            </a:r>
          </a:p>
        </p:txBody>
      </p:sp>
    </p:spTree>
    <p:extLst>
      <p:ext uri="{BB962C8B-B14F-4D97-AF65-F5344CB8AC3E}">
        <p14:creationId xmlns:p14="http://schemas.microsoft.com/office/powerpoint/2010/main" val="24680559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5" name="Rectangle 6154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B2EF2-B439-1532-A540-5CFB9A833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>
            <a:normAutofit fontScale="90000"/>
          </a:bodyPr>
          <a:lstStyle/>
          <a:p>
            <a:r>
              <a:rPr lang="en-GB" sz="2800">
                <a:latin typeface="Amasis MT Pro Black" panose="02040A04050005020304" pitchFamily="18" charset="0"/>
                <a:cs typeface="Aharoni" panose="02010803020104030203" pitchFamily="2" charset="-79"/>
              </a:rPr>
              <a:t>What more can be done to tackle Illegal firearms in the UK?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AB5D4-E0B3-3892-526E-B0527DFDF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>
                <a:latin typeface="Aharoni" panose="02010803020104030203" pitchFamily="2" charset="-79"/>
                <a:cs typeface="Aharoni" panose="02010803020104030203" pitchFamily="2" charset="-79"/>
              </a:rPr>
              <a:t>Awareness campaigns/education on the topic</a:t>
            </a: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-Many people are unaware of how they enter the country</a:t>
            </a: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-Education can allow for the dangers of these guns to be fully grasped</a:t>
            </a:r>
          </a:p>
          <a:p>
            <a:pPr marL="0" indent="0">
              <a:buNone/>
            </a:pPr>
            <a:endParaRPr lang="en-GB" sz="180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800">
                <a:latin typeface="Aharoni" panose="02010803020104030203" pitchFamily="2" charset="-79"/>
                <a:cs typeface="Aharoni" panose="02010803020104030203" pitchFamily="2" charset="-79"/>
              </a:rPr>
              <a:t>Harsher penalties for owning/importing illegal guns</a:t>
            </a:r>
          </a:p>
          <a:p>
            <a:pPr marL="0" indent="0">
              <a:buNone/>
            </a:pPr>
            <a:r>
              <a:rPr lang="en-GB" sz="1400">
                <a:latin typeface="Aharoni" panose="02010803020104030203" pitchFamily="2" charset="-79"/>
                <a:cs typeface="Aharoni" panose="02010803020104030203" pitchFamily="2" charset="-79"/>
              </a:rPr>
              <a:t>-Introducing tougher penalties for individuals convicted of illegal firearms offenses to deter involvement in firearms-related crime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>
                <a:latin typeface="Amasis MT Pro Black" panose="02040A04050005020304" pitchFamily="18" charset="0"/>
              </a:rPr>
              <a:t>(NCA, 2024)</a:t>
            </a:r>
          </a:p>
        </p:txBody>
      </p:sp>
      <p:pic>
        <p:nvPicPr>
          <p:cNvPr id="6150" name="Picture 6" descr="5 Firearms Trends and Innovations: Future of Firearms | The Hub">
            <a:extLst>
              <a:ext uri="{FF2B5EF4-FFF2-40B4-BE49-F238E27FC236}">
                <a16:creationId xmlns:a16="http://schemas.microsoft.com/office/drawing/2014/main" id="{1E6D920F-0143-9FDA-E3B8-1364C9E992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09" r="23678"/>
          <a:stretch/>
        </p:blipFill>
        <p:spPr bwMode="auto"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456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Gun - Wikipedia">
            <a:extLst>
              <a:ext uri="{FF2B5EF4-FFF2-40B4-BE49-F238E27FC236}">
                <a16:creationId xmlns:a16="http://schemas.microsoft.com/office/drawing/2014/main" id="{CF0D8F92-AB11-BBE0-E286-D3A8B4514C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16" b="4814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03851B-1236-7A2E-3252-03DDCF14C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latin typeface="Amasis MT Pro Black" panose="02040A04050005020304" pitchFamily="18" charset="0"/>
              </a:rPr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943172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09BBD-5714-C4C2-26B7-986C0E333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23AC1-86B2-8945-3F99-317D6928F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5000"/>
            <a:ext cx="10515600" cy="532498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BBC (2018)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Gun crime: How do weapons appear on England’s streets?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Available at: https://www.bbc.co.uk/news/uk-44053904 (Accessed: 20 April 2024).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Burgess, S. (2022)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3D-printed guns are appearing on British streets - and the police are taking notice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Sky News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https://news.sky.com/story/3d-printed-guns-how-easy-is-it-to-obtain-an-illegal-firearm-in-the-uk-and-who-is-doing-it-12630777 (Accessed: 25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Europol (2021)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Cryptocurrencies - tracing the evolution of criminal finances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Cryptocurrencies - Tracing the evolution of criminal finances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https://www.europol.europa.eu/cms/sites/default/files/documents/Europol Spotlight - Cryptocurrencies - Tracing the evolution of criminal finances.pdf (Accessed: 28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Glantz, E. (2024)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Firearms in the UK: A stable threat?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Royal United Services Institute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https://www.rusi.org/explore-our-research/publications/commentary/firearms-uk-stable-threat (Accessed: 29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 Government (2023)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Serious and organised crime strategy 2023-2028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https://assets.publishing.service.gov.uk/media/65798633254aaa0010050bdc/SOC_Strategy_23-28_V9_Web_Accessible.pdf (Accessed: 22 April 2024).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House of Commons (2022)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Firearm Crime Statistics: England &amp; Wales - House of Commons Library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https://commonslibrary.parliament.uk/research-briefings/cbp-7654/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https://commonslibrary.parliament.uk/research-briefings/cbp-7654/ (Accessed: 20 April 2024).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ITV (2018)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Ross Kemp and the Armed Police | Coming Face to face with an illegal arms dealer | ITV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YouTube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https://www.youtube.com/watch?v=khuWBHsy_2U (Accessed: 29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Crime Agency (2024) </a:t>
            </a:r>
            <a:r>
              <a:rPr lang="en-GB" sz="4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Illegal firearms - national crime agency</a:t>
            </a:r>
            <a:r>
              <a:rPr lang="en-GB" sz="4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https://nationalcrimeagency.gov.uk/what-we-do/crime-threats/firearms (Accessed: 28 April 2024).</a:t>
            </a:r>
          </a:p>
          <a:p>
            <a:pPr marL="0" indent="0">
              <a:buNone/>
            </a:pPr>
            <a:endParaRPr lang="en-GB" sz="3100" dirty="0">
              <a:effectLst/>
            </a:endParaRPr>
          </a:p>
          <a:p>
            <a:pPr marL="0" indent="0">
              <a:buNone/>
            </a:pPr>
            <a:endParaRPr lang="en-GB" sz="1400" dirty="0">
              <a:effectLst/>
            </a:endParaRPr>
          </a:p>
          <a:p>
            <a:pPr marL="0" indent="0">
              <a:buNone/>
            </a:pPr>
            <a:endParaRPr lang="en-GB" sz="1200" dirty="0">
              <a:effectLst/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1107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1369B-ADEC-B14A-29B5-FB0C2D881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D1631-6ED2-6526-5DDB-570B22B8F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6736"/>
            <a:ext cx="10515600" cy="5431535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Odling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G. (2024)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Sacré blown! French police use knives to sink asylum seekers’ boat in Dunkirk - before an army of migrants then go on to overpower tear gas cops and ride on another dinghy to the UK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Daily Mail Online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https://www.dailymail.co.uk/news/article-13355341/French-police-sink-asylum-seekers-boat-Dunkirk-migrants-Britain-Channel.html (Accessed: 28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Office, H. (2024) 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Serious and organised crime strategy 2023 to 2028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GOV.UK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https://www.gov.uk/government/publications/serious-and-organised-crime-strategy-2023-to-2028 (Accessed: 20 April 2024).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Quinton, D. (2022)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Illegal gun smuggling - how guns are getting into the UK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Birmingham Live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https://www.birminghammail.co.uk/news/uk-news/how-guns-uk-gun-smuggling-24476013 (Accessed: 29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Rogers, A. (2024)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First deportation flight to Rwanda ‘booked’ as landmark bill becomes law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Sky News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https://news.sky.com/story/rishi-sunaks-controversial-rwanda-bill-becomes-law-after-receiving-royal-assent-13122622 (Accessed: 26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Stripe, N. (2022)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impact of crime on victims and society: March 2022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impact of crime on victims and society - Office for National Statistics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https://www.ons.gov.uk/peoplepopulationandcommunity/crimeandjustice/articles/theimpactofcrimeonvictimsandsociety/march2022 (Accessed: 29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Talbot, T. and Skaggs, A. (2020)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Dangers of 3D-printed ghost guns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https://law.yale.edu/sites/default/files/area/center/justice/yale_regulate-3dguns_infographic_v4_08.13.21.pdf (Accessed: 26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dirty="0">
                <a:effectLst/>
              </a:rPr>
              <a:t>Tate, A. (2024) </a:t>
            </a:r>
            <a:r>
              <a:rPr lang="en-GB" sz="3000" i="1" dirty="0">
                <a:effectLst/>
              </a:rPr>
              <a:t>What firearms are legal in the UK?: [may updated]</a:t>
            </a:r>
            <a:r>
              <a:rPr lang="en-GB" sz="3000" dirty="0">
                <a:effectLst/>
              </a:rPr>
              <a:t>, </a:t>
            </a:r>
            <a:r>
              <a:rPr lang="en-GB" sz="3000" i="1" dirty="0" err="1">
                <a:effectLst/>
              </a:rPr>
              <a:t>TheGunZone</a:t>
            </a:r>
            <a:r>
              <a:rPr lang="en-GB" sz="3000" dirty="0">
                <a:effectLst/>
              </a:rPr>
              <a:t>. Available at: https://thegunzone.com/what-firearms-are-legal-in-the-uk/ (Accessed: 01 May 2024). </a:t>
            </a:r>
            <a:endParaRPr lang="en-GB" sz="30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Williamson, H. PhD researcher, H. (2024)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How illegal firearms find their way onto British streets despite tough laws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3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Conversation</a:t>
            </a:r>
            <a:r>
              <a:rPr lang="en-GB" sz="3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Available at: https://theconversation.com/how-illegal-firearms-find-their-way-onto-british-streets-despite-tough-laws-61239 (Accessed: 30 April 2024). </a:t>
            </a:r>
          </a:p>
          <a:p>
            <a:pPr marL="0" indent="0">
              <a:buNone/>
            </a:pPr>
            <a:endParaRPr lang="en-GB" sz="1100" dirty="0">
              <a:effectLst/>
            </a:endParaRPr>
          </a:p>
          <a:p>
            <a:pPr marL="0" indent="0">
              <a:buNone/>
            </a:pPr>
            <a:endParaRPr lang="en-GB" sz="1200" dirty="0">
              <a:effectLst/>
            </a:endParaRPr>
          </a:p>
          <a:p>
            <a:pPr marL="0" indent="0">
              <a:buNone/>
            </a:pPr>
            <a:endParaRPr lang="en-GB" sz="1200" dirty="0">
              <a:effectLst/>
            </a:endParaRPr>
          </a:p>
          <a:p>
            <a:pPr marL="0" indent="0">
              <a:buNone/>
            </a:pPr>
            <a:r>
              <a:rPr lang="en-GB" sz="1200" dirty="0">
                <a:effectLst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542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2289</Words>
  <Application>Microsoft Office PowerPoint</Application>
  <PresentationFormat>Widescreen</PresentationFormat>
  <Paragraphs>230</Paragraphs>
  <Slides>24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Illegal firearms and gun crime in the UK Jake Weeks</vt:lpstr>
      <vt:lpstr> Illegal firearms and gun crime in the UK</vt:lpstr>
      <vt:lpstr>Can you own a gun in the UK?</vt:lpstr>
      <vt:lpstr>How are guns in the UK if they are banned?</vt:lpstr>
      <vt:lpstr>An incident of guns being smuggled into the UK</vt:lpstr>
      <vt:lpstr>What crimes are firearms used for?</vt:lpstr>
      <vt:lpstr>How does it impact communities?</vt:lpstr>
      <vt:lpstr>The fear guns pose on communities</vt:lpstr>
      <vt:lpstr>What economic impact does it have?</vt:lpstr>
      <vt:lpstr>How has advancements in technology further worsened illegal firearms? </vt:lpstr>
      <vt:lpstr>The impact of 3D printing in modern gun crime…</vt:lpstr>
      <vt:lpstr>The dangers of 3D Printing firearms</vt:lpstr>
      <vt:lpstr>How does the government plan to stop this?</vt:lpstr>
      <vt:lpstr>The aim of  “In country” line of action</vt:lpstr>
      <vt:lpstr>The significance of “UK Border” action</vt:lpstr>
      <vt:lpstr>The Rwanda bill-”UK Border” line of action</vt:lpstr>
      <vt:lpstr>“International” line of action</vt:lpstr>
      <vt:lpstr>Examples of UK foreign collaborations </vt:lpstr>
      <vt:lpstr>Technology and capabilities</vt:lpstr>
      <vt:lpstr>Multi-agency response </vt:lpstr>
      <vt:lpstr>What more can be done to tackle Illegal firearms in the UK?</vt:lpstr>
      <vt:lpstr>Any questions?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Jake Weeks (2101207)</dc:creator>
  <cp:lastModifiedBy>Jake Weeks (2101207)</cp:lastModifiedBy>
  <cp:revision>2</cp:revision>
  <dcterms:created xsi:type="dcterms:W3CDTF">2024-04-10T20:39:35Z</dcterms:created>
  <dcterms:modified xsi:type="dcterms:W3CDTF">2024-05-07T13:42:34Z</dcterms:modified>
</cp:coreProperties>
</file>