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FD7F50-8119-082F-65F5-A56F59CD20E1}" v="803" dt="2026-03-15T18:41:05.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3888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9115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99588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2075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89371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3855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0888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4496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848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6777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970314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5886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0464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70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8630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16384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8052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3/15/2026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32121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272308-4E70-25E7-C38E-A5F497ED947B}"/>
              </a:ext>
            </a:extLst>
          </p:cNvPr>
          <p:cNvSpPr txBox="1"/>
          <p:nvPr/>
        </p:nvSpPr>
        <p:spPr>
          <a:xfrm>
            <a:off x="2050716" y="480372"/>
            <a:ext cx="37057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Certificate of Higher </a:t>
            </a:r>
            <a:r>
              <a:rPr lang="en-US" b="1"/>
              <a:t>Education in Health and Social Care</a:t>
            </a:r>
          </a:p>
        </p:txBody>
      </p:sp>
      <p:sp>
        <p:nvSpPr>
          <p:cNvPr id="5" name="TextBox 4">
            <a:extLst>
              <a:ext uri="{FF2B5EF4-FFF2-40B4-BE49-F238E27FC236}">
                <a16:creationId xmlns:a16="http://schemas.microsoft.com/office/drawing/2014/main" id="{2B971D94-77F6-0B34-A02E-5EBCCE066E37}"/>
              </a:ext>
            </a:extLst>
          </p:cNvPr>
          <p:cNvSpPr txBox="1"/>
          <p:nvPr/>
        </p:nvSpPr>
        <p:spPr>
          <a:xfrm>
            <a:off x="2048043" y="1539150"/>
            <a:ext cx="342498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Psychology in Health and </a:t>
            </a:r>
            <a:r>
              <a:rPr lang="en-GB" b="1"/>
              <a:t>Social Care</a:t>
            </a:r>
          </a:p>
        </p:txBody>
      </p:sp>
      <p:sp>
        <p:nvSpPr>
          <p:cNvPr id="6" name="TextBox 5">
            <a:extLst>
              <a:ext uri="{FF2B5EF4-FFF2-40B4-BE49-F238E27FC236}">
                <a16:creationId xmlns:a16="http://schemas.microsoft.com/office/drawing/2014/main" id="{D37993C5-425F-8570-3B3E-762E3A03FF1E}"/>
              </a:ext>
            </a:extLst>
          </p:cNvPr>
          <p:cNvSpPr txBox="1"/>
          <p:nvPr/>
        </p:nvSpPr>
        <p:spPr>
          <a:xfrm>
            <a:off x="2172814" y="244018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Module Code: LCHS4010</a:t>
            </a:r>
          </a:p>
        </p:txBody>
      </p:sp>
      <p:sp>
        <p:nvSpPr>
          <p:cNvPr id="7" name="TextBox 6">
            <a:extLst>
              <a:ext uri="{FF2B5EF4-FFF2-40B4-BE49-F238E27FC236}">
                <a16:creationId xmlns:a16="http://schemas.microsoft.com/office/drawing/2014/main" id="{FE946910-645A-2920-CF9B-1CC3F7988E62}"/>
              </a:ext>
            </a:extLst>
          </p:cNvPr>
          <p:cNvSpPr txBox="1"/>
          <p:nvPr/>
        </p:nvSpPr>
        <p:spPr>
          <a:xfrm>
            <a:off x="2044476" y="3056912"/>
            <a:ext cx="32645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Lecturer: Dr. Pascal </a:t>
            </a:r>
            <a:r>
              <a:rPr lang="en-GB" dirty="0" err="1"/>
              <a:t>Navelle</a:t>
            </a:r>
          </a:p>
        </p:txBody>
      </p:sp>
      <p:sp>
        <p:nvSpPr>
          <p:cNvPr id="8" name="TextBox 7">
            <a:extLst>
              <a:ext uri="{FF2B5EF4-FFF2-40B4-BE49-F238E27FC236}">
                <a16:creationId xmlns:a16="http://schemas.microsoft.com/office/drawing/2014/main" id="{D37B8BB1-B3BE-642C-3199-B6A346BF79C8}"/>
              </a:ext>
            </a:extLst>
          </p:cNvPr>
          <p:cNvSpPr txBox="1"/>
          <p:nvPr/>
        </p:nvSpPr>
        <p:spPr>
          <a:xfrm>
            <a:off x="2084582" y="3547087"/>
            <a:ext cx="40426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Student: Rozalia-Alexandra </a:t>
            </a:r>
            <a:r>
              <a:rPr lang="en-GB" dirty="0" err="1"/>
              <a:t>Miulet</a:t>
            </a:r>
          </a:p>
        </p:txBody>
      </p:sp>
      <p:sp>
        <p:nvSpPr>
          <p:cNvPr id="9" name="TextBox 8">
            <a:extLst>
              <a:ext uri="{FF2B5EF4-FFF2-40B4-BE49-F238E27FC236}">
                <a16:creationId xmlns:a16="http://schemas.microsoft.com/office/drawing/2014/main" id="{779616CA-FE91-D436-AC9B-8E8B93BFC84A}"/>
              </a:ext>
            </a:extLst>
          </p:cNvPr>
          <p:cNvSpPr txBox="1"/>
          <p:nvPr/>
        </p:nvSpPr>
        <p:spPr>
          <a:xfrm>
            <a:off x="2386708" y="391427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ID: 2436095</a:t>
            </a:r>
          </a:p>
        </p:txBody>
      </p:sp>
      <p:pic>
        <p:nvPicPr>
          <p:cNvPr id="11" name="Picture 10" descr="A person holding a plant&#10;&#10;AI-generated content may be incorrect.">
            <a:extLst>
              <a:ext uri="{FF2B5EF4-FFF2-40B4-BE49-F238E27FC236}">
                <a16:creationId xmlns:a16="http://schemas.microsoft.com/office/drawing/2014/main" id="{64A7F55E-91D6-DA7D-7424-2529778B8F56}"/>
              </a:ext>
            </a:extLst>
          </p:cNvPr>
          <p:cNvPicPr>
            <a:picLocks noChangeAspect="1"/>
          </p:cNvPicPr>
          <p:nvPr/>
        </p:nvPicPr>
        <p:blipFill>
          <a:blip r:embed="rId2"/>
          <a:stretch>
            <a:fillRect/>
          </a:stretch>
        </p:blipFill>
        <p:spPr>
          <a:xfrm>
            <a:off x="6126290" y="1119828"/>
            <a:ext cx="5923571" cy="510584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09B9B7F-8BCF-D9A8-D8DF-0441E50FA0AE}"/>
              </a:ext>
            </a:extLst>
          </p:cNvPr>
          <p:cNvSpPr txBox="1"/>
          <p:nvPr/>
        </p:nvSpPr>
        <p:spPr>
          <a:xfrm>
            <a:off x="2895600" y="1447800"/>
            <a:ext cx="6400800"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Jenny is a </a:t>
            </a:r>
            <a:r>
              <a:rPr lang="en-US" sz="1400" b="1"/>
              <a:t>16-year-old young carer</a:t>
            </a:r>
            <a:r>
              <a:rPr lang="en-US" sz="1400"/>
              <a:t> who has supported her mother for the past five years following the death of her father.</a:t>
            </a:r>
            <a:endParaRPr lang="en-US" sz="1400" dirty="0"/>
          </a:p>
          <a:p>
            <a:endParaRPr lang="en-US" sz="1400" dirty="0"/>
          </a:p>
          <a:p>
            <a:r>
              <a:rPr lang="en-US" sz="1400"/>
              <a:t>Her responsibilities include:</a:t>
            </a:r>
            <a:endParaRPr lang="en-US" sz="1400" dirty="0"/>
          </a:p>
          <a:p>
            <a:pPr marL="228600" indent="-228600">
              <a:buFont typeface=""/>
              <a:buChar char="•"/>
            </a:pPr>
            <a:r>
              <a:rPr lang="en-US" sz="1400" dirty="0"/>
              <a:t>Cooking, cleaning and shopping</a:t>
            </a:r>
          </a:p>
          <a:p>
            <a:pPr marL="228600" indent="-228600">
              <a:buFont typeface=""/>
              <a:buChar char="•"/>
            </a:pPr>
            <a:r>
              <a:rPr lang="en-US" sz="1400"/>
              <a:t>Helping with administrative tasks</a:t>
            </a:r>
            <a:endParaRPr lang="en-US" sz="1400" dirty="0"/>
          </a:p>
          <a:p>
            <a:pPr marL="228600" indent="-228600">
              <a:buFont typeface=""/>
              <a:buChar char="•"/>
            </a:pPr>
            <a:r>
              <a:rPr lang="en-US" sz="1400"/>
              <a:t>Supporting her mother with memory problems and low mood</a:t>
            </a:r>
            <a:endParaRPr lang="en-US" sz="1400" dirty="0"/>
          </a:p>
          <a:p>
            <a:pPr marL="228600" indent="-228600">
              <a:buFont typeface=""/>
              <a:buChar char="•"/>
            </a:pPr>
            <a:endParaRPr lang="en-US" sz="1400" dirty="0"/>
          </a:p>
          <a:p>
            <a:r>
              <a:rPr lang="en-US" sz="1400" dirty="0"/>
              <a:t>Young carers often experience </a:t>
            </a:r>
            <a:r>
              <a:rPr lang="en-US" sz="1400" b="1" dirty="0"/>
              <a:t>emotional stress, social isolation and disrupted development</a:t>
            </a:r>
            <a:r>
              <a:rPr lang="en-US" sz="1400" dirty="0"/>
              <a:t> (Becker, 2007).</a:t>
            </a:r>
          </a:p>
          <a:p>
            <a:r>
              <a:rPr lang="en-US" sz="1400"/>
              <a:t>Understanding Jenny’s experiences requires applying psychological theory to explore the </a:t>
            </a:r>
            <a:r>
              <a:rPr lang="en-US" sz="1400" b="1"/>
              <a:t>impact on her development and well-being</a:t>
            </a:r>
            <a:r>
              <a:rPr lang="en-US" sz="1400"/>
              <a:t>.</a:t>
            </a:r>
          </a:p>
          <a:p>
            <a:pPr algn="ctr"/>
            <a:endParaRPr lang="en-GB"/>
          </a:p>
        </p:txBody>
      </p:sp>
    </p:spTree>
    <p:extLst>
      <p:ext uri="{BB962C8B-B14F-4D97-AF65-F5344CB8AC3E}">
        <p14:creationId xmlns:p14="http://schemas.microsoft.com/office/powerpoint/2010/main" val="263227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A71B7-7ED6-194A-1ECE-4134BE594CA7}"/>
              </a:ext>
            </a:extLst>
          </p:cNvPr>
          <p:cNvSpPr>
            <a:spLocks noGrp="1"/>
          </p:cNvSpPr>
          <p:nvPr>
            <p:ph type="title"/>
          </p:nvPr>
        </p:nvSpPr>
        <p:spPr>
          <a:xfrm>
            <a:off x="2783721" y="1271337"/>
            <a:ext cx="6617788" cy="4327356"/>
          </a:xfrm>
        </p:spPr>
        <p:txBody>
          <a:bodyPr>
            <a:normAutofit/>
          </a:bodyPr>
          <a:lstStyle/>
          <a:p>
            <a:r>
              <a:rPr lang="en-GB" sz="1400">
                <a:ea typeface="+mj-lt"/>
                <a:cs typeface="+mj-lt"/>
              </a:rPr>
              <a:t>John Bowlby proposed </a:t>
            </a:r>
            <a:r>
              <a:rPr lang="en-GB" sz="1400" b="1">
                <a:ea typeface="+mj-lt"/>
                <a:cs typeface="+mj-lt"/>
              </a:rPr>
              <a:t>Attachment Theory</a:t>
            </a:r>
            <a:r>
              <a:rPr lang="en-GB" sz="1400">
                <a:ea typeface="+mj-lt"/>
                <a:cs typeface="+mj-lt"/>
              </a:rPr>
              <a:t>, which explains the importance of early emotional bonds between children and caregivers.</a:t>
            </a:r>
            <a:br>
              <a:rPr lang="en-GB" sz="1400" dirty="0">
                <a:ea typeface="+mj-lt"/>
                <a:cs typeface="+mj-lt"/>
              </a:rPr>
            </a:br>
            <a:endParaRPr lang="en-US" sz="1400"/>
          </a:p>
          <a:p>
            <a:r>
              <a:rPr lang="en-GB" sz="1400">
                <a:ea typeface="+mj-lt"/>
                <a:cs typeface="+mj-lt"/>
              </a:rPr>
              <a:t>Key ideas include:</a:t>
            </a:r>
            <a:br>
              <a:rPr lang="en-GB" sz="1400" dirty="0">
                <a:ea typeface="+mj-lt"/>
                <a:cs typeface="+mj-lt"/>
              </a:rPr>
            </a:br>
            <a:endParaRPr lang="en-GB" sz="1400"/>
          </a:p>
          <a:p>
            <a:r>
              <a:rPr lang="en-GB" sz="1400">
                <a:ea typeface="+mj-lt"/>
                <a:cs typeface="+mj-lt"/>
              </a:rPr>
              <a:t>-Children form </a:t>
            </a:r>
            <a:r>
              <a:rPr lang="en-GB" sz="1400" b="1">
                <a:ea typeface="+mj-lt"/>
                <a:cs typeface="+mj-lt"/>
              </a:rPr>
              <a:t>attachments with caregivers for safety and security</a:t>
            </a:r>
            <a:br>
              <a:rPr lang="en-GB" sz="1400" b="1" dirty="0">
                <a:ea typeface="+mj-lt"/>
                <a:cs typeface="+mj-lt"/>
              </a:rPr>
            </a:br>
            <a:endParaRPr lang="en-GB" sz="1400"/>
          </a:p>
          <a:p>
            <a:r>
              <a:rPr lang="en-GB" sz="1400">
                <a:ea typeface="+mj-lt"/>
                <a:cs typeface="+mj-lt"/>
              </a:rPr>
              <a:t>-Secure attachment supports healthy emotional development</a:t>
            </a:r>
            <a:br>
              <a:rPr lang="en-GB" sz="1400" dirty="0">
                <a:ea typeface="+mj-lt"/>
                <a:cs typeface="+mj-lt"/>
              </a:rPr>
            </a:br>
            <a:endParaRPr lang="en-GB" sz="1400"/>
          </a:p>
          <a:p>
            <a:r>
              <a:rPr lang="en-GB" sz="1400">
                <a:ea typeface="+mj-lt"/>
                <a:cs typeface="+mj-lt"/>
              </a:rPr>
              <a:t>-Disrupted attachment may lead to anxiety or emotional difficulties</a:t>
            </a:r>
            <a:br>
              <a:rPr lang="en-GB" sz="1400" dirty="0">
                <a:ea typeface="+mj-lt"/>
                <a:cs typeface="+mj-lt"/>
              </a:rPr>
            </a:br>
            <a:endParaRPr lang="en-GB" sz="1400"/>
          </a:p>
          <a:p>
            <a:r>
              <a:rPr lang="en-GB" sz="1400" dirty="0">
                <a:ea typeface="+mj-lt"/>
                <a:cs typeface="+mj-lt"/>
              </a:rPr>
              <a:t>Attachment relationships influence </a:t>
            </a:r>
            <a:r>
              <a:rPr lang="en-GB" sz="1400" b="1" dirty="0">
                <a:ea typeface="+mj-lt"/>
                <a:cs typeface="+mj-lt"/>
              </a:rPr>
              <a:t>future relationships, emotional regulation and resilience</a:t>
            </a:r>
            <a:br>
              <a:rPr lang="en-US" sz="1400" dirty="0"/>
            </a:br>
            <a:br>
              <a:rPr lang="en-US" sz="1400" dirty="0"/>
            </a:br>
            <a:r>
              <a:rPr lang="en-GB" sz="1400" dirty="0">
                <a:ea typeface="+mj-lt"/>
                <a:cs typeface="+mj-lt"/>
              </a:rPr>
              <a:t> (Bowlby, 1969).</a:t>
            </a:r>
            <a:endParaRPr lang="en-GB" sz="1400" dirty="0"/>
          </a:p>
          <a:p>
            <a:endParaRPr lang="en-GB" sz="1200" dirty="0"/>
          </a:p>
        </p:txBody>
      </p:sp>
    </p:spTree>
    <p:extLst>
      <p:ext uri="{BB962C8B-B14F-4D97-AF65-F5344CB8AC3E}">
        <p14:creationId xmlns:p14="http://schemas.microsoft.com/office/powerpoint/2010/main" val="696781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FF87F-E60B-F075-B748-FF3CA5F9F094}"/>
              </a:ext>
            </a:extLst>
          </p:cNvPr>
          <p:cNvSpPr>
            <a:spLocks noGrp="1"/>
          </p:cNvSpPr>
          <p:nvPr>
            <p:ph type="title"/>
          </p:nvPr>
        </p:nvSpPr>
        <p:spPr>
          <a:xfrm>
            <a:off x="2627311" y="1388533"/>
            <a:ext cx="6936847" cy="4089399"/>
          </a:xfrm>
        </p:spPr>
        <p:txBody>
          <a:bodyPr vert="horz" lIns="91440" tIns="45720" rIns="91440" bIns="45720" rtlCol="0" anchor="ctr">
            <a:noAutofit/>
          </a:bodyPr>
          <a:lstStyle/>
          <a:p>
            <a:r>
              <a:rPr lang="en-GB" sz="1400">
                <a:ea typeface="+mj-lt"/>
                <a:cs typeface="+mj-lt"/>
              </a:rPr>
              <a:t>Important concepts within Attachment Theory include:</a:t>
            </a:r>
            <a:endParaRPr lang="en-US" sz="1400"/>
          </a:p>
          <a:p>
            <a:r>
              <a:rPr lang="en-GB" sz="1400" b="1">
                <a:ea typeface="+mj-lt"/>
                <a:cs typeface="+mj-lt"/>
              </a:rPr>
              <a:t>Secure attachment</a:t>
            </a:r>
            <a:endParaRPr lang="en-GB" sz="1400"/>
          </a:p>
          <a:p>
            <a:r>
              <a:rPr lang="en-GB" sz="1400">
                <a:ea typeface="+mj-lt"/>
                <a:cs typeface="+mj-lt"/>
              </a:rPr>
              <a:t>Child feels safe and supported</a:t>
            </a:r>
            <a:endParaRPr lang="en-GB" sz="1400"/>
          </a:p>
          <a:p>
            <a:r>
              <a:rPr lang="en-GB" sz="1400" b="1">
                <a:ea typeface="+mj-lt"/>
                <a:cs typeface="+mj-lt"/>
              </a:rPr>
              <a:t>Insecure attachment</a:t>
            </a:r>
            <a:endParaRPr lang="en-GB" sz="1400"/>
          </a:p>
          <a:p>
            <a:r>
              <a:rPr lang="en-GB" sz="1400">
                <a:ea typeface="+mj-lt"/>
                <a:cs typeface="+mj-lt"/>
              </a:rPr>
              <a:t>Occurs when caregiving is inconsistent or stressful</a:t>
            </a:r>
            <a:endParaRPr lang="en-GB" sz="1400"/>
          </a:p>
          <a:p>
            <a:r>
              <a:rPr lang="en-GB" sz="1400" b="1">
                <a:ea typeface="+mj-lt"/>
                <a:cs typeface="+mj-lt"/>
              </a:rPr>
              <a:t>Internal working model</a:t>
            </a:r>
            <a:endParaRPr lang="en-GB" sz="1400"/>
          </a:p>
          <a:p>
            <a:r>
              <a:rPr lang="en-GB" sz="1400">
                <a:ea typeface="+mj-lt"/>
                <a:cs typeface="+mj-lt"/>
              </a:rPr>
              <a:t>Children develop beliefs about relationships based on early experiences</a:t>
            </a:r>
            <a:endParaRPr lang="en-GB" sz="1400"/>
          </a:p>
          <a:p>
            <a:r>
              <a:rPr lang="en-GB" sz="1400" dirty="0">
                <a:ea typeface="+mj-lt"/>
                <a:cs typeface="+mj-lt"/>
              </a:rPr>
              <a:t>These models influence </a:t>
            </a:r>
            <a:r>
              <a:rPr lang="en-GB" sz="1400" b="1" dirty="0">
                <a:ea typeface="+mj-lt"/>
                <a:cs typeface="+mj-lt"/>
              </a:rPr>
              <a:t>self-esteem, trust and social behaviour</a:t>
            </a:r>
            <a:r>
              <a:rPr lang="en-GB" sz="1400" dirty="0">
                <a:ea typeface="+mj-lt"/>
                <a:cs typeface="+mj-lt"/>
              </a:rPr>
              <a:t> later in life (Ainsworth et al., 1978).</a:t>
            </a:r>
            <a:endParaRPr lang="en-GB" sz="1400" dirty="0"/>
          </a:p>
          <a:p>
            <a:endParaRPr lang="en-GB" dirty="0"/>
          </a:p>
        </p:txBody>
      </p:sp>
    </p:spTree>
    <p:extLst>
      <p:ext uri="{BB962C8B-B14F-4D97-AF65-F5344CB8AC3E}">
        <p14:creationId xmlns:p14="http://schemas.microsoft.com/office/powerpoint/2010/main" val="1084837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CDB73-7A5D-6B25-05F1-83EB712576D1}"/>
              </a:ext>
            </a:extLst>
          </p:cNvPr>
          <p:cNvSpPr>
            <a:spLocks noGrp="1"/>
          </p:cNvSpPr>
          <p:nvPr>
            <p:ph type="title"/>
          </p:nvPr>
        </p:nvSpPr>
        <p:spPr>
          <a:xfrm>
            <a:off x="2229378" y="795867"/>
            <a:ext cx="7732713" cy="5274732"/>
          </a:xfrm>
        </p:spPr>
        <p:txBody>
          <a:bodyPr>
            <a:normAutofit/>
          </a:bodyPr>
          <a:lstStyle/>
          <a:p>
            <a:r>
              <a:rPr lang="en-GB" sz="1400">
                <a:ea typeface="+mj-lt"/>
                <a:cs typeface="+mj-lt"/>
              </a:rPr>
              <a:t>Jenny’s situation may affect her attachment and development in several ways:</a:t>
            </a:r>
            <a:endParaRPr lang="en-US" sz="1400"/>
          </a:p>
          <a:p>
            <a:r>
              <a:rPr lang="en-GB" sz="1400">
                <a:ea typeface="+mj-lt"/>
                <a:cs typeface="+mj-lt"/>
              </a:rPr>
              <a:t>Loss of her father may have created </a:t>
            </a:r>
            <a:r>
              <a:rPr lang="en-GB" sz="1400" b="1">
                <a:ea typeface="+mj-lt"/>
                <a:cs typeface="+mj-lt"/>
              </a:rPr>
              <a:t>emotional trauma and insecurity</a:t>
            </a:r>
            <a:endParaRPr lang="en-GB" sz="1400"/>
          </a:p>
          <a:p>
            <a:r>
              <a:rPr lang="en-GB" sz="1400">
                <a:ea typeface="+mj-lt"/>
                <a:cs typeface="+mj-lt"/>
              </a:rPr>
              <a:t>Jenny may have taken on </a:t>
            </a:r>
            <a:r>
              <a:rPr lang="en-GB" sz="1400" b="1">
                <a:ea typeface="+mj-lt"/>
                <a:cs typeface="+mj-lt"/>
              </a:rPr>
              <a:t>adult responsibilities too early</a:t>
            </a:r>
            <a:endParaRPr lang="en-GB" sz="1400"/>
          </a:p>
          <a:p>
            <a:r>
              <a:rPr lang="en-GB" sz="1400">
                <a:ea typeface="+mj-lt"/>
                <a:cs typeface="+mj-lt"/>
              </a:rPr>
              <a:t>She may prioritise her mother’s needs over her own development</a:t>
            </a:r>
            <a:endParaRPr lang="en-GB" sz="1400"/>
          </a:p>
          <a:p>
            <a:r>
              <a:rPr lang="en-GB" sz="1400">
                <a:ea typeface="+mj-lt"/>
                <a:cs typeface="+mj-lt"/>
              </a:rPr>
              <a:t>Young carers often experience </a:t>
            </a:r>
            <a:r>
              <a:rPr lang="en-GB" sz="1400" b="1">
                <a:ea typeface="+mj-lt"/>
                <a:cs typeface="+mj-lt"/>
              </a:rPr>
              <a:t>role reversal</a:t>
            </a:r>
            <a:r>
              <a:rPr lang="en-GB" sz="1400">
                <a:ea typeface="+mj-lt"/>
                <a:cs typeface="+mj-lt"/>
              </a:rPr>
              <a:t>, where the child becomes the caregiver (Earley et al., 2007).</a:t>
            </a:r>
            <a:endParaRPr lang="en-GB" sz="1400"/>
          </a:p>
          <a:p>
            <a:r>
              <a:rPr lang="en-GB" sz="1400">
                <a:ea typeface="+mj-lt"/>
                <a:cs typeface="+mj-lt"/>
              </a:rPr>
              <a:t>Attachment theory helps explain how these experiences could influence Jenny’s </a:t>
            </a:r>
            <a:r>
              <a:rPr lang="en-GB" sz="1400" b="1">
                <a:ea typeface="+mj-lt"/>
                <a:cs typeface="+mj-lt"/>
              </a:rPr>
              <a:t>emotional well-being and relationships</a:t>
            </a:r>
            <a:r>
              <a:rPr lang="en-GB" sz="1400">
                <a:ea typeface="+mj-lt"/>
                <a:cs typeface="+mj-lt"/>
              </a:rPr>
              <a:t>.</a:t>
            </a:r>
            <a:endParaRPr lang="en-GB" sz="1400"/>
          </a:p>
          <a:p>
            <a:endParaRPr lang="en-GB" dirty="0"/>
          </a:p>
        </p:txBody>
      </p:sp>
    </p:spTree>
    <p:extLst>
      <p:ext uri="{BB962C8B-B14F-4D97-AF65-F5344CB8AC3E}">
        <p14:creationId xmlns:p14="http://schemas.microsoft.com/office/powerpoint/2010/main" val="1745667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BE923-57C5-45F5-C12B-864D60D240FD}"/>
              </a:ext>
            </a:extLst>
          </p:cNvPr>
          <p:cNvSpPr>
            <a:spLocks noGrp="1"/>
          </p:cNvSpPr>
          <p:nvPr>
            <p:ph type="title"/>
          </p:nvPr>
        </p:nvSpPr>
        <p:spPr>
          <a:xfrm>
            <a:off x="1052511" y="905933"/>
            <a:ext cx="10086446" cy="5054599"/>
          </a:xfrm>
        </p:spPr>
        <p:txBody>
          <a:bodyPr vert="horz" lIns="91440" tIns="45720" rIns="91440" bIns="45720" rtlCol="0" anchor="ctr">
            <a:noAutofit/>
          </a:bodyPr>
          <a:lstStyle/>
          <a:p>
            <a:r>
              <a:rPr lang="en-GB" sz="1400">
                <a:ea typeface="+mj-lt"/>
                <a:cs typeface="+mj-lt"/>
              </a:rPr>
              <a:t>Caring responsibilities during adolescence may affect:</a:t>
            </a:r>
            <a:endParaRPr lang="en-US" sz="1400"/>
          </a:p>
          <a:p>
            <a:r>
              <a:rPr lang="en-GB" sz="1400" b="1">
                <a:ea typeface="+mj-lt"/>
                <a:cs typeface="+mj-lt"/>
              </a:rPr>
              <a:t>Emotional development</a:t>
            </a:r>
            <a:endParaRPr lang="en-GB" sz="1400"/>
          </a:p>
          <a:p>
            <a:r>
              <a:rPr lang="en-GB" sz="1400">
                <a:ea typeface="+mj-lt"/>
                <a:cs typeface="+mj-lt"/>
              </a:rPr>
              <a:t>Stress, anxiety and emotional burden</a:t>
            </a:r>
            <a:endParaRPr lang="en-GB" sz="1400"/>
          </a:p>
          <a:p>
            <a:r>
              <a:rPr lang="en-GB" sz="1400" b="1">
                <a:ea typeface="+mj-lt"/>
                <a:cs typeface="+mj-lt"/>
              </a:rPr>
              <a:t>Social development</a:t>
            </a:r>
            <a:endParaRPr lang="en-GB" sz="1400"/>
          </a:p>
          <a:p>
            <a:r>
              <a:rPr lang="en-GB" sz="1400">
                <a:ea typeface="+mj-lt"/>
                <a:cs typeface="+mj-lt"/>
              </a:rPr>
              <a:t>Limited time for friendships or social activities</a:t>
            </a:r>
            <a:endParaRPr lang="en-GB" sz="1400"/>
          </a:p>
          <a:p>
            <a:r>
              <a:rPr lang="en-GB" sz="1400" b="1">
                <a:ea typeface="+mj-lt"/>
                <a:cs typeface="+mj-lt"/>
              </a:rPr>
              <a:t>Educational development</a:t>
            </a:r>
            <a:endParaRPr lang="en-GB" sz="1400"/>
          </a:p>
          <a:p>
            <a:r>
              <a:rPr lang="en-GB" sz="1400" dirty="0">
                <a:ea typeface="+mj-lt"/>
                <a:cs typeface="+mj-lt"/>
              </a:rPr>
              <a:t>Difficulty concentrating or managing school work</a:t>
            </a:r>
            <a:endParaRPr lang="en-GB" sz="1400"/>
          </a:p>
          <a:p>
            <a:r>
              <a:rPr lang="en-GB" sz="1400">
                <a:ea typeface="+mj-lt"/>
                <a:cs typeface="+mj-lt"/>
              </a:rPr>
              <a:t>Research shows that young carers can experience </a:t>
            </a:r>
            <a:r>
              <a:rPr lang="en-GB" sz="1400" b="1">
                <a:ea typeface="+mj-lt"/>
                <a:cs typeface="+mj-lt"/>
              </a:rPr>
              <a:t>higher levels of psychological distress</a:t>
            </a:r>
            <a:r>
              <a:rPr lang="en-GB" sz="1400">
                <a:ea typeface="+mj-lt"/>
                <a:cs typeface="+mj-lt"/>
              </a:rPr>
              <a:t> (Becker, 2007).</a:t>
            </a:r>
            <a:endParaRPr lang="en-GB"/>
          </a:p>
          <a:p>
            <a:endParaRPr lang="en-GB" dirty="0"/>
          </a:p>
        </p:txBody>
      </p:sp>
    </p:spTree>
    <p:extLst>
      <p:ext uri="{BB962C8B-B14F-4D97-AF65-F5344CB8AC3E}">
        <p14:creationId xmlns:p14="http://schemas.microsoft.com/office/powerpoint/2010/main" val="1107271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AB8F0-1C9B-1CCF-28B1-49B0495B54C2}"/>
              </a:ext>
            </a:extLst>
          </p:cNvPr>
          <p:cNvSpPr>
            <a:spLocks noGrp="1"/>
          </p:cNvSpPr>
          <p:nvPr>
            <p:ph type="title"/>
          </p:nvPr>
        </p:nvSpPr>
        <p:spPr>
          <a:xfrm>
            <a:off x="993244" y="1041400"/>
            <a:ext cx="10204979" cy="4783665"/>
          </a:xfrm>
        </p:spPr>
        <p:txBody>
          <a:bodyPr vert="horz" lIns="91440" tIns="45720" rIns="91440" bIns="45720" rtlCol="0" anchor="ctr">
            <a:noAutofit/>
          </a:bodyPr>
          <a:lstStyle/>
          <a:p>
            <a:r>
              <a:rPr lang="en-GB" sz="1400">
                <a:ea typeface="+mj-lt"/>
                <a:cs typeface="+mj-lt"/>
              </a:rPr>
              <a:t>Psychological development is shaped by both </a:t>
            </a:r>
            <a:r>
              <a:rPr lang="en-GB" sz="1400" b="1">
                <a:ea typeface="+mj-lt"/>
                <a:cs typeface="+mj-lt"/>
              </a:rPr>
              <a:t>biological and environmental factors</a:t>
            </a:r>
            <a:r>
              <a:rPr lang="en-GB" sz="1400">
                <a:ea typeface="+mj-lt"/>
                <a:cs typeface="+mj-lt"/>
              </a:rPr>
              <a:t>.</a:t>
            </a:r>
            <a:endParaRPr lang="en-US" sz="1400"/>
          </a:p>
          <a:p>
            <a:r>
              <a:rPr lang="en-GB" sz="1400" b="1">
                <a:ea typeface="+mj-lt"/>
                <a:cs typeface="+mj-lt"/>
              </a:rPr>
              <a:t>Nature (biological influences)</a:t>
            </a:r>
            <a:endParaRPr lang="en-GB" sz="1400"/>
          </a:p>
          <a:p>
            <a:r>
              <a:rPr lang="en-GB" sz="1400">
                <a:ea typeface="+mj-lt"/>
                <a:cs typeface="+mj-lt"/>
              </a:rPr>
              <a:t>Adolescence is a period of rapid brain development</a:t>
            </a:r>
            <a:endParaRPr lang="en-GB" sz="1400"/>
          </a:p>
          <a:p>
            <a:r>
              <a:rPr lang="en-GB" sz="1400">
                <a:ea typeface="+mj-lt"/>
                <a:cs typeface="+mj-lt"/>
              </a:rPr>
              <a:t>Stress can affect emotional regulation</a:t>
            </a:r>
            <a:endParaRPr lang="en-GB" sz="1400"/>
          </a:p>
          <a:p>
            <a:r>
              <a:rPr lang="en-GB" sz="1400" b="1">
                <a:ea typeface="+mj-lt"/>
                <a:cs typeface="+mj-lt"/>
              </a:rPr>
              <a:t>Nurture (environmental influences)</a:t>
            </a:r>
            <a:endParaRPr lang="en-GB" sz="1400"/>
          </a:p>
          <a:p>
            <a:r>
              <a:rPr lang="en-GB" sz="1400">
                <a:ea typeface="+mj-lt"/>
                <a:cs typeface="+mj-lt"/>
              </a:rPr>
              <a:t>Family responsibilities</a:t>
            </a:r>
            <a:endParaRPr lang="en-GB" sz="1400"/>
          </a:p>
          <a:p>
            <a:r>
              <a:rPr lang="en-GB" sz="1400">
                <a:ea typeface="+mj-lt"/>
                <a:cs typeface="+mj-lt"/>
              </a:rPr>
              <a:t>Loss of a parent</a:t>
            </a:r>
            <a:endParaRPr lang="en-GB" sz="1400"/>
          </a:p>
          <a:p>
            <a:r>
              <a:rPr lang="en-GB" sz="1400">
                <a:ea typeface="+mj-lt"/>
                <a:cs typeface="+mj-lt"/>
              </a:rPr>
              <a:t>Social support availability</a:t>
            </a:r>
            <a:endParaRPr lang="en-GB" sz="1400"/>
          </a:p>
          <a:p>
            <a:r>
              <a:rPr lang="en-GB" sz="1400">
                <a:ea typeface="+mj-lt"/>
                <a:cs typeface="+mj-lt"/>
              </a:rPr>
              <a:t>Together these factors influence Jenny’s </a:t>
            </a:r>
            <a:r>
              <a:rPr lang="en-GB" sz="1400" b="1">
                <a:ea typeface="+mj-lt"/>
                <a:cs typeface="+mj-lt"/>
              </a:rPr>
              <a:t>overall psychological development</a:t>
            </a:r>
            <a:r>
              <a:rPr lang="en-GB" sz="1400">
                <a:ea typeface="+mj-lt"/>
                <a:cs typeface="+mj-lt"/>
              </a:rPr>
              <a:t> (Rutter, 2006).</a:t>
            </a:r>
            <a:endParaRPr lang="en-GB" sz="1400"/>
          </a:p>
          <a:p>
            <a:endParaRPr lang="en-GB" dirty="0"/>
          </a:p>
        </p:txBody>
      </p:sp>
    </p:spTree>
    <p:extLst>
      <p:ext uri="{BB962C8B-B14F-4D97-AF65-F5344CB8AC3E}">
        <p14:creationId xmlns:p14="http://schemas.microsoft.com/office/powerpoint/2010/main" val="1491232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B3E81-877F-DA75-8425-F82FA0E7CB22}"/>
              </a:ext>
            </a:extLst>
          </p:cNvPr>
          <p:cNvSpPr>
            <a:spLocks noGrp="1"/>
          </p:cNvSpPr>
          <p:nvPr>
            <p:ph type="title"/>
          </p:nvPr>
        </p:nvSpPr>
        <p:spPr>
          <a:xfrm>
            <a:off x="1789111" y="1524000"/>
            <a:ext cx="8613247" cy="3818465"/>
          </a:xfrm>
        </p:spPr>
        <p:txBody>
          <a:bodyPr>
            <a:normAutofit/>
          </a:bodyPr>
          <a:lstStyle/>
          <a:p>
            <a:r>
              <a:rPr lang="en-GB" sz="1400">
                <a:ea typeface="+mj-lt"/>
                <a:cs typeface="+mj-lt"/>
              </a:rPr>
              <a:t>Support strategies should focus on providing </a:t>
            </a:r>
            <a:r>
              <a:rPr lang="en-GB" sz="1400" b="1">
                <a:ea typeface="+mj-lt"/>
                <a:cs typeface="+mj-lt"/>
              </a:rPr>
              <a:t>stable and supportive relationships</a:t>
            </a:r>
            <a:r>
              <a:rPr lang="en-GB" sz="1400">
                <a:ea typeface="+mj-lt"/>
                <a:cs typeface="+mj-lt"/>
              </a:rPr>
              <a:t>.</a:t>
            </a:r>
            <a:endParaRPr lang="en-US" sz="1400"/>
          </a:p>
          <a:p>
            <a:r>
              <a:rPr lang="en-GB" sz="1400" dirty="0">
                <a:ea typeface="+mj-lt"/>
                <a:cs typeface="+mj-lt"/>
              </a:rPr>
              <a:t>Possible interventions include:</a:t>
            </a:r>
            <a:endParaRPr lang="en-GB" sz="1400" dirty="0"/>
          </a:p>
          <a:p>
            <a:r>
              <a:rPr lang="en-GB" sz="1400">
                <a:ea typeface="+mj-lt"/>
                <a:cs typeface="+mj-lt"/>
              </a:rPr>
              <a:t>Referral to </a:t>
            </a:r>
            <a:r>
              <a:rPr lang="en-GB" sz="1400" b="1">
                <a:ea typeface="+mj-lt"/>
                <a:cs typeface="+mj-lt"/>
              </a:rPr>
              <a:t>young carers support services</a:t>
            </a:r>
            <a:endParaRPr lang="en-GB" sz="1400"/>
          </a:p>
          <a:p>
            <a:r>
              <a:rPr lang="en-GB" sz="1400">
                <a:ea typeface="+mj-lt"/>
                <a:cs typeface="+mj-lt"/>
              </a:rPr>
              <a:t>Access to </a:t>
            </a:r>
            <a:r>
              <a:rPr lang="en-GB" sz="1400" b="1">
                <a:ea typeface="+mj-lt"/>
                <a:cs typeface="+mj-lt"/>
              </a:rPr>
              <a:t>counselling or emotional support</a:t>
            </a:r>
            <a:endParaRPr lang="en-GB" sz="1400"/>
          </a:p>
          <a:p>
            <a:r>
              <a:rPr lang="en-GB" sz="1400">
                <a:ea typeface="+mj-lt"/>
                <a:cs typeface="+mj-lt"/>
              </a:rPr>
              <a:t>Providing a </a:t>
            </a:r>
            <a:r>
              <a:rPr lang="en-GB" sz="1400" b="1">
                <a:ea typeface="+mj-lt"/>
                <a:cs typeface="+mj-lt"/>
              </a:rPr>
              <a:t>trusted adult mentor or key worker</a:t>
            </a:r>
            <a:endParaRPr lang="en-GB" sz="1400"/>
          </a:p>
          <a:p>
            <a:r>
              <a:rPr lang="en-GB" sz="1400">
                <a:ea typeface="+mj-lt"/>
                <a:cs typeface="+mj-lt"/>
              </a:rPr>
              <a:t>Supportive relationships can help strengthen </a:t>
            </a:r>
            <a:r>
              <a:rPr lang="en-GB" sz="1400" b="1">
                <a:ea typeface="+mj-lt"/>
                <a:cs typeface="+mj-lt"/>
              </a:rPr>
              <a:t>secure attachment and emotional resilience</a:t>
            </a:r>
            <a:r>
              <a:rPr lang="en-GB" sz="1400">
                <a:ea typeface="+mj-lt"/>
                <a:cs typeface="+mj-lt"/>
              </a:rPr>
              <a:t>.</a:t>
            </a:r>
            <a:endParaRPr lang="en-GB" sz="1400"/>
          </a:p>
          <a:p>
            <a:r>
              <a:rPr lang="en-GB" sz="1200"/>
              <a:t>(</a:t>
            </a:r>
            <a:r>
              <a:rPr lang="en-GB" sz="1200">
                <a:ea typeface="+mj-lt"/>
                <a:cs typeface="+mj-lt"/>
              </a:rPr>
              <a:t>Becker, 2007) (Bowlby, 1969).</a:t>
            </a:r>
            <a:endParaRPr lang="en-GB" sz="1200" dirty="0"/>
          </a:p>
        </p:txBody>
      </p:sp>
    </p:spTree>
    <p:extLst>
      <p:ext uri="{BB962C8B-B14F-4D97-AF65-F5344CB8AC3E}">
        <p14:creationId xmlns:p14="http://schemas.microsoft.com/office/powerpoint/2010/main" val="3851432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78E82-D649-21DD-9478-9041E8442961}"/>
              </a:ext>
            </a:extLst>
          </p:cNvPr>
          <p:cNvSpPr>
            <a:spLocks noGrp="1"/>
          </p:cNvSpPr>
          <p:nvPr>
            <p:ph type="title"/>
          </p:nvPr>
        </p:nvSpPr>
        <p:spPr>
          <a:xfrm>
            <a:off x="993244" y="1278467"/>
            <a:ext cx="10204979" cy="4292599"/>
          </a:xfrm>
        </p:spPr>
        <p:txBody>
          <a:bodyPr vert="horz" lIns="91440" tIns="45720" rIns="91440" bIns="45720" rtlCol="0" anchor="ctr">
            <a:noAutofit/>
          </a:bodyPr>
          <a:lstStyle/>
          <a:p>
            <a:r>
              <a:rPr lang="en-GB" sz="1400" dirty="0">
                <a:ea typeface="+mj-lt"/>
                <a:cs typeface="+mj-lt"/>
              </a:rPr>
              <a:t>Home care assistance for Jenny’s mother</a:t>
            </a:r>
            <a:endParaRPr lang="en-US" sz="1400" dirty="0"/>
          </a:p>
          <a:p>
            <a:r>
              <a:rPr lang="en-GB" sz="1400">
                <a:ea typeface="+mj-lt"/>
                <a:cs typeface="+mj-lt"/>
              </a:rPr>
              <a:t>Social services involvement</a:t>
            </a:r>
            <a:endParaRPr lang="en-GB" sz="1400"/>
          </a:p>
          <a:p>
            <a:r>
              <a:rPr lang="en-GB" sz="1400" b="1">
                <a:ea typeface="+mj-lt"/>
                <a:cs typeface="+mj-lt"/>
              </a:rPr>
              <a:t>Educational support</a:t>
            </a:r>
            <a:endParaRPr lang="en-GB" sz="1400"/>
          </a:p>
          <a:p>
            <a:r>
              <a:rPr lang="en-GB" sz="1400">
                <a:ea typeface="+mj-lt"/>
                <a:cs typeface="+mj-lt"/>
              </a:rPr>
              <a:t>Communication with school staff</a:t>
            </a:r>
            <a:endParaRPr lang="en-GB" sz="1400"/>
          </a:p>
          <a:p>
            <a:r>
              <a:rPr lang="en-GB" sz="1400">
                <a:ea typeface="+mj-lt"/>
                <a:cs typeface="+mj-lt"/>
              </a:rPr>
              <a:t>Flexible academic support if needed</a:t>
            </a:r>
            <a:endParaRPr lang="en-GB" sz="1400"/>
          </a:p>
          <a:p>
            <a:r>
              <a:rPr lang="en-GB" sz="1400" b="1">
                <a:ea typeface="+mj-lt"/>
                <a:cs typeface="+mj-lt"/>
              </a:rPr>
              <a:t>Emotional support</a:t>
            </a:r>
            <a:endParaRPr lang="en-GB" sz="1400"/>
          </a:p>
          <a:p>
            <a:r>
              <a:rPr lang="en-GB" sz="1400">
                <a:ea typeface="+mj-lt"/>
                <a:cs typeface="+mj-lt"/>
              </a:rPr>
              <a:t>Young carers groups</a:t>
            </a:r>
            <a:endParaRPr lang="en-GB" sz="1400"/>
          </a:p>
          <a:p>
            <a:r>
              <a:rPr lang="en-GB" sz="1400">
                <a:ea typeface="+mj-lt"/>
                <a:cs typeface="+mj-lt"/>
              </a:rPr>
              <a:t>Psychological counselling</a:t>
            </a:r>
            <a:endParaRPr lang="en-GB" sz="1400"/>
          </a:p>
          <a:p>
            <a:r>
              <a:rPr lang="en-GB" sz="1400">
                <a:ea typeface="+mj-lt"/>
                <a:cs typeface="+mj-lt"/>
              </a:rPr>
              <a:t>These interventions aim to </a:t>
            </a:r>
            <a:r>
              <a:rPr lang="en-GB" sz="1400" b="1">
                <a:ea typeface="+mj-lt"/>
                <a:cs typeface="+mj-lt"/>
              </a:rPr>
              <a:t>reduce Jenny’s caregiving burden and support her development</a:t>
            </a:r>
            <a:br>
              <a:rPr lang="en-GB" sz="1400" b="1" dirty="0">
                <a:ea typeface="+mj-lt"/>
                <a:cs typeface="+mj-lt"/>
              </a:rPr>
            </a:br>
            <a:r>
              <a:rPr lang="en-GB" sz="1400">
                <a:ea typeface="+mj-lt"/>
                <a:cs typeface="+mj-lt"/>
              </a:rPr>
              <a:t>(Smith, 2013) (Becker, 2007)</a:t>
            </a:r>
            <a:endParaRPr lang="en-GB" sz="1400"/>
          </a:p>
          <a:p>
            <a:endParaRPr lang="en-GB" dirty="0"/>
          </a:p>
        </p:txBody>
      </p:sp>
    </p:spTree>
    <p:extLst>
      <p:ext uri="{BB962C8B-B14F-4D97-AF65-F5344CB8AC3E}">
        <p14:creationId xmlns:p14="http://schemas.microsoft.com/office/powerpoint/2010/main" val="3353930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D9619-3F62-296E-6A7B-3A7DFFD30FF1}"/>
              </a:ext>
            </a:extLst>
          </p:cNvPr>
          <p:cNvSpPr>
            <a:spLocks noGrp="1"/>
          </p:cNvSpPr>
          <p:nvPr>
            <p:ph type="title"/>
          </p:nvPr>
        </p:nvSpPr>
        <p:spPr>
          <a:xfrm>
            <a:off x="1001711" y="1159933"/>
            <a:ext cx="10188046" cy="4546599"/>
          </a:xfrm>
        </p:spPr>
        <p:txBody>
          <a:bodyPr>
            <a:normAutofit/>
          </a:bodyPr>
          <a:lstStyle/>
          <a:p>
            <a:r>
              <a:rPr lang="en-GB" sz="1400" dirty="0">
                <a:ea typeface="+mj-lt"/>
                <a:cs typeface="+mj-lt"/>
              </a:rPr>
              <a:t>Jenny’s role as a young carer may significantly affect her </a:t>
            </a:r>
            <a:r>
              <a:rPr lang="en-GB" sz="1400" b="1" dirty="0">
                <a:ea typeface="+mj-lt"/>
                <a:cs typeface="+mj-lt"/>
              </a:rPr>
              <a:t>emotional, social and educational development</a:t>
            </a:r>
            <a:r>
              <a:rPr lang="en-GB" sz="1400" dirty="0">
                <a:ea typeface="+mj-lt"/>
                <a:cs typeface="+mj-lt"/>
              </a:rPr>
              <a:t>.</a:t>
            </a:r>
          </a:p>
          <a:p>
            <a:r>
              <a:rPr lang="en-GB" sz="1400">
                <a:ea typeface="+mj-lt"/>
                <a:cs typeface="+mj-lt"/>
              </a:rPr>
              <a:t>Using </a:t>
            </a:r>
            <a:r>
              <a:rPr lang="en-GB" sz="1400" b="1">
                <a:ea typeface="+mj-lt"/>
                <a:cs typeface="+mj-lt"/>
              </a:rPr>
              <a:t>Attachment Theory</a:t>
            </a:r>
            <a:r>
              <a:rPr lang="en-GB" sz="1400" dirty="0">
                <a:ea typeface="+mj-lt"/>
                <a:cs typeface="+mj-lt"/>
              </a:rPr>
              <a:t> </a:t>
            </a:r>
            <a:r>
              <a:rPr lang="en-GB" sz="1400">
                <a:ea typeface="+mj-lt"/>
                <a:cs typeface="+mj-lt"/>
              </a:rPr>
              <a:t>helps explain how early experiences and caregiving responsibilities influence her well-being.</a:t>
            </a:r>
          </a:p>
          <a:p>
            <a:r>
              <a:rPr lang="en-GB" sz="1400">
                <a:ea typeface="+mj-lt"/>
                <a:cs typeface="+mj-lt"/>
              </a:rPr>
              <a:t>A community support plan should focus on:</a:t>
            </a:r>
          </a:p>
          <a:p>
            <a:r>
              <a:rPr lang="en-GB" sz="1400">
                <a:ea typeface="+mj-lt"/>
                <a:cs typeface="+mj-lt"/>
              </a:rPr>
              <a:t>Reducing caregiving pressure</a:t>
            </a:r>
          </a:p>
          <a:p>
            <a:r>
              <a:rPr lang="en-GB" sz="1400">
                <a:ea typeface="+mj-lt"/>
                <a:cs typeface="+mj-lt"/>
              </a:rPr>
              <a:t>Providing emotional support</a:t>
            </a:r>
          </a:p>
          <a:p>
            <a:r>
              <a:rPr lang="en-GB" sz="1400">
                <a:ea typeface="+mj-lt"/>
                <a:cs typeface="+mj-lt"/>
              </a:rPr>
              <a:t>Promoting healthy development</a:t>
            </a:r>
          </a:p>
          <a:p>
            <a:r>
              <a:rPr lang="en-GB" sz="1400">
                <a:ea typeface="+mj-lt"/>
                <a:cs typeface="+mj-lt"/>
              </a:rPr>
              <a:t>Supporting Jenny effectively requires addressing both </a:t>
            </a:r>
            <a:r>
              <a:rPr lang="en-GB" sz="1400" b="1">
                <a:ea typeface="+mj-lt"/>
                <a:cs typeface="+mj-lt"/>
              </a:rPr>
              <a:t>individual and environmental factors</a:t>
            </a:r>
            <a:r>
              <a:rPr lang="en-GB" sz="1400">
                <a:ea typeface="+mj-lt"/>
                <a:cs typeface="+mj-lt"/>
              </a:rPr>
              <a:t>.</a:t>
            </a:r>
            <a:br>
              <a:rPr lang="en-GB" sz="1400" dirty="0">
                <a:ea typeface="+mj-lt"/>
                <a:cs typeface="+mj-lt"/>
              </a:rPr>
            </a:br>
            <a:r>
              <a:rPr lang="en-GB" sz="1400">
                <a:ea typeface="+mj-lt"/>
                <a:cs typeface="+mj-lt"/>
              </a:rPr>
              <a:t>(Smith, 2013). (Becker, 2007)</a:t>
            </a:r>
            <a:endParaRPr lang="en-GB" sz="1400" dirty="0">
              <a:ea typeface="+mj-lt"/>
              <a:cs typeface="+mj-lt"/>
            </a:endParaRPr>
          </a:p>
          <a:p>
            <a:endParaRPr lang="en-GB" dirty="0"/>
          </a:p>
        </p:txBody>
      </p:sp>
    </p:spTree>
    <p:extLst>
      <p:ext uri="{BB962C8B-B14F-4D97-AF65-F5344CB8AC3E}">
        <p14:creationId xmlns:p14="http://schemas.microsoft.com/office/powerpoint/2010/main" val="3998476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A06FE-62C5-4328-E647-FA0F0A8A147E}"/>
              </a:ext>
            </a:extLst>
          </p:cNvPr>
          <p:cNvSpPr>
            <a:spLocks noGrp="1"/>
          </p:cNvSpPr>
          <p:nvPr>
            <p:ph type="title"/>
          </p:nvPr>
        </p:nvSpPr>
        <p:spPr>
          <a:xfrm>
            <a:off x="1925469" y="557463"/>
            <a:ext cx="9401091" cy="5747082"/>
          </a:xfrm>
        </p:spPr>
        <p:txBody>
          <a:bodyPr>
            <a:normAutofit/>
          </a:bodyPr>
          <a:lstStyle/>
          <a:p>
            <a:r>
              <a:rPr lang="en-GB" sz="1600" dirty="0">
                <a:ea typeface="+mj-lt"/>
                <a:cs typeface="+mj-lt"/>
              </a:rPr>
              <a:t>Ainsworth, M., </a:t>
            </a:r>
            <a:r>
              <a:rPr lang="en-GB" sz="1600" dirty="0" err="1">
                <a:ea typeface="+mj-lt"/>
                <a:cs typeface="+mj-lt"/>
              </a:rPr>
              <a:t>Blehar</a:t>
            </a:r>
            <a:r>
              <a:rPr lang="en-GB" sz="1600" dirty="0">
                <a:ea typeface="+mj-lt"/>
                <a:cs typeface="+mj-lt"/>
              </a:rPr>
              <a:t>, M., Waters, E. and Wall, S. (1978) </a:t>
            </a:r>
            <a:r>
              <a:rPr lang="en-GB" sz="1600" i="1" dirty="0">
                <a:ea typeface="+mj-lt"/>
                <a:cs typeface="+mj-lt"/>
              </a:rPr>
              <a:t>Patterns of Attachment: A Psychological Study of the Strange Situation.</a:t>
            </a:r>
            <a:r>
              <a:rPr lang="en-GB" sz="1600" dirty="0">
                <a:ea typeface="+mj-lt"/>
                <a:cs typeface="+mj-lt"/>
              </a:rPr>
              <a:t> Hillsdale: Lawrence Erlbaum.</a:t>
            </a:r>
            <a:endParaRPr lang="en-US" sz="1600"/>
          </a:p>
          <a:p>
            <a:r>
              <a:rPr lang="en-GB" sz="1600">
                <a:ea typeface="+mj-lt"/>
                <a:cs typeface="+mj-lt"/>
              </a:rPr>
              <a:t>Becker, S. (2007) ‘Global perspectives on children’s unpaid caregiving in the family’, </a:t>
            </a:r>
            <a:r>
              <a:rPr lang="en-GB" sz="1600" i="1">
                <a:ea typeface="+mj-lt"/>
                <a:cs typeface="+mj-lt"/>
              </a:rPr>
              <a:t>Global Social Policy</a:t>
            </a:r>
            <a:r>
              <a:rPr lang="en-GB" sz="1600">
                <a:ea typeface="+mj-lt"/>
                <a:cs typeface="+mj-lt"/>
              </a:rPr>
              <a:t>, 7(1), pp. 23–50.</a:t>
            </a:r>
            <a:endParaRPr lang="en-GB" sz="1600"/>
          </a:p>
          <a:p>
            <a:r>
              <a:rPr lang="en-GB" sz="1600">
                <a:ea typeface="+mj-lt"/>
                <a:cs typeface="+mj-lt"/>
              </a:rPr>
              <a:t>Bowlby, J. (1969) </a:t>
            </a:r>
            <a:r>
              <a:rPr lang="en-GB" sz="1600" i="1">
                <a:ea typeface="+mj-lt"/>
                <a:cs typeface="+mj-lt"/>
              </a:rPr>
              <a:t>Attachment and Loss: Volume 1. Attachment.</a:t>
            </a:r>
            <a:r>
              <a:rPr lang="en-GB" sz="1600">
                <a:ea typeface="+mj-lt"/>
                <a:cs typeface="+mj-lt"/>
              </a:rPr>
              <a:t> London: Penguin.</a:t>
            </a:r>
            <a:endParaRPr lang="en-GB" sz="1600"/>
          </a:p>
          <a:p>
            <a:r>
              <a:rPr lang="en-GB" sz="1600">
                <a:ea typeface="+mj-lt"/>
                <a:cs typeface="+mj-lt"/>
              </a:rPr>
              <a:t>Earley, L., Cushway, D. and Cassidy, T. (2007) ‘Children caring for parents with mental illness’, </a:t>
            </a:r>
            <a:r>
              <a:rPr lang="en-GB" sz="1600" i="1">
                <a:ea typeface="+mj-lt"/>
                <a:cs typeface="+mj-lt"/>
              </a:rPr>
              <a:t>Child Care in Practice</a:t>
            </a:r>
            <a:r>
              <a:rPr lang="en-GB" sz="1600">
                <a:ea typeface="+mj-lt"/>
                <a:cs typeface="+mj-lt"/>
              </a:rPr>
              <a:t>, 13(4), pp. 425–439.</a:t>
            </a:r>
            <a:endParaRPr lang="en-GB" sz="1600"/>
          </a:p>
          <a:p>
            <a:r>
              <a:rPr lang="en-GB" sz="1600">
                <a:ea typeface="+mj-lt"/>
                <a:cs typeface="+mj-lt"/>
              </a:rPr>
              <a:t>Rutter, M. (2006) </a:t>
            </a:r>
            <a:r>
              <a:rPr lang="en-GB" sz="1600" i="1">
                <a:ea typeface="+mj-lt"/>
                <a:cs typeface="+mj-lt"/>
              </a:rPr>
              <a:t>Genes and Behaviour: Nature–Nurture Interplay Explained.</a:t>
            </a:r>
            <a:r>
              <a:rPr lang="en-GB" sz="1600">
                <a:ea typeface="+mj-lt"/>
                <a:cs typeface="+mj-lt"/>
              </a:rPr>
              <a:t> Oxford: Blackwell.</a:t>
            </a:r>
            <a:endParaRPr lang="en-GB" sz="1600"/>
          </a:p>
          <a:p>
            <a:r>
              <a:rPr lang="en-GB" sz="1600">
                <a:ea typeface="+mj-lt"/>
                <a:cs typeface="+mj-lt"/>
              </a:rPr>
              <a:t>Smith, R. (2013) </a:t>
            </a:r>
            <a:r>
              <a:rPr lang="en-GB" sz="1600" i="1">
                <a:ea typeface="+mj-lt"/>
                <a:cs typeface="+mj-lt"/>
              </a:rPr>
              <a:t>Young Carers and Their Families.</a:t>
            </a:r>
            <a:r>
              <a:rPr lang="en-GB" sz="1600" dirty="0">
                <a:ea typeface="+mj-lt"/>
                <a:cs typeface="+mj-lt"/>
              </a:rPr>
              <a:t> </a:t>
            </a:r>
            <a:r>
              <a:rPr lang="en-GB" sz="1600">
                <a:ea typeface="+mj-lt"/>
                <a:cs typeface="+mj-lt"/>
              </a:rPr>
              <a:t>Bristol: Policy Press.</a:t>
            </a:r>
            <a:endParaRPr lang="en-GB" sz="1600"/>
          </a:p>
          <a:p>
            <a:endParaRPr lang="en-GB" sz="1400" dirty="0"/>
          </a:p>
        </p:txBody>
      </p:sp>
    </p:spTree>
    <p:extLst>
      <p:ext uri="{BB962C8B-B14F-4D97-AF65-F5344CB8AC3E}">
        <p14:creationId xmlns:p14="http://schemas.microsoft.com/office/powerpoint/2010/main" val="841323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Parallax</vt:lpstr>
      <vt:lpstr>PowerPoint Presentation</vt:lpstr>
      <vt:lpstr>PowerPoint Presentation</vt:lpstr>
      <vt:lpstr>John Bowlby proposed Attachment Theory, which explains the importance of early emotional bonds between children and caregivers.  Key ideas include:  -Children form attachments with caregivers for safety and security  -Secure attachment supports healthy emotional development  -Disrupted attachment may lead to anxiety or emotional difficulties  Attachment relationships influence future relationships, emotional regulation and resilience   (Bowlby, 1969). </vt:lpstr>
      <vt:lpstr>Important concepts within Attachment Theory include: Secure attachment Child feels safe and supported Insecure attachment Occurs when caregiving is inconsistent or stressful Internal working model Children develop beliefs about relationships based on early experiences These models influence self-esteem, trust and social behaviour later in life (Ainsworth et al., 1978). </vt:lpstr>
      <vt:lpstr>Jenny’s situation may affect her attachment and development in several ways: Loss of her father may have created emotional trauma and insecurity Jenny may have taken on adult responsibilities too early She may prioritise her mother’s needs over her own development Young carers often experience role reversal, where the child becomes the caregiver (Earley et al., 2007). Attachment theory helps explain how these experiences could influence Jenny’s emotional well-being and relationships. </vt:lpstr>
      <vt:lpstr>Caring responsibilities during adolescence may affect: Emotional development Stress, anxiety and emotional burden Social development Limited time for friendships or social activities Educational development Difficulty concentrating or managing school work Research shows that young carers can experience higher levels of psychological distress (Becker, 2007). </vt:lpstr>
      <vt:lpstr>Psychological development is shaped by both biological and environmental factors. Nature (biological influences) Adolescence is a period of rapid brain development Stress can affect emotional regulation Nurture (environmental influences) Family responsibilities Loss of a parent Social support availability Together these factors influence Jenny’s overall psychological development (Rutter, 2006). </vt:lpstr>
      <vt:lpstr>Support strategies should focus on providing stable and supportive relationships. Possible interventions include: Referral to young carers support services Access to counselling or emotional support Providing a trusted adult mentor or key worker Supportive relationships can help strengthen secure attachment and emotional resilience. (Becker, 2007) (Bowlby, 1969).</vt:lpstr>
      <vt:lpstr>Home care assistance for Jenny’s mother Social services involvement Educational support Communication with school staff Flexible academic support if needed Emotional support Young carers groups Psychological counselling These interventions aim to reduce Jenny’s caregiving burden and support her development (Smith, 2013) (Becker, 2007) </vt:lpstr>
      <vt:lpstr>Jenny’s role as a young carer may significantly affect her emotional, social and educational development. Using Attachment Theory helps explain how early experiences and caregiving responsibilities influence her well-being. A community support plan should focus on: Reducing caregiving pressure Providing emotional support Promoting healthy development Supporting Jenny effectively requires addressing both individual and environmental factors. (Smith, 2013). (Becker, 2007) </vt:lpstr>
      <vt:lpstr>Ainsworth, M., Blehar, M., Waters, E. and Wall, S. (1978) Patterns of Attachment: A Psychological Study of the Strange Situation. Hillsdale: Lawrence Erlbaum. Becker, S. (2007) ‘Global perspectives on children’s unpaid caregiving in the family’, Global Social Policy, 7(1), pp. 23–50. Bowlby, J. (1969) Attachment and Loss: Volume 1. Attachment. London: Penguin. Earley, L., Cushway, D. and Cassidy, T. (2007) ‘Children caring for parents with mental illness’, Child Care in Practice, 13(4), pp. 425–439. Rutter, M. (2006) Genes and Behaviour: Nature–Nurture Interplay Explained. Oxford: Blackwell. Smith, R. (2013) Young Carers and Their Families. Bristol: Policy Press.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194</cp:revision>
  <dcterms:created xsi:type="dcterms:W3CDTF">2026-03-14T17:02:04Z</dcterms:created>
  <dcterms:modified xsi:type="dcterms:W3CDTF">2026-03-15T18:41:46Z</dcterms:modified>
</cp:coreProperties>
</file>