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30"/>
  </p:notesMasterIdLst>
  <p:sldIdLst>
    <p:sldId id="256" r:id="rId2"/>
    <p:sldId id="401" r:id="rId3"/>
    <p:sldId id="383" r:id="rId4"/>
    <p:sldId id="377" r:id="rId5"/>
    <p:sldId id="395" r:id="rId6"/>
    <p:sldId id="258" r:id="rId7"/>
    <p:sldId id="277" r:id="rId8"/>
    <p:sldId id="270" r:id="rId9"/>
    <p:sldId id="271" r:id="rId10"/>
    <p:sldId id="332" r:id="rId11"/>
    <p:sldId id="379" r:id="rId12"/>
    <p:sldId id="378" r:id="rId13"/>
    <p:sldId id="369" r:id="rId14"/>
    <p:sldId id="381" r:id="rId15"/>
    <p:sldId id="337" r:id="rId16"/>
    <p:sldId id="293" r:id="rId17"/>
    <p:sldId id="342" r:id="rId18"/>
    <p:sldId id="348" r:id="rId19"/>
    <p:sldId id="400" r:id="rId20"/>
    <p:sldId id="387" r:id="rId21"/>
    <p:sldId id="394" r:id="rId22"/>
    <p:sldId id="388" r:id="rId23"/>
    <p:sldId id="396" r:id="rId24"/>
    <p:sldId id="390" r:id="rId25"/>
    <p:sldId id="346" r:id="rId26"/>
    <p:sldId id="365" r:id="rId27"/>
    <p:sldId id="352" r:id="rId28"/>
    <p:sldId id="402" r:id="rId29"/>
  </p:sldIdLst>
  <p:sldSz cx="12192000" cy="6858000"/>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a Mccreary" initials="PM" lastIdx="3" clrIdx="0">
    <p:extLst>
      <p:ext uri="{19B8F6BF-5375-455C-9EA6-DF929625EA0E}">
        <p15:presenceInfo xmlns:p15="http://schemas.microsoft.com/office/powerpoint/2012/main" userId="1b20ae19c1611db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autoAdjust="0"/>
    <p:restoredTop sz="84354" autoAdjust="0"/>
  </p:normalViewPr>
  <p:slideViewPr>
    <p:cSldViewPr snapToGrid="0">
      <p:cViewPr varScale="1">
        <p:scale>
          <a:sx n="107" d="100"/>
          <a:sy n="107" d="100"/>
        </p:scale>
        <p:origin x="272" y="16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GB" dirty="0"/>
            <a:t>Workshop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GB" dirty="0"/>
            <a:t>Introduction </a:t>
          </a:r>
          <a:endParaRPr lang="en-US" dirty="0"/>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186C8C66-EB49-4ED7-B9C6-BC36E6CE7775}">
      <dgm:prSet/>
      <dgm:spPr/>
      <dgm:t>
        <a:bodyPr/>
        <a:lstStyle/>
        <a:p>
          <a:r>
            <a:rPr lang="en-GB" dirty="0"/>
            <a:t>Critical reflection - Group discussion, Emotional Intelligence, Theories and models of reflection. Links to practice as a reflective practitioner, key aspects of reflective practice. </a:t>
          </a:r>
          <a:endParaRPr lang="en-US" dirty="0"/>
        </a:p>
      </dgm:t>
    </dgm:pt>
    <dgm:pt modelId="{92AB4F18-56D5-4957-B4FA-B4D6EF21568E}" type="parTrans" cxnId="{C26DD717-C8EB-4B14-A109-D27710C09686}">
      <dgm:prSet/>
      <dgm:spPr/>
      <dgm:t>
        <a:bodyPr/>
        <a:lstStyle/>
        <a:p>
          <a:endParaRPr lang="en-US"/>
        </a:p>
      </dgm:t>
    </dgm:pt>
    <dgm:pt modelId="{CAD79539-9A13-498D-934D-C1772EFE1BDB}" type="sibTrans" cxnId="{C26DD717-C8EB-4B14-A109-D27710C09686}">
      <dgm:prSet/>
      <dgm:spPr/>
      <dgm:t>
        <a:bodyPr/>
        <a:lstStyle/>
        <a:p>
          <a:endParaRPr lang="en-US"/>
        </a:p>
      </dgm:t>
    </dgm:pt>
    <dgm:pt modelId="{35FEB7C6-C556-4DD9-9EBC-CD75AAD250CB}">
      <dgm:prSet/>
      <dgm:spPr/>
      <dgm:t>
        <a:bodyPr/>
        <a:lstStyle/>
        <a:p>
          <a:r>
            <a:rPr lang="en-GB" dirty="0"/>
            <a:t>The portfolio - Task 1 Part a) Developmental Review</a:t>
          </a:r>
          <a:endParaRPr lang="en-US" dirty="0"/>
        </a:p>
      </dgm:t>
    </dgm:pt>
    <dgm:pt modelId="{5C98C3E8-187C-4582-84CA-7EAF6FA10550}" type="parTrans" cxnId="{4E291F84-18AB-456C-B801-81CABF2637E2}">
      <dgm:prSet/>
      <dgm:spPr/>
      <dgm:t>
        <a:bodyPr/>
        <a:lstStyle/>
        <a:p>
          <a:endParaRPr lang="en-US"/>
        </a:p>
      </dgm:t>
    </dgm:pt>
    <dgm:pt modelId="{D497A1F4-6F11-4114-BB03-589CE3B89ECF}" type="sibTrans" cxnId="{4E291F84-18AB-456C-B801-81CABF2637E2}">
      <dgm:prSet/>
      <dgm:spPr/>
      <dgm:t>
        <a:bodyPr/>
        <a:lstStyle/>
        <a:p>
          <a:endParaRPr lang="en-US"/>
        </a:p>
      </dgm:t>
    </dgm:pt>
    <dgm:pt modelId="{97963624-F585-7E41-9675-D368768A5666}">
      <dgm:prSet/>
      <dgm:spPr/>
      <dgm:t>
        <a:bodyPr/>
        <a:lstStyle/>
        <a:p>
          <a:r>
            <a:rPr lang="en-GB" dirty="0"/>
            <a:t>Critically reflective writing.</a:t>
          </a:r>
          <a:endParaRPr lang="en-US" dirty="0"/>
        </a:p>
      </dgm:t>
    </dgm:pt>
    <dgm:pt modelId="{81D2851F-CDBE-4B45-AD1F-93CB0A2E116E}" type="parTrans" cxnId="{2EB37767-5958-0E4E-8C78-718D6D1C44F8}">
      <dgm:prSet/>
      <dgm:spPr/>
      <dgm:t>
        <a:bodyPr/>
        <a:lstStyle/>
        <a:p>
          <a:endParaRPr lang="en-GB"/>
        </a:p>
      </dgm:t>
    </dgm:pt>
    <dgm:pt modelId="{5D585C2A-C001-CD4B-A2B0-09998358C9B9}" type="sibTrans" cxnId="{2EB37767-5958-0E4E-8C78-718D6D1C44F8}">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C26DD717-C8EB-4B14-A109-D27710C09686}" srcId="{C6589040-BB61-44AD-B727-013418D5C31E}" destId="{186C8C66-EB49-4ED7-B9C6-BC36E6CE7775}" srcOrd="1" destOrd="0" parTransId="{92AB4F18-56D5-4957-B4FA-B4D6EF21568E}" sibTransId="{CAD79539-9A13-498D-934D-C1772EFE1BDB}"/>
    <dgm:cxn modelId="{6C22CD60-8273-452A-8C28-9D9FC3591C59}" type="presOf" srcId="{C6589040-BB61-44AD-B727-013418D5C31E}" destId="{9CCC77E2-D9AE-4DA6-B8BD-9CC78BC28C11}" srcOrd="0" destOrd="0" presId="urn:microsoft.com/office/officeart/2005/8/layout/vList2"/>
    <dgm:cxn modelId="{2EB37767-5958-0E4E-8C78-718D6D1C44F8}" srcId="{C6589040-BB61-44AD-B727-013418D5C31E}" destId="{97963624-F585-7E41-9675-D368768A5666}" srcOrd="3" destOrd="0" parTransId="{81D2851F-CDBE-4B45-AD1F-93CB0A2E116E}" sibTransId="{5D585C2A-C001-CD4B-A2B0-09998358C9B9}"/>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4E291F84-18AB-456C-B801-81CABF2637E2}" srcId="{C6589040-BB61-44AD-B727-013418D5C31E}" destId="{35FEB7C6-C556-4DD9-9EBC-CD75AAD250CB}" srcOrd="2" destOrd="0" parTransId="{5C98C3E8-187C-4582-84CA-7EAF6FA10550}" sibTransId="{D497A1F4-6F11-4114-BB03-589CE3B89ECF}"/>
    <dgm:cxn modelId="{17363F85-C0E8-408B-86A9-488985FF80C5}" srcId="{3673BB18-B9F2-4F8E-94EB-5DC4242E0BAD}" destId="{C6589040-BB61-44AD-B727-013418D5C31E}" srcOrd="0" destOrd="0" parTransId="{675785AF-8AEA-41FC-A8DF-AAE271A9B9A0}" sibTransId="{CD75C340-AB1C-46AC-954F-2C14B23C9CA1}"/>
    <dgm:cxn modelId="{33BB8EB3-2034-49F3-A571-105EE5EA5D4B}" type="presOf" srcId="{186C8C66-EB49-4ED7-B9C6-BC36E6CE7775}" destId="{B041D6B0-DDE9-426A-8D23-617E80688448}" srcOrd="0" destOrd="1" presId="urn:microsoft.com/office/officeart/2005/8/layout/vList2"/>
    <dgm:cxn modelId="{125CABF8-C1F8-F345-A991-CFFBA500172B}" type="presOf" srcId="{97963624-F585-7E41-9675-D368768A5666}" destId="{B041D6B0-DDE9-426A-8D23-617E80688448}" srcOrd="0" destOrd="3" presId="urn:microsoft.com/office/officeart/2005/8/layout/vList2"/>
    <dgm:cxn modelId="{9366F4F9-D934-4FB9-A650-265D71951338}" type="presOf" srcId="{3673BB18-B9F2-4F8E-94EB-5DC4242E0BAD}" destId="{85FF2CC6-AC38-4221-B409-9FB94E775DDC}" srcOrd="0" destOrd="0" presId="urn:microsoft.com/office/officeart/2005/8/layout/vList2"/>
    <dgm:cxn modelId="{99861BFD-8EC9-4A0D-A5FD-E01ACA68EA45}" type="presOf" srcId="{35FEB7C6-C556-4DD9-9EBC-CD75AAD250CB}" destId="{B041D6B0-DDE9-426A-8D23-617E80688448}" srcOrd="0" destOrd="2"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dgm:spPr/>
      <dgm:t>
        <a:bodyPr/>
        <a:lstStyle/>
        <a:p>
          <a:r>
            <a:rPr lang="en-GB" b="1" dirty="0"/>
            <a:t>Confidentiality </a:t>
          </a:r>
          <a:r>
            <a:rPr lang="en-GB" dirty="0"/>
            <a:t>– please remember </a:t>
          </a:r>
          <a:r>
            <a:rPr lang="en-GB" b="1" dirty="0"/>
            <a:t>do not </a:t>
          </a:r>
          <a:r>
            <a:rPr lang="en-GB" dirty="0"/>
            <a:t>to use letters or made-up names when describing individuals or include any information within the portfolio that might make individuals identifiable. Refer to the people you work with by using </a:t>
          </a:r>
          <a:r>
            <a:rPr lang="en-GB" b="1" dirty="0"/>
            <a:t>numbers only</a:t>
          </a:r>
          <a:endParaRPr lang="en-US"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dgm:spPr/>
      <dgm:t>
        <a:bodyPr/>
        <a:lstStyle/>
        <a:p>
          <a:r>
            <a:rPr lang="en-GB" b="1"/>
            <a:t>Plagiarism</a:t>
          </a:r>
          <a:r>
            <a:rPr lang="en-GB"/>
            <a:t> –please note the portfolio will bring up a high plagiarism percentage when submitted this is recognized by the university</a:t>
          </a:r>
          <a:endParaRPr lang="en-US"/>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dgm:spPr/>
      <dgm:t>
        <a:bodyPr/>
        <a:lstStyle/>
        <a:p>
          <a:r>
            <a:rPr lang="en-GB"/>
            <a:t>Make sure you fully answer the questions – check the marking criteria for further detail on what is expected</a:t>
          </a:r>
          <a:endParaRPr lang="en-US"/>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Keep to the word counts (10% leverage + or -).</a:t>
          </a:r>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Y="58571">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D7898526-6C39-4880-975E-1EDBD3DDA766}">
      <dgm:prSet/>
      <dgm:spPr/>
      <dgm:t>
        <a:bodyPr/>
        <a:lstStyle/>
        <a:p>
          <a:r>
            <a:rPr lang="en-US"/>
            <a:t>Recognise the importance of reflection</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a:p>
      </dgm:t>
    </dgm:pt>
    <dgm:pt modelId="{E2F505FB-2B5A-43C3-8C82-9F49D05306D2}">
      <dgm:prSet/>
      <dgm:spPr/>
      <dgm:t>
        <a:bodyPr/>
        <a:lstStyle/>
        <a:p>
          <a:r>
            <a:rPr lang="en-US" dirty="0"/>
            <a:t>Find a model of reflective practice which you are comfortable with – this will vary for each individual</a:t>
          </a:r>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a:p>
      </dgm:t>
    </dgm:pt>
    <dgm:pt modelId="{98F2F2D7-342D-4D10-867F-961763488AEE}">
      <dgm:prSet/>
      <dgm:spPr/>
      <dgm:t>
        <a:bodyPr/>
        <a:lstStyle/>
        <a:p>
          <a:r>
            <a:rPr lang="en-US" dirty="0"/>
            <a:t>Find yourself a “critical friend” – and be a critical friend to others </a:t>
          </a:r>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a:p>
      </dgm:t>
    </dgm:pt>
    <dgm:pt modelId="{DA537AAD-041E-4638-8452-843380E0BBD1}">
      <dgm:prSet/>
      <dgm:spPr/>
      <dgm:t>
        <a:bodyPr/>
        <a:lstStyle/>
        <a:p>
          <a:r>
            <a:rPr lang="en-US"/>
            <a:t>Develop your awareness of what is impacting on your reflection</a:t>
          </a:r>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a:p>
      </dgm:t>
    </dgm:pt>
    <dgm:pt modelId="{3044566D-373C-46D7-B523-509862F66E2B}">
      <dgm:prSet/>
      <dgm:spPr/>
      <dgm:t>
        <a:bodyPr/>
        <a:lstStyle/>
        <a:p>
          <a:r>
            <a:rPr lang="en-US"/>
            <a:t>Do not avoid the questions – but likewise do not delay actions</a:t>
          </a:r>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a:p>
      </dgm:t>
    </dgm:pt>
    <dgm:pt modelId="{40A67A82-9D95-4883-8AB7-934029651A63}">
      <dgm:prSet/>
      <dgm:spPr/>
      <dgm:t>
        <a:bodyPr/>
        <a:lstStyle/>
        <a:p>
          <a:r>
            <a:rPr lang="en-US"/>
            <a:t>Recognise and develop the characteristics of a reflective practitioner.</a:t>
          </a:r>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827624-7ECF-440D-9C72-561C162EF536}" type="doc">
      <dgm:prSet loTypeId="urn:microsoft.com/office/officeart/2018/5/layout/IconLeafLabelList" loCatId="icon" qsTypeId="urn:microsoft.com/office/officeart/2005/8/quickstyle/simple1" qsCatId="simple" csTypeId="urn:microsoft.com/office/officeart/2005/8/colors/accent3_2" csCatId="accent3" phldr="1"/>
      <dgm:spPr/>
      <dgm:t>
        <a:bodyPr/>
        <a:lstStyle/>
        <a:p>
          <a:endParaRPr lang="en-US"/>
        </a:p>
      </dgm:t>
    </dgm:pt>
    <dgm:pt modelId="{B67C6900-4DEF-4FDF-B3FD-0BF3BDA4EC26}">
      <dgm:prSet custT="1"/>
      <dgm:spPr/>
      <dgm:t>
        <a:bodyPr/>
        <a:lstStyle/>
        <a:p>
          <a:pPr>
            <a:defRPr cap="all"/>
          </a:pPr>
          <a:r>
            <a:rPr lang="en-US" sz="1400" b="1" dirty="0"/>
            <a:t>Assumption analysis</a:t>
          </a:r>
          <a:r>
            <a:rPr lang="en-US" sz="1400" dirty="0"/>
            <a:t>: Challenging our own beliefs and values and their impact on practice</a:t>
          </a:r>
        </a:p>
      </dgm:t>
    </dgm:pt>
    <dgm:pt modelId="{A834A98E-ED3A-48F1-B0FB-37CC35D368C7}" type="parTrans" cxnId="{00C939B3-A7BA-4398-A91E-B99D2D59D649}">
      <dgm:prSet/>
      <dgm:spPr/>
      <dgm:t>
        <a:bodyPr/>
        <a:lstStyle/>
        <a:p>
          <a:endParaRPr lang="en-US"/>
        </a:p>
      </dgm:t>
    </dgm:pt>
    <dgm:pt modelId="{5C1F83F0-504D-492C-8651-BB9ECD9159B4}" type="sibTrans" cxnId="{00C939B3-A7BA-4398-A91E-B99D2D59D649}">
      <dgm:prSet/>
      <dgm:spPr/>
      <dgm:t>
        <a:bodyPr/>
        <a:lstStyle/>
        <a:p>
          <a:endParaRPr lang="en-US"/>
        </a:p>
      </dgm:t>
    </dgm:pt>
    <dgm:pt modelId="{34C0F934-E8E9-4BE3-8B67-2C0AAA9BE36C}">
      <dgm:prSet custT="1"/>
      <dgm:spPr/>
      <dgm:t>
        <a:bodyPr/>
        <a:lstStyle/>
        <a:p>
          <a:pPr>
            <a:defRPr cap="all"/>
          </a:pPr>
          <a:r>
            <a:rPr lang="en-US" sz="1400" b="1" dirty="0"/>
            <a:t>Contextual awareness</a:t>
          </a:r>
          <a:r>
            <a:rPr lang="en-US" sz="1400" dirty="0"/>
            <a:t>: Recognition of social and cultural construction of beliefs and practice that influences our assumptions</a:t>
          </a:r>
        </a:p>
      </dgm:t>
    </dgm:pt>
    <dgm:pt modelId="{DEEF399C-863D-4730-AC00-B65FDC923A1C}" type="parTrans" cxnId="{529DE9BC-4740-41AA-900B-6CC39DF831A9}">
      <dgm:prSet/>
      <dgm:spPr/>
      <dgm:t>
        <a:bodyPr/>
        <a:lstStyle/>
        <a:p>
          <a:endParaRPr lang="en-US"/>
        </a:p>
      </dgm:t>
    </dgm:pt>
    <dgm:pt modelId="{1BD78156-4E1C-4088-9DED-0D1CD7AB906C}" type="sibTrans" cxnId="{529DE9BC-4740-41AA-900B-6CC39DF831A9}">
      <dgm:prSet/>
      <dgm:spPr/>
      <dgm:t>
        <a:bodyPr/>
        <a:lstStyle/>
        <a:p>
          <a:endParaRPr lang="en-US"/>
        </a:p>
      </dgm:t>
    </dgm:pt>
    <dgm:pt modelId="{14468C9C-9F85-4FB2-BDE5-1C1E2747B4AC}">
      <dgm:prSet custT="1"/>
      <dgm:spPr/>
      <dgm:t>
        <a:bodyPr/>
        <a:lstStyle/>
        <a:p>
          <a:pPr>
            <a:defRPr cap="all"/>
          </a:pPr>
          <a:r>
            <a:rPr lang="en-US" sz="1400" b="1" dirty="0"/>
            <a:t>Imaginative speculation</a:t>
          </a:r>
          <a:r>
            <a:rPr lang="en-US" sz="1400" dirty="0"/>
            <a:t>: </a:t>
          </a:r>
        </a:p>
        <a:p>
          <a:pPr>
            <a:defRPr cap="all"/>
          </a:pPr>
          <a:r>
            <a:rPr lang="en-US" sz="1400" dirty="0"/>
            <a:t>Ability to imagine an alternative way of thinking by way of challenging our current ways of thinking</a:t>
          </a:r>
        </a:p>
      </dgm:t>
    </dgm:pt>
    <dgm:pt modelId="{F3C7EF68-BC76-4447-80DD-17CE6B217DBF}" type="parTrans" cxnId="{F0C806CD-8424-4337-A513-76C721FE00E0}">
      <dgm:prSet/>
      <dgm:spPr/>
      <dgm:t>
        <a:bodyPr/>
        <a:lstStyle/>
        <a:p>
          <a:endParaRPr lang="en-US"/>
        </a:p>
      </dgm:t>
    </dgm:pt>
    <dgm:pt modelId="{A431C420-CE75-49AC-97F0-A0D3B9E56E4F}" type="sibTrans" cxnId="{F0C806CD-8424-4337-A513-76C721FE00E0}">
      <dgm:prSet/>
      <dgm:spPr/>
      <dgm:t>
        <a:bodyPr/>
        <a:lstStyle/>
        <a:p>
          <a:endParaRPr lang="en-US"/>
        </a:p>
      </dgm:t>
    </dgm:pt>
    <dgm:pt modelId="{D708DDD0-A3C0-48BB-90C4-92BBFBAFCC56}">
      <dgm:prSet/>
      <dgm:spPr/>
      <dgm:t>
        <a:bodyPr/>
        <a:lstStyle/>
        <a:p>
          <a:pPr>
            <a:defRPr cap="all"/>
          </a:pPr>
          <a:r>
            <a:rPr lang="en-US" b="1" dirty="0"/>
            <a:t>Reflective skepticism</a:t>
          </a:r>
          <a:r>
            <a:rPr lang="en-US" dirty="0"/>
            <a:t>: Questions universal claims or unexamined interactions by challenging </a:t>
          </a:r>
          <a:br>
            <a:rPr lang="en-US" dirty="0"/>
          </a:br>
          <a:r>
            <a:rPr lang="en-US" dirty="0"/>
            <a:t>or suspending existing knowledge and beliefs.</a:t>
          </a:r>
        </a:p>
      </dgm:t>
    </dgm:pt>
    <dgm:pt modelId="{6793851F-AC1C-4FF1-A559-E089CE50BD6B}" type="parTrans" cxnId="{14F56335-E65D-4C17-A04A-83C5E0EEF9C5}">
      <dgm:prSet/>
      <dgm:spPr/>
      <dgm:t>
        <a:bodyPr/>
        <a:lstStyle/>
        <a:p>
          <a:endParaRPr lang="en-US"/>
        </a:p>
      </dgm:t>
    </dgm:pt>
    <dgm:pt modelId="{A7B81CE0-3F28-4B6B-98E8-81789E4E073C}" type="sibTrans" cxnId="{14F56335-E65D-4C17-A04A-83C5E0EEF9C5}">
      <dgm:prSet/>
      <dgm:spPr/>
      <dgm:t>
        <a:bodyPr/>
        <a:lstStyle/>
        <a:p>
          <a:endParaRPr lang="en-US"/>
        </a:p>
      </dgm:t>
    </dgm:pt>
    <dgm:pt modelId="{0958E7D6-C010-47EF-AE06-26CDCD010AD6}" type="pres">
      <dgm:prSet presAssocID="{ED827624-7ECF-440D-9C72-561C162EF536}" presName="root" presStyleCnt="0">
        <dgm:presLayoutVars>
          <dgm:dir/>
          <dgm:resizeHandles val="exact"/>
        </dgm:presLayoutVars>
      </dgm:prSet>
      <dgm:spPr/>
    </dgm:pt>
    <dgm:pt modelId="{CBB6911F-FA14-411B-B23A-3A86D71298D0}" type="pres">
      <dgm:prSet presAssocID="{B67C6900-4DEF-4FDF-B3FD-0BF3BDA4EC26}" presName="compNode" presStyleCnt="0"/>
      <dgm:spPr/>
    </dgm:pt>
    <dgm:pt modelId="{1AB42146-98AC-46A6-BF4C-A5F5CAAE9431}" type="pres">
      <dgm:prSet presAssocID="{B67C6900-4DEF-4FDF-B3FD-0BF3BDA4EC26}" presName="iconBgRect" presStyleLbl="bgShp" presStyleIdx="0" presStyleCnt="4"/>
      <dgm:spPr>
        <a:prstGeom prst="round2DiagRect">
          <a:avLst>
            <a:gd name="adj1" fmla="val 29727"/>
            <a:gd name="adj2" fmla="val 0"/>
          </a:avLst>
        </a:prstGeom>
      </dgm:spPr>
    </dgm:pt>
    <dgm:pt modelId="{D3BDD5C4-3976-4E16-883D-2E01BA9FFE45}" type="pres">
      <dgm:prSet presAssocID="{B67C6900-4DEF-4FDF-B3FD-0BF3BDA4EC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3D5B29E5-62EF-4B4C-AF0E-2CF1CFB7900D}" type="pres">
      <dgm:prSet presAssocID="{B67C6900-4DEF-4FDF-B3FD-0BF3BDA4EC26}" presName="spaceRect" presStyleCnt="0"/>
      <dgm:spPr/>
    </dgm:pt>
    <dgm:pt modelId="{B9CF4517-E8ED-4816-931A-614ECA7E9BAF}" type="pres">
      <dgm:prSet presAssocID="{B67C6900-4DEF-4FDF-B3FD-0BF3BDA4EC26}" presName="textRect" presStyleLbl="revTx" presStyleIdx="0" presStyleCnt="4" custScaleY="138650">
        <dgm:presLayoutVars>
          <dgm:chMax val="1"/>
          <dgm:chPref val="1"/>
        </dgm:presLayoutVars>
      </dgm:prSet>
      <dgm:spPr/>
    </dgm:pt>
    <dgm:pt modelId="{A726CF2D-08C9-4844-9F52-A951C8EF61A2}" type="pres">
      <dgm:prSet presAssocID="{5C1F83F0-504D-492C-8651-BB9ECD9159B4}" presName="sibTrans" presStyleCnt="0"/>
      <dgm:spPr/>
    </dgm:pt>
    <dgm:pt modelId="{38F61DED-7792-4CE4-B07A-123F8479F791}" type="pres">
      <dgm:prSet presAssocID="{34C0F934-E8E9-4BE3-8B67-2C0AAA9BE36C}" presName="compNode" presStyleCnt="0"/>
      <dgm:spPr/>
    </dgm:pt>
    <dgm:pt modelId="{881D94CA-169D-4590-9BC1-81AE0DC8BCB8}" type="pres">
      <dgm:prSet presAssocID="{34C0F934-E8E9-4BE3-8B67-2C0AAA9BE36C}" presName="iconBgRect" presStyleLbl="bgShp" presStyleIdx="1" presStyleCnt="4"/>
      <dgm:spPr>
        <a:prstGeom prst="round2DiagRect">
          <a:avLst>
            <a:gd name="adj1" fmla="val 29727"/>
            <a:gd name="adj2" fmla="val 0"/>
          </a:avLst>
        </a:prstGeom>
      </dgm:spPr>
    </dgm:pt>
    <dgm:pt modelId="{30273F05-79F1-4C60-8253-F25C4BC16BBF}" type="pres">
      <dgm:prSet presAssocID="{34C0F934-E8E9-4BE3-8B67-2C0AAA9BE36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BCEFB0A-E0B3-4190-AC7A-FDEA46D26AEC}" type="pres">
      <dgm:prSet presAssocID="{34C0F934-E8E9-4BE3-8B67-2C0AAA9BE36C}" presName="spaceRect" presStyleCnt="0"/>
      <dgm:spPr/>
    </dgm:pt>
    <dgm:pt modelId="{DBF8C757-CBC3-4B45-95BD-EF2186BCBBE7}" type="pres">
      <dgm:prSet presAssocID="{34C0F934-E8E9-4BE3-8B67-2C0AAA9BE36C}" presName="textRect" presStyleLbl="revTx" presStyleIdx="1" presStyleCnt="4" custScaleY="135977">
        <dgm:presLayoutVars>
          <dgm:chMax val="1"/>
          <dgm:chPref val="1"/>
        </dgm:presLayoutVars>
      </dgm:prSet>
      <dgm:spPr/>
    </dgm:pt>
    <dgm:pt modelId="{E0818CF3-3C99-4278-81F2-725FC83C130D}" type="pres">
      <dgm:prSet presAssocID="{1BD78156-4E1C-4088-9DED-0D1CD7AB906C}" presName="sibTrans" presStyleCnt="0"/>
      <dgm:spPr/>
    </dgm:pt>
    <dgm:pt modelId="{20AB0833-E573-442E-803C-46E2F6D9261F}" type="pres">
      <dgm:prSet presAssocID="{14468C9C-9F85-4FB2-BDE5-1C1E2747B4AC}" presName="compNode" presStyleCnt="0"/>
      <dgm:spPr/>
    </dgm:pt>
    <dgm:pt modelId="{2D512071-BE8D-4F14-B810-34321A9D177B}" type="pres">
      <dgm:prSet presAssocID="{14468C9C-9F85-4FB2-BDE5-1C1E2747B4AC}" presName="iconBgRect" presStyleLbl="bgShp" presStyleIdx="2" presStyleCnt="4"/>
      <dgm:spPr>
        <a:prstGeom prst="round2DiagRect">
          <a:avLst>
            <a:gd name="adj1" fmla="val 29727"/>
            <a:gd name="adj2" fmla="val 0"/>
          </a:avLst>
        </a:prstGeom>
      </dgm:spPr>
    </dgm:pt>
    <dgm:pt modelId="{F68E584A-5190-4A0F-9C34-2981704B32AE}" type="pres">
      <dgm:prSet presAssocID="{14468C9C-9F85-4FB2-BDE5-1C1E2747B4A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971E6AD3-8BED-4B34-8201-F1AB3F4CA668}" type="pres">
      <dgm:prSet presAssocID="{14468C9C-9F85-4FB2-BDE5-1C1E2747B4AC}" presName="spaceRect" presStyleCnt="0"/>
      <dgm:spPr/>
    </dgm:pt>
    <dgm:pt modelId="{07B21B3D-0936-49EA-8DAF-D0C359D621E2}" type="pres">
      <dgm:prSet presAssocID="{14468C9C-9F85-4FB2-BDE5-1C1E2747B4AC}" presName="textRect" presStyleLbl="revTx" presStyleIdx="2" presStyleCnt="4" custScaleX="109720" custScaleY="133989">
        <dgm:presLayoutVars>
          <dgm:chMax val="1"/>
          <dgm:chPref val="1"/>
        </dgm:presLayoutVars>
      </dgm:prSet>
      <dgm:spPr/>
    </dgm:pt>
    <dgm:pt modelId="{0B76F891-E04A-4B9D-825F-DB2451D50DA6}" type="pres">
      <dgm:prSet presAssocID="{A431C420-CE75-49AC-97F0-A0D3B9E56E4F}" presName="sibTrans" presStyleCnt="0"/>
      <dgm:spPr/>
    </dgm:pt>
    <dgm:pt modelId="{6105D939-88E9-4C94-8662-EDC51C563C94}" type="pres">
      <dgm:prSet presAssocID="{D708DDD0-A3C0-48BB-90C4-92BBFBAFCC56}" presName="compNode" presStyleCnt="0"/>
      <dgm:spPr/>
    </dgm:pt>
    <dgm:pt modelId="{F33C8981-BAC8-4CD7-9420-F5149133B259}" type="pres">
      <dgm:prSet presAssocID="{D708DDD0-A3C0-48BB-90C4-92BBFBAFCC56}" presName="iconBgRect" presStyleLbl="bgShp" presStyleIdx="3" presStyleCnt="4"/>
      <dgm:spPr>
        <a:prstGeom prst="round2DiagRect">
          <a:avLst>
            <a:gd name="adj1" fmla="val 29727"/>
            <a:gd name="adj2" fmla="val 0"/>
          </a:avLst>
        </a:prstGeom>
      </dgm:spPr>
    </dgm:pt>
    <dgm:pt modelId="{8CB0873D-6A81-43D0-B16C-B754B25E70F6}" type="pres">
      <dgm:prSet presAssocID="{D708DDD0-A3C0-48BB-90C4-92BBFBAFCC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6389AD28-288D-49CB-9F90-520D512335B4}" type="pres">
      <dgm:prSet presAssocID="{D708DDD0-A3C0-48BB-90C4-92BBFBAFCC56}" presName="spaceRect" presStyleCnt="0"/>
      <dgm:spPr/>
    </dgm:pt>
    <dgm:pt modelId="{F5D7F94D-8CEE-41D2-90BE-6CB6520F0B66}" type="pres">
      <dgm:prSet presAssocID="{D708DDD0-A3C0-48BB-90C4-92BBFBAFCC56}" presName="textRect" presStyleLbl="revTx" presStyleIdx="3" presStyleCnt="4" custScaleY="131980">
        <dgm:presLayoutVars>
          <dgm:chMax val="1"/>
          <dgm:chPref val="1"/>
        </dgm:presLayoutVars>
      </dgm:prSet>
      <dgm:spPr/>
    </dgm:pt>
  </dgm:ptLst>
  <dgm:cxnLst>
    <dgm:cxn modelId="{14F56335-E65D-4C17-A04A-83C5E0EEF9C5}" srcId="{ED827624-7ECF-440D-9C72-561C162EF536}" destId="{D708DDD0-A3C0-48BB-90C4-92BBFBAFCC56}" srcOrd="3" destOrd="0" parTransId="{6793851F-AC1C-4FF1-A559-E089CE50BD6B}" sibTransId="{A7B81CE0-3F28-4B6B-98E8-81789E4E073C}"/>
    <dgm:cxn modelId="{3C4CFD43-9F08-456B-8B69-3283FAAC965A}" type="presOf" srcId="{34C0F934-E8E9-4BE3-8B67-2C0AAA9BE36C}" destId="{DBF8C757-CBC3-4B45-95BD-EF2186BCBBE7}" srcOrd="0" destOrd="0" presId="urn:microsoft.com/office/officeart/2018/5/layout/IconLeafLabelList"/>
    <dgm:cxn modelId="{AF759E84-EF7B-47F0-A3CA-E935BAB778E7}" type="presOf" srcId="{ED827624-7ECF-440D-9C72-561C162EF536}" destId="{0958E7D6-C010-47EF-AE06-26CDCD010AD6}" srcOrd="0" destOrd="0" presId="urn:microsoft.com/office/officeart/2018/5/layout/IconLeafLabelList"/>
    <dgm:cxn modelId="{C67D6A91-9E8B-4C8E-801C-50527E3B6098}" type="presOf" srcId="{B67C6900-4DEF-4FDF-B3FD-0BF3BDA4EC26}" destId="{B9CF4517-E8ED-4816-931A-614ECA7E9BAF}" srcOrd="0" destOrd="0" presId="urn:microsoft.com/office/officeart/2018/5/layout/IconLeafLabelList"/>
    <dgm:cxn modelId="{054532AD-5C23-425A-A499-DC0B20F6D001}" type="presOf" srcId="{14468C9C-9F85-4FB2-BDE5-1C1E2747B4AC}" destId="{07B21B3D-0936-49EA-8DAF-D0C359D621E2}" srcOrd="0" destOrd="0" presId="urn:microsoft.com/office/officeart/2018/5/layout/IconLeafLabelList"/>
    <dgm:cxn modelId="{00C939B3-A7BA-4398-A91E-B99D2D59D649}" srcId="{ED827624-7ECF-440D-9C72-561C162EF536}" destId="{B67C6900-4DEF-4FDF-B3FD-0BF3BDA4EC26}" srcOrd="0" destOrd="0" parTransId="{A834A98E-ED3A-48F1-B0FB-37CC35D368C7}" sibTransId="{5C1F83F0-504D-492C-8651-BB9ECD9159B4}"/>
    <dgm:cxn modelId="{820071B3-F0C8-4DFF-B235-B84F3CFF08F6}" type="presOf" srcId="{D708DDD0-A3C0-48BB-90C4-92BBFBAFCC56}" destId="{F5D7F94D-8CEE-41D2-90BE-6CB6520F0B66}" srcOrd="0" destOrd="0" presId="urn:microsoft.com/office/officeart/2018/5/layout/IconLeafLabelList"/>
    <dgm:cxn modelId="{529DE9BC-4740-41AA-900B-6CC39DF831A9}" srcId="{ED827624-7ECF-440D-9C72-561C162EF536}" destId="{34C0F934-E8E9-4BE3-8B67-2C0AAA9BE36C}" srcOrd="1" destOrd="0" parTransId="{DEEF399C-863D-4730-AC00-B65FDC923A1C}" sibTransId="{1BD78156-4E1C-4088-9DED-0D1CD7AB906C}"/>
    <dgm:cxn modelId="{F0C806CD-8424-4337-A513-76C721FE00E0}" srcId="{ED827624-7ECF-440D-9C72-561C162EF536}" destId="{14468C9C-9F85-4FB2-BDE5-1C1E2747B4AC}" srcOrd="2" destOrd="0" parTransId="{F3C7EF68-BC76-4447-80DD-17CE6B217DBF}" sibTransId="{A431C420-CE75-49AC-97F0-A0D3B9E56E4F}"/>
    <dgm:cxn modelId="{8D2D6515-5F13-45EA-9EBB-7F7F2C577A1A}" type="presParOf" srcId="{0958E7D6-C010-47EF-AE06-26CDCD010AD6}" destId="{CBB6911F-FA14-411B-B23A-3A86D71298D0}" srcOrd="0" destOrd="0" presId="urn:microsoft.com/office/officeart/2018/5/layout/IconLeafLabelList"/>
    <dgm:cxn modelId="{BA8B53C2-EEB3-47EC-9F4C-5D150782BB8E}" type="presParOf" srcId="{CBB6911F-FA14-411B-B23A-3A86D71298D0}" destId="{1AB42146-98AC-46A6-BF4C-A5F5CAAE9431}" srcOrd="0" destOrd="0" presId="urn:microsoft.com/office/officeart/2018/5/layout/IconLeafLabelList"/>
    <dgm:cxn modelId="{01A0E237-33D6-43AD-9724-8190C3F01CD9}" type="presParOf" srcId="{CBB6911F-FA14-411B-B23A-3A86D71298D0}" destId="{D3BDD5C4-3976-4E16-883D-2E01BA9FFE45}" srcOrd="1" destOrd="0" presId="urn:microsoft.com/office/officeart/2018/5/layout/IconLeafLabelList"/>
    <dgm:cxn modelId="{787D918D-728A-4D71-9E31-FCF996E7AE9B}" type="presParOf" srcId="{CBB6911F-FA14-411B-B23A-3A86D71298D0}" destId="{3D5B29E5-62EF-4B4C-AF0E-2CF1CFB7900D}" srcOrd="2" destOrd="0" presId="urn:microsoft.com/office/officeart/2018/5/layout/IconLeafLabelList"/>
    <dgm:cxn modelId="{0F92DA8D-74EF-4E9E-BE11-7888C6D86D2E}" type="presParOf" srcId="{CBB6911F-FA14-411B-B23A-3A86D71298D0}" destId="{B9CF4517-E8ED-4816-931A-614ECA7E9BAF}" srcOrd="3" destOrd="0" presId="urn:microsoft.com/office/officeart/2018/5/layout/IconLeafLabelList"/>
    <dgm:cxn modelId="{CC8017AD-492E-47BE-8A31-5A140AFB6377}" type="presParOf" srcId="{0958E7D6-C010-47EF-AE06-26CDCD010AD6}" destId="{A726CF2D-08C9-4844-9F52-A951C8EF61A2}" srcOrd="1" destOrd="0" presId="urn:microsoft.com/office/officeart/2018/5/layout/IconLeafLabelList"/>
    <dgm:cxn modelId="{F827F49C-142D-4D68-B078-913878DEB712}" type="presParOf" srcId="{0958E7D6-C010-47EF-AE06-26CDCD010AD6}" destId="{38F61DED-7792-4CE4-B07A-123F8479F791}" srcOrd="2" destOrd="0" presId="urn:microsoft.com/office/officeart/2018/5/layout/IconLeafLabelList"/>
    <dgm:cxn modelId="{ABE01EE4-E877-45E9-991B-903AB609BE43}" type="presParOf" srcId="{38F61DED-7792-4CE4-B07A-123F8479F791}" destId="{881D94CA-169D-4590-9BC1-81AE0DC8BCB8}" srcOrd="0" destOrd="0" presId="urn:microsoft.com/office/officeart/2018/5/layout/IconLeafLabelList"/>
    <dgm:cxn modelId="{D67056BC-196C-4307-BE5F-12FA5CB2A810}" type="presParOf" srcId="{38F61DED-7792-4CE4-B07A-123F8479F791}" destId="{30273F05-79F1-4C60-8253-F25C4BC16BBF}" srcOrd="1" destOrd="0" presId="urn:microsoft.com/office/officeart/2018/5/layout/IconLeafLabelList"/>
    <dgm:cxn modelId="{1E215942-1284-4F1A-A3A3-8E0EBE4753DF}" type="presParOf" srcId="{38F61DED-7792-4CE4-B07A-123F8479F791}" destId="{4BCEFB0A-E0B3-4190-AC7A-FDEA46D26AEC}" srcOrd="2" destOrd="0" presId="urn:microsoft.com/office/officeart/2018/5/layout/IconLeafLabelList"/>
    <dgm:cxn modelId="{FD7F462B-21AF-412D-9B73-BB442D30A29D}" type="presParOf" srcId="{38F61DED-7792-4CE4-B07A-123F8479F791}" destId="{DBF8C757-CBC3-4B45-95BD-EF2186BCBBE7}" srcOrd="3" destOrd="0" presId="urn:microsoft.com/office/officeart/2018/5/layout/IconLeafLabelList"/>
    <dgm:cxn modelId="{A45E0D92-5573-4E95-9545-4436EE647783}" type="presParOf" srcId="{0958E7D6-C010-47EF-AE06-26CDCD010AD6}" destId="{E0818CF3-3C99-4278-81F2-725FC83C130D}" srcOrd="3" destOrd="0" presId="urn:microsoft.com/office/officeart/2018/5/layout/IconLeafLabelList"/>
    <dgm:cxn modelId="{E08FCD31-D776-45F7-B1E8-490AC82CD0BE}" type="presParOf" srcId="{0958E7D6-C010-47EF-AE06-26CDCD010AD6}" destId="{20AB0833-E573-442E-803C-46E2F6D9261F}" srcOrd="4" destOrd="0" presId="urn:microsoft.com/office/officeart/2018/5/layout/IconLeafLabelList"/>
    <dgm:cxn modelId="{1BD52662-2FDB-40C9-99D2-7CA4661FBA14}" type="presParOf" srcId="{20AB0833-E573-442E-803C-46E2F6D9261F}" destId="{2D512071-BE8D-4F14-B810-34321A9D177B}" srcOrd="0" destOrd="0" presId="urn:microsoft.com/office/officeart/2018/5/layout/IconLeafLabelList"/>
    <dgm:cxn modelId="{5A255509-285C-4EB2-8D51-910C5F2BE111}" type="presParOf" srcId="{20AB0833-E573-442E-803C-46E2F6D9261F}" destId="{F68E584A-5190-4A0F-9C34-2981704B32AE}" srcOrd="1" destOrd="0" presId="urn:microsoft.com/office/officeart/2018/5/layout/IconLeafLabelList"/>
    <dgm:cxn modelId="{87123DA1-8325-4466-83B2-EE66DED9F57E}" type="presParOf" srcId="{20AB0833-E573-442E-803C-46E2F6D9261F}" destId="{971E6AD3-8BED-4B34-8201-F1AB3F4CA668}" srcOrd="2" destOrd="0" presId="urn:microsoft.com/office/officeart/2018/5/layout/IconLeafLabelList"/>
    <dgm:cxn modelId="{2D1B20A9-40BF-4BE4-A3E8-AEDDA19CF1FE}" type="presParOf" srcId="{20AB0833-E573-442E-803C-46E2F6D9261F}" destId="{07B21B3D-0936-49EA-8DAF-D0C359D621E2}" srcOrd="3" destOrd="0" presId="urn:microsoft.com/office/officeart/2018/5/layout/IconLeafLabelList"/>
    <dgm:cxn modelId="{16E2A054-9A2B-470C-94AB-A258439D8E75}" type="presParOf" srcId="{0958E7D6-C010-47EF-AE06-26CDCD010AD6}" destId="{0B76F891-E04A-4B9D-825F-DB2451D50DA6}" srcOrd="5" destOrd="0" presId="urn:microsoft.com/office/officeart/2018/5/layout/IconLeafLabelList"/>
    <dgm:cxn modelId="{9D38D49A-3EBD-4CB7-80AF-521F4E77D084}" type="presParOf" srcId="{0958E7D6-C010-47EF-AE06-26CDCD010AD6}" destId="{6105D939-88E9-4C94-8662-EDC51C563C94}" srcOrd="6" destOrd="0" presId="urn:microsoft.com/office/officeart/2018/5/layout/IconLeafLabelList"/>
    <dgm:cxn modelId="{6BE03FA4-09C6-4B15-83A6-7180FBB0ACEC}" type="presParOf" srcId="{6105D939-88E9-4C94-8662-EDC51C563C94}" destId="{F33C8981-BAC8-4CD7-9420-F5149133B259}" srcOrd="0" destOrd="0" presId="urn:microsoft.com/office/officeart/2018/5/layout/IconLeafLabelList"/>
    <dgm:cxn modelId="{F3B652A5-AE02-4C9E-939C-EDABE9D9B184}" type="presParOf" srcId="{6105D939-88E9-4C94-8662-EDC51C563C94}" destId="{8CB0873D-6A81-43D0-B16C-B754B25E70F6}" srcOrd="1" destOrd="0" presId="urn:microsoft.com/office/officeart/2018/5/layout/IconLeafLabelList"/>
    <dgm:cxn modelId="{3D7707B2-E064-4E20-A97D-7889766F7C56}" type="presParOf" srcId="{6105D939-88E9-4C94-8662-EDC51C563C94}" destId="{6389AD28-288D-49CB-9F90-520D512335B4}" srcOrd="2" destOrd="0" presId="urn:microsoft.com/office/officeart/2018/5/layout/IconLeafLabelList"/>
    <dgm:cxn modelId="{11E6DBD6-7B70-46F5-8426-C4C229FDC226}" type="presParOf" srcId="{6105D939-88E9-4C94-8662-EDC51C563C94}" destId="{F5D7F94D-8CEE-41D2-90BE-6CB6520F0B66}"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F98D7A3-4379-4462-9B57-D6869834E93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2F3D1FE-D4BC-4A6B-9361-D2DAA4D2CEBF}">
      <dgm:prSet/>
      <dgm:spPr/>
      <dgm:t>
        <a:bodyPr/>
        <a:lstStyle/>
        <a:p>
          <a:r>
            <a:rPr lang="en-GB" dirty="0"/>
            <a:t>Working in small groups or individually.</a:t>
          </a:r>
          <a:endParaRPr lang="en-US" dirty="0"/>
        </a:p>
      </dgm:t>
    </dgm:pt>
    <dgm:pt modelId="{967B4B13-AFEB-474D-8DF4-859999C88CE3}" type="parTrans" cxnId="{4C466BBA-B35B-4A74-A9FB-57870CA28F8F}">
      <dgm:prSet/>
      <dgm:spPr/>
      <dgm:t>
        <a:bodyPr/>
        <a:lstStyle/>
        <a:p>
          <a:endParaRPr lang="en-US"/>
        </a:p>
      </dgm:t>
    </dgm:pt>
    <dgm:pt modelId="{099AF646-791A-472C-9509-2D3151B10DD5}" type="sibTrans" cxnId="{4C466BBA-B35B-4A74-A9FB-57870CA28F8F}">
      <dgm:prSet/>
      <dgm:spPr/>
      <dgm:t>
        <a:bodyPr/>
        <a:lstStyle/>
        <a:p>
          <a:endParaRPr lang="en-US"/>
        </a:p>
      </dgm:t>
    </dgm:pt>
    <dgm:pt modelId="{F6417C68-CEBB-44A8-A21E-6C24663BB570}">
      <dgm:prSet/>
      <dgm:spPr/>
      <dgm:t>
        <a:bodyPr/>
        <a:lstStyle/>
        <a:p>
          <a:r>
            <a:rPr lang="en-GB" dirty="0"/>
            <a:t>Please use your own observations to reflect on a critical incident at work that </a:t>
          </a:r>
          <a:r>
            <a:rPr lang="en-GB" b="1" dirty="0"/>
            <a:t>you were involved in</a:t>
          </a:r>
          <a:r>
            <a:rPr lang="en-GB" dirty="0"/>
            <a:t> relating to a case you have been or are working on</a:t>
          </a:r>
          <a:r>
            <a:rPr lang="en-GB" b="1" dirty="0"/>
            <a:t> </a:t>
          </a:r>
          <a:endParaRPr lang="en-US" dirty="0"/>
        </a:p>
      </dgm:t>
    </dgm:pt>
    <dgm:pt modelId="{6DA50067-AB91-4574-8C4B-1C3ED9F081E6}" type="parTrans" cxnId="{3C940F53-616F-45B7-8FD1-884561B1394B}">
      <dgm:prSet/>
      <dgm:spPr/>
      <dgm:t>
        <a:bodyPr/>
        <a:lstStyle/>
        <a:p>
          <a:endParaRPr lang="en-US"/>
        </a:p>
      </dgm:t>
    </dgm:pt>
    <dgm:pt modelId="{2E526E23-A8D5-41F9-ACF6-C377268979EC}" type="sibTrans" cxnId="{3C940F53-616F-45B7-8FD1-884561B1394B}">
      <dgm:prSet/>
      <dgm:spPr/>
      <dgm:t>
        <a:bodyPr/>
        <a:lstStyle/>
        <a:p>
          <a:endParaRPr lang="en-US"/>
        </a:p>
      </dgm:t>
    </dgm:pt>
    <dgm:pt modelId="{7F553BE8-A35B-4F45-88F9-98A1680B3443}">
      <dgm:prSet/>
      <dgm:spPr/>
      <dgm:t>
        <a:bodyPr/>
        <a:lstStyle/>
        <a:p>
          <a:r>
            <a:rPr lang="en-GB" dirty="0"/>
            <a:t>Use one of the reflective models in the workbook to help you reflect on this critical incident. You are welcome to use another model of reflection if you have one you prefer</a:t>
          </a:r>
          <a:endParaRPr lang="en-US" dirty="0"/>
        </a:p>
      </dgm:t>
    </dgm:pt>
    <dgm:pt modelId="{C8953D91-F63A-4264-9C32-8A9619878E87}" type="parTrans" cxnId="{1A263D07-FACD-4341-A71A-C2E7A682ABB8}">
      <dgm:prSet/>
      <dgm:spPr/>
      <dgm:t>
        <a:bodyPr/>
        <a:lstStyle/>
        <a:p>
          <a:endParaRPr lang="en-US"/>
        </a:p>
      </dgm:t>
    </dgm:pt>
    <dgm:pt modelId="{7EC81B54-9F64-4CA0-ACC5-596A6DE6341B}" type="sibTrans" cxnId="{1A263D07-FACD-4341-A71A-C2E7A682ABB8}">
      <dgm:prSet/>
      <dgm:spPr/>
      <dgm:t>
        <a:bodyPr/>
        <a:lstStyle/>
        <a:p>
          <a:endParaRPr lang="en-US"/>
        </a:p>
      </dgm:t>
    </dgm:pt>
    <dgm:pt modelId="{25255A89-AA6E-4D54-8D3C-49A9D2FB5E63}">
      <dgm:prSet/>
      <dgm:spPr/>
      <dgm:t>
        <a:bodyPr/>
        <a:lstStyle/>
        <a:p>
          <a:r>
            <a:rPr lang="en-GB" dirty="0"/>
            <a:t>If you are working in a group, choose one case/incident between you to work on together using model</a:t>
          </a:r>
          <a:endParaRPr lang="en-US" dirty="0"/>
        </a:p>
      </dgm:t>
    </dgm:pt>
    <dgm:pt modelId="{A6A4CACE-AE10-48BD-8AA2-B8EB8916E581}" type="parTrans" cxnId="{CCE9B385-CAFC-442A-980D-74CC2614F6D5}">
      <dgm:prSet/>
      <dgm:spPr/>
      <dgm:t>
        <a:bodyPr/>
        <a:lstStyle/>
        <a:p>
          <a:endParaRPr lang="en-US"/>
        </a:p>
      </dgm:t>
    </dgm:pt>
    <dgm:pt modelId="{CF9C867F-7C9D-4758-B4FD-B7866CEF1847}" type="sibTrans" cxnId="{CCE9B385-CAFC-442A-980D-74CC2614F6D5}">
      <dgm:prSet/>
      <dgm:spPr/>
      <dgm:t>
        <a:bodyPr/>
        <a:lstStyle/>
        <a:p>
          <a:endParaRPr lang="en-US"/>
        </a:p>
      </dgm:t>
    </dgm:pt>
    <dgm:pt modelId="{FD57736A-3CD6-47A2-8BFE-C5989AABCD7D}">
      <dgm:prSet/>
      <dgm:spPr/>
      <dgm:t>
        <a:bodyPr/>
        <a:lstStyle/>
        <a:p>
          <a:r>
            <a:rPr lang="en-GB" dirty="0"/>
            <a:t>Each individual or a representative of the group will be expected to provide a brief reflection of the case using a reflective model to the larger group for around 5 minutes.</a:t>
          </a:r>
          <a:endParaRPr lang="en-US" dirty="0"/>
        </a:p>
      </dgm:t>
    </dgm:pt>
    <dgm:pt modelId="{198732A5-ED20-45F8-B210-C735B7BBEE29}" type="parTrans" cxnId="{20742597-5D58-4DE2-8D6F-93814864F84D}">
      <dgm:prSet/>
      <dgm:spPr/>
      <dgm:t>
        <a:bodyPr/>
        <a:lstStyle/>
        <a:p>
          <a:endParaRPr lang="en-US"/>
        </a:p>
      </dgm:t>
    </dgm:pt>
    <dgm:pt modelId="{F1B393B9-581F-4375-8C0C-55183A0FEB3F}" type="sibTrans" cxnId="{20742597-5D58-4DE2-8D6F-93814864F84D}">
      <dgm:prSet/>
      <dgm:spPr/>
      <dgm:t>
        <a:bodyPr/>
        <a:lstStyle/>
        <a:p>
          <a:endParaRPr lang="en-US"/>
        </a:p>
      </dgm:t>
    </dgm:pt>
    <dgm:pt modelId="{69D4E6D0-8D48-4C83-B57F-E6E6817A401D}" type="pres">
      <dgm:prSet presAssocID="{6F98D7A3-4379-4462-9B57-D6869834E939}" presName="root" presStyleCnt="0">
        <dgm:presLayoutVars>
          <dgm:dir/>
          <dgm:resizeHandles val="exact"/>
        </dgm:presLayoutVars>
      </dgm:prSet>
      <dgm:spPr/>
    </dgm:pt>
    <dgm:pt modelId="{B819EDB5-1190-4F71-9D09-8493120025BF}" type="pres">
      <dgm:prSet presAssocID="{42F3D1FE-D4BC-4A6B-9361-D2DAA4D2CEBF}" presName="compNode" presStyleCnt="0"/>
      <dgm:spPr/>
    </dgm:pt>
    <dgm:pt modelId="{8790D9F2-9A75-4AF9-9409-F5A251218C3D}" type="pres">
      <dgm:prSet presAssocID="{42F3D1FE-D4BC-4A6B-9361-D2DAA4D2CEBF}" presName="bgRect" presStyleLbl="bgShp" presStyleIdx="0" presStyleCnt="5" custLinFactNeighborX="-43129" custLinFactNeighborY="-49712"/>
      <dgm:spPr/>
    </dgm:pt>
    <dgm:pt modelId="{E4BBB066-4088-4857-82BC-6CFE78406BA9}" type="pres">
      <dgm:prSet presAssocID="{42F3D1FE-D4BC-4A6B-9361-D2DAA4D2CEBF}" presName="iconRect" presStyleLbl="node1" presStyleIdx="0" presStyleCnt="5"/>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AFAA6ED1-8202-45F2-AD02-EA85E129A017}" type="pres">
      <dgm:prSet presAssocID="{42F3D1FE-D4BC-4A6B-9361-D2DAA4D2CEBF}" presName="spaceRect" presStyleCnt="0"/>
      <dgm:spPr/>
    </dgm:pt>
    <dgm:pt modelId="{AC54170D-D625-45C0-9727-CCB6061EC5F1}" type="pres">
      <dgm:prSet presAssocID="{42F3D1FE-D4BC-4A6B-9361-D2DAA4D2CEBF}" presName="parTx" presStyleLbl="revTx" presStyleIdx="0" presStyleCnt="5">
        <dgm:presLayoutVars>
          <dgm:chMax val="0"/>
          <dgm:chPref val="0"/>
        </dgm:presLayoutVars>
      </dgm:prSet>
      <dgm:spPr/>
    </dgm:pt>
    <dgm:pt modelId="{F8B508E7-8743-4753-9108-6A15AD68AE27}" type="pres">
      <dgm:prSet presAssocID="{099AF646-791A-472C-9509-2D3151B10DD5}" presName="sibTrans" presStyleCnt="0"/>
      <dgm:spPr/>
    </dgm:pt>
    <dgm:pt modelId="{DBE8C718-2B3C-49A9-8736-D8B2395C8F87}" type="pres">
      <dgm:prSet presAssocID="{F6417C68-CEBB-44A8-A21E-6C24663BB570}" presName="compNode" presStyleCnt="0"/>
      <dgm:spPr/>
    </dgm:pt>
    <dgm:pt modelId="{D3BFB83C-7069-421B-B8DD-1C90673F212B}" type="pres">
      <dgm:prSet presAssocID="{F6417C68-CEBB-44A8-A21E-6C24663BB570}" presName="bgRect" presStyleLbl="bgShp" presStyleIdx="1" presStyleCnt="5"/>
      <dgm:spPr/>
    </dgm:pt>
    <dgm:pt modelId="{78C5E5F5-95BC-47A0-AE6B-653CBF46A5A7}" type="pres">
      <dgm:prSet presAssocID="{F6417C68-CEBB-44A8-A21E-6C24663BB57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AA85D477-6FB6-46DD-9D2D-AAFDB82459B0}" type="pres">
      <dgm:prSet presAssocID="{F6417C68-CEBB-44A8-A21E-6C24663BB570}" presName="spaceRect" presStyleCnt="0"/>
      <dgm:spPr/>
    </dgm:pt>
    <dgm:pt modelId="{15C54D03-E791-4FF8-94FE-5E4712951293}" type="pres">
      <dgm:prSet presAssocID="{F6417C68-CEBB-44A8-A21E-6C24663BB570}" presName="parTx" presStyleLbl="revTx" presStyleIdx="1" presStyleCnt="5">
        <dgm:presLayoutVars>
          <dgm:chMax val="0"/>
          <dgm:chPref val="0"/>
        </dgm:presLayoutVars>
      </dgm:prSet>
      <dgm:spPr/>
    </dgm:pt>
    <dgm:pt modelId="{49F89968-A8F2-4EBE-9EBF-87E5CF797E58}" type="pres">
      <dgm:prSet presAssocID="{2E526E23-A8D5-41F9-ACF6-C377268979EC}" presName="sibTrans" presStyleCnt="0"/>
      <dgm:spPr/>
    </dgm:pt>
    <dgm:pt modelId="{FE685A83-95AB-4578-AAD7-27EBE15BC805}" type="pres">
      <dgm:prSet presAssocID="{7F553BE8-A35B-4F45-88F9-98A1680B3443}" presName="compNode" presStyleCnt="0"/>
      <dgm:spPr/>
    </dgm:pt>
    <dgm:pt modelId="{A0FBDDF6-CE01-4F16-97C3-79326F3FFC67}" type="pres">
      <dgm:prSet presAssocID="{7F553BE8-A35B-4F45-88F9-98A1680B3443}" presName="bgRect" presStyleLbl="bgShp" presStyleIdx="2" presStyleCnt="5"/>
      <dgm:spPr/>
    </dgm:pt>
    <dgm:pt modelId="{6436E548-B3D0-49FB-893F-B19434F84C64}" type="pres">
      <dgm:prSet presAssocID="{7F553BE8-A35B-4F45-88F9-98A1680B3443}" presName="iconRect" presStyleLbl="node1" presStyleIdx="2" presStyleCnt="5"/>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008AA22-6C0A-4A2F-8FB9-A695173BEF31}" type="pres">
      <dgm:prSet presAssocID="{7F553BE8-A35B-4F45-88F9-98A1680B3443}" presName="spaceRect" presStyleCnt="0"/>
      <dgm:spPr/>
    </dgm:pt>
    <dgm:pt modelId="{CD312197-E8DF-43B3-BBE6-C5C07FB4B56B}" type="pres">
      <dgm:prSet presAssocID="{7F553BE8-A35B-4F45-88F9-98A1680B3443}" presName="parTx" presStyleLbl="revTx" presStyleIdx="2" presStyleCnt="5">
        <dgm:presLayoutVars>
          <dgm:chMax val="0"/>
          <dgm:chPref val="0"/>
        </dgm:presLayoutVars>
      </dgm:prSet>
      <dgm:spPr/>
    </dgm:pt>
    <dgm:pt modelId="{C21CC7E3-7D6A-4F06-A29D-D1F8CE075414}" type="pres">
      <dgm:prSet presAssocID="{7EC81B54-9F64-4CA0-ACC5-596A6DE6341B}" presName="sibTrans" presStyleCnt="0"/>
      <dgm:spPr/>
    </dgm:pt>
    <dgm:pt modelId="{41679101-FA23-4038-908F-6AD388EBF0E6}" type="pres">
      <dgm:prSet presAssocID="{25255A89-AA6E-4D54-8D3C-49A9D2FB5E63}" presName="compNode" presStyleCnt="0"/>
      <dgm:spPr/>
    </dgm:pt>
    <dgm:pt modelId="{ECFEC251-2271-4E11-84C7-1E4D846BD5B3}" type="pres">
      <dgm:prSet presAssocID="{25255A89-AA6E-4D54-8D3C-49A9D2FB5E63}" presName="bgRect" presStyleLbl="bgShp" presStyleIdx="3" presStyleCnt="5"/>
      <dgm:spPr/>
    </dgm:pt>
    <dgm:pt modelId="{E4E43133-8BAC-4932-955E-BA565A6E2119}" type="pres">
      <dgm:prSet presAssocID="{25255A89-AA6E-4D54-8D3C-49A9D2FB5E63}" presName="iconRect" presStyleLbl="node1" presStyleIdx="3" presStyleCnt="5"/>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0D275DCD-07B9-482B-8715-2A1225AF4AF0}" type="pres">
      <dgm:prSet presAssocID="{25255A89-AA6E-4D54-8D3C-49A9D2FB5E63}" presName="spaceRect" presStyleCnt="0"/>
      <dgm:spPr/>
    </dgm:pt>
    <dgm:pt modelId="{BB287AA8-4547-4A76-97C9-0F3010D71125}" type="pres">
      <dgm:prSet presAssocID="{25255A89-AA6E-4D54-8D3C-49A9D2FB5E63}" presName="parTx" presStyleLbl="revTx" presStyleIdx="3" presStyleCnt="5">
        <dgm:presLayoutVars>
          <dgm:chMax val="0"/>
          <dgm:chPref val="0"/>
        </dgm:presLayoutVars>
      </dgm:prSet>
      <dgm:spPr/>
    </dgm:pt>
    <dgm:pt modelId="{A89CB536-3A12-4BE3-8BEB-306009A6422E}" type="pres">
      <dgm:prSet presAssocID="{CF9C867F-7C9D-4758-B4FD-B7866CEF1847}" presName="sibTrans" presStyleCnt="0"/>
      <dgm:spPr/>
    </dgm:pt>
    <dgm:pt modelId="{7BB94798-AD87-4B54-9479-BCEEB3BCB036}" type="pres">
      <dgm:prSet presAssocID="{FD57736A-3CD6-47A2-8BFE-C5989AABCD7D}" presName="compNode" presStyleCnt="0"/>
      <dgm:spPr/>
    </dgm:pt>
    <dgm:pt modelId="{526CF824-6F32-4A76-BA4D-042EB9A47850}" type="pres">
      <dgm:prSet presAssocID="{FD57736A-3CD6-47A2-8BFE-C5989AABCD7D}" presName="bgRect" presStyleLbl="bgShp" presStyleIdx="4" presStyleCnt="5"/>
      <dgm:spPr/>
    </dgm:pt>
    <dgm:pt modelId="{4ED661C0-8941-4D3E-A1AD-DF9F2474D77D}" type="pres">
      <dgm:prSet presAssocID="{FD57736A-3CD6-47A2-8BFE-C5989AABCD7D}" presName="iconRect" presStyleLbl="node1" presStyleIdx="4" presStyleCnt="5"/>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099E8EDE-49B0-4E3E-8AE0-83CBE482BA12}" type="pres">
      <dgm:prSet presAssocID="{FD57736A-3CD6-47A2-8BFE-C5989AABCD7D}" presName="spaceRect" presStyleCnt="0"/>
      <dgm:spPr/>
    </dgm:pt>
    <dgm:pt modelId="{41FFC418-C703-46FD-8DA6-B514F336DC2F}" type="pres">
      <dgm:prSet presAssocID="{FD57736A-3CD6-47A2-8BFE-C5989AABCD7D}" presName="parTx" presStyleLbl="revTx" presStyleIdx="4" presStyleCnt="5">
        <dgm:presLayoutVars>
          <dgm:chMax val="0"/>
          <dgm:chPref val="0"/>
        </dgm:presLayoutVars>
      </dgm:prSet>
      <dgm:spPr/>
    </dgm:pt>
  </dgm:ptLst>
  <dgm:cxnLst>
    <dgm:cxn modelId="{1A263D07-FACD-4341-A71A-C2E7A682ABB8}" srcId="{6F98D7A3-4379-4462-9B57-D6869834E939}" destId="{7F553BE8-A35B-4F45-88F9-98A1680B3443}" srcOrd="2" destOrd="0" parTransId="{C8953D91-F63A-4264-9C32-8A9619878E87}" sibTransId="{7EC81B54-9F64-4CA0-ACC5-596A6DE6341B}"/>
    <dgm:cxn modelId="{0FBA9944-6887-4D75-A4D2-35D1903444F3}" type="presOf" srcId="{25255A89-AA6E-4D54-8D3C-49A9D2FB5E63}" destId="{BB287AA8-4547-4A76-97C9-0F3010D71125}" srcOrd="0" destOrd="0" presId="urn:microsoft.com/office/officeart/2018/2/layout/IconVerticalSolidList"/>
    <dgm:cxn modelId="{3C940F53-616F-45B7-8FD1-884561B1394B}" srcId="{6F98D7A3-4379-4462-9B57-D6869834E939}" destId="{F6417C68-CEBB-44A8-A21E-6C24663BB570}" srcOrd="1" destOrd="0" parTransId="{6DA50067-AB91-4574-8C4B-1C3ED9F081E6}" sibTransId="{2E526E23-A8D5-41F9-ACF6-C377268979EC}"/>
    <dgm:cxn modelId="{CCE9B385-CAFC-442A-980D-74CC2614F6D5}" srcId="{6F98D7A3-4379-4462-9B57-D6869834E939}" destId="{25255A89-AA6E-4D54-8D3C-49A9D2FB5E63}" srcOrd="3" destOrd="0" parTransId="{A6A4CACE-AE10-48BD-8AA2-B8EB8916E581}" sibTransId="{CF9C867F-7C9D-4758-B4FD-B7866CEF1847}"/>
    <dgm:cxn modelId="{88D2C28A-E5AE-42E3-B11D-508D1BEFA67D}" type="presOf" srcId="{F6417C68-CEBB-44A8-A21E-6C24663BB570}" destId="{15C54D03-E791-4FF8-94FE-5E4712951293}" srcOrd="0" destOrd="0" presId="urn:microsoft.com/office/officeart/2018/2/layout/IconVerticalSolidList"/>
    <dgm:cxn modelId="{20742597-5D58-4DE2-8D6F-93814864F84D}" srcId="{6F98D7A3-4379-4462-9B57-D6869834E939}" destId="{FD57736A-3CD6-47A2-8BFE-C5989AABCD7D}" srcOrd="4" destOrd="0" parTransId="{198732A5-ED20-45F8-B210-C735B7BBEE29}" sibTransId="{F1B393B9-581F-4375-8C0C-55183A0FEB3F}"/>
    <dgm:cxn modelId="{4C466BBA-B35B-4A74-A9FB-57870CA28F8F}" srcId="{6F98D7A3-4379-4462-9B57-D6869834E939}" destId="{42F3D1FE-D4BC-4A6B-9361-D2DAA4D2CEBF}" srcOrd="0" destOrd="0" parTransId="{967B4B13-AFEB-474D-8DF4-859999C88CE3}" sibTransId="{099AF646-791A-472C-9509-2D3151B10DD5}"/>
    <dgm:cxn modelId="{F167C4DF-0EA1-4810-B88F-53AC7E6E587B}" type="presOf" srcId="{42F3D1FE-D4BC-4A6B-9361-D2DAA4D2CEBF}" destId="{AC54170D-D625-45C0-9727-CCB6061EC5F1}" srcOrd="0" destOrd="0" presId="urn:microsoft.com/office/officeart/2018/2/layout/IconVerticalSolidList"/>
    <dgm:cxn modelId="{BB63FDF2-1788-4CDC-8380-0F59EFAB7070}" type="presOf" srcId="{6F98D7A3-4379-4462-9B57-D6869834E939}" destId="{69D4E6D0-8D48-4C83-B57F-E6E6817A401D}" srcOrd="0" destOrd="0" presId="urn:microsoft.com/office/officeart/2018/2/layout/IconVerticalSolidList"/>
    <dgm:cxn modelId="{3EE633F5-469A-4F5F-8279-B67485ACD9E3}" type="presOf" srcId="{7F553BE8-A35B-4F45-88F9-98A1680B3443}" destId="{CD312197-E8DF-43B3-BBE6-C5C07FB4B56B}" srcOrd="0" destOrd="0" presId="urn:microsoft.com/office/officeart/2018/2/layout/IconVerticalSolidList"/>
    <dgm:cxn modelId="{2E7A82FA-7770-4395-870D-06C47C0039ED}" type="presOf" srcId="{FD57736A-3CD6-47A2-8BFE-C5989AABCD7D}" destId="{41FFC418-C703-46FD-8DA6-B514F336DC2F}" srcOrd="0" destOrd="0" presId="urn:microsoft.com/office/officeart/2018/2/layout/IconVerticalSolidList"/>
    <dgm:cxn modelId="{819526B1-16E4-4210-B6ED-B36C8B72782C}" type="presParOf" srcId="{69D4E6D0-8D48-4C83-B57F-E6E6817A401D}" destId="{B819EDB5-1190-4F71-9D09-8493120025BF}" srcOrd="0" destOrd="0" presId="urn:microsoft.com/office/officeart/2018/2/layout/IconVerticalSolidList"/>
    <dgm:cxn modelId="{689539E3-94B1-41EE-9323-38AE8468734D}" type="presParOf" srcId="{B819EDB5-1190-4F71-9D09-8493120025BF}" destId="{8790D9F2-9A75-4AF9-9409-F5A251218C3D}" srcOrd="0" destOrd="0" presId="urn:microsoft.com/office/officeart/2018/2/layout/IconVerticalSolidList"/>
    <dgm:cxn modelId="{20321F65-0E8A-421F-9964-0E1ED1C5F557}" type="presParOf" srcId="{B819EDB5-1190-4F71-9D09-8493120025BF}" destId="{E4BBB066-4088-4857-82BC-6CFE78406BA9}" srcOrd="1" destOrd="0" presId="urn:microsoft.com/office/officeart/2018/2/layout/IconVerticalSolidList"/>
    <dgm:cxn modelId="{157855BF-AED1-4BA3-8CA2-3B69E9FED77E}" type="presParOf" srcId="{B819EDB5-1190-4F71-9D09-8493120025BF}" destId="{AFAA6ED1-8202-45F2-AD02-EA85E129A017}" srcOrd="2" destOrd="0" presId="urn:microsoft.com/office/officeart/2018/2/layout/IconVerticalSolidList"/>
    <dgm:cxn modelId="{3959FD13-3384-415A-B2F5-5E637F6C97C2}" type="presParOf" srcId="{B819EDB5-1190-4F71-9D09-8493120025BF}" destId="{AC54170D-D625-45C0-9727-CCB6061EC5F1}" srcOrd="3" destOrd="0" presId="urn:microsoft.com/office/officeart/2018/2/layout/IconVerticalSolidList"/>
    <dgm:cxn modelId="{C605DC78-2E75-4E1A-8E03-C6897265C658}" type="presParOf" srcId="{69D4E6D0-8D48-4C83-B57F-E6E6817A401D}" destId="{F8B508E7-8743-4753-9108-6A15AD68AE27}" srcOrd="1" destOrd="0" presId="urn:microsoft.com/office/officeart/2018/2/layout/IconVerticalSolidList"/>
    <dgm:cxn modelId="{ECF056E7-2BE0-4714-A9CF-363BD9686CE3}" type="presParOf" srcId="{69D4E6D0-8D48-4C83-B57F-E6E6817A401D}" destId="{DBE8C718-2B3C-49A9-8736-D8B2395C8F87}" srcOrd="2" destOrd="0" presId="urn:microsoft.com/office/officeart/2018/2/layout/IconVerticalSolidList"/>
    <dgm:cxn modelId="{D95761E4-1CDA-4E89-8AB5-DE2263FDFFFF}" type="presParOf" srcId="{DBE8C718-2B3C-49A9-8736-D8B2395C8F87}" destId="{D3BFB83C-7069-421B-B8DD-1C90673F212B}" srcOrd="0" destOrd="0" presId="urn:microsoft.com/office/officeart/2018/2/layout/IconVerticalSolidList"/>
    <dgm:cxn modelId="{4E9B6F74-41CD-47FA-8CE1-A412224E32CB}" type="presParOf" srcId="{DBE8C718-2B3C-49A9-8736-D8B2395C8F87}" destId="{78C5E5F5-95BC-47A0-AE6B-653CBF46A5A7}" srcOrd="1" destOrd="0" presId="urn:microsoft.com/office/officeart/2018/2/layout/IconVerticalSolidList"/>
    <dgm:cxn modelId="{922FAF73-A474-4C4B-90A6-57727C2A62F8}" type="presParOf" srcId="{DBE8C718-2B3C-49A9-8736-D8B2395C8F87}" destId="{AA85D477-6FB6-46DD-9D2D-AAFDB82459B0}" srcOrd="2" destOrd="0" presId="urn:microsoft.com/office/officeart/2018/2/layout/IconVerticalSolidList"/>
    <dgm:cxn modelId="{D8A9291B-DE99-4064-A765-E6815AC4271C}" type="presParOf" srcId="{DBE8C718-2B3C-49A9-8736-D8B2395C8F87}" destId="{15C54D03-E791-4FF8-94FE-5E4712951293}" srcOrd="3" destOrd="0" presId="urn:microsoft.com/office/officeart/2018/2/layout/IconVerticalSolidList"/>
    <dgm:cxn modelId="{9DF8EEE2-4247-4513-99B1-B994E9D3BD31}" type="presParOf" srcId="{69D4E6D0-8D48-4C83-B57F-E6E6817A401D}" destId="{49F89968-A8F2-4EBE-9EBF-87E5CF797E58}" srcOrd="3" destOrd="0" presId="urn:microsoft.com/office/officeart/2018/2/layout/IconVerticalSolidList"/>
    <dgm:cxn modelId="{D49980DB-A037-46B7-B00C-786411FB4C50}" type="presParOf" srcId="{69D4E6D0-8D48-4C83-B57F-E6E6817A401D}" destId="{FE685A83-95AB-4578-AAD7-27EBE15BC805}" srcOrd="4" destOrd="0" presId="urn:microsoft.com/office/officeart/2018/2/layout/IconVerticalSolidList"/>
    <dgm:cxn modelId="{3F2F7D4A-827B-4AF4-AB69-A30BE05CB047}" type="presParOf" srcId="{FE685A83-95AB-4578-AAD7-27EBE15BC805}" destId="{A0FBDDF6-CE01-4F16-97C3-79326F3FFC67}" srcOrd="0" destOrd="0" presId="urn:microsoft.com/office/officeart/2018/2/layout/IconVerticalSolidList"/>
    <dgm:cxn modelId="{8058AE8B-4ED7-4D3B-B2C2-75AFF3F458F3}" type="presParOf" srcId="{FE685A83-95AB-4578-AAD7-27EBE15BC805}" destId="{6436E548-B3D0-49FB-893F-B19434F84C64}" srcOrd="1" destOrd="0" presId="urn:microsoft.com/office/officeart/2018/2/layout/IconVerticalSolidList"/>
    <dgm:cxn modelId="{0811ECEB-9A2D-49E2-9A7D-7C4661AC28F6}" type="presParOf" srcId="{FE685A83-95AB-4578-AAD7-27EBE15BC805}" destId="{4008AA22-6C0A-4A2F-8FB9-A695173BEF31}" srcOrd="2" destOrd="0" presId="urn:microsoft.com/office/officeart/2018/2/layout/IconVerticalSolidList"/>
    <dgm:cxn modelId="{FDF0D401-BBC3-43D3-BEBD-037D56E33FD3}" type="presParOf" srcId="{FE685A83-95AB-4578-AAD7-27EBE15BC805}" destId="{CD312197-E8DF-43B3-BBE6-C5C07FB4B56B}" srcOrd="3" destOrd="0" presId="urn:microsoft.com/office/officeart/2018/2/layout/IconVerticalSolidList"/>
    <dgm:cxn modelId="{43F5ECE6-8246-46F6-B6B4-B6733709598E}" type="presParOf" srcId="{69D4E6D0-8D48-4C83-B57F-E6E6817A401D}" destId="{C21CC7E3-7D6A-4F06-A29D-D1F8CE075414}" srcOrd="5" destOrd="0" presId="urn:microsoft.com/office/officeart/2018/2/layout/IconVerticalSolidList"/>
    <dgm:cxn modelId="{741E8031-710B-4DD4-9F1A-D8F5A8134B48}" type="presParOf" srcId="{69D4E6D0-8D48-4C83-B57F-E6E6817A401D}" destId="{41679101-FA23-4038-908F-6AD388EBF0E6}" srcOrd="6" destOrd="0" presId="urn:microsoft.com/office/officeart/2018/2/layout/IconVerticalSolidList"/>
    <dgm:cxn modelId="{C12D1FDE-B797-41D4-B915-610224156D34}" type="presParOf" srcId="{41679101-FA23-4038-908F-6AD388EBF0E6}" destId="{ECFEC251-2271-4E11-84C7-1E4D846BD5B3}" srcOrd="0" destOrd="0" presId="urn:microsoft.com/office/officeart/2018/2/layout/IconVerticalSolidList"/>
    <dgm:cxn modelId="{F87C2E29-0613-4DCA-8F08-C055365952A2}" type="presParOf" srcId="{41679101-FA23-4038-908F-6AD388EBF0E6}" destId="{E4E43133-8BAC-4932-955E-BA565A6E2119}" srcOrd="1" destOrd="0" presId="urn:microsoft.com/office/officeart/2018/2/layout/IconVerticalSolidList"/>
    <dgm:cxn modelId="{D26D495E-184D-42B3-8190-CE30C7BF0759}" type="presParOf" srcId="{41679101-FA23-4038-908F-6AD388EBF0E6}" destId="{0D275DCD-07B9-482B-8715-2A1225AF4AF0}" srcOrd="2" destOrd="0" presId="urn:microsoft.com/office/officeart/2018/2/layout/IconVerticalSolidList"/>
    <dgm:cxn modelId="{D18CE6D5-3D67-4B62-B0EE-87B8AAC3C637}" type="presParOf" srcId="{41679101-FA23-4038-908F-6AD388EBF0E6}" destId="{BB287AA8-4547-4A76-97C9-0F3010D71125}" srcOrd="3" destOrd="0" presId="urn:microsoft.com/office/officeart/2018/2/layout/IconVerticalSolidList"/>
    <dgm:cxn modelId="{B668A078-2E57-4D50-9DFC-D3F787AD459D}" type="presParOf" srcId="{69D4E6D0-8D48-4C83-B57F-E6E6817A401D}" destId="{A89CB536-3A12-4BE3-8BEB-306009A6422E}" srcOrd="7" destOrd="0" presId="urn:microsoft.com/office/officeart/2018/2/layout/IconVerticalSolidList"/>
    <dgm:cxn modelId="{B8ACD164-530B-4004-9633-B2F25D367382}" type="presParOf" srcId="{69D4E6D0-8D48-4C83-B57F-E6E6817A401D}" destId="{7BB94798-AD87-4B54-9479-BCEEB3BCB036}" srcOrd="8" destOrd="0" presId="urn:microsoft.com/office/officeart/2018/2/layout/IconVerticalSolidList"/>
    <dgm:cxn modelId="{1FB52E06-8D1A-4285-A7B3-BB0F444782C4}" type="presParOf" srcId="{7BB94798-AD87-4B54-9479-BCEEB3BCB036}" destId="{526CF824-6F32-4A76-BA4D-042EB9A47850}" srcOrd="0" destOrd="0" presId="urn:microsoft.com/office/officeart/2018/2/layout/IconVerticalSolidList"/>
    <dgm:cxn modelId="{361F8746-45E5-4CC0-ABC7-6E90F16EF823}" type="presParOf" srcId="{7BB94798-AD87-4B54-9479-BCEEB3BCB036}" destId="{4ED661C0-8941-4D3E-A1AD-DF9F2474D77D}" srcOrd="1" destOrd="0" presId="urn:microsoft.com/office/officeart/2018/2/layout/IconVerticalSolidList"/>
    <dgm:cxn modelId="{B79BB075-446A-42BA-AF47-89960767BA19}" type="presParOf" srcId="{7BB94798-AD87-4B54-9479-BCEEB3BCB036}" destId="{099E8EDE-49B0-4E3E-8AE0-83CBE482BA12}" srcOrd="2" destOrd="0" presId="urn:microsoft.com/office/officeart/2018/2/layout/IconVerticalSolidList"/>
    <dgm:cxn modelId="{D5B6638A-ED24-40A6-9EB1-1ECA0A994675}" type="presParOf" srcId="{7BB94798-AD87-4B54-9479-BCEEB3BCB036}" destId="{41FFC418-C703-46FD-8DA6-B514F336DC2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72136"/>
          <a:ext cx="10972800" cy="1003275"/>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Workshop 1</a:t>
          </a:r>
          <a:endParaRPr lang="en-US" sz="3500" kern="1200" dirty="0"/>
        </a:p>
      </dsp:txBody>
      <dsp:txXfrm>
        <a:off x="48976" y="121112"/>
        <a:ext cx="10874848" cy="905323"/>
      </dsp:txXfrm>
    </dsp:sp>
    <dsp:sp modelId="{B041D6B0-DDE9-426A-8D23-617E80688448}">
      <dsp:nvSpPr>
        <dsp:cNvPr id="0" name=""/>
        <dsp:cNvSpPr/>
      </dsp:nvSpPr>
      <dsp:spPr>
        <a:xfrm>
          <a:off x="0" y="1075411"/>
          <a:ext cx="10972800" cy="411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GB" sz="2700" kern="1200" dirty="0"/>
            <a:t>Introduction </a:t>
          </a:r>
          <a:endParaRPr lang="en-US" sz="2700" kern="1200" dirty="0"/>
        </a:p>
        <a:p>
          <a:pPr marL="228600" lvl="1" indent="-228600" algn="l" defTabSz="1200150">
            <a:lnSpc>
              <a:spcPct val="90000"/>
            </a:lnSpc>
            <a:spcBef>
              <a:spcPct val="0"/>
            </a:spcBef>
            <a:spcAft>
              <a:spcPct val="20000"/>
            </a:spcAft>
            <a:buChar char="•"/>
          </a:pPr>
          <a:r>
            <a:rPr lang="en-GB" sz="2700" kern="1200" dirty="0"/>
            <a:t>Critical reflection - Group discussion, Emotional Intelligence, Theories and models of reflection. Links to practice as a reflective practitioner, key aspects of reflective practice. </a:t>
          </a:r>
          <a:endParaRPr lang="en-US" sz="2700" kern="1200" dirty="0"/>
        </a:p>
        <a:p>
          <a:pPr marL="228600" lvl="1" indent="-228600" algn="l" defTabSz="1200150">
            <a:lnSpc>
              <a:spcPct val="90000"/>
            </a:lnSpc>
            <a:spcBef>
              <a:spcPct val="0"/>
            </a:spcBef>
            <a:spcAft>
              <a:spcPct val="20000"/>
            </a:spcAft>
            <a:buChar char="•"/>
          </a:pPr>
          <a:r>
            <a:rPr lang="en-GB" sz="2700" kern="1200" dirty="0"/>
            <a:t>The portfolio - Task 1 Part a) Developmental Review</a:t>
          </a:r>
          <a:endParaRPr lang="en-US" sz="2700" kern="1200" dirty="0"/>
        </a:p>
        <a:p>
          <a:pPr marL="228600" lvl="1" indent="-228600" algn="l" defTabSz="1200150">
            <a:lnSpc>
              <a:spcPct val="90000"/>
            </a:lnSpc>
            <a:spcBef>
              <a:spcPct val="0"/>
            </a:spcBef>
            <a:spcAft>
              <a:spcPct val="20000"/>
            </a:spcAft>
            <a:buChar char="•"/>
          </a:pPr>
          <a:r>
            <a:rPr lang="en-GB" sz="2700" kern="1200" dirty="0"/>
            <a:t>Critically reflective writing.</a:t>
          </a:r>
          <a:endParaRPr lang="en-US" sz="2700" kern="1200" dirty="0"/>
        </a:p>
      </dsp:txBody>
      <dsp:txXfrm>
        <a:off x="0" y="1075411"/>
        <a:ext cx="10972800" cy="4114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04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313549" y="235264"/>
          <a:ext cx="570090" cy="57009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197190" y="204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b="1" kern="1200" dirty="0"/>
            <a:t>Confidentiality </a:t>
          </a:r>
          <a:r>
            <a:rPr lang="en-GB" sz="1500" kern="1200" dirty="0"/>
            <a:t>– please remember </a:t>
          </a:r>
          <a:r>
            <a:rPr lang="en-GB" sz="1500" b="1" kern="1200" dirty="0"/>
            <a:t>do not </a:t>
          </a:r>
          <a:r>
            <a:rPr lang="en-GB" sz="1500" kern="1200" dirty="0"/>
            <a:t>to use letters or made-up names when describing individuals or include any information within the portfolio that might make individuals identifiable. Refer to the people you work with by using </a:t>
          </a:r>
          <a:r>
            <a:rPr lang="en-GB" sz="1500" b="1" kern="1200" dirty="0"/>
            <a:t>numbers only</a:t>
          </a:r>
          <a:endParaRPr lang="en-US" sz="1500" kern="1200" dirty="0"/>
        </a:p>
      </dsp:txBody>
      <dsp:txXfrm>
        <a:off x="1197190" y="2045"/>
        <a:ext cx="9775609" cy="1036528"/>
      </dsp:txXfrm>
    </dsp:sp>
    <dsp:sp modelId="{07749348-DF59-4731-932E-5456FD16E417}">
      <dsp:nvSpPr>
        <dsp:cNvPr id="0" name=""/>
        <dsp:cNvSpPr/>
      </dsp:nvSpPr>
      <dsp:spPr>
        <a:xfrm>
          <a:off x="0" y="129770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313549" y="1530924"/>
          <a:ext cx="570090" cy="570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197190" y="129770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b="1" kern="1200"/>
            <a:t>Plagiarism</a:t>
          </a:r>
          <a:r>
            <a:rPr lang="en-GB" sz="1500" kern="1200"/>
            <a:t> –please note the portfolio will bring up a high plagiarism percentage when submitted this is recognized by the university</a:t>
          </a:r>
          <a:endParaRPr lang="en-US" sz="1500" kern="1200"/>
        </a:p>
      </dsp:txBody>
      <dsp:txXfrm>
        <a:off x="1197190" y="1297705"/>
        <a:ext cx="9775609" cy="1036528"/>
      </dsp:txXfrm>
    </dsp:sp>
    <dsp:sp modelId="{686039DE-5183-4BE5-A6E2-9F49603D3F36}">
      <dsp:nvSpPr>
        <dsp:cNvPr id="0" name=""/>
        <dsp:cNvSpPr/>
      </dsp:nvSpPr>
      <dsp:spPr>
        <a:xfrm>
          <a:off x="0" y="2593366"/>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313549" y="2826585"/>
          <a:ext cx="570090" cy="570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197190" y="2593366"/>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kern="1200"/>
            <a:t>Make sure you fully answer the questions – check the marking criteria for further detail on what is expected</a:t>
          </a:r>
          <a:endParaRPr lang="en-US" sz="1500" kern="1200"/>
        </a:p>
      </dsp:txBody>
      <dsp:txXfrm>
        <a:off x="1197190" y="2593366"/>
        <a:ext cx="9775609" cy="1036528"/>
      </dsp:txXfrm>
    </dsp:sp>
    <dsp:sp modelId="{95B8B605-3720-486F-92FF-8BB9670A57F8}">
      <dsp:nvSpPr>
        <dsp:cNvPr id="0" name=""/>
        <dsp:cNvSpPr/>
      </dsp:nvSpPr>
      <dsp:spPr>
        <a:xfrm>
          <a:off x="0" y="3889027"/>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313549" y="4122246"/>
          <a:ext cx="570090" cy="57009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97190" y="4103738"/>
          <a:ext cx="9775609" cy="607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kern="1200" dirty="0"/>
            <a:t>Keep to the word counts (10% leverage + or -).</a:t>
          </a:r>
          <a:endParaRPr lang="en-US" sz="1500" kern="1200" dirty="0"/>
        </a:p>
      </dsp:txBody>
      <dsp:txXfrm>
        <a:off x="1197190" y="4103738"/>
        <a:ext cx="9775609" cy="6071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173079" y="1122417"/>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3716" y="1164496"/>
        <a:ext cx="36414" cy="7282"/>
      </dsp:txXfrm>
    </dsp:sp>
    <dsp:sp modelId="{19F7E99A-8730-4A5D-B4F4-36721F08B964}">
      <dsp:nvSpPr>
        <dsp:cNvPr id="0" name=""/>
        <dsp:cNvSpPr/>
      </dsp:nvSpPr>
      <dsp:spPr>
        <a:xfrm>
          <a:off x="8411" y="218197"/>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Recognise the importance of reflection</a:t>
          </a:r>
        </a:p>
      </dsp:txBody>
      <dsp:txXfrm>
        <a:off x="8411" y="218197"/>
        <a:ext cx="3166467" cy="1899880"/>
      </dsp:txXfrm>
    </dsp:sp>
    <dsp:sp modelId="{E4565FC8-458D-4F52-8341-58BC19F177DD}">
      <dsp:nvSpPr>
        <dsp:cNvPr id="0" name=""/>
        <dsp:cNvSpPr/>
      </dsp:nvSpPr>
      <dsp:spPr>
        <a:xfrm>
          <a:off x="7067834" y="1122417"/>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98471" y="1164496"/>
        <a:ext cx="36414" cy="7282"/>
      </dsp:txXfrm>
    </dsp:sp>
    <dsp:sp modelId="{EA3ABD67-AE6B-4336-BDBF-EC4352E10B91}">
      <dsp:nvSpPr>
        <dsp:cNvPr id="0" name=""/>
        <dsp:cNvSpPr/>
      </dsp:nvSpPr>
      <dsp:spPr>
        <a:xfrm>
          <a:off x="3903167" y="218197"/>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dirty="0"/>
            <a:t>Find a model of reflective practice which you are comfortable with – this will vary for each individual</a:t>
          </a:r>
        </a:p>
      </dsp:txBody>
      <dsp:txXfrm>
        <a:off x="3903167" y="218197"/>
        <a:ext cx="3166467" cy="1899880"/>
      </dsp:txXfrm>
    </dsp:sp>
    <dsp:sp modelId="{54E54FAC-9598-45B4-BD8A-99616A943EC6}">
      <dsp:nvSpPr>
        <dsp:cNvPr id="0" name=""/>
        <dsp:cNvSpPr/>
      </dsp:nvSpPr>
      <dsp:spPr>
        <a:xfrm>
          <a:off x="1591645" y="2116278"/>
          <a:ext cx="7789510" cy="697687"/>
        </a:xfrm>
        <a:custGeom>
          <a:avLst/>
          <a:gdLst/>
          <a:ahLst/>
          <a:cxnLst/>
          <a:rect l="0" t="0" r="0" b="0"/>
          <a:pathLst>
            <a:path>
              <a:moveTo>
                <a:pt x="7789510" y="0"/>
              </a:moveTo>
              <a:lnTo>
                <a:pt x="7789510" y="365943"/>
              </a:lnTo>
              <a:lnTo>
                <a:pt x="0" y="365943"/>
              </a:lnTo>
              <a:lnTo>
                <a:pt x="0" y="697687"/>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90813" y="2461480"/>
        <a:ext cx="391174" cy="7282"/>
      </dsp:txXfrm>
    </dsp:sp>
    <dsp:sp modelId="{635ED3E7-F8B4-429F-93B9-19ECF993E455}">
      <dsp:nvSpPr>
        <dsp:cNvPr id="0" name=""/>
        <dsp:cNvSpPr/>
      </dsp:nvSpPr>
      <dsp:spPr>
        <a:xfrm>
          <a:off x="7797922" y="218197"/>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dirty="0"/>
            <a:t>Find yourself a “critical friend” – and be a critical friend to others </a:t>
          </a:r>
        </a:p>
      </dsp:txBody>
      <dsp:txXfrm>
        <a:off x="7797922" y="218197"/>
        <a:ext cx="3166467" cy="1899880"/>
      </dsp:txXfrm>
    </dsp:sp>
    <dsp:sp modelId="{B763FCA9-AEB9-4644-B1CD-F95ACA07E1FA}">
      <dsp:nvSpPr>
        <dsp:cNvPr id="0" name=""/>
        <dsp:cNvSpPr/>
      </dsp:nvSpPr>
      <dsp:spPr>
        <a:xfrm>
          <a:off x="3173079" y="3750586"/>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3716" y="3792664"/>
        <a:ext cx="36414" cy="7282"/>
      </dsp:txXfrm>
    </dsp:sp>
    <dsp:sp modelId="{B787B5C6-E277-4FF4-BE5D-A8430307C251}">
      <dsp:nvSpPr>
        <dsp:cNvPr id="0" name=""/>
        <dsp:cNvSpPr/>
      </dsp:nvSpPr>
      <dsp:spPr>
        <a:xfrm>
          <a:off x="8411" y="2846365"/>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Develop your awareness of what is impacting on your reflection</a:t>
          </a:r>
        </a:p>
      </dsp:txBody>
      <dsp:txXfrm>
        <a:off x="8411" y="2846365"/>
        <a:ext cx="3166467" cy="1899880"/>
      </dsp:txXfrm>
    </dsp:sp>
    <dsp:sp modelId="{8E37B662-70DA-4E8E-8F0C-E38538F29753}">
      <dsp:nvSpPr>
        <dsp:cNvPr id="0" name=""/>
        <dsp:cNvSpPr/>
      </dsp:nvSpPr>
      <dsp:spPr>
        <a:xfrm>
          <a:off x="7067834" y="3750586"/>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98471" y="3792664"/>
        <a:ext cx="36414" cy="7282"/>
      </dsp:txXfrm>
    </dsp:sp>
    <dsp:sp modelId="{0E2070AB-2EE3-4DB2-B0E8-FCBA23032A3B}">
      <dsp:nvSpPr>
        <dsp:cNvPr id="0" name=""/>
        <dsp:cNvSpPr/>
      </dsp:nvSpPr>
      <dsp:spPr>
        <a:xfrm>
          <a:off x="3903167" y="2846365"/>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Do not avoid the questions – but likewise do not delay actions</a:t>
          </a:r>
        </a:p>
      </dsp:txBody>
      <dsp:txXfrm>
        <a:off x="3903167" y="2846365"/>
        <a:ext cx="3166467" cy="1899880"/>
      </dsp:txXfrm>
    </dsp:sp>
    <dsp:sp modelId="{3D1B88A5-036C-4D37-B039-26AC7B686BB1}">
      <dsp:nvSpPr>
        <dsp:cNvPr id="0" name=""/>
        <dsp:cNvSpPr/>
      </dsp:nvSpPr>
      <dsp:spPr>
        <a:xfrm>
          <a:off x="7797922" y="2846365"/>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Recognise and develop the characteristics of a reflective practitioner.</a:t>
          </a:r>
        </a:p>
      </dsp:txBody>
      <dsp:txXfrm>
        <a:off x="7797922" y="2846365"/>
        <a:ext cx="3166467" cy="18998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42146-98AC-46A6-BF4C-A5F5CAAE9431}">
      <dsp:nvSpPr>
        <dsp:cNvPr id="0" name=""/>
        <dsp:cNvSpPr/>
      </dsp:nvSpPr>
      <dsp:spPr>
        <a:xfrm>
          <a:off x="464259" y="231575"/>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BDD5C4-3976-4E16-883D-2E01BA9FFE45}">
      <dsp:nvSpPr>
        <dsp:cNvPr id="0" name=""/>
        <dsp:cNvSpPr/>
      </dsp:nvSpPr>
      <dsp:spPr>
        <a:xfrm>
          <a:off x="772788" y="540104"/>
          <a:ext cx="830655" cy="8306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9CF4517-E8ED-4816-931A-614ECA7E9BAF}">
      <dsp:nvSpPr>
        <dsp:cNvPr id="0" name=""/>
        <dsp:cNvSpPr/>
      </dsp:nvSpPr>
      <dsp:spPr>
        <a:xfrm>
          <a:off x="1466" y="1779721"/>
          <a:ext cx="2373300" cy="2514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Assumption analysis</a:t>
          </a:r>
          <a:r>
            <a:rPr lang="en-US" sz="1400" kern="1200" dirty="0"/>
            <a:t>: Challenging our own beliefs and values and their impact on practice</a:t>
          </a:r>
        </a:p>
      </dsp:txBody>
      <dsp:txXfrm>
        <a:off x="1466" y="1779721"/>
        <a:ext cx="2373300" cy="2514665"/>
      </dsp:txXfrm>
    </dsp:sp>
    <dsp:sp modelId="{881D94CA-169D-4590-9BC1-81AE0DC8BCB8}">
      <dsp:nvSpPr>
        <dsp:cNvPr id="0" name=""/>
        <dsp:cNvSpPr/>
      </dsp:nvSpPr>
      <dsp:spPr>
        <a:xfrm>
          <a:off x="3252887" y="243695"/>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273F05-79F1-4C60-8253-F25C4BC16BBF}">
      <dsp:nvSpPr>
        <dsp:cNvPr id="0" name=""/>
        <dsp:cNvSpPr/>
      </dsp:nvSpPr>
      <dsp:spPr>
        <a:xfrm>
          <a:off x="3561416" y="552224"/>
          <a:ext cx="830655" cy="8306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DBF8C757-CBC3-4B45-95BD-EF2186BCBBE7}">
      <dsp:nvSpPr>
        <dsp:cNvPr id="0" name=""/>
        <dsp:cNvSpPr/>
      </dsp:nvSpPr>
      <dsp:spPr>
        <a:xfrm>
          <a:off x="2790093" y="1816081"/>
          <a:ext cx="2373300" cy="2466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Contextual awareness</a:t>
          </a:r>
          <a:r>
            <a:rPr lang="en-US" sz="1400" kern="1200" dirty="0"/>
            <a:t>: Recognition of social and cultural construction of beliefs and practice that influences our assumptions</a:t>
          </a:r>
        </a:p>
      </dsp:txBody>
      <dsp:txXfrm>
        <a:off x="2790093" y="1816081"/>
        <a:ext cx="2373300" cy="2466185"/>
      </dsp:txXfrm>
    </dsp:sp>
    <dsp:sp modelId="{2D512071-BE8D-4F14-B810-34321A9D177B}">
      <dsp:nvSpPr>
        <dsp:cNvPr id="0" name=""/>
        <dsp:cNvSpPr/>
      </dsp:nvSpPr>
      <dsp:spPr>
        <a:xfrm>
          <a:off x="6156857" y="206066"/>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8E584A-5190-4A0F-9C34-2981704B32AE}">
      <dsp:nvSpPr>
        <dsp:cNvPr id="0" name=""/>
        <dsp:cNvSpPr/>
      </dsp:nvSpPr>
      <dsp:spPr>
        <a:xfrm>
          <a:off x="6465386" y="514595"/>
          <a:ext cx="830655" cy="8306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7B21B3D-0936-49EA-8DAF-D0C359D621E2}">
      <dsp:nvSpPr>
        <dsp:cNvPr id="0" name=""/>
        <dsp:cNvSpPr/>
      </dsp:nvSpPr>
      <dsp:spPr>
        <a:xfrm>
          <a:off x="5578721" y="1782930"/>
          <a:ext cx="2603984" cy="25369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Imaginative speculation</a:t>
          </a:r>
          <a:r>
            <a:rPr lang="en-US" sz="1400" kern="1200" dirty="0"/>
            <a:t>: </a:t>
          </a:r>
        </a:p>
        <a:p>
          <a:pPr marL="0" lvl="0" indent="0" algn="ctr" defTabSz="622300">
            <a:lnSpc>
              <a:spcPct val="90000"/>
            </a:lnSpc>
            <a:spcBef>
              <a:spcPct val="0"/>
            </a:spcBef>
            <a:spcAft>
              <a:spcPct val="35000"/>
            </a:spcAft>
            <a:buNone/>
            <a:defRPr cap="all"/>
          </a:pPr>
          <a:r>
            <a:rPr lang="en-US" sz="1400" kern="1200" dirty="0"/>
            <a:t>Ability to imagine an alternative way of thinking by way of challenging our current ways of thinking</a:t>
          </a:r>
        </a:p>
      </dsp:txBody>
      <dsp:txXfrm>
        <a:off x="5578721" y="1782930"/>
        <a:ext cx="2603984" cy="2536965"/>
      </dsp:txXfrm>
    </dsp:sp>
    <dsp:sp modelId="{F33C8981-BAC8-4CD7-9420-F5149133B259}">
      <dsp:nvSpPr>
        <dsp:cNvPr id="0" name=""/>
        <dsp:cNvSpPr/>
      </dsp:nvSpPr>
      <dsp:spPr>
        <a:xfrm>
          <a:off x="9060827" y="215576"/>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B0873D-6A81-43D0-B16C-B754B25E70F6}">
      <dsp:nvSpPr>
        <dsp:cNvPr id="0" name=""/>
        <dsp:cNvSpPr/>
      </dsp:nvSpPr>
      <dsp:spPr>
        <a:xfrm>
          <a:off x="9369356" y="524105"/>
          <a:ext cx="830655" cy="8306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5D7F94D-8CEE-41D2-90BE-6CB6520F0B66}">
      <dsp:nvSpPr>
        <dsp:cNvPr id="0" name=""/>
        <dsp:cNvSpPr/>
      </dsp:nvSpPr>
      <dsp:spPr>
        <a:xfrm>
          <a:off x="8598033" y="1811459"/>
          <a:ext cx="2373300" cy="249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Reflective skepticism</a:t>
          </a:r>
          <a:r>
            <a:rPr lang="en-US" sz="1400" kern="1200" dirty="0"/>
            <a:t>: Questions universal claims or unexamined interactions by challenging </a:t>
          </a:r>
          <a:br>
            <a:rPr lang="en-US" sz="1400" kern="1200" dirty="0"/>
          </a:br>
          <a:r>
            <a:rPr lang="en-US" sz="1400" kern="1200" dirty="0"/>
            <a:t>or suspending existing knowledge and beliefs.</a:t>
          </a:r>
        </a:p>
      </dsp:txBody>
      <dsp:txXfrm>
        <a:off x="8598033" y="1811459"/>
        <a:ext cx="2373300" cy="24989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0D9F2-9A75-4AF9-9409-F5A251218C3D}">
      <dsp:nvSpPr>
        <dsp:cNvPr id="0" name=""/>
        <dsp:cNvSpPr/>
      </dsp:nvSpPr>
      <dsp:spPr>
        <a:xfrm>
          <a:off x="0" y="0"/>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BBB066-4088-4857-82BC-6CFE78406BA9}">
      <dsp:nvSpPr>
        <dsp:cNvPr id="0" name=""/>
        <dsp:cNvSpPr/>
      </dsp:nvSpPr>
      <dsp:spPr>
        <a:xfrm>
          <a:off x="273325" y="207541"/>
          <a:ext cx="496955" cy="496955"/>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C54170D-D625-45C0-9727-CCB6061EC5F1}">
      <dsp:nvSpPr>
        <dsp:cNvPr id="0" name=""/>
        <dsp:cNvSpPr/>
      </dsp:nvSpPr>
      <dsp:spPr>
        <a:xfrm>
          <a:off x="1043605" y="4242"/>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Working in small groups or individually.</a:t>
          </a:r>
          <a:endParaRPr lang="en-US" sz="1700" kern="1200" dirty="0"/>
        </a:p>
      </dsp:txBody>
      <dsp:txXfrm>
        <a:off x="1043605" y="4242"/>
        <a:ext cx="9929194" cy="903554"/>
      </dsp:txXfrm>
    </dsp:sp>
    <dsp:sp modelId="{D3BFB83C-7069-421B-B8DD-1C90673F212B}">
      <dsp:nvSpPr>
        <dsp:cNvPr id="0" name=""/>
        <dsp:cNvSpPr/>
      </dsp:nvSpPr>
      <dsp:spPr>
        <a:xfrm>
          <a:off x="0" y="1133685"/>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C5E5F5-95BC-47A0-AE6B-653CBF46A5A7}">
      <dsp:nvSpPr>
        <dsp:cNvPr id="0" name=""/>
        <dsp:cNvSpPr/>
      </dsp:nvSpPr>
      <dsp:spPr>
        <a:xfrm>
          <a:off x="273325" y="1336985"/>
          <a:ext cx="496955" cy="4969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5C54D03-E791-4FF8-94FE-5E4712951293}">
      <dsp:nvSpPr>
        <dsp:cNvPr id="0" name=""/>
        <dsp:cNvSpPr/>
      </dsp:nvSpPr>
      <dsp:spPr>
        <a:xfrm>
          <a:off x="1043605" y="1133685"/>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Please use your own observations to reflect on a critical incident at work that </a:t>
          </a:r>
          <a:r>
            <a:rPr lang="en-GB" sz="1700" b="1" kern="1200" dirty="0"/>
            <a:t>you were involved in</a:t>
          </a:r>
          <a:r>
            <a:rPr lang="en-GB" sz="1700" kern="1200" dirty="0"/>
            <a:t> relating to a case you have been or are working on</a:t>
          </a:r>
          <a:r>
            <a:rPr lang="en-GB" sz="1700" b="1" kern="1200" dirty="0"/>
            <a:t> </a:t>
          </a:r>
          <a:endParaRPr lang="en-US" sz="1700" kern="1200" dirty="0"/>
        </a:p>
      </dsp:txBody>
      <dsp:txXfrm>
        <a:off x="1043605" y="1133685"/>
        <a:ext cx="9929194" cy="903554"/>
      </dsp:txXfrm>
    </dsp:sp>
    <dsp:sp modelId="{A0FBDDF6-CE01-4F16-97C3-79326F3FFC67}">
      <dsp:nvSpPr>
        <dsp:cNvPr id="0" name=""/>
        <dsp:cNvSpPr/>
      </dsp:nvSpPr>
      <dsp:spPr>
        <a:xfrm>
          <a:off x="0" y="2263128"/>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6E548-B3D0-49FB-893F-B19434F84C64}">
      <dsp:nvSpPr>
        <dsp:cNvPr id="0" name=""/>
        <dsp:cNvSpPr/>
      </dsp:nvSpPr>
      <dsp:spPr>
        <a:xfrm>
          <a:off x="273325" y="2466428"/>
          <a:ext cx="496955" cy="496955"/>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D312197-E8DF-43B3-BBE6-C5C07FB4B56B}">
      <dsp:nvSpPr>
        <dsp:cNvPr id="0" name=""/>
        <dsp:cNvSpPr/>
      </dsp:nvSpPr>
      <dsp:spPr>
        <a:xfrm>
          <a:off x="1043605" y="2263128"/>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Use one of the reflective models in the workbook to help you reflect on this critical incident. You are welcome to use another model of reflection if you have one you prefer</a:t>
          </a:r>
          <a:endParaRPr lang="en-US" sz="1700" kern="1200" dirty="0"/>
        </a:p>
      </dsp:txBody>
      <dsp:txXfrm>
        <a:off x="1043605" y="2263128"/>
        <a:ext cx="9929194" cy="903554"/>
      </dsp:txXfrm>
    </dsp:sp>
    <dsp:sp modelId="{ECFEC251-2271-4E11-84C7-1E4D846BD5B3}">
      <dsp:nvSpPr>
        <dsp:cNvPr id="0" name=""/>
        <dsp:cNvSpPr/>
      </dsp:nvSpPr>
      <dsp:spPr>
        <a:xfrm>
          <a:off x="0" y="3392571"/>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E43133-8BAC-4932-955E-BA565A6E2119}">
      <dsp:nvSpPr>
        <dsp:cNvPr id="0" name=""/>
        <dsp:cNvSpPr/>
      </dsp:nvSpPr>
      <dsp:spPr>
        <a:xfrm>
          <a:off x="273325" y="3595871"/>
          <a:ext cx="496955" cy="496955"/>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B287AA8-4547-4A76-97C9-0F3010D71125}">
      <dsp:nvSpPr>
        <dsp:cNvPr id="0" name=""/>
        <dsp:cNvSpPr/>
      </dsp:nvSpPr>
      <dsp:spPr>
        <a:xfrm>
          <a:off x="1043605" y="3392571"/>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If you are working in a group, choose one case/incident between you to work on together using model</a:t>
          </a:r>
          <a:endParaRPr lang="en-US" sz="1700" kern="1200" dirty="0"/>
        </a:p>
      </dsp:txBody>
      <dsp:txXfrm>
        <a:off x="1043605" y="3392571"/>
        <a:ext cx="9929194" cy="903554"/>
      </dsp:txXfrm>
    </dsp:sp>
    <dsp:sp modelId="{526CF824-6F32-4A76-BA4D-042EB9A47850}">
      <dsp:nvSpPr>
        <dsp:cNvPr id="0" name=""/>
        <dsp:cNvSpPr/>
      </dsp:nvSpPr>
      <dsp:spPr>
        <a:xfrm>
          <a:off x="0" y="4522015"/>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D661C0-8941-4D3E-A1AD-DF9F2474D77D}">
      <dsp:nvSpPr>
        <dsp:cNvPr id="0" name=""/>
        <dsp:cNvSpPr/>
      </dsp:nvSpPr>
      <dsp:spPr>
        <a:xfrm>
          <a:off x="273325" y="4725315"/>
          <a:ext cx="496955" cy="496955"/>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41FFC418-C703-46FD-8DA6-B514F336DC2F}">
      <dsp:nvSpPr>
        <dsp:cNvPr id="0" name=""/>
        <dsp:cNvSpPr/>
      </dsp:nvSpPr>
      <dsp:spPr>
        <a:xfrm>
          <a:off x="1043605" y="4522015"/>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Each individual or a representative of the group will be expected to provide a brief reflection of the case using a reflective model to the larger group for around 5 minutes.</a:t>
          </a:r>
          <a:endParaRPr lang="en-US" sz="1700" kern="1200" dirty="0"/>
        </a:p>
      </dsp:txBody>
      <dsp:txXfrm>
        <a:off x="1043605" y="4522015"/>
        <a:ext cx="9929194" cy="9035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7.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AA18BD14-4174-4CA8-90DB-95817C8E5AB8}" type="datetimeFigureOut">
              <a:rPr lang="en-GB" smtClean="0"/>
              <a:t>09/03/2021</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79FAF839-70AC-47E6-B12C-E3C1DC6D70E3}" type="slidenum">
              <a:rPr lang="en-GB" smtClean="0"/>
              <a:t>‹#›</a:t>
            </a:fld>
            <a:endParaRPr lang="en-GB"/>
          </a:p>
        </p:txBody>
      </p:sp>
    </p:spTree>
    <p:extLst>
      <p:ext uri="{BB962C8B-B14F-4D97-AF65-F5344CB8AC3E}">
        <p14:creationId xmlns:p14="http://schemas.microsoft.com/office/powerpoint/2010/main" val="1814316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Introductions and setting the scene. Ice breaker if required</a:t>
            </a:r>
            <a:r>
              <a:rPr lang="en-GB" baseline="0" dirty="0"/>
              <a:t> – something about their name? </a:t>
            </a:r>
            <a:endParaRPr lang="en-GB" dirty="0"/>
          </a:p>
        </p:txBody>
      </p:sp>
    </p:spTree>
    <p:extLst>
      <p:ext uri="{BB962C8B-B14F-4D97-AF65-F5344CB8AC3E}">
        <p14:creationId xmlns:p14="http://schemas.microsoft.com/office/powerpoint/2010/main" val="2266122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640820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Tree>
    <p:extLst>
      <p:ext uri="{BB962C8B-B14F-4D97-AF65-F5344CB8AC3E}">
        <p14:creationId xmlns:p14="http://schemas.microsoft.com/office/powerpoint/2010/main" val="4050601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4845604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Drawn from education. Particularly useful in social work as it isn’t a process driven model.  Run through an explanation of the model – highlight how</a:t>
            </a:r>
            <a:r>
              <a:rPr lang="en-GB" baseline="0" dirty="0"/>
              <a:t> it can be useful in analysis within assessment practice. Explain lack of focus on power- this can be useful to being in discussion of the importance of reflecting on power/power imbalance, ADP/AOP. </a:t>
            </a:r>
            <a:endParaRPr lang="en-GB" dirty="0"/>
          </a:p>
        </p:txBody>
      </p:sp>
    </p:spTree>
    <p:extLst>
      <p:ext uri="{BB962C8B-B14F-4D97-AF65-F5344CB8AC3E}">
        <p14:creationId xmlns:p14="http://schemas.microsoft.com/office/powerpoint/2010/main" val="32334961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Exercise 3</a:t>
            </a:r>
          </a:p>
          <a:p>
            <a:r>
              <a:rPr lang="en-GB" dirty="0"/>
              <a:t>Critical incident analysis from</a:t>
            </a:r>
            <a:r>
              <a:rPr lang="en-GB" baseline="0" dirty="0"/>
              <a:t> a case or incident they were involved in </a:t>
            </a:r>
            <a:r>
              <a:rPr lang="en-GB" dirty="0"/>
              <a:t>using a reflective model</a:t>
            </a:r>
            <a:r>
              <a:rPr lang="en-GB" baseline="0" dirty="0"/>
              <a:t> – they are not limited to the ones on the power point if they have another they prefer that’s fine to use it. </a:t>
            </a:r>
            <a:r>
              <a:rPr lang="en-GB" dirty="0"/>
              <a:t> The can choose one case between</a:t>
            </a:r>
            <a:r>
              <a:rPr lang="en-GB" baseline="0" dirty="0"/>
              <a:t> them or work in pairs and do an individual plan each.</a:t>
            </a:r>
            <a:endParaRPr lang="en-GB" dirty="0"/>
          </a:p>
          <a:p>
            <a:r>
              <a:rPr lang="en-GB" dirty="0"/>
              <a:t>Feedback large group. </a:t>
            </a:r>
          </a:p>
        </p:txBody>
      </p:sp>
    </p:spTree>
    <p:extLst>
      <p:ext uri="{BB962C8B-B14F-4D97-AF65-F5344CB8AC3E}">
        <p14:creationId xmlns:p14="http://schemas.microsoft.com/office/powerpoint/2010/main" val="116525363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r>
              <a:rPr lang="en-GB" dirty="0"/>
              <a:t>Kolb is not specifically a model of reflection – rather it is a model of adult learning but it does highlight the importance of reflection on learning and developing new ideas. Therefore often adapted and used by people as a model of reflection.</a:t>
            </a:r>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16</a:t>
            </a:fld>
            <a:endParaRPr lang="en-GB" sz="1200" dirty="0">
              <a:sym typeface="Arial" charset="0"/>
            </a:endParaRPr>
          </a:p>
        </p:txBody>
      </p:sp>
    </p:spTree>
    <p:extLst>
      <p:ext uri="{BB962C8B-B14F-4D97-AF65-F5344CB8AC3E}">
        <p14:creationId xmlns:p14="http://schemas.microsoft.com/office/powerpoint/2010/main" val="33301659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sz="1200" dirty="0"/>
          </a:p>
        </p:txBody>
      </p:sp>
    </p:spTree>
    <p:extLst>
      <p:ext uri="{BB962C8B-B14F-4D97-AF65-F5344CB8AC3E}">
        <p14:creationId xmlns:p14="http://schemas.microsoft.com/office/powerpoint/2010/main" val="35772175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baseline="0" dirty="0"/>
          </a:p>
        </p:txBody>
      </p:sp>
    </p:spTree>
    <p:extLst>
      <p:ext uri="{BB962C8B-B14F-4D97-AF65-F5344CB8AC3E}">
        <p14:creationId xmlns:p14="http://schemas.microsoft.com/office/powerpoint/2010/main" val="12524926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19</a:t>
            </a:fld>
            <a:endParaRPr lang="en-GB"/>
          </a:p>
        </p:txBody>
      </p:sp>
    </p:spTree>
    <p:extLst>
      <p:ext uri="{BB962C8B-B14F-4D97-AF65-F5344CB8AC3E}">
        <p14:creationId xmlns:p14="http://schemas.microsoft.com/office/powerpoint/2010/main" val="41201970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1" dirty="0"/>
          </a:p>
        </p:txBody>
      </p:sp>
    </p:spTree>
    <p:extLst>
      <p:ext uri="{BB962C8B-B14F-4D97-AF65-F5344CB8AC3E}">
        <p14:creationId xmlns:p14="http://schemas.microsoft.com/office/powerpoint/2010/main" val="188454645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21</a:t>
            </a:fld>
            <a:endParaRPr lang="en-GB"/>
          </a:p>
        </p:txBody>
      </p:sp>
    </p:spTree>
    <p:extLst>
      <p:ext uri="{BB962C8B-B14F-4D97-AF65-F5344CB8AC3E}">
        <p14:creationId xmlns:p14="http://schemas.microsoft.com/office/powerpoint/2010/main" val="41644496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endParaRPr lang="en-GB" i="1" dirty="0"/>
          </a:p>
        </p:txBody>
      </p:sp>
    </p:spTree>
    <p:extLst>
      <p:ext uri="{BB962C8B-B14F-4D97-AF65-F5344CB8AC3E}">
        <p14:creationId xmlns:p14="http://schemas.microsoft.com/office/powerpoint/2010/main" val="22776930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18180145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054107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33289326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dirty="0"/>
              <a:t>Group discussion/questions/check in. </a:t>
            </a:r>
          </a:p>
          <a:p>
            <a:r>
              <a:rPr lang="en-GB" i="1" dirty="0"/>
              <a:t>This is a good time to discuss keeping up with work and setting deadlines with their mentors for completion of work. </a:t>
            </a:r>
          </a:p>
          <a:p>
            <a:r>
              <a:rPr lang="en-GB" i="1" dirty="0"/>
              <a:t>A draft of task 1 part a should be completed before workshop 2. It is </a:t>
            </a:r>
            <a:r>
              <a:rPr lang="en-GB" i="1"/>
              <a:t>important to </a:t>
            </a:r>
            <a:r>
              <a:rPr lang="en-GB" i="1" dirty="0"/>
              <a:t>do task 1 </a:t>
            </a:r>
            <a:r>
              <a:rPr lang="en-GB" i="1"/>
              <a:t>part (a) </a:t>
            </a:r>
            <a:r>
              <a:rPr lang="en-GB" i="1" dirty="0"/>
              <a:t>early on. </a:t>
            </a:r>
          </a:p>
        </p:txBody>
      </p:sp>
      <p:sp>
        <p:nvSpPr>
          <p:cNvPr id="4" name="Slide Number Placeholder 3"/>
          <p:cNvSpPr>
            <a:spLocks noGrp="1"/>
          </p:cNvSpPr>
          <p:nvPr>
            <p:ph type="sldNum" sz="quarter" idx="5"/>
          </p:nvPr>
        </p:nvSpPr>
        <p:spPr/>
        <p:txBody>
          <a:bodyPr/>
          <a:lstStyle/>
          <a:p>
            <a:fld id="{79FAF839-70AC-47E6-B12C-E3C1DC6D70E3}" type="slidenum">
              <a:rPr lang="en-GB" smtClean="0"/>
              <a:t>28</a:t>
            </a:fld>
            <a:endParaRPr lang="en-GB"/>
          </a:p>
        </p:txBody>
      </p:sp>
    </p:spTree>
    <p:extLst>
      <p:ext uri="{BB962C8B-B14F-4D97-AF65-F5344CB8AC3E}">
        <p14:creationId xmlns:p14="http://schemas.microsoft.com/office/powerpoint/2010/main" val="28909072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6B605FC2-929F-4C91-B695-6C3A73D236F7}" type="datetime1">
              <a:rPr lang="en-US" smtClean="0"/>
              <a:pPr>
                <a:defRPr/>
              </a:pPr>
              <a:t>3/9/21</a:t>
            </a:fld>
            <a:endParaRPr lang="en-US" dirty="0"/>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r>
              <a:rPr lang="en-GB"/>
              <a:t>Porth Agored Consolidation Programme Workshop 3</a:t>
            </a:r>
            <a:endParaRPr lang="en-US"/>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FCF1F677-8937-4898-8EE3-15B4A4D1FB13}" type="slidenum">
              <a:rPr lang="en-US" altLang="en-US" smtClean="0"/>
              <a:pPr>
                <a:defRPr/>
              </a:pPr>
              <a:t>‹#›</a:t>
            </a:fld>
            <a:endParaRPr lang="en-US" altLang="en-US"/>
          </a:p>
        </p:txBody>
      </p:sp>
      <p:sp>
        <p:nvSpPr>
          <p:cNvPr id="15" name="Title 1">
            <a:extLst>
              <a:ext uri="{FF2B5EF4-FFF2-40B4-BE49-F238E27FC236}">
                <a16:creationId xmlns:a16="http://schemas.microsoft.com/office/drawing/2014/main" id="{B1189092-644D-47FC-AF36-0CC7AEF29435}"/>
              </a:ext>
            </a:extLst>
          </p:cNvPr>
          <p:cNvSpPr txBox="1">
            <a:spLocks/>
          </p:cNvSpPr>
          <p:nvPr userDrawn="1"/>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Tree>
    <p:extLst>
      <p:ext uri="{BB962C8B-B14F-4D97-AF65-F5344CB8AC3E}">
        <p14:creationId xmlns:p14="http://schemas.microsoft.com/office/powerpoint/2010/main" val="10008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EA9897F6-54FE-44D8-BE8A-F300F6624AAB}" type="datetime1">
              <a:rPr lang="en-US" smtClean="0"/>
              <a:pPr>
                <a:defRPr/>
              </a:pPr>
              <a:t>3/9/21</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7774C298-7B0E-45D6-A1A1-14F34D0A5FD3}" type="slidenum">
              <a:rPr lang="en-GB" altLang="en-US" smtClean="0"/>
              <a:pPr>
                <a:defRPr/>
              </a:pPr>
              <a:t>‹#›</a:t>
            </a:fld>
            <a:endParaRPr lang="en-GB" altLang="en-US"/>
          </a:p>
        </p:txBody>
      </p:sp>
    </p:spTree>
    <p:extLst>
      <p:ext uri="{BB962C8B-B14F-4D97-AF65-F5344CB8AC3E}">
        <p14:creationId xmlns:p14="http://schemas.microsoft.com/office/powerpoint/2010/main" val="2986742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076719FA-C7BB-4DF5-BFC0-6920AA143039}" type="datetime1">
              <a:rPr lang="en-US" smtClean="0"/>
              <a:pPr>
                <a:defRPr/>
              </a:pPr>
              <a:t>3/9/21</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7950A7B9-3B41-4C49-A663-56908B7B63E2}" type="slidenum">
              <a:rPr lang="en-GB" altLang="en-US" smtClean="0"/>
              <a:pPr>
                <a:defRPr/>
              </a:pPr>
              <a:t>‹#›</a:t>
            </a:fld>
            <a:endParaRPr lang="en-GB" altLang="en-US"/>
          </a:p>
        </p:txBody>
      </p:sp>
    </p:spTree>
    <p:extLst>
      <p:ext uri="{BB962C8B-B14F-4D97-AF65-F5344CB8AC3E}">
        <p14:creationId xmlns:p14="http://schemas.microsoft.com/office/powerpoint/2010/main" val="298810847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6E387211-A592-47F6-9667-58F64E968F5E}" type="datetime1">
              <a:rPr lang="en-US" smtClean="0"/>
              <a:pPr>
                <a:defRPr/>
              </a:pPr>
              <a:t>3/9/21</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8D76288D-91B0-4097-99DF-199FCD5D50BE}" type="slidenum">
              <a:rPr lang="en-GB" altLang="en-US" smtClean="0"/>
              <a:pPr>
                <a:defRPr/>
              </a:pPr>
              <a:t>‹#›</a:t>
            </a:fld>
            <a:endParaRPr lang="en-GB" altLang="en-US"/>
          </a:p>
        </p:txBody>
      </p:sp>
    </p:spTree>
    <p:extLst>
      <p:ext uri="{BB962C8B-B14F-4D97-AF65-F5344CB8AC3E}">
        <p14:creationId xmlns:p14="http://schemas.microsoft.com/office/powerpoint/2010/main" val="238653691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A2C23AFF-7C23-4199-8A64-6B1B93CA7055}" type="datetime1">
              <a:rPr lang="en-US" smtClean="0"/>
              <a:pPr>
                <a:defRPr/>
              </a:pPr>
              <a:t>3/9/21</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78435ECF-4F80-4BF0-B528-2B58F0D004F7}" type="slidenum">
              <a:rPr lang="en-GB" altLang="en-US" smtClean="0"/>
              <a:pPr>
                <a:defRPr/>
              </a:pPr>
              <a:t>‹#›</a:t>
            </a:fld>
            <a:endParaRPr lang="en-GB" altLang="en-US"/>
          </a:p>
        </p:txBody>
      </p:sp>
    </p:spTree>
    <p:extLst>
      <p:ext uri="{BB962C8B-B14F-4D97-AF65-F5344CB8AC3E}">
        <p14:creationId xmlns:p14="http://schemas.microsoft.com/office/powerpoint/2010/main" val="13594558"/>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B58C5EF3-ED58-420E-8983-612671CDB6C5}" type="datetime1">
              <a:rPr lang="en-US" smtClean="0"/>
              <a:pPr>
                <a:defRPr/>
              </a:pPr>
              <a:t>3/9/21</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A6892742-2E5C-4DDB-AC1E-DA72D1691923}" type="slidenum">
              <a:rPr lang="en-GB" altLang="en-US" smtClean="0"/>
              <a:pPr>
                <a:defRPr/>
              </a:pPr>
              <a:t>‹#›</a:t>
            </a:fld>
            <a:endParaRPr lang="en-GB" altLang="en-US"/>
          </a:p>
        </p:txBody>
      </p:sp>
    </p:spTree>
    <p:extLst>
      <p:ext uri="{BB962C8B-B14F-4D97-AF65-F5344CB8AC3E}">
        <p14:creationId xmlns:p14="http://schemas.microsoft.com/office/powerpoint/2010/main" val="1304013498"/>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A4FB5DAB-4A8F-4D02-9217-3603B63897CD}" type="datetime1">
              <a:rPr lang="en-US" smtClean="0"/>
              <a:pPr>
                <a:defRPr/>
              </a:pPr>
              <a:t>3/9/21</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16EC2259-4F42-4C16-98AD-88928912FF09}" type="slidenum">
              <a:rPr lang="en-GB" altLang="en-US" smtClean="0"/>
              <a:pPr>
                <a:defRPr/>
              </a:pPr>
              <a:t>‹#›</a:t>
            </a:fld>
            <a:endParaRPr lang="en-GB" altLang="en-US"/>
          </a:p>
        </p:txBody>
      </p:sp>
    </p:spTree>
    <p:extLst>
      <p:ext uri="{BB962C8B-B14F-4D97-AF65-F5344CB8AC3E}">
        <p14:creationId xmlns:p14="http://schemas.microsoft.com/office/powerpoint/2010/main" val="70799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4904FD7F-7D61-401B-9FA1-0E28B0EDA63E}" type="datetime1">
              <a:rPr lang="en-US" smtClean="0"/>
              <a:pPr>
                <a:defRPr/>
              </a:pPr>
              <a:t>3/9/21</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C48CDC24-929E-48D7-9EE8-8E2DBF2FBC54}" type="slidenum">
              <a:rPr lang="en-GB" altLang="en-US" smtClean="0"/>
              <a:pPr>
                <a:defRPr/>
              </a:pPr>
              <a:t>‹#›</a:t>
            </a:fld>
            <a:endParaRPr lang="en-GB" altLang="en-US"/>
          </a:p>
        </p:txBody>
      </p:sp>
    </p:spTree>
    <p:extLst>
      <p:ext uri="{BB962C8B-B14F-4D97-AF65-F5344CB8AC3E}">
        <p14:creationId xmlns:p14="http://schemas.microsoft.com/office/powerpoint/2010/main" val="3653817120"/>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BAC20525-E5C4-4CD5-997C-B239C8B53BFC}" type="datetime1">
              <a:rPr lang="en-US" smtClean="0"/>
              <a:pPr>
                <a:defRPr/>
              </a:pPr>
              <a:t>3/9/21</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r>
              <a:rPr lang="en-GB"/>
              <a:t>Porth Agored Consolidation Programme Workshop 3</a:t>
            </a:r>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3A5C3DA6-DFAD-4D90-93F7-B671C1BB3414}" type="slidenum">
              <a:rPr lang="en-GB" altLang="en-US" smtClean="0"/>
              <a:pPr>
                <a:defRPr/>
              </a:pPr>
              <a:t>‹#›</a:t>
            </a:fld>
            <a:endParaRPr lang="en-GB" altLang="en-US"/>
          </a:p>
        </p:txBody>
      </p:sp>
    </p:spTree>
    <p:extLst>
      <p:ext uri="{BB962C8B-B14F-4D97-AF65-F5344CB8AC3E}">
        <p14:creationId xmlns:p14="http://schemas.microsoft.com/office/powerpoint/2010/main" val="24468086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1B09D475-0AAF-4D61-8665-DDCCFFB1F372}" type="datetime1">
              <a:rPr lang="en-US" smtClean="0"/>
              <a:pPr>
                <a:defRPr/>
              </a:pPr>
              <a:t>3/9/21</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25A5A0CA-65AD-49B1-A6AA-A4583B230FFD}" type="slidenum">
              <a:rPr lang="en-GB" altLang="en-US" smtClean="0"/>
              <a:pPr>
                <a:defRPr/>
              </a:pPr>
              <a:t>‹#›</a:t>
            </a:fld>
            <a:endParaRPr lang="en-GB" altLang="en-US"/>
          </a:p>
        </p:txBody>
      </p:sp>
    </p:spTree>
    <p:extLst>
      <p:ext uri="{BB962C8B-B14F-4D97-AF65-F5344CB8AC3E}">
        <p14:creationId xmlns:p14="http://schemas.microsoft.com/office/powerpoint/2010/main" val="1057635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0C875EBE-0192-435B-9054-E954B8F804F9}" type="datetime1">
              <a:rPr lang="en-US" smtClean="0"/>
              <a:pPr>
                <a:defRPr/>
              </a:pPr>
              <a:t>3/9/21</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16485E0B-25D5-442C-B6B9-FE554BC49327}" type="slidenum">
              <a:rPr lang="en-GB" altLang="en-US" smtClean="0"/>
              <a:pPr>
                <a:defRPr/>
              </a:pPr>
              <a:t>‹#›</a:t>
            </a:fld>
            <a:endParaRPr lang="en-GB" altLang="en-US"/>
          </a:p>
        </p:txBody>
      </p:sp>
    </p:spTree>
    <p:extLst>
      <p:ext uri="{BB962C8B-B14F-4D97-AF65-F5344CB8AC3E}">
        <p14:creationId xmlns:p14="http://schemas.microsoft.com/office/powerpoint/2010/main" val="9505504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46D2C6D8-9C68-48D8-ADAD-C804BA2AFF2B}"/>
              </a:ext>
            </a:extLst>
          </p:cNvPr>
          <p:cNvSpPr txBox="1">
            <a:spLocks/>
          </p:cNvSpPr>
          <p:nvPr userDrawn="1"/>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41840899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92B8F218-AD43-4BE9-B30A-24B8EB6C3AF2}"/>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19D4A2D8-188C-4E70-ADCE-BA605AD2337B}"/>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EB16AFD-8384-4E89-8D10-081CA4AAABFD}"/>
              </a:ext>
            </a:extLst>
          </p:cNvPr>
          <p:cNvSpPr txBox="1">
            <a:spLocks/>
          </p:cNvSpPr>
          <p:nvPr userDrawn="1"/>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727168" y="438150"/>
            <a:ext cx="9781149" cy="428606"/>
          </a:xfrm>
        </p:spPr>
        <p:txBody>
          <a:bodyPr/>
          <a:lstStyle/>
          <a:p>
            <a:r>
              <a:rPr lang="en-GB" dirty="0"/>
              <a:t>TRAINING THE TRAINERS</a:t>
            </a:r>
          </a:p>
        </p:txBody>
      </p:sp>
    </p:spTree>
    <p:extLst>
      <p:ext uri="{BB962C8B-B14F-4D97-AF65-F5344CB8AC3E}">
        <p14:creationId xmlns:p14="http://schemas.microsoft.com/office/powerpoint/2010/main" val="640276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8291379A-5110-4B9E-9325-EE7FD8F61BD0}" type="datetime1">
              <a:rPr lang="en-US" smtClean="0"/>
              <a:pPr>
                <a:defRPr/>
              </a:pPr>
              <a:t>3/9/21</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r>
              <a:rPr lang="en-GB"/>
              <a:t>Porth Agored Consolidation Programme Workshop 3</a:t>
            </a:r>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9778468B-8A05-459A-9A5A-E5CCEDDEBFE4}" type="slidenum">
              <a:rPr lang="en-GB" altLang="en-US" smtClean="0"/>
              <a:pPr>
                <a:defRPr/>
              </a:pPr>
              <a:t>‹#›</a:t>
            </a:fld>
            <a:endParaRPr lang="en-GB" altLang="en-US"/>
          </a:p>
        </p:txBody>
      </p:sp>
    </p:spTree>
    <p:extLst>
      <p:ext uri="{BB962C8B-B14F-4D97-AF65-F5344CB8AC3E}">
        <p14:creationId xmlns:p14="http://schemas.microsoft.com/office/powerpoint/2010/main" val="257815080"/>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7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_1w4AyRNFDU"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5.xml"/><Relationship Id="rId1" Type="http://schemas.openxmlformats.org/officeDocument/2006/relationships/vmlDrawing" Target="../drawings/vmlDrawing1.vml"/><Relationship Id="rId4" Type="http://schemas.openxmlformats.org/officeDocument/2006/relationships/image" Target="../media/image16.wmf"/></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18.png"/><Relationship Id="rId5" Type="http://schemas.openxmlformats.org/officeDocument/2006/relationships/image" Target="../media/image17.wmf"/><Relationship Id="rId4" Type="http://schemas.openxmlformats.org/officeDocument/2006/relationships/oleObject" Target="../embeddings/oleObject2.bin"/></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youtu.be/eSCUPKm5PTY" TargetMode="External"/><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18.pn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A455F06-97F1-4B4E-8192-46AD6B53C360}"/>
              </a:ext>
            </a:extLst>
          </p:cNvPr>
          <p:cNvSpPr>
            <a:spLocks noGrp="1"/>
          </p:cNvSpPr>
          <p:nvPr>
            <p:ph idx="1"/>
          </p:nvPr>
        </p:nvSpPr>
        <p:spPr/>
        <p:txBody>
          <a:bodyPr/>
          <a:lstStyle/>
          <a:p>
            <a:endParaRPr lang="en-GB" dirty="0"/>
          </a:p>
        </p:txBody>
      </p:sp>
      <p:sp>
        <p:nvSpPr>
          <p:cNvPr id="2" name="Title 1"/>
          <p:cNvSpPr>
            <a:spLocks noGrp="1"/>
          </p:cNvSpPr>
          <p:nvPr>
            <p:ph type="title"/>
          </p:nvPr>
        </p:nvSpPr>
        <p:spPr/>
        <p:txBody>
          <a:bodyPr>
            <a:normAutofit fontScale="90000"/>
          </a:bodyPr>
          <a:lstStyle/>
          <a:p>
            <a:pPr algn="ctr"/>
            <a:br>
              <a:rPr lang="en-GB" dirty="0"/>
            </a:br>
            <a:br>
              <a:rPr lang="en-GB" dirty="0"/>
            </a:br>
            <a:br>
              <a:rPr lang="en-GB" dirty="0"/>
            </a:br>
            <a:br>
              <a:rPr lang="en-GB" dirty="0"/>
            </a:br>
            <a:br>
              <a:rPr lang="en-GB" dirty="0"/>
            </a:br>
            <a:br>
              <a:rPr lang="en-GB" dirty="0"/>
            </a:br>
            <a:br>
              <a:rPr lang="en-GB" dirty="0"/>
            </a:br>
            <a:br>
              <a:rPr lang="en-GB" dirty="0"/>
            </a:br>
            <a:r>
              <a:rPr lang="en-GB" sz="5300" dirty="0"/>
              <a:t>Porth Agored</a:t>
            </a:r>
            <a:br>
              <a:rPr lang="en-GB" sz="5300" dirty="0"/>
            </a:br>
            <a:r>
              <a:rPr lang="en-GB" sz="5300" dirty="0"/>
              <a:t>Graduate Certificate</a:t>
            </a:r>
            <a:br>
              <a:rPr lang="en-GB" dirty="0"/>
            </a:br>
            <a:br>
              <a:rPr lang="en-GB" dirty="0"/>
            </a:br>
            <a:r>
              <a:rPr lang="en-GB" dirty="0"/>
              <a:t>Consolidation Programme</a:t>
            </a:r>
            <a:br>
              <a:rPr lang="en-GB" dirty="0"/>
            </a:br>
            <a:r>
              <a:rPr lang="en-GB" dirty="0"/>
              <a:t>Workshop 1</a:t>
            </a:r>
          </a:p>
        </p:txBody>
      </p:sp>
      <p:sp>
        <p:nvSpPr>
          <p:cNvPr id="3" name="Slide Number Placeholder 2"/>
          <p:cNvSpPr>
            <a:spLocks noGrp="1"/>
          </p:cNvSpPr>
          <p:nvPr>
            <p:ph type="sldNum" sz="quarter" idx="12"/>
          </p:nvPr>
        </p:nvSpPr>
        <p:spPr/>
        <p:txBody>
          <a:bodyPr/>
          <a:lstStyle/>
          <a:p>
            <a:fld id="{1E2FB795-8CD3-4813-9C65-0932CECE18E1}" type="slidenum">
              <a:rPr lang="en-GB" sz="2800" b="1"/>
              <a:pPr/>
              <a:t>1</a:t>
            </a:fld>
            <a:endParaRPr lang="en-GB"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3867581575"/>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p:txBody>
          <a:bodyPr anchor="ctr">
            <a:normAutofit/>
          </a:bodyPr>
          <a:lstStyle/>
          <a:p>
            <a:r>
              <a:rPr lang="en-GB" dirty="0"/>
              <a:t>Introduction</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2835628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901874" y="1588168"/>
            <a:ext cx="10384077" cy="4453859"/>
          </a:xfrm>
        </p:spPr>
        <p:txBody>
          <a:bodyPr/>
          <a:lstStyle/>
          <a:p>
            <a:r>
              <a:rPr lang="en-GB" dirty="0"/>
              <a:t>Confidentiality </a:t>
            </a:r>
          </a:p>
          <a:p>
            <a:r>
              <a:rPr lang="en-GB" dirty="0"/>
              <a:t>Respect </a:t>
            </a:r>
          </a:p>
          <a:p>
            <a:r>
              <a:rPr lang="en-GB" dirty="0"/>
              <a:t>One person speaking at one time, please use the button for putting your hand if you would like to make a comment</a:t>
            </a:r>
          </a:p>
          <a:p>
            <a:r>
              <a:rPr lang="en-GB" dirty="0"/>
              <a:t>Use the discussion box during the presentation to type in any question you may have</a:t>
            </a:r>
          </a:p>
          <a:p>
            <a:r>
              <a:rPr lang="en-GB" dirty="0"/>
              <a:t>Participation – please ensure you engage and focus</a:t>
            </a:r>
          </a:p>
          <a:p>
            <a:r>
              <a:rPr lang="en-GB" dirty="0"/>
              <a:t>Complete the set exercises before the workshop and in between sessions. </a:t>
            </a:r>
          </a:p>
          <a:p>
            <a:endParaRPr lang="en-GB" dirty="0"/>
          </a:p>
        </p:txBody>
      </p:sp>
      <p:sp>
        <p:nvSpPr>
          <p:cNvPr id="5" name="Title 4"/>
          <p:cNvSpPr>
            <a:spLocks noGrp="1"/>
          </p:cNvSpPr>
          <p:nvPr>
            <p:ph type="title"/>
          </p:nvPr>
        </p:nvSpPr>
        <p:spPr>
          <a:xfrm>
            <a:off x="588723" y="274638"/>
            <a:ext cx="11073009" cy="1143000"/>
          </a:xfrm>
        </p:spPr>
        <p:txBody>
          <a:bodyPr>
            <a:normAutofit fontScale="90000"/>
          </a:bodyPr>
          <a:lstStyle/>
          <a:p>
            <a:pPr algn="ctr"/>
            <a:br>
              <a:rPr lang="en-GB" sz="4000" dirty="0"/>
            </a:br>
            <a:r>
              <a:rPr lang="en-GB" sz="4000" dirty="0"/>
              <a:t>Expectations/Ground rules for virtual workshops</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a:t>
            </a:fld>
            <a:endParaRPr lang="en-GB"/>
          </a:p>
        </p:txBody>
      </p:sp>
    </p:spTree>
    <p:extLst>
      <p:ext uri="{BB962C8B-B14F-4D97-AF65-F5344CB8AC3E}">
        <p14:creationId xmlns:p14="http://schemas.microsoft.com/office/powerpoint/2010/main" val="213738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59567" y="1407695"/>
            <a:ext cx="9300411" cy="4769268"/>
          </a:xfrm>
        </p:spPr>
        <p:txBody>
          <a:bodyPr>
            <a:normAutofit/>
          </a:bodyPr>
          <a:lstStyle/>
          <a:p>
            <a:r>
              <a:rPr lang="en-GB" sz="2400" b="1" dirty="0"/>
              <a:t>Workshop 1 </a:t>
            </a:r>
            <a:r>
              <a:rPr lang="en-GB" sz="2400" dirty="0"/>
              <a:t>– Reflection and Critical Reflection, Developmental Review (Task 1, Part a), </a:t>
            </a:r>
          </a:p>
          <a:p>
            <a:pPr marL="109537" indent="0">
              <a:buNone/>
            </a:pPr>
            <a:r>
              <a:rPr lang="en-GB" sz="2400" dirty="0"/>
              <a:t>   Brief introduction to the observation (Task 2)</a:t>
            </a:r>
          </a:p>
          <a:p>
            <a:r>
              <a:rPr lang="en-GB" sz="2400" b="1" dirty="0"/>
              <a:t>Workshop 2 </a:t>
            </a:r>
            <a:r>
              <a:rPr lang="en-GB" sz="2400" dirty="0"/>
              <a:t>– </a:t>
            </a:r>
            <a:r>
              <a:rPr lang="en-GB" altLang="en-US" sz="2400" dirty="0">
                <a:ea typeface="Calibri" panose="020F0502020204030204" pitchFamily="34" charset="0"/>
                <a:cs typeface="Arial" panose="020B0604020202020204" pitchFamily="34" charset="0"/>
              </a:rPr>
              <a:t>Working collaboratively,</a:t>
            </a:r>
            <a:r>
              <a:rPr lang="en-GB" sz="2400" dirty="0"/>
              <a:t> Welsh context, Observation of Practice (Task 2)</a:t>
            </a:r>
          </a:p>
          <a:p>
            <a:r>
              <a:rPr lang="en-GB" sz="2400" b="1" dirty="0"/>
              <a:t>Workshop 3 </a:t>
            </a:r>
            <a:r>
              <a:rPr lang="en-GB" sz="2400" dirty="0"/>
              <a:t>Safeguarding (Task 3 and 4) Including; legislation, Social Care Wales (SCW) learning outcomes; analysis in assessment and professional decision making</a:t>
            </a:r>
          </a:p>
          <a:p>
            <a:r>
              <a:rPr lang="en-GB" sz="2400" b="1" dirty="0"/>
              <a:t>Workshop 4 </a:t>
            </a:r>
            <a:r>
              <a:rPr lang="en-GB" sz="2400" dirty="0"/>
              <a:t>-  Developmental Review (Task 1, Part b), the marking criteria, submission information, 1 to 1 session with trainer for advice, support and guidance. </a:t>
            </a:r>
          </a:p>
        </p:txBody>
      </p:sp>
      <p:sp>
        <p:nvSpPr>
          <p:cNvPr id="2" name="Title 1"/>
          <p:cNvSpPr>
            <a:spLocks noGrp="1"/>
          </p:cNvSpPr>
          <p:nvPr>
            <p:ph type="title"/>
          </p:nvPr>
        </p:nvSpPr>
        <p:spPr>
          <a:xfrm>
            <a:off x="2152650" y="365127"/>
            <a:ext cx="7886700" cy="796254"/>
          </a:xfrm>
        </p:spPr>
        <p:txBody>
          <a:bodyPr>
            <a:normAutofit/>
          </a:bodyPr>
          <a:lstStyle/>
          <a:p>
            <a:pPr algn="ctr"/>
            <a:r>
              <a:rPr lang="en-GB" sz="4400" dirty="0"/>
              <a:t>Workshop Format</a:t>
            </a:r>
          </a:p>
        </p:txBody>
      </p:sp>
      <p:sp>
        <p:nvSpPr>
          <p:cNvPr id="4" name="Slide Number Placeholder 3"/>
          <p:cNvSpPr>
            <a:spLocks noGrp="1"/>
          </p:cNvSpPr>
          <p:nvPr>
            <p:ph type="sldNum" sz="quarter" idx="12"/>
          </p:nvPr>
        </p:nvSpPr>
        <p:spPr/>
        <p:txBody>
          <a:bodyPr/>
          <a:lstStyle/>
          <a:p>
            <a:fld id="{1E2FB795-8CD3-4813-9C65-0932CECE18E1}" type="slidenum">
              <a:rPr lang="en-GB" smtClean="0"/>
              <a:pPr/>
              <a:t>4</a:t>
            </a:fld>
            <a:endParaRPr lang="en-GB"/>
          </a:p>
        </p:txBody>
      </p:sp>
    </p:spTree>
    <p:extLst>
      <p:ext uri="{BB962C8B-B14F-4D97-AF65-F5344CB8AC3E}">
        <p14:creationId xmlns:p14="http://schemas.microsoft.com/office/powerpoint/2010/main" val="310826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2036104179"/>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a:t>Portfolio Requirements</a:t>
            </a:r>
            <a:br>
              <a:rPr lang="en-GB" sz="3500"/>
            </a:br>
            <a:r>
              <a:rPr lang="en-GB" sz="3500"/>
              <a:t>See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5</a:t>
            </a:fld>
            <a:endParaRPr lang="en-GB"/>
          </a:p>
        </p:txBody>
      </p:sp>
    </p:spTree>
    <p:extLst>
      <p:ext uri="{BB962C8B-B14F-4D97-AF65-F5344CB8AC3E}">
        <p14:creationId xmlns:p14="http://schemas.microsoft.com/office/powerpoint/2010/main" val="542013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6719" y="1240078"/>
            <a:ext cx="10133556" cy="4936886"/>
          </a:xfrm>
        </p:spPr>
        <p:txBody>
          <a:bodyPr>
            <a:normAutofit fontScale="92500" lnSpcReduction="10000"/>
          </a:bodyPr>
          <a:lstStyle/>
          <a:p>
            <a:r>
              <a:rPr lang="en-GB" sz="2800" dirty="0"/>
              <a:t>Have you met with your mentor? If not you need to plan a meeting soon. If a mentor has not been identified for you yet please let the coordinator for your area know </a:t>
            </a:r>
          </a:p>
          <a:p>
            <a:r>
              <a:rPr lang="en-GB" sz="2800" dirty="0"/>
              <a:t>The learning agreement - this should be completed and signed at the first mentoring session</a:t>
            </a:r>
          </a:p>
          <a:p>
            <a:r>
              <a:rPr lang="en-GB" sz="2800" dirty="0"/>
              <a:t>Registration – have you completed the Trinity registration process? Please check you have had confirmation you are registered</a:t>
            </a:r>
          </a:p>
          <a:p>
            <a:r>
              <a:rPr lang="en-GB" sz="2800" dirty="0"/>
              <a:t>If you have any individual learning needs (e.g. dyslexia, dyspraxia) it is your responsibility to inform the university, your employer and the training department</a:t>
            </a:r>
          </a:p>
          <a:p>
            <a:r>
              <a:rPr lang="en-GB" sz="2800" dirty="0"/>
              <a:t>Submission dates</a:t>
            </a:r>
          </a:p>
          <a:p>
            <a:endParaRPr lang="en-GB" dirty="0"/>
          </a:p>
          <a:p>
            <a:endParaRPr lang="en-GB" dirty="0"/>
          </a:p>
          <a:p>
            <a:endParaRPr lang="en-GB" dirty="0"/>
          </a:p>
          <a:p>
            <a:endParaRPr lang="en-GB" dirty="0"/>
          </a:p>
        </p:txBody>
      </p:sp>
      <p:sp>
        <p:nvSpPr>
          <p:cNvPr id="2" name="Title 1"/>
          <p:cNvSpPr>
            <a:spLocks noGrp="1"/>
          </p:cNvSpPr>
          <p:nvPr>
            <p:ph type="title"/>
          </p:nvPr>
        </p:nvSpPr>
        <p:spPr>
          <a:xfrm>
            <a:off x="2152650" y="397042"/>
            <a:ext cx="7886700" cy="843036"/>
          </a:xfrm>
        </p:spPr>
        <p:txBody>
          <a:bodyPr>
            <a:normAutofit/>
          </a:bodyPr>
          <a:lstStyle/>
          <a:p>
            <a:pPr algn="ctr"/>
            <a:r>
              <a:rPr lang="en-GB" sz="4400" dirty="0"/>
              <a:t>Catching Up </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6</a:t>
            </a:fld>
            <a:endParaRPr lang="en-GB" sz="2800" b="1" dirty="0">
              <a:solidFill>
                <a:schemeClr val="bg1"/>
              </a:solidFill>
            </a:endParaRPr>
          </a:p>
        </p:txBody>
      </p:sp>
    </p:spTree>
    <p:extLst>
      <p:ext uri="{BB962C8B-B14F-4D97-AF65-F5344CB8AC3E}">
        <p14:creationId xmlns:p14="http://schemas.microsoft.com/office/powerpoint/2010/main" val="93564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lnSpcReduction="10000"/>
          </a:bodyPr>
          <a:lstStyle/>
          <a:p>
            <a:pPr>
              <a:buFont typeface="Wingdings" pitchFamily="2" charset="2"/>
              <a:buNone/>
            </a:pPr>
            <a:r>
              <a:rPr lang="en-GB" b="1" dirty="0"/>
              <a:t>Please complete these two exercises in the break</a:t>
            </a:r>
          </a:p>
          <a:p>
            <a:pPr>
              <a:buFont typeface="Wingdings" pitchFamily="2" charset="2"/>
              <a:buNone/>
            </a:pPr>
            <a:r>
              <a:rPr lang="en-GB" b="1" dirty="0"/>
              <a:t>Exercise 1</a:t>
            </a:r>
          </a:p>
          <a:p>
            <a:pPr>
              <a:buFont typeface="Wingdings" pitchFamily="2" charset="2"/>
              <a:buNone/>
            </a:pPr>
            <a:r>
              <a:rPr lang="en-GB" dirty="0"/>
              <a:t>Why is reflective practice so important for social work?</a:t>
            </a:r>
          </a:p>
          <a:p>
            <a:pPr>
              <a:buFont typeface="Wingdings" pitchFamily="2" charset="2"/>
              <a:buNone/>
            </a:pPr>
            <a:r>
              <a:rPr lang="en-GB" b="1" dirty="0"/>
              <a:t>Exercise 2 – Emotional intelligence</a:t>
            </a:r>
            <a:endParaRPr lang="en-GB" dirty="0"/>
          </a:p>
          <a:p>
            <a:r>
              <a:rPr lang="en-GB" dirty="0"/>
              <a:t>Why do you think it’s important to recognise your emotions in relation to your work? </a:t>
            </a:r>
          </a:p>
          <a:p>
            <a:r>
              <a:rPr lang="en-GB" dirty="0"/>
              <a:t>You might want to consider what could go wrong, the potential impact and outcome for people you work with, and the impact on professional decision making. </a:t>
            </a:r>
          </a:p>
          <a:p>
            <a:r>
              <a:rPr lang="en-GB" dirty="0"/>
              <a:t>It may be helpful here to relate this to an incident/case/experience you have been involved in where recognising your own emotions and their impact has been important.  </a:t>
            </a:r>
            <a:endParaRPr lang="en-GB" sz="2800" b="1" dirty="0"/>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Reflection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7</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132282" y="1440395"/>
            <a:ext cx="978304" cy="134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p:txBody>
          <a:bodyPr anchor="ctr">
            <a:normAutofit/>
          </a:bodyPr>
          <a:lstStyle/>
          <a:p>
            <a:pPr>
              <a:lnSpc>
                <a:spcPct val="90000"/>
              </a:lnSpc>
            </a:pPr>
            <a:br>
              <a:rPr lang="en-GB" sz="3500"/>
            </a:br>
            <a:r>
              <a:rPr lang="en-GB" sz="3500"/>
              <a:t>Reflective practice in social work is a:</a:t>
            </a:r>
          </a:p>
        </p:txBody>
      </p:sp>
      <p:sp>
        <p:nvSpPr>
          <p:cNvPr id="4102" name="Rectangle 6"/>
          <p:cNvSpPr>
            <a:spLocks noGrp="1" noRot="1" noChangeArrowheads="1"/>
          </p:cNvSpPr>
          <p:nvPr>
            <p:ph sz="quarter" idx="2"/>
          </p:nvPr>
        </p:nvSpPr>
        <p:spPr>
          <a:xfrm>
            <a:off x="4287188" y="1444295"/>
            <a:ext cx="7295213" cy="5140655"/>
          </a:xfrm>
        </p:spPr>
        <p:txBody>
          <a:bodyPr wrap="square" anchor="t">
            <a:noAutofit/>
          </a:bodyPr>
          <a:lstStyle/>
          <a:p>
            <a:pPr>
              <a:lnSpc>
                <a:spcPct val="90000"/>
              </a:lnSpc>
              <a:spcAft>
                <a:spcPts val="600"/>
              </a:spcAft>
            </a:pPr>
            <a:r>
              <a:rPr lang="en-GB" dirty="0"/>
              <a:t>Key aspect of professionalisation</a:t>
            </a:r>
          </a:p>
          <a:p>
            <a:pPr>
              <a:lnSpc>
                <a:spcPct val="90000"/>
              </a:lnSpc>
              <a:spcAft>
                <a:spcPts val="600"/>
              </a:spcAft>
            </a:pPr>
            <a:r>
              <a:rPr lang="en-GB" dirty="0"/>
              <a:t>CPD activity which can optimise learning</a:t>
            </a:r>
          </a:p>
          <a:p>
            <a:pPr>
              <a:lnSpc>
                <a:spcPct val="90000"/>
              </a:lnSpc>
              <a:spcAft>
                <a:spcPts val="600"/>
              </a:spcAft>
            </a:pPr>
            <a:r>
              <a:rPr lang="en-GB" dirty="0"/>
              <a:t>Improves accountability</a:t>
            </a:r>
          </a:p>
          <a:p>
            <a:pPr>
              <a:lnSpc>
                <a:spcPct val="90000"/>
              </a:lnSpc>
              <a:spcAft>
                <a:spcPts val="600"/>
              </a:spcAft>
            </a:pPr>
            <a:r>
              <a:rPr lang="en-GB" dirty="0"/>
              <a:t>Supports theorising – using theory in practice and drawing theory out of practice</a:t>
            </a:r>
          </a:p>
          <a:p>
            <a:pPr>
              <a:lnSpc>
                <a:spcPct val="90000"/>
              </a:lnSpc>
              <a:spcAft>
                <a:spcPts val="600"/>
              </a:spcAft>
            </a:pPr>
            <a:r>
              <a:rPr lang="en-GB" dirty="0"/>
              <a:t>Improves practice – particularly collaborative practice  </a:t>
            </a:r>
          </a:p>
          <a:p>
            <a:pPr>
              <a:lnSpc>
                <a:spcPct val="90000"/>
              </a:lnSpc>
              <a:spcAft>
                <a:spcPts val="600"/>
              </a:spcAft>
            </a:pPr>
            <a:r>
              <a:rPr lang="en-GB" dirty="0"/>
              <a:t>Ensures ethical decision making in complex practice</a:t>
            </a:r>
          </a:p>
          <a:p>
            <a:pPr>
              <a:lnSpc>
                <a:spcPct val="90000"/>
              </a:lnSpc>
              <a:spcAft>
                <a:spcPts val="600"/>
              </a:spcAft>
            </a:pPr>
            <a:r>
              <a:rPr lang="en-GB" dirty="0"/>
              <a:t>Enhances a practitioner’s ‘core’ and their resilience.</a:t>
            </a:r>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8</a:t>
            </a:fld>
            <a:endParaRPr lang="en-GB" b="1"/>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0" y="2060166"/>
            <a:ext cx="4547562" cy="3353538"/>
          </a:xfrm>
          <a:prstGeom prst="rect">
            <a:avLst/>
          </a:prstGeom>
          <a:noFill/>
          <a:ln>
            <a:noFill/>
            <a:prstDash val="sysDash"/>
            <a:miter lim="800000"/>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p:cNvSpPr>
            <a:spLocks noGrp="1" noRot="1" noChangeArrowheads="1"/>
          </p:cNvSpPr>
          <p:nvPr>
            <p:ph idx="1"/>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6" name="Rectangle 2"/>
          <p:cNvSpPr>
            <a:spLocks noGrp="1" noRot="1" noChangeArrowheads="1"/>
          </p:cNvSpPr>
          <p:nvPr>
            <p:ph type="title"/>
          </p:nvPr>
        </p:nvSpPr>
        <p:spPr>
          <a:xfrm>
            <a:off x="2152650" y="-243408"/>
            <a:ext cx="7886700" cy="1810271"/>
          </a:xfrm>
        </p:spPr>
        <p:txBody>
          <a:bodyPr>
            <a:normAutofit/>
          </a:bodyPr>
          <a:lstStyle/>
          <a:p>
            <a:br>
              <a:rPr lang="cy-GB" sz="2800" dirty="0"/>
            </a:br>
            <a:r>
              <a:rPr lang="cy-GB" sz="2800" dirty="0"/>
              <a:t> </a:t>
            </a:r>
            <a:r>
              <a:rPr lang="en-GB" sz="4000" dirty="0"/>
              <a:t>Social Workers who fly…..</a:t>
            </a:r>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9</a:t>
            </a:fld>
            <a:endParaRPr lang="en-GB" sz="2800" b="1" dirty="0">
              <a:solidFill>
                <a:schemeClr val="bg1"/>
              </a:solidFill>
            </a:endParaRPr>
          </a:p>
        </p:txBody>
      </p:sp>
      <p:sp>
        <p:nvSpPr>
          <p:cNvPr id="6149" name="Rectangle 5"/>
          <p:cNvSpPr>
            <a:spLocks noGrp="1" noRot="1" noChangeArrowheads="1"/>
          </p:cNvSpPr>
          <p:nvPr>
            <p:ph sz="half" idx="4294967295"/>
          </p:nvPr>
        </p:nvSpPr>
        <p:spPr>
          <a:xfrm>
            <a:off x="1004341" y="1352550"/>
            <a:ext cx="10351576" cy="5421313"/>
          </a:xfrm>
        </p:spPr>
        <p:txBody>
          <a:bodyPr>
            <a:normAutofit/>
          </a:bodyPr>
          <a:lstStyle/>
          <a:p>
            <a:pPr marL="0" indent="0">
              <a:lnSpc>
                <a:spcPct val="90000"/>
              </a:lnSpc>
              <a:buNone/>
            </a:pPr>
            <a:r>
              <a:rPr lang="en-GB" sz="2800" dirty="0">
                <a:sym typeface="Arial" charset="0"/>
              </a:rPr>
              <a:t>Research into the professional development of newly qualified social workers identified two key factors that ensure social workers:</a:t>
            </a:r>
          </a:p>
          <a:p>
            <a:pPr>
              <a:lnSpc>
                <a:spcPct val="90000"/>
              </a:lnSpc>
            </a:pPr>
            <a:r>
              <a:rPr lang="en-GB" sz="2800" dirty="0"/>
              <a:t>Have an enhanced resilience to stress</a:t>
            </a:r>
          </a:p>
          <a:p>
            <a:pPr>
              <a:lnSpc>
                <a:spcPct val="90000"/>
              </a:lnSpc>
            </a:pPr>
            <a:r>
              <a:rPr lang="en-GB" sz="2800" dirty="0"/>
              <a:t>Foster their own and other’s wellbeing</a:t>
            </a:r>
          </a:p>
          <a:p>
            <a:pPr>
              <a:lnSpc>
                <a:spcPct val="90000"/>
              </a:lnSpc>
            </a:pPr>
            <a:r>
              <a:rPr lang="en-GB" sz="2800" dirty="0"/>
              <a:t>Become “social workers who fly” after their first year in practice.</a:t>
            </a:r>
          </a:p>
          <a:p>
            <a:pPr marL="109537" indent="0" algn="ctr">
              <a:lnSpc>
                <a:spcPct val="90000"/>
              </a:lnSpc>
              <a:buNone/>
            </a:pPr>
            <a:r>
              <a:rPr lang="en-GB" sz="2800" b="1" dirty="0"/>
              <a:t>These key factors are:</a:t>
            </a:r>
          </a:p>
          <a:p>
            <a:pPr algn="ctr"/>
            <a:r>
              <a:rPr lang="en-GB" sz="2800" dirty="0"/>
              <a:t>Emotional Intelligence </a:t>
            </a:r>
          </a:p>
          <a:p>
            <a:pPr algn="ctr"/>
            <a:r>
              <a:rPr lang="en-GB" sz="2800" dirty="0"/>
              <a:t>Reflection                                                    </a:t>
            </a:r>
          </a:p>
          <a:p>
            <a:pPr marL="109537" indent="0">
              <a:buNone/>
            </a:pPr>
            <a:r>
              <a:rPr lang="en-GB" sz="1400" dirty="0">
                <a:sym typeface="Arial" charset="0"/>
              </a:rPr>
              <a:t>                                                         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pic>
        <p:nvPicPr>
          <p:cNvPr id="6" name="Picture 4" descr="Image result for barriers to reflective practice">
            <a:extLst>
              <a:ext uri="{FF2B5EF4-FFF2-40B4-BE49-F238E27FC236}">
                <a16:creationId xmlns:a16="http://schemas.microsoft.com/office/drawing/2014/main" id="{DFCF1B02-70CB-4A1B-AC3B-CAF02EE5FA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17169" y="4624087"/>
            <a:ext cx="3074831" cy="21497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24045"/>
            <a:ext cx="5471410" cy="4240530"/>
          </a:xfrm>
          <a:prstGeom prst="rect">
            <a:avLst/>
          </a:prstGeom>
          <a:noFill/>
        </p:spPr>
      </p:pic>
      <p:sp>
        <p:nvSpPr>
          <p:cNvPr id="10" name="Content Placeholder 9"/>
          <p:cNvSpPr>
            <a:spLocks noGrp="1"/>
          </p:cNvSpPr>
          <p:nvPr>
            <p:ph sz="half" idx="2"/>
          </p:nvPr>
        </p:nvSpPr>
        <p:spPr>
          <a:xfrm>
            <a:off x="5831174" y="1214203"/>
            <a:ext cx="5751226" cy="4976735"/>
          </a:xfrm>
        </p:spPr>
        <p:txBody>
          <a:bodyPr wrap="square" anchor="t">
            <a:normAutofit fontScale="92500" lnSpcReduction="10000"/>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 </a:t>
            </a:r>
          </a:p>
          <a:p>
            <a:pPr marL="0" indent="0">
              <a:lnSpc>
                <a:spcPct val="90000"/>
              </a:lnSpc>
              <a:buNone/>
            </a:pPr>
            <a:r>
              <a:rPr lang="en-GB" sz="2400" dirty="0"/>
              <a:t>Involving:</a:t>
            </a:r>
          </a:p>
          <a:p>
            <a:pPr>
              <a:lnSpc>
                <a:spcPct val="90000"/>
              </a:lnSpc>
            </a:pPr>
            <a:r>
              <a:rPr lang="en-US" sz="2400" dirty="0"/>
              <a:t>Perception of emotion </a:t>
            </a:r>
          </a:p>
          <a:p>
            <a:pPr>
              <a:lnSpc>
                <a:spcPct val="90000"/>
              </a:lnSpc>
            </a:pPr>
            <a:r>
              <a:rPr lang="en-US" sz="2400" dirty="0"/>
              <a:t>Ability to reason using emotions </a:t>
            </a:r>
          </a:p>
          <a:p>
            <a:pPr>
              <a:lnSpc>
                <a:spcPct val="90000"/>
              </a:lnSpc>
            </a:pPr>
            <a:r>
              <a:rPr lang="en-US" sz="2400" dirty="0"/>
              <a:t>Ability to understand emotions</a:t>
            </a:r>
          </a:p>
          <a:p>
            <a:pPr>
              <a:lnSpc>
                <a:spcPct val="90000"/>
              </a:lnSpc>
            </a:pPr>
            <a:r>
              <a:rPr lang="en-US" sz="2400" dirty="0"/>
              <a:t>Ability to manage emotions</a:t>
            </a:r>
          </a:p>
          <a:p>
            <a:pPr marL="0" indent="0">
              <a:lnSpc>
                <a:spcPct val="90000"/>
              </a:lnSpc>
              <a:buNone/>
            </a:pPr>
            <a:r>
              <a:rPr lang="en-US" sz="2400" dirty="0"/>
              <a:t>Emotional intelligence refers to the ability to perceive, control, and evaluate emotions </a:t>
            </a:r>
          </a:p>
          <a:p>
            <a:pPr marL="0" indent="0">
              <a:lnSpc>
                <a:spcPct val="90000"/>
              </a:lnSpc>
              <a:buNone/>
            </a:pPr>
            <a:r>
              <a:rPr lang="en-GB" sz="2400" dirty="0"/>
              <a:t>Salovey and Mayer, 1990</a:t>
            </a:r>
            <a:endParaRPr lang="en-GB" sz="2400" dirty="0">
              <a:highlight>
                <a:srgbClr val="FFFF00"/>
              </a:highlight>
            </a:endParaRP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p:txBody>
          <a:bodyPr anchor="ctr">
            <a:normAutofit/>
          </a:bodyPr>
          <a:lstStyle/>
          <a:p>
            <a:r>
              <a:rPr lang="en-GB"/>
              <a:t>Emotional Intelligence </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10</a:t>
            </a:fld>
            <a:endParaRPr lang="en-GB" b="1"/>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Developing Reflection</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extLst>
              <p:ext uri="{D42A27DB-BD31-4B8C-83A1-F6EECF244321}">
                <p14:modId xmlns:p14="http://schemas.microsoft.com/office/powerpoint/2010/main" val="2857705550"/>
              </p:ext>
            </p:extLst>
          </p:nvPr>
        </p:nvGraphicFramePr>
        <p:xfrm>
          <a:off x="609600" y="1444295"/>
          <a:ext cx="10972802" cy="4964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11</a:t>
            </a:fld>
            <a:endParaRPr lang="en-GB"/>
          </a:p>
        </p:txBody>
      </p:sp>
    </p:spTree>
    <p:extLst>
      <p:ext uri="{BB962C8B-B14F-4D97-AF65-F5344CB8AC3E}">
        <p14:creationId xmlns:p14="http://schemas.microsoft.com/office/powerpoint/2010/main" val="1908166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11442" y="1337123"/>
            <a:ext cx="8927432" cy="4713721"/>
          </a:xfrm>
        </p:spPr>
        <p:txBody>
          <a:bodyPr>
            <a:normAutofit fontScale="85000" lnSpcReduction="20000"/>
          </a:bodyPr>
          <a:lstStyle/>
          <a:p>
            <a:r>
              <a:rPr lang="en-GB" sz="2800" b="1" dirty="0"/>
              <a:t>COMPONENT MODELS OF REFLECTION</a:t>
            </a:r>
            <a:endParaRPr lang="en-GB" sz="2800" dirty="0">
              <a:hlinkClick r:id="rId3"/>
            </a:endParaRPr>
          </a:p>
          <a:p>
            <a:r>
              <a:rPr lang="en-GB" sz="2800" dirty="0">
                <a:hlinkClick r:id="rId3"/>
              </a:rPr>
              <a:t>https://youtu.be/_1w4AyRNFDU</a:t>
            </a:r>
            <a:endParaRPr lang="en-GB" sz="2800" dirty="0"/>
          </a:p>
          <a:p>
            <a:pPr marL="0" indent="0">
              <a:spcBef>
                <a:spcPct val="20000"/>
              </a:spcBef>
              <a:buNone/>
              <a:defRPr/>
            </a:pPr>
            <a:endParaRPr lang="en-GB" sz="2800" dirty="0"/>
          </a:p>
          <a:p>
            <a:pPr marL="0" indent="0">
              <a:spcBef>
                <a:spcPct val="20000"/>
              </a:spcBef>
              <a:buNone/>
              <a:defRPr/>
            </a:pPr>
            <a:r>
              <a:rPr lang="en-GB" sz="2800" dirty="0"/>
              <a:t>Donald Schön (1983) ‘The Reflective Practitioner’ provides a theory of reflection:</a:t>
            </a:r>
          </a:p>
          <a:p>
            <a:pPr>
              <a:spcBef>
                <a:spcPct val="20000"/>
              </a:spcBef>
              <a:defRPr/>
            </a:pPr>
            <a:r>
              <a:rPr lang="en-GB" sz="2800" dirty="0"/>
              <a:t>Reflection in action </a:t>
            </a:r>
          </a:p>
          <a:p>
            <a:pPr>
              <a:spcBef>
                <a:spcPct val="20000"/>
              </a:spcBef>
              <a:defRPr/>
            </a:pPr>
            <a:r>
              <a:rPr lang="en-GB" sz="2800" dirty="0"/>
              <a:t>Reflection on action </a:t>
            </a:r>
          </a:p>
          <a:p>
            <a:pPr marL="0" indent="0">
              <a:spcBef>
                <a:spcPct val="20000"/>
              </a:spcBef>
              <a:buNone/>
              <a:defRPr/>
            </a:pPr>
            <a:r>
              <a:rPr lang="en-GB" sz="2800" dirty="0"/>
              <a:t>This was adapted by Killian and </a:t>
            </a:r>
            <a:r>
              <a:rPr lang="en-GB" sz="2800" dirty="0" err="1"/>
              <a:t>Todnem</a:t>
            </a:r>
            <a:r>
              <a:rPr lang="en-GB" sz="2800" dirty="0"/>
              <a:t> (1991)  who added:</a:t>
            </a:r>
          </a:p>
          <a:p>
            <a:pPr marL="457200" indent="-457200">
              <a:spcBef>
                <a:spcPct val="20000"/>
              </a:spcBef>
              <a:defRPr/>
            </a:pPr>
            <a:r>
              <a:rPr lang="en-GB" sz="2800" dirty="0"/>
              <a:t>Reflection for action </a:t>
            </a:r>
          </a:p>
          <a:p>
            <a:pPr marL="0" indent="0">
              <a:spcBef>
                <a:spcPct val="20000"/>
              </a:spcBef>
              <a:buNone/>
              <a:defRPr/>
            </a:pPr>
            <a:r>
              <a:rPr lang="en-GB" sz="2800" dirty="0"/>
              <a:t>Remember Schön provides a theory of reflection not a model – it highlights the need to do it but not how to do it.</a:t>
            </a:r>
            <a:endParaRPr lang="en-GB" sz="1800" b="1" i="1" dirty="0"/>
          </a:p>
          <a:p>
            <a:endParaRPr lang="en-GB" dirty="0"/>
          </a:p>
        </p:txBody>
      </p:sp>
      <p:sp>
        <p:nvSpPr>
          <p:cNvPr id="2" name="Title 1"/>
          <p:cNvSpPr>
            <a:spLocks noGrp="1"/>
          </p:cNvSpPr>
          <p:nvPr>
            <p:ph type="title"/>
          </p:nvPr>
        </p:nvSpPr>
        <p:spPr>
          <a:xfrm>
            <a:off x="609600" y="673804"/>
            <a:ext cx="10972800" cy="743834"/>
          </a:xfrm>
        </p:spPr>
        <p:txBody>
          <a:bodyPr>
            <a:normAutofit fontScale="90000"/>
          </a:bodyPr>
          <a:lstStyle/>
          <a:p>
            <a:pPr algn="ctr"/>
            <a:r>
              <a:rPr lang="en-GB" sz="4400" dirty="0"/>
              <a:t>Theory of Reflection</a:t>
            </a:r>
            <a:br>
              <a:rPr lang="en-GB" sz="3600" dirty="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12</a:t>
            </a:fld>
            <a:endParaRPr lang="en-GB"/>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7433" y="4784942"/>
            <a:ext cx="2411922" cy="2073058"/>
          </a:xfrm>
          <a:prstGeom prst="rect">
            <a:avLst/>
          </a:prstGeom>
        </p:spPr>
      </p:pic>
    </p:spTree>
    <p:extLst>
      <p:ext uri="{BB962C8B-B14F-4D97-AF65-F5344CB8AC3E}">
        <p14:creationId xmlns:p14="http://schemas.microsoft.com/office/powerpoint/2010/main" val="2046177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152650" y="365127"/>
            <a:ext cx="7886700" cy="612184"/>
          </a:xfrm>
        </p:spPr>
        <p:txBody>
          <a:bodyPr>
            <a:normAutofit fontScale="90000"/>
          </a:bodyPr>
          <a:lstStyle/>
          <a:p>
            <a:pPr algn="ctr"/>
            <a:r>
              <a:rPr lang="en-GB" sz="3600" b="1" dirty="0"/>
              <a:t>Korthagen – Onion Model</a:t>
            </a:r>
          </a:p>
        </p:txBody>
      </p:sp>
      <p:sp>
        <p:nvSpPr>
          <p:cNvPr id="3" name="Text Placeholder 2"/>
          <p:cNvSpPr>
            <a:spLocks noGrp="1"/>
          </p:cNvSpPr>
          <p:nvPr>
            <p:ph sz="half" idx="1"/>
          </p:nvPr>
        </p:nvSpPr>
        <p:spPr>
          <a:xfrm>
            <a:off x="628322" y="1242645"/>
            <a:ext cx="4154694" cy="4274587"/>
          </a:xfrm>
        </p:spPr>
        <p:txBody>
          <a:bodyPr>
            <a:normAutofit fontScale="92500" lnSpcReduction="20000"/>
          </a:bodyPr>
          <a:lstStyle/>
          <a:p>
            <a:r>
              <a:rPr lang="en-GB" sz="2400" dirty="0"/>
              <a:t>Useful in social work as it isn’t a process driven model, so can be used to challenge procedural practice </a:t>
            </a:r>
          </a:p>
          <a:p>
            <a:r>
              <a:rPr lang="en-GB" sz="2400" dirty="0"/>
              <a:t>Helpful in analysis within assessment practice. It is important to be aware it can lack of focus on power, this can be addressed by visualising a knife (power) cutting through the onion, consider power in every layer.</a:t>
            </a:r>
          </a:p>
          <a:p>
            <a:endParaRPr lang="en-GB" dirty="0"/>
          </a:p>
        </p:txBody>
      </p:sp>
      <p:sp>
        <p:nvSpPr>
          <p:cNvPr id="9" name="Content Placeholder 8"/>
          <p:cNvSpPr>
            <a:spLocks noGrp="1"/>
          </p:cNvSpPr>
          <p:nvPr>
            <p:ph sz="half" idx="2"/>
          </p:nvPr>
        </p:nvSpPr>
        <p:spPr>
          <a:xfrm>
            <a:off x="5807968" y="1412777"/>
            <a:ext cx="4231382" cy="4764187"/>
          </a:xfrm>
        </p:spPr>
        <p:txBody>
          <a:bodyPr>
            <a:normAutofit fontScale="92500" lnSpcReduction="20000"/>
          </a:bodyPr>
          <a:lstStyle/>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13</a:t>
            </a:fld>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52857" y="1156699"/>
            <a:ext cx="5789574" cy="5086132"/>
          </a:xfrm>
          <a:prstGeom prst="rect">
            <a:avLst/>
          </a:prstGeom>
        </p:spPr>
      </p:pic>
    </p:spTree>
    <p:extLst>
      <p:ext uri="{BB962C8B-B14F-4D97-AF65-F5344CB8AC3E}">
        <p14:creationId xmlns:p14="http://schemas.microsoft.com/office/powerpoint/2010/main" val="14762223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339969" y="260650"/>
            <a:ext cx="5682213" cy="1080120"/>
          </a:xfrm>
        </p:spPr>
        <p:txBody>
          <a:bodyPr>
            <a:normAutofit fontScale="77500" lnSpcReduction="20000"/>
          </a:bodyPr>
          <a:lstStyle/>
          <a:p>
            <a:endParaRPr lang="en-GB" sz="2800" dirty="0"/>
          </a:p>
          <a:p>
            <a:r>
              <a:rPr lang="en-GB" sz="2800" dirty="0"/>
              <a:t>Gibbs Model of Reflection</a:t>
            </a:r>
          </a:p>
          <a:p>
            <a:endParaRPr lang="en-GB" dirty="0"/>
          </a:p>
        </p:txBody>
      </p:sp>
      <p:graphicFrame>
        <p:nvGraphicFramePr>
          <p:cNvPr id="8" name="Object 4"/>
          <p:cNvGraphicFramePr>
            <a:graphicFrameLocks noGrp="1" noChangeAspect="1"/>
          </p:cNvGraphicFramePr>
          <p:nvPr>
            <p:ph sz="half" idx="2"/>
            <p:extLst>
              <p:ext uri="{D42A27DB-BD31-4B8C-83A1-F6EECF244321}">
                <p14:modId xmlns:p14="http://schemas.microsoft.com/office/powerpoint/2010/main" val="2480067174"/>
              </p:ext>
            </p:extLst>
          </p:nvPr>
        </p:nvGraphicFramePr>
        <p:xfrm>
          <a:off x="808893" y="1556793"/>
          <a:ext cx="4349261" cy="4222214"/>
        </p:xfrm>
        <a:graphic>
          <a:graphicData uri="http://schemas.openxmlformats.org/presentationml/2006/ole">
            <mc:AlternateContent xmlns:mc="http://schemas.openxmlformats.org/markup-compatibility/2006">
              <mc:Choice xmlns:v="urn:schemas-microsoft-com:vml" Requires="v">
                <p:oleObj spid="_x0000_s1026" r:id="rId3" imgW="5411724" imgH="5167884" progId="">
                  <p:embed/>
                </p:oleObj>
              </mc:Choice>
              <mc:Fallback>
                <p:oleObj r:id="rId3" imgW="5411724" imgH="5167884" progId="">
                  <p:embed/>
                  <p:pic>
                    <p:nvPicPr>
                      <p:cNvPr id="8" name="Object 4"/>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8893" y="1556793"/>
                        <a:ext cx="4349261" cy="4222214"/>
                      </a:xfrm>
                      <a:prstGeom prst="rect">
                        <a:avLst/>
                      </a:prstGeom>
                      <a:noFill/>
                    </p:spPr>
                  </p:pic>
                </p:oleObj>
              </mc:Fallback>
            </mc:AlternateContent>
          </a:graphicData>
        </a:graphic>
      </p:graphicFrame>
      <p:sp>
        <p:nvSpPr>
          <p:cNvPr id="10" name="Text Placeholder 9"/>
          <p:cNvSpPr>
            <a:spLocks noGrp="1"/>
          </p:cNvSpPr>
          <p:nvPr>
            <p:ph type="body" sz="quarter" idx="3"/>
          </p:nvPr>
        </p:nvSpPr>
        <p:spPr>
          <a:xfrm>
            <a:off x="6153151" y="260650"/>
            <a:ext cx="4784480" cy="1080120"/>
          </a:xfrm>
        </p:spPr>
        <p:txBody>
          <a:bodyPr>
            <a:normAutofit fontScale="77500" lnSpcReduction="20000"/>
          </a:bodyPr>
          <a:lstStyle/>
          <a:p>
            <a:endParaRPr lang="en-GB" sz="2800" dirty="0"/>
          </a:p>
          <a:p>
            <a:r>
              <a:rPr lang="en-GB" sz="2800" dirty="0" err="1"/>
              <a:t>Boud</a:t>
            </a:r>
            <a:r>
              <a:rPr lang="en-GB" sz="2800" dirty="0"/>
              <a:t>, Keogh and Walker (1985)</a:t>
            </a:r>
            <a:br>
              <a:rPr lang="en-GB" dirty="0"/>
            </a:br>
            <a:endParaRPr lang="en-GB" dirty="0"/>
          </a:p>
        </p:txBody>
      </p:sp>
      <p:sp>
        <p:nvSpPr>
          <p:cNvPr id="7" name="Text Placeholder 6"/>
          <p:cNvSpPr>
            <a:spLocks noGrp="1"/>
          </p:cNvSpPr>
          <p:nvPr>
            <p:ph sz="quarter" idx="4"/>
          </p:nvPr>
        </p:nvSpPr>
        <p:spPr>
          <a:xfrm>
            <a:off x="6153151" y="1556793"/>
            <a:ext cx="4784480" cy="4632871"/>
          </a:xfrm>
        </p:spPr>
        <p:txBody>
          <a:bodyPr/>
          <a:lstStyle/>
          <a:p>
            <a:pPr marL="0" indent="0">
              <a:lnSpc>
                <a:spcPct val="100000"/>
              </a:lnSpc>
              <a:spcBef>
                <a:spcPct val="20000"/>
              </a:spcBef>
              <a:buClr>
                <a:schemeClr val="tx1"/>
              </a:buClr>
              <a:buNone/>
              <a:defRPr/>
            </a:pPr>
            <a:r>
              <a:rPr lang="en-GB" sz="2400" dirty="0"/>
              <a:t>An individual:</a:t>
            </a:r>
          </a:p>
          <a:p>
            <a:pPr marL="342900" indent="-342900">
              <a:lnSpc>
                <a:spcPct val="100000"/>
              </a:lnSpc>
              <a:spcBef>
                <a:spcPct val="20000"/>
              </a:spcBef>
              <a:buClr>
                <a:schemeClr val="tx1"/>
              </a:buClr>
              <a:defRPr/>
            </a:pPr>
            <a:r>
              <a:rPr lang="en-GB" sz="2400" dirty="0"/>
              <a:t>Recaptures their  experience</a:t>
            </a:r>
          </a:p>
          <a:p>
            <a:pPr marL="342900" indent="-342900">
              <a:lnSpc>
                <a:spcPct val="100000"/>
              </a:lnSpc>
              <a:spcBef>
                <a:spcPct val="20000"/>
              </a:spcBef>
              <a:buClr>
                <a:schemeClr val="tx1"/>
              </a:buClr>
              <a:defRPr/>
            </a:pPr>
            <a:r>
              <a:rPr lang="en-GB" sz="2400" dirty="0"/>
              <a:t>Thinks about it</a:t>
            </a:r>
          </a:p>
          <a:p>
            <a:pPr marL="342900" indent="-342900">
              <a:lnSpc>
                <a:spcPct val="100000"/>
              </a:lnSpc>
              <a:spcBef>
                <a:spcPct val="20000"/>
              </a:spcBef>
              <a:buClr>
                <a:schemeClr val="tx1"/>
              </a:buClr>
              <a:defRPr/>
            </a:pPr>
            <a:r>
              <a:rPr lang="en-GB" sz="2400" dirty="0"/>
              <a:t>Mulls it over (perhaps  with others)</a:t>
            </a:r>
          </a:p>
          <a:p>
            <a:pPr marL="342900" indent="-342900">
              <a:lnSpc>
                <a:spcPct val="100000"/>
              </a:lnSpc>
              <a:spcBef>
                <a:spcPct val="20000"/>
              </a:spcBef>
              <a:buClr>
                <a:schemeClr val="tx1"/>
              </a:buClr>
              <a:defRPr/>
            </a:pPr>
            <a:r>
              <a:rPr lang="en-GB" sz="2400" dirty="0"/>
              <a:t>Evaluates it</a:t>
            </a:r>
          </a:p>
          <a:p>
            <a:pPr marL="342900" indent="-342900">
              <a:lnSpc>
                <a:spcPct val="100000"/>
              </a:lnSpc>
              <a:spcBef>
                <a:spcPct val="20000"/>
              </a:spcBef>
              <a:buClr>
                <a:schemeClr val="tx1"/>
              </a:buClr>
              <a:defRPr/>
            </a:pPr>
            <a:r>
              <a:rPr lang="en-GB" sz="2400" dirty="0"/>
              <a:t>Acts on the reflection</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14</a:t>
            </a:fld>
            <a:endParaRPr lang="en-GB"/>
          </a:p>
        </p:txBody>
      </p:sp>
    </p:spTree>
    <p:extLst>
      <p:ext uri="{BB962C8B-B14F-4D97-AF65-F5344CB8AC3E}">
        <p14:creationId xmlns:p14="http://schemas.microsoft.com/office/powerpoint/2010/main" val="33691631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F05DA6A9-40EA-2A4B-8CFC-15499E5B0BE3}"/>
              </a:ext>
            </a:extLst>
          </p:cNvPr>
          <p:cNvSpPr>
            <a:spLocks noGrp="1"/>
          </p:cNvSpPr>
          <p:nvPr>
            <p:ph idx="1"/>
          </p:nvPr>
        </p:nvSpPr>
        <p:spPr/>
        <p:txBody>
          <a:bodyPr/>
          <a:lstStyle/>
          <a:p>
            <a:endParaRPr lang="en-US"/>
          </a:p>
        </p:txBody>
      </p:sp>
      <p:sp>
        <p:nvSpPr>
          <p:cNvPr id="8" name="Title 7">
            <a:extLst>
              <a:ext uri="{FF2B5EF4-FFF2-40B4-BE49-F238E27FC236}">
                <a16:creationId xmlns:a16="http://schemas.microsoft.com/office/drawing/2014/main" id="{644FDB3C-00F4-E14A-8A48-7011E2FF6CE9}"/>
              </a:ext>
            </a:extLst>
          </p:cNvPr>
          <p:cNvSpPr>
            <a:spLocks noGrp="1"/>
          </p:cNvSpPr>
          <p:nvPr>
            <p:ph type="title"/>
          </p:nvPr>
        </p:nvSpPr>
        <p:spPr/>
        <p:txBody>
          <a:bodyPr/>
          <a:lstStyle/>
          <a:p>
            <a:endParaRPr lang="en-US"/>
          </a:p>
        </p:txBody>
      </p:sp>
      <p:sp>
        <p:nvSpPr>
          <p:cNvPr id="4" name="Slide Number Placeholder 3"/>
          <p:cNvSpPr>
            <a:spLocks noGrp="1"/>
          </p:cNvSpPr>
          <p:nvPr>
            <p:ph type="sldNum" sz="quarter" idx="12"/>
          </p:nvPr>
        </p:nvSpPr>
        <p:spPr/>
        <p:txBody>
          <a:bodyPr/>
          <a:lstStyle/>
          <a:p>
            <a:fld id="{1E2FB795-8CD3-4813-9C65-0932CECE18E1}" type="slidenum">
              <a:rPr lang="en-GB" sz="2800" b="1"/>
              <a:pPr/>
              <a:t>15</a:t>
            </a:fld>
            <a:endParaRPr lang="en-GB" sz="2800" b="1" dirty="0"/>
          </a:p>
        </p:txBody>
      </p:sp>
      <p:sp>
        <p:nvSpPr>
          <p:cNvPr id="5" name="Rectangle 5"/>
          <p:cNvSpPr txBox="1">
            <a:spLocks noRot="1" noChangeArrowheads="1"/>
          </p:cNvSpPr>
          <p:nvPr/>
        </p:nvSpPr>
        <p:spPr>
          <a:xfrm>
            <a:off x="-1163782" y="274638"/>
            <a:ext cx="11374582" cy="922114"/>
          </a:xfrm>
          <a:prstGeom prst="rect">
            <a:avLst/>
          </a:prstGeom>
        </p:spPr>
        <p:txBody>
          <a:bodyPr vert="horz" lIns="91440" tIns="45720" rIns="91440" bIns="45720" rtlCol="0" anchor="ctr">
            <a:normAutofit/>
          </a:bodyPr>
          <a:lstStyle/>
          <a:p>
            <a:pPr algn="ctr">
              <a:spcBef>
                <a:spcPct val="0"/>
              </a:spcBef>
              <a:defRPr/>
            </a:pPr>
            <a:r>
              <a:rPr lang="en-GB" sz="3600" b="1" dirty="0" err="1">
                <a:latin typeface="+mj-lt"/>
                <a:ea typeface="+mj-ea"/>
                <a:cs typeface="+mj-cs"/>
              </a:rPr>
              <a:t>Borton</a:t>
            </a:r>
            <a:r>
              <a:rPr lang="en-GB" sz="3600" b="1" dirty="0">
                <a:latin typeface="+mj-lt"/>
                <a:ea typeface="+mj-ea"/>
                <a:cs typeface="+mj-cs"/>
              </a:rPr>
              <a:t> (1970) Model of Reflection</a:t>
            </a:r>
          </a:p>
        </p:txBody>
      </p:sp>
      <p:graphicFrame>
        <p:nvGraphicFramePr>
          <p:cNvPr id="6" name="Object 4"/>
          <p:cNvGraphicFramePr>
            <a:graphicFrameLocks noGrp="1" noChangeAspect="1"/>
          </p:cNvGraphicFramePr>
          <p:nvPr/>
        </p:nvGraphicFramePr>
        <p:xfrm>
          <a:off x="807522" y="1710046"/>
          <a:ext cx="9168075" cy="4912665"/>
        </p:xfrm>
        <a:graphic>
          <a:graphicData uri="http://schemas.openxmlformats.org/presentationml/2006/ole">
            <mc:AlternateContent xmlns:mc="http://schemas.openxmlformats.org/markup-compatibility/2006">
              <mc:Choice xmlns:v="urn:schemas-microsoft-com:vml" Requires="v">
                <p:oleObj spid="_x0000_s2050" r:id="rId4" imgW="6115812" imgH="4155948" progId="">
                  <p:embed/>
                </p:oleObj>
              </mc:Choice>
              <mc:Fallback>
                <p:oleObj r:id="rId4" imgW="6115812" imgH="4155948" progId="">
                  <p:embed/>
                  <p:pic>
                    <p:nvPicPr>
                      <p:cNvPr id="6" name="Object 4"/>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7522" y="1710046"/>
                        <a:ext cx="9168075" cy="4912665"/>
                      </a:xfrm>
                      <a:prstGeom prst="rect">
                        <a:avLst/>
                      </a:prstGeom>
                      <a:noFill/>
                    </p:spPr>
                  </p:pic>
                </p:oleObj>
              </mc:Fallback>
            </mc:AlternateContent>
          </a:graphicData>
        </a:graphic>
      </p:graphicFrame>
      <p:pic>
        <p:nvPicPr>
          <p:cNvPr id="7" name="Picture 6">
            <a:extLst>
              <a:ext uri="{FF2B5EF4-FFF2-40B4-BE49-F238E27FC236}">
                <a16:creationId xmlns:a16="http://schemas.microsoft.com/office/drawing/2014/main" id="{5F729D69-B73B-BB40-A0A6-5C3FAE391491}"/>
              </a:ext>
            </a:extLst>
          </p:cNvPr>
          <p:cNvPicPr>
            <a:picLocks noChangeAspect="1"/>
          </p:cNvPicPr>
          <p:nvPr/>
        </p:nvPicPr>
        <p:blipFill>
          <a:blip r:embed="rId6"/>
          <a:stretch>
            <a:fillRect/>
          </a:stretch>
        </p:blipFill>
        <p:spPr>
          <a:xfrm>
            <a:off x="8500394" y="235288"/>
            <a:ext cx="3082006" cy="1182350"/>
          </a:xfrm>
          <a:prstGeom prst="rect">
            <a:avLst/>
          </a:prstGeom>
        </p:spPr>
      </p:pic>
    </p:spTree>
    <p:extLst>
      <p:ext uri="{BB962C8B-B14F-4D97-AF65-F5344CB8AC3E}">
        <p14:creationId xmlns:p14="http://schemas.microsoft.com/office/powerpoint/2010/main" val="7383668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609600" y="1481138"/>
            <a:ext cx="8795657" cy="4525962"/>
          </a:xfrm>
        </p:spPr>
        <p:txBody>
          <a:bodyPr>
            <a:normAutofit lnSpcReduction="10000"/>
          </a:bodyPr>
          <a:lstStyle/>
          <a:p>
            <a:pPr>
              <a:buNone/>
              <a:tabLst>
                <a:tab pos="4395788" algn="l"/>
                <a:tab pos="4660900" algn="l"/>
              </a:tabLst>
            </a:pPr>
            <a:r>
              <a:rPr lang="en-US" sz="2000" dirty="0"/>
              <a:t>Concrete Experience	What was the event?</a:t>
            </a:r>
          </a:p>
          <a:p>
            <a:pPr>
              <a:buNone/>
              <a:tabLst>
                <a:tab pos="4395788" algn="l"/>
                <a:tab pos="4660900" algn="l"/>
              </a:tabLst>
            </a:pPr>
            <a:r>
              <a:rPr lang="en-US" sz="2000" dirty="0"/>
              <a:t>Reflective Observation	What are your 				personal thoughts and 			feelings about the 			experience?</a:t>
            </a:r>
          </a:p>
          <a:p>
            <a:pPr>
              <a:buNone/>
              <a:tabLst>
                <a:tab pos="4395788" algn="l"/>
                <a:tab pos="4660900" algn="l"/>
              </a:tabLst>
            </a:pPr>
            <a:r>
              <a:rPr lang="en-US" sz="2000" dirty="0"/>
              <a:t>Abstract </a:t>
            </a:r>
            <a:r>
              <a:rPr lang="en-US" sz="2000" dirty="0" err="1"/>
              <a:t>Conceptualisation</a:t>
            </a:r>
            <a:r>
              <a:rPr lang="en-US" sz="2000" dirty="0"/>
              <a:t>	How can you draw on 			previous experiences and on 		your knowledge to help you 		make sense’ of this 	experience?</a:t>
            </a:r>
          </a:p>
          <a:p>
            <a:pPr>
              <a:buNone/>
              <a:tabLst>
                <a:tab pos="4395788" algn="l"/>
                <a:tab pos="4660900" algn="l"/>
              </a:tabLst>
            </a:pPr>
            <a:r>
              <a:rPr lang="en-US" sz="2000" dirty="0"/>
              <a:t>Active Experimentation	If this event were to occur 		again, what would you do 		differently?</a:t>
            </a:r>
          </a:p>
          <a:p>
            <a:pPr>
              <a:buNone/>
              <a:tabLst>
                <a:tab pos="4395788" algn="l"/>
                <a:tab pos="4660900" algn="l"/>
              </a:tabLst>
            </a:pPr>
            <a:r>
              <a:rPr lang="en-US" sz="2000" dirty="0"/>
              <a:t>		What additional knowledge 		do you need to gain?</a:t>
            </a:r>
            <a:endParaRPr lang="en-GB" sz="2000" dirty="0"/>
          </a:p>
        </p:txBody>
      </p:sp>
      <p:sp>
        <p:nvSpPr>
          <p:cNvPr id="65538" name="Rectangle 2"/>
          <p:cNvSpPr>
            <a:spLocks noGrp="1" noChangeArrowheads="1"/>
          </p:cNvSpPr>
          <p:nvPr>
            <p:ph type="title"/>
          </p:nvPr>
        </p:nvSpPr>
        <p:spPr/>
        <p:txBody>
          <a:bodyPr>
            <a:normAutofit/>
          </a:bodyPr>
          <a:lstStyle/>
          <a:p>
            <a:r>
              <a:rPr lang="en-GB" sz="3000" b="1" dirty="0"/>
              <a:t>Kolb provides a model of experiential adult learning </a:t>
            </a:r>
            <a:br>
              <a:rPr lang="en-GB" sz="3000" b="1" dirty="0"/>
            </a:br>
            <a:r>
              <a:rPr lang="en-GB" sz="3000" b="1" dirty="0"/>
              <a:t>easily adapts to a reflective model</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16</a:t>
            </a:fld>
            <a:endParaRPr lang="en-GB" sz="2800" b="1" dirty="0">
              <a:solidFill>
                <a:schemeClr val="bg1"/>
              </a:solidFill>
            </a:endParaRPr>
          </a:p>
        </p:txBody>
      </p:sp>
    </p:spTree>
    <p:extLst>
      <p:ext uri="{BB962C8B-B14F-4D97-AF65-F5344CB8AC3E}">
        <p14:creationId xmlns:p14="http://schemas.microsoft.com/office/powerpoint/2010/main" val="1911299842"/>
      </p:ext>
    </p:extLst>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9268" name="Rectangle 2">
            <a:extLst>
              <a:ext uri="{FF2B5EF4-FFF2-40B4-BE49-F238E27FC236}">
                <a16:creationId xmlns:a16="http://schemas.microsoft.com/office/drawing/2014/main" id="{40A7678D-3068-4F69-AFA3-1430167FB8ED}"/>
              </a:ext>
            </a:extLst>
          </p:cNvPr>
          <p:cNvGraphicFramePr>
            <a:graphicFrameLocks noGrp="1"/>
          </p:cNvGraphicFramePr>
          <p:nvPr>
            <p:ph idx="1"/>
            <p:extLst>
              <p:ext uri="{D42A27DB-BD31-4B8C-83A1-F6EECF244321}">
                <p14:modId xmlns:p14="http://schemas.microsoft.com/office/powerpoint/2010/main" val="3445297074"/>
              </p:ext>
            </p:extLst>
          </p:nvPr>
        </p:nvGraphicFramePr>
        <p:xfrm>
          <a:off x="609600" y="1481138"/>
          <a:ext cx="109728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554" name="Rectangle 1"/>
          <p:cNvSpPr>
            <a:spLocks noGrp="1" noChangeArrowheads="1"/>
          </p:cNvSpPr>
          <p:nvPr>
            <p:ph type="title"/>
          </p:nvPr>
        </p:nvSpPr>
        <p:spPr/>
        <p:txBody>
          <a:bodyPr vert="horz" rIns="132080" rtlCol="0" anchor="ctr">
            <a:normAutofit/>
            <a:scene3d>
              <a:camera prst="orthographicFront"/>
              <a:lightRig rig="soft" dir="t"/>
            </a:scene3d>
            <a:sp3d prstMaterial="softEdge">
              <a:bevelT w="25400" h="25400"/>
            </a:sp3d>
          </a:bodyPr>
          <a:lstStyle/>
          <a:p>
            <a:pPr fontAlgn="auto">
              <a:lnSpc>
                <a:spcPct val="90000"/>
              </a:lnSpc>
              <a:spcAft>
                <a:spcPts val="0"/>
              </a:spcAft>
              <a:defRPr/>
            </a:pPr>
            <a:r>
              <a:rPr lang="en-US" sz="3500"/>
              <a:t>Characteristics of a Reflective Practitioner (Brookfield 1998)</a:t>
            </a:r>
          </a:p>
        </p:txBody>
      </p:sp>
      <p:sp>
        <p:nvSpPr>
          <p:cNvPr id="2" name="Slide Number Placeholder 1"/>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17</a:t>
            </a:fld>
            <a:endParaRPr lang="en-GB"/>
          </a:p>
        </p:txBody>
      </p:sp>
    </p:spTree>
    <p:extLst>
      <p:ext uri="{BB962C8B-B14F-4D97-AF65-F5344CB8AC3E}">
        <p14:creationId xmlns:p14="http://schemas.microsoft.com/office/powerpoint/2010/main" val="2315392503"/>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Key Aspects of Critically Reflective Practice</a:t>
            </a:r>
          </a:p>
        </p:txBody>
      </p:sp>
      <p:sp>
        <p:nvSpPr>
          <p:cNvPr id="3" name="Content Placeholder 2"/>
          <p:cNvSpPr>
            <a:spLocks noGrp="1"/>
          </p:cNvSpPr>
          <p:nvPr>
            <p:ph sz="quarter" idx="2"/>
          </p:nvPr>
        </p:nvSpPr>
        <p:spPr>
          <a:xfrm>
            <a:off x="609600" y="1444294"/>
            <a:ext cx="5386917" cy="5140656"/>
          </a:xfrm>
        </p:spPr>
        <p:txBody>
          <a:bodyPr>
            <a:normAutofit/>
          </a:bodyPr>
          <a:lstStyle/>
          <a:p>
            <a:pPr marL="0" indent="0">
              <a:buNone/>
            </a:pPr>
            <a:r>
              <a:rPr lang="en-GB" sz="2600" dirty="0"/>
              <a:t>Make sure that you address the key aspects of reflection: </a:t>
            </a:r>
          </a:p>
          <a:p>
            <a:pPr marL="0" indent="0" algn="ctr">
              <a:buNone/>
            </a:pPr>
            <a:r>
              <a:rPr lang="en-GB" dirty="0">
                <a:solidFill>
                  <a:srgbClr val="000000"/>
                </a:solidFill>
                <a:latin typeface="Arial" pitchFamily="34" charset="0"/>
                <a:sym typeface="Arial" pitchFamily="34" charset="0"/>
              </a:rPr>
              <a:t>POWER</a:t>
            </a:r>
          </a:p>
          <a:p>
            <a:pPr marL="0" indent="0" algn="ctr">
              <a:buNone/>
            </a:pPr>
            <a:r>
              <a:rPr lang="en-GB" dirty="0">
                <a:solidFill>
                  <a:srgbClr val="000000"/>
                </a:solidFill>
                <a:latin typeface="Arial" pitchFamily="34" charset="0"/>
                <a:sym typeface="Arial" pitchFamily="34" charset="0"/>
              </a:rPr>
              <a:t>VALUES</a:t>
            </a:r>
          </a:p>
          <a:p>
            <a:pPr marL="0" indent="0" algn="ctr">
              <a:buNone/>
            </a:pPr>
            <a:r>
              <a:rPr lang="en-GB" dirty="0">
                <a:solidFill>
                  <a:srgbClr val="000000"/>
                </a:solidFill>
                <a:latin typeface="Arial" pitchFamily="34" charset="0"/>
                <a:sym typeface="Arial" pitchFamily="34" charset="0"/>
              </a:rPr>
              <a:t>EMOTIONS</a:t>
            </a:r>
          </a:p>
          <a:p>
            <a:pPr marL="0" indent="0" algn="ctr">
              <a:buNone/>
            </a:pPr>
            <a:r>
              <a:rPr lang="en-GB" dirty="0">
                <a:solidFill>
                  <a:srgbClr val="000000"/>
                </a:solidFill>
                <a:latin typeface="Arial" pitchFamily="34" charset="0"/>
                <a:sym typeface="Arial" pitchFamily="34" charset="0"/>
              </a:rPr>
              <a:t>KNOWLEDGE</a:t>
            </a:r>
          </a:p>
          <a:p>
            <a:pPr marL="0" indent="0" algn="ctr">
              <a:buNone/>
            </a:pPr>
            <a:r>
              <a:rPr lang="en-GB" dirty="0">
                <a:solidFill>
                  <a:srgbClr val="000000"/>
                </a:solidFill>
                <a:latin typeface="Arial" pitchFamily="34" charset="0"/>
                <a:sym typeface="Arial" pitchFamily="34" charset="0"/>
              </a:rPr>
              <a:t>SELF AWARENESS</a:t>
            </a:r>
          </a:p>
          <a:p>
            <a:pPr marL="0" indent="0" algn="ctr">
              <a:buNone/>
            </a:pPr>
            <a:r>
              <a:rPr lang="en-GB" dirty="0">
                <a:solidFill>
                  <a:srgbClr val="000000"/>
                </a:solidFill>
                <a:latin typeface="Arial" pitchFamily="34" charset="0"/>
                <a:sym typeface="Arial" pitchFamily="34" charset="0"/>
              </a:rPr>
              <a:t>UNCERTAINTY</a:t>
            </a:r>
          </a:p>
          <a:p>
            <a:pPr marL="109537" indent="0">
              <a:buNone/>
            </a:pPr>
            <a:r>
              <a:rPr lang="en-GB" dirty="0">
                <a:solidFill>
                  <a:srgbClr val="000000"/>
                </a:solidFill>
                <a:latin typeface="Arial" pitchFamily="34" charset="0"/>
                <a:sym typeface="Arial" pitchFamily="34" charset="0"/>
              </a:rPr>
              <a:t>     </a:t>
            </a:r>
          </a:p>
          <a:p>
            <a:pPr marL="109537" indent="0">
              <a:buNone/>
            </a:pPr>
            <a:r>
              <a:rPr lang="en-US" dirty="0"/>
              <a:t>The Big 6 reflective model</a:t>
            </a:r>
          </a:p>
          <a:p>
            <a:r>
              <a:rPr lang="en-GB" dirty="0">
                <a:hlinkClick r:id="rId3"/>
              </a:rPr>
              <a:t>https://youtu.be/eSCUPKm5PTY</a:t>
            </a:r>
            <a:endParaRPr lang="en-GB" dirty="0"/>
          </a:p>
          <a:p>
            <a:endParaRPr lang="en-GB" dirty="0"/>
          </a:p>
          <a:p>
            <a:endParaRPr lang="en-GB" dirty="0"/>
          </a:p>
        </p:txBody>
      </p:sp>
      <p:sp>
        <p:nvSpPr>
          <p:cNvPr id="5" name="Content Placeholder 4"/>
          <p:cNvSpPr>
            <a:spLocks noGrp="1"/>
          </p:cNvSpPr>
          <p:nvPr>
            <p:ph sz="quarter" idx="4"/>
          </p:nvPr>
        </p:nvSpPr>
        <p:spPr>
          <a:xfrm>
            <a:off x="6193368" y="1444295"/>
            <a:ext cx="5389033" cy="4836189"/>
          </a:xfrm>
        </p:spPr>
        <p:txBody>
          <a:bodyPr>
            <a:noAutofit/>
          </a:bodyPr>
          <a:lstStyle/>
          <a:p>
            <a:r>
              <a:rPr lang="en-GB" sz="2600" dirty="0"/>
              <a:t>Using a model/s of reflective practice can provide subheadings and structure to your assignment</a:t>
            </a:r>
          </a:p>
          <a:p>
            <a:r>
              <a:rPr lang="en-GB" sz="2600" dirty="0"/>
              <a:t>Be aware that Gibb’s model can lead to overly descriptive writing </a:t>
            </a:r>
          </a:p>
          <a:p>
            <a:r>
              <a:rPr lang="en-GB" sz="2600" dirty="0"/>
              <a:t>Make sure you say which model you are using in your introduction and reference it</a:t>
            </a:r>
          </a:p>
          <a:p>
            <a:r>
              <a:rPr lang="en-GB" sz="2600" dirty="0"/>
              <a:t>Refer back to your model throughout the task.</a:t>
            </a:r>
          </a:p>
        </p:txBody>
      </p:sp>
      <p:sp>
        <p:nvSpPr>
          <p:cNvPr id="4" name="Slide Number Placeholder 3"/>
          <p:cNvSpPr>
            <a:spLocks noGrp="1"/>
          </p:cNvSpPr>
          <p:nvPr>
            <p:ph type="sldNum" sz="quarter" idx="12"/>
          </p:nvPr>
        </p:nvSpPr>
        <p:spPr/>
        <p:txBody>
          <a:bodyPr/>
          <a:lstStyle/>
          <a:p>
            <a:fld id="{1E2FB795-8CD3-4813-9C65-0932CECE18E1}" type="slidenum">
              <a:rPr lang="en-GB" smtClean="0"/>
              <a:pPr/>
              <a:t>18</a:t>
            </a:fld>
            <a:endParaRPr lang="en-GB"/>
          </a:p>
        </p:txBody>
      </p:sp>
      <p:pic>
        <p:nvPicPr>
          <p:cNvPr id="6" name="Picture 5">
            <a:extLst>
              <a:ext uri="{FF2B5EF4-FFF2-40B4-BE49-F238E27FC236}">
                <a16:creationId xmlns:a16="http://schemas.microsoft.com/office/drawing/2014/main" id="{B8E98F44-89C5-4745-87E4-DED6F6A84B02}"/>
              </a:ext>
            </a:extLst>
          </p:cNvPr>
          <p:cNvPicPr>
            <a:picLocks noChangeAspect="1"/>
          </p:cNvPicPr>
          <p:nvPr/>
        </p:nvPicPr>
        <p:blipFill>
          <a:blip r:embed="rId4"/>
          <a:stretch>
            <a:fillRect/>
          </a:stretch>
        </p:blipFill>
        <p:spPr>
          <a:xfrm>
            <a:off x="9999403" y="5924039"/>
            <a:ext cx="2192597" cy="841146"/>
          </a:xfrm>
          <a:prstGeom prst="rect">
            <a:avLst/>
          </a:prstGeom>
        </p:spPr>
      </p:pic>
    </p:spTree>
    <p:extLst>
      <p:ext uri="{BB962C8B-B14F-4D97-AF65-F5344CB8AC3E}">
        <p14:creationId xmlns:p14="http://schemas.microsoft.com/office/powerpoint/2010/main" val="9276264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605F2265-6959-4CCF-ACAA-2FDDD72CDFCA}"/>
              </a:ext>
            </a:extLst>
          </p:cNvPr>
          <p:cNvGraphicFramePr>
            <a:graphicFrameLocks noGrp="1"/>
          </p:cNvGraphicFramePr>
          <p:nvPr>
            <p:ph idx="1"/>
            <p:extLst>
              <p:ext uri="{D42A27DB-BD31-4B8C-83A1-F6EECF244321}">
                <p14:modId xmlns:p14="http://schemas.microsoft.com/office/powerpoint/2010/main" val="407950902"/>
              </p:ext>
            </p:extLst>
          </p:nvPr>
        </p:nvGraphicFramePr>
        <p:xfrm>
          <a:off x="609600" y="1153550"/>
          <a:ext cx="10972800" cy="5429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A0749D1A-404A-4B8F-B4B4-30D902C4AE3D}"/>
              </a:ext>
            </a:extLst>
          </p:cNvPr>
          <p:cNvSpPr>
            <a:spLocks noGrp="1"/>
          </p:cNvSpPr>
          <p:nvPr>
            <p:ph type="title"/>
          </p:nvPr>
        </p:nvSpPr>
        <p:spPr/>
        <p:txBody>
          <a:bodyPr anchor="ctr">
            <a:normAutofit fontScale="90000"/>
          </a:bodyPr>
          <a:lstStyle/>
          <a:p>
            <a:pPr>
              <a:lnSpc>
                <a:spcPct val="90000"/>
              </a:lnSpc>
            </a:pPr>
            <a:br>
              <a:rPr lang="en-GB" sz="2300" dirty="0"/>
            </a:br>
            <a:r>
              <a:rPr lang="en-GB" sz="3200" dirty="0"/>
              <a:t>Exercise 3 – Linking reflection to practice</a:t>
            </a:r>
            <a:br>
              <a:rPr lang="en-GB" sz="2300" dirty="0"/>
            </a:br>
            <a:endParaRPr lang="en-GB" sz="2300" dirty="0"/>
          </a:p>
        </p:txBody>
      </p:sp>
      <p:sp>
        <p:nvSpPr>
          <p:cNvPr id="4" name="Slide Number Placeholder 3">
            <a:extLst>
              <a:ext uri="{FF2B5EF4-FFF2-40B4-BE49-F238E27FC236}">
                <a16:creationId xmlns:a16="http://schemas.microsoft.com/office/drawing/2014/main" id="{070036AE-3A42-40AD-A309-66D2ED83D6CF}"/>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19</a:t>
            </a:fld>
            <a:endParaRPr lang="en-GB" altLang="en-US"/>
          </a:p>
        </p:txBody>
      </p:sp>
    </p:spTree>
    <p:extLst>
      <p:ext uri="{BB962C8B-B14F-4D97-AF65-F5344CB8AC3E}">
        <p14:creationId xmlns:p14="http://schemas.microsoft.com/office/powerpoint/2010/main" val="38247141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6265" y="1364566"/>
            <a:ext cx="11112334" cy="5128306"/>
          </a:xfrm>
        </p:spPr>
        <p:txBody>
          <a:bodyPr>
            <a:noAutofit/>
          </a:bodyPr>
          <a:lstStyle/>
          <a:p>
            <a:r>
              <a:rPr lang="en-GB" sz="2800" dirty="0"/>
              <a:t>Task 1 has two parts (a and b) </a:t>
            </a:r>
          </a:p>
          <a:p>
            <a:r>
              <a:rPr lang="en-GB" sz="2800" dirty="0"/>
              <a:t>Part a) is completed at the beginning of the programme and part b) at the end of the programme  </a:t>
            </a:r>
          </a:p>
          <a:p>
            <a:r>
              <a:rPr lang="en-GB" sz="2800" dirty="0"/>
              <a:t>This should be discussed with your mentor and/or supervisor/line manager as part of your First Three Years of Practice Individual Plan. </a:t>
            </a:r>
          </a:p>
          <a:p>
            <a:r>
              <a:rPr lang="en-GB" sz="2800" dirty="0"/>
              <a:t>Task one </a:t>
            </a:r>
            <a:r>
              <a:rPr lang="en-GB" sz="2800" b="1" dirty="0"/>
              <a:t>must </a:t>
            </a:r>
            <a:r>
              <a:rPr lang="en-GB" sz="2800" dirty="0"/>
              <a:t>incorporate the use of a model of reflection.</a:t>
            </a:r>
          </a:p>
        </p:txBody>
      </p:sp>
      <p:sp>
        <p:nvSpPr>
          <p:cNvPr id="2" name="Title 1"/>
          <p:cNvSpPr>
            <a:spLocks noGrp="1"/>
          </p:cNvSpPr>
          <p:nvPr>
            <p:ph type="title"/>
          </p:nvPr>
        </p:nvSpPr>
        <p:spPr>
          <a:xfrm>
            <a:off x="685800" y="204537"/>
            <a:ext cx="10106526" cy="1028852"/>
          </a:xfrm>
        </p:spPr>
        <p:txBody>
          <a:bodyPr>
            <a:noAutofit/>
          </a:bodyPr>
          <a:lstStyle/>
          <a:p>
            <a:pPr algn="ctr"/>
            <a:br>
              <a:rPr lang="en-GB" sz="4000" dirty="0"/>
            </a:br>
            <a:r>
              <a:rPr lang="en-GB" sz="4000" dirty="0"/>
              <a:t>Task 1 – Developmental Review (Part a)</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20</a:t>
            </a:fld>
            <a:endParaRPr lang="en-GB"/>
          </a:p>
        </p:txBody>
      </p:sp>
    </p:spTree>
    <p:extLst>
      <p:ext uri="{BB962C8B-B14F-4D97-AF65-F5344CB8AC3E}">
        <p14:creationId xmlns:p14="http://schemas.microsoft.com/office/powerpoint/2010/main" val="5393209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7AEE4D-5A29-4A63-B3FB-274C40FF1D68}"/>
              </a:ext>
            </a:extLst>
          </p:cNvPr>
          <p:cNvSpPr>
            <a:spLocks noGrp="1"/>
          </p:cNvSpPr>
          <p:nvPr>
            <p:ph idx="1"/>
          </p:nvPr>
        </p:nvSpPr>
        <p:spPr>
          <a:xfrm>
            <a:off x="1058779" y="1440493"/>
            <a:ext cx="10209443" cy="4968246"/>
          </a:xfrm>
        </p:spPr>
        <p:txBody>
          <a:bodyPr/>
          <a:lstStyle/>
          <a:p>
            <a:pPr hangingPunct="0"/>
            <a:r>
              <a:rPr lang="en-GB" sz="2400" dirty="0"/>
              <a:t>Task 1 part a)</a:t>
            </a:r>
          </a:p>
          <a:p>
            <a:pPr hangingPunct="0"/>
            <a:r>
              <a:rPr lang="en-GB" sz="2400" dirty="0"/>
              <a:t>You should reflect on the work that you will have undertaken since qualifying, identify and reflect on areas of future professional development and link these to each of the SCW learning outcomes below</a:t>
            </a:r>
          </a:p>
          <a:p>
            <a:pPr lvl="0" hangingPunct="0"/>
            <a:r>
              <a:rPr lang="en-GB" sz="2400" dirty="0"/>
              <a:t>Applying analysis in assessment to inform interventions.</a:t>
            </a:r>
          </a:p>
          <a:p>
            <a:pPr lvl="0" hangingPunct="0"/>
            <a:r>
              <a:rPr lang="en-GB" sz="2400" dirty="0"/>
              <a:t>Working collaboratively with people in need of care and support, their carers</a:t>
            </a:r>
            <a:r>
              <a:rPr lang="en-GB" sz="2400" i="1" dirty="0"/>
              <a:t> </a:t>
            </a:r>
            <a:r>
              <a:rPr lang="en-GB" sz="2400" dirty="0"/>
              <a:t>and other professionals.</a:t>
            </a:r>
          </a:p>
          <a:p>
            <a:pPr lvl="0" hangingPunct="0"/>
            <a:r>
              <a:rPr lang="en-GB" sz="2400" dirty="0"/>
              <a:t>Intervention and application of professional judgement in increasingly complex situations.</a:t>
            </a:r>
          </a:p>
          <a:p>
            <a:pPr marL="0" indent="0">
              <a:buNone/>
            </a:pPr>
            <a:r>
              <a:rPr lang="en-GB" sz="2400" dirty="0"/>
              <a:t>You must cover all three of the above learning outcomes in this task (see appendix 6 of the handbook for more detail).</a:t>
            </a:r>
          </a:p>
          <a:p>
            <a:pPr marL="0" indent="0">
              <a:buNone/>
            </a:pPr>
            <a:endParaRPr lang="en-GB" dirty="0"/>
          </a:p>
        </p:txBody>
      </p:sp>
      <p:sp>
        <p:nvSpPr>
          <p:cNvPr id="2" name="Title 1">
            <a:extLst>
              <a:ext uri="{FF2B5EF4-FFF2-40B4-BE49-F238E27FC236}">
                <a16:creationId xmlns:a16="http://schemas.microsoft.com/office/drawing/2014/main" id="{48FC0A18-CFB2-4524-8559-098440EE6488}"/>
              </a:ext>
            </a:extLst>
          </p:cNvPr>
          <p:cNvSpPr>
            <a:spLocks noGrp="1"/>
          </p:cNvSpPr>
          <p:nvPr>
            <p:ph type="title"/>
          </p:nvPr>
        </p:nvSpPr>
        <p:spPr>
          <a:xfrm>
            <a:off x="2045367" y="372978"/>
            <a:ext cx="7993983" cy="1067515"/>
          </a:xfrm>
        </p:spPr>
        <p:txBody>
          <a:bodyPr>
            <a:normAutofit fontScale="90000"/>
          </a:bodyPr>
          <a:lstStyle/>
          <a:p>
            <a:pPr hangingPunct="0"/>
            <a:br>
              <a:rPr lang="en-GB" sz="1800" i="1" dirty="0"/>
            </a:br>
            <a:br>
              <a:rPr lang="en-GB" sz="1800" i="1" dirty="0"/>
            </a:br>
            <a:br>
              <a:rPr lang="en-GB" sz="1800" i="1" dirty="0"/>
            </a:br>
            <a:br>
              <a:rPr lang="en-GB" sz="1800" i="1" dirty="0"/>
            </a:br>
            <a:br>
              <a:rPr lang="en-GB" sz="1800" i="1" dirty="0"/>
            </a:br>
            <a:br>
              <a:rPr lang="en-GB" sz="1800" i="1" dirty="0"/>
            </a:br>
            <a:r>
              <a:rPr lang="en-GB" sz="4400" dirty="0"/>
              <a:t>The SCW Learning Outcomes</a:t>
            </a:r>
            <a:br>
              <a:rPr lang="en-GB" sz="1800" i="1" dirty="0"/>
            </a:br>
            <a:br>
              <a:rPr lang="en-GB" dirty="0"/>
            </a:br>
            <a:br>
              <a:rPr lang="en-GB" dirty="0"/>
            </a:br>
            <a:endParaRPr lang="en-GB" dirty="0"/>
          </a:p>
        </p:txBody>
      </p:sp>
      <p:sp>
        <p:nvSpPr>
          <p:cNvPr id="4" name="Slide Number Placeholder 3">
            <a:extLst>
              <a:ext uri="{FF2B5EF4-FFF2-40B4-BE49-F238E27FC236}">
                <a16:creationId xmlns:a16="http://schemas.microsoft.com/office/drawing/2014/main" id="{6070EC54-8211-4632-92BA-1123B271F04B}"/>
              </a:ext>
            </a:extLst>
          </p:cNvPr>
          <p:cNvSpPr>
            <a:spLocks noGrp="1"/>
          </p:cNvSpPr>
          <p:nvPr>
            <p:ph type="sldNum" sz="quarter" idx="12"/>
          </p:nvPr>
        </p:nvSpPr>
        <p:spPr/>
        <p:txBody>
          <a:bodyPr/>
          <a:lstStyle/>
          <a:p>
            <a:fld id="{1E2FB795-8CD3-4813-9C65-0932CECE18E1}" type="slidenum">
              <a:rPr lang="en-GB" smtClean="0"/>
              <a:pPr/>
              <a:t>21</a:t>
            </a:fld>
            <a:endParaRPr lang="en-GB"/>
          </a:p>
        </p:txBody>
      </p:sp>
    </p:spTree>
    <p:extLst>
      <p:ext uri="{BB962C8B-B14F-4D97-AF65-F5344CB8AC3E}">
        <p14:creationId xmlns:p14="http://schemas.microsoft.com/office/powerpoint/2010/main" val="13054037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8779" y="1377244"/>
            <a:ext cx="9769642" cy="5115630"/>
          </a:xfrm>
        </p:spPr>
        <p:txBody>
          <a:bodyPr>
            <a:normAutofit/>
          </a:bodyPr>
          <a:lstStyle/>
          <a:p>
            <a:r>
              <a:rPr lang="en-GB" sz="2800" dirty="0"/>
              <a:t>Using a reflective model critically reflect on your professional development since qualifying as a social worker </a:t>
            </a:r>
          </a:p>
          <a:p>
            <a:r>
              <a:rPr lang="en-GB" sz="2800" dirty="0"/>
              <a:t>Make reference to the supervision, training, learning and research that has impacted on your work </a:t>
            </a:r>
          </a:p>
          <a:p>
            <a:r>
              <a:rPr lang="en-GB" sz="2800" dirty="0"/>
              <a:t>Based on this and continuing to use a reflective model outline what you have identified and agreed with your manager and/or mentor for your development over the next 12 months</a:t>
            </a:r>
          </a:p>
          <a:p>
            <a:r>
              <a:rPr lang="en-GB" sz="2800" dirty="0"/>
              <a:t>You must demonstrate how you intend to meet all of the SCW three learning outcomes.</a:t>
            </a:r>
          </a:p>
        </p:txBody>
      </p:sp>
      <p:sp>
        <p:nvSpPr>
          <p:cNvPr id="2" name="Title 1"/>
          <p:cNvSpPr>
            <a:spLocks noGrp="1"/>
          </p:cNvSpPr>
          <p:nvPr>
            <p:ph type="title"/>
          </p:nvPr>
        </p:nvSpPr>
        <p:spPr>
          <a:xfrm>
            <a:off x="2152650" y="365126"/>
            <a:ext cx="7886700" cy="808917"/>
          </a:xfrm>
        </p:spPr>
        <p:txBody>
          <a:bodyPr>
            <a:normAutofit/>
          </a:bodyPr>
          <a:lstStyle/>
          <a:p>
            <a:pPr algn="ctr"/>
            <a:r>
              <a:rPr lang="en-GB" sz="4000" dirty="0"/>
              <a:t>Task 1 part a) - The Question</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22</a:t>
            </a:fld>
            <a:endParaRPr lang="en-GB"/>
          </a:p>
        </p:txBody>
      </p:sp>
    </p:spTree>
    <p:extLst>
      <p:ext uri="{BB962C8B-B14F-4D97-AF65-F5344CB8AC3E}">
        <p14:creationId xmlns:p14="http://schemas.microsoft.com/office/powerpoint/2010/main" val="1848298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C433C1-7954-4BAC-B48B-94C5C193CBDE}"/>
              </a:ext>
            </a:extLst>
          </p:cNvPr>
          <p:cNvSpPr>
            <a:spLocks noGrp="1"/>
          </p:cNvSpPr>
          <p:nvPr>
            <p:ph idx="1"/>
          </p:nvPr>
        </p:nvSpPr>
        <p:spPr>
          <a:xfrm>
            <a:off x="1022683" y="1684421"/>
            <a:ext cx="9962643" cy="4724318"/>
          </a:xfrm>
        </p:spPr>
        <p:txBody>
          <a:bodyPr/>
          <a:lstStyle/>
          <a:p>
            <a:pPr marL="457200" indent="-457200"/>
            <a:r>
              <a:rPr lang="en-GB" sz="2900" dirty="0"/>
              <a:t>It may help you to consider the first part of Task 1 (part a) as your introduction to the task. </a:t>
            </a:r>
          </a:p>
          <a:p>
            <a:r>
              <a:rPr lang="en-GB" sz="2900" dirty="0"/>
              <a:t>Reflect on what have been the main areas of learning and development since you qualified, e.g. where has your confidence and competence grown and developed?</a:t>
            </a:r>
          </a:p>
          <a:p>
            <a:r>
              <a:rPr lang="en-GB" sz="2900" dirty="0"/>
              <a:t>Reflect on what has/hasn’t supported you in this e.g. supervision, training, learning and research.</a:t>
            </a:r>
          </a:p>
          <a:p>
            <a:endParaRPr lang="en-GB" dirty="0"/>
          </a:p>
          <a:p>
            <a:endParaRPr lang="en-GB" dirty="0"/>
          </a:p>
        </p:txBody>
      </p:sp>
      <p:sp>
        <p:nvSpPr>
          <p:cNvPr id="2" name="Title 1">
            <a:extLst>
              <a:ext uri="{FF2B5EF4-FFF2-40B4-BE49-F238E27FC236}">
                <a16:creationId xmlns:a16="http://schemas.microsoft.com/office/drawing/2014/main" id="{727B0EFA-C2AE-456A-B863-63C4672746AA}"/>
              </a:ext>
            </a:extLst>
          </p:cNvPr>
          <p:cNvSpPr>
            <a:spLocks noGrp="1"/>
          </p:cNvSpPr>
          <p:nvPr>
            <p:ph type="title"/>
          </p:nvPr>
        </p:nvSpPr>
        <p:spPr>
          <a:xfrm>
            <a:off x="1941342" y="332657"/>
            <a:ext cx="9043984" cy="1224136"/>
          </a:xfrm>
        </p:spPr>
        <p:txBody>
          <a:bodyPr>
            <a:noAutofit/>
          </a:bodyPr>
          <a:lstStyle/>
          <a:p>
            <a:r>
              <a:rPr lang="en-GB" sz="4000" dirty="0"/>
              <a:t>Making a Start - P</a:t>
            </a:r>
            <a:r>
              <a:rPr lang="en-GB" sz="4000" b="1" dirty="0"/>
              <a:t>rofessional Development Since Qualifying</a:t>
            </a:r>
            <a:r>
              <a:rPr lang="en-GB" sz="4000" dirty="0"/>
              <a:t> </a:t>
            </a:r>
          </a:p>
        </p:txBody>
      </p:sp>
      <p:sp>
        <p:nvSpPr>
          <p:cNvPr id="4" name="Slide Number Placeholder 3">
            <a:extLst>
              <a:ext uri="{FF2B5EF4-FFF2-40B4-BE49-F238E27FC236}">
                <a16:creationId xmlns:a16="http://schemas.microsoft.com/office/drawing/2014/main" id="{42FD93BC-A776-4859-B50D-219CBA19D9AF}"/>
              </a:ext>
            </a:extLst>
          </p:cNvPr>
          <p:cNvSpPr>
            <a:spLocks noGrp="1"/>
          </p:cNvSpPr>
          <p:nvPr>
            <p:ph type="sldNum" sz="quarter" idx="12"/>
          </p:nvPr>
        </p:nvSpPr>
        <p:spPr/>
        <p:txBody>
          <a:bodyPr/>
          <a:lstStyle/>
          <a:p>
            <a:fld id="{1E2FB795-8CD3-4813-9C65-0932CECE18E1}" type="slidenum">
              <a:rPr lang="en-GB" smtClean="0"/>
              <a:pPr/>
              <a:t>23</a:t>
            </a:fld>
            <a:endParaRPr lang="en-GB"/>
          </a:p>
        </p:txBody>
      </p:sp>
    </p:spTree>
    <p:extLst>
      <p:ext uri="{BB962C8B-B14F-4D97-AF65-F5344CB8AC3E}">
        <p14:creationId xmlns:p14="http://schemas.microsoft.com/office/powerpoint/2010/main" val="22617776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1579" y="1010653"/>
            <a:ext cx="10927905" cy="5173579"/>
          </a:xfrm>
        </p:spPr>
        <p:txBody>
          <a:bodyPr>
            <a:normAutofit lnSpcReduction="10000"/>
          </a:bodyPr>
          <a:lstStyle/>
          <a:p>
            <a:pPr marL="0" indent="0">
              <a:buNone/>
            </a:pPr>
            <a:r>
              <a:rPr lang="en-GB" sz="2600" dirty="0"/>
              <a:t>In relation to your professional development over the course of the next year identify areas in which you need/want to develop your skills and knowledge and </a:t>
            </a:r>
            <a:r>
              <a:rPr lang="en-GB" sz="2600" b="1" dirty="0"/>
              <a:t>link these to the 3 SCW learning outcomes.</a:t>
            </a:r>
          </a:p>
          <a:p>
            <a:pPr marL="0" indent="0">
              <a:buNone/>
            </a:pPr>
            <a:r>
              <a:rPr lang="en-GB" sz="2600" dirty="0"/>
              <a:t>You could consider:</a:t>
            </a:r>
          </a:p>
          <a:p>
            <a:r>
              <a:rPr lang="en-GB" sz="2600" dirty="0"/>
              <a:t>What would support you to become a more confident, competent and resilient practitioner? </a:t>
            </a:r>
          </a:p>
          <a:p>
            <a:r>
              <a:rPr lang="en-GB" sz="2600" dirty="0"/>
              <a:t>Are there any barriers/obstacles to you doing this?</a:t>
            </a:r>
          </a:p>
          <a:p>
            <a:r>
              <a:rPr lang="en-GB" sz="2600" dirty="0"/>
              <a:t>What areas of your development do you think will be important for the people/families you work with and other professionals you work with? What is important to you?</a:t>
            </a:r>
          </a:p>
          <a:p>
            <a:r>
              <a:rPr lang="en-GB" sz="2600" dirty="0"/>
              <a:t>How will you address these learning needs? E.g. through training, through supervision, research etc. </a:t>
            </a:r>
          </a:p>
          <a:p>
            <a:endParaRPr lang="en-GB" sz="2400" dirty="0">
              <a:highlight>
                <a:srgbClr val="FFFF00"/>
              </a:highlight>
            </a:endParaRPr>
          </a:p>
        </p:txBody>
      </p:sp>
      <p:sp>
        <p:nvSpPr>
          <p:cNvPr id="4" name="Title 3"/>
          <p:cNvSpPr>
            <a:spLocks noGrp="1"/>
          </p:cNvSpPr>
          <p:nvPr>
            <p:ph type="title"/>
          </p:nvPr>
        </p:nvSpPr>
        <p:spPr>
          <a:xfrm>
            <a:off x="1490597" y="348916"/>
            <a:ext cx="8548753" cy="661737"/>
          </a:xfrm>
        </p:spPr>
        <p:txBody>
          <a:bodyPr>
            <a:noAutofit/>
          </a:bodyPr>
          <a:lstStyle/>
          <a:p>
            <a:pPr algn="ctr"/>
            <a:r>
              <a:rPr lang="en-GB" sz="3600" dirty="0"/>
              <a:t>Making a Start – Future Development</a:t>
            </a:r>
          </a:p>
        </p:txBody>
      </p:sp>
      <p:sp>
        <p:nvSpPr>
          <p:cNvPr id="3" name="Slide Number Placeholder 2"/>
          <p:cNvSpPr>
            <a:spLocks noGrp="1"/>
          </p:cNvSpPr>
          <p:nvPr>
            <p:ph type="sldNum" sz="quarter" idx="12"/>
          </p:nvPr>
        </p:nvSpPr>
        <p:spPr/>
        <p:txBody>
          <a:bodyPr/>
          <a:lstStyle/>
          <a:p>
            <a:fld id="{1E2FB795-8CD3-4813-9C65-0932CECE18E1}" type="slidenum">
              <a:rPr lang="en-GB" smtClean="0"/>
              <a:pPr/>
              <a:t>24</a:t>
            </a:fld>
            <a:endParaRPr lang="en-GB"/>
          </a:p>
        </p:txBody>
      </p:sp>
    </p:spTree>
    <p:extLst>
      <p:ext uri="{BB962C8B-B14F-4D97-AF65-F5344CB8AC3E}">
        <p14:creationId xmlns:p14="http://schemas.microsoft.com/office/powerpoint/2010/main" val="103660904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Levels of Reflective Writing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a:bodyPr>
          <a:lstStyle/>
          <a:p>
            <a:pPr>
              <a:lnSpc>
                <a:spcPct val="90000"/>
              </a:lnSpc>
            </a:pPr>
            <a:r>
              <a:rPr lang="en-GB" b="1" dirty="0"/>
              <a:t>Descriptive</a:t>
            </a:r>
          </a:p>
          <a:p>
            <a:pPr>
              <a:lnSpc>
                <a:spcPct val="90000"/>
              </a:lnSpc>
            </a:pPr>
            <a:r>
              <a:rPr lang="en-GB" b="1" dirty="0"/>
              <a:t>Descriptive reflective</a:t>
            </a:r>
            <a:r>
              <a:rPr lang="en-GB" dirty="0"/>
              <a:t>: description of events with some deeper consideration</a:t>
            </a:r>
          </a:p>
          <a:p>
            <a:pPr>
              <a:lnSpc>
                <a:spcPct val="90000"/>
              </a:lnSpc>
            </a:pPr>
            <a:r>
              <a:rPr lang="en-GB" b="1" dirty="0"/>
              <a:t>Dialogic reflective</a:t>
            </a:r>
            <a:r>
              <a:rPr lang="en-GB" dirty="0"/>
              <a:t>: steps back from the situation, explores own role and hypothesises about what could have been done differently. Analyses the situation making wider links and exploring different perspectives </a:t>
            </a:r>
          </a:p>
          <a:p>
            <a:pPr>
              <a:lnSpc>
                <a:spcPct val="90000"/>
              </a:lnSpc>
            </a:pPr>
            <a:r>
              <a:rPr lang="en-GB" b="1" dirty="0"/>
              <a:t>Critically reflective</a:t>
            </a:r>
            <a:r>
              <a:rPr lang="en-GB" dirty="0"/>
              <a:t>: as above but also shows consideration of socio-political context (particularly power)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25</a:t>
            </a:fld>
            <a:endParaRPr lang="en-GB"/>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Tree>
    <p:extLst>
      <p:ext uri="{BB962C8B-B14F-4D97-AF65-F5344CB8AC3E}">
        <p14:creationId xmlns:p14="http://schemas.microsoft.com/office/powerpoint/2010/main" val="267129187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86589" y="1491916"/>
            <a:ext cx="10034337" cy="4916823"/>
          </a:xfrm>
        </p:spPr>
        <p:txBody>
          <a:bodyPr>
            <a:normAutofit/>
          </a:bodyPr>
          <a:lstStyle/>
          <a:p>
            <a:pPr marL="457200" indent="-457200"/>
            <a:r>
              <a:rPr lang="en-GB" sz="2800" dirty="0"/>
              <a:t>D</a:t>
            </a:r>
            <a:r>
              <a:rPr lang="en-GB" sz="2400" dirty="0"/>
              <a:t>escribe the experience. Provide details on the event or activity that you are going to reflect on </a:t>
            </a:r>
          </a:p>
          <a:p>
            <a:pPr marL="457200" indent="-457200"/>
            <a:r>
              <a:rPr lang="en-GB" sz="2800" dirty="0"/>
              <a:t>E</a:t>
            </a:r>
            <a:r>
              <a:rPr lang="en-GB" sz="2400" dirty="0"/>
              <a:t>xamine the experience through a lens which integrates personal experience and academic content. Analyse the experience using assumption analysis, contextual awareness, imaginative speculation and reflective scepticism. </a:t>
            </a:r>
          </a:p>
          <a:p>
            <a:pPr marL="457200" indent="-457200"/>
            <a:r>
              <a:rPr lang="en-US" sz="1200" dirty="0"/>
              <a:t>(Brookfield 1998, slide 19)</a:t>
            </a:r>
            <a:endParaRPr lang="en-GB" sz="1200" dirty="0"/>
          </a:p>
          <a:p>
            <a:pPr marL="457200" indent="-457200"/>
            <a:r>
              <a:rPr lang="en-GB" sz="2800" dirty="0"/>
              <a:t>A</a:t>
            </a:r>
            <a:r>
              <a:rPr lang="en-GB" sz="2400" dirty="0"/>
              <a:t>rticulate your learning by responding to the reflective model you have used.</a:t>
            </a:r>
          </a:p>
          <a:p>
            <a:pPr marL="0" indent="0">
              <a:buNone/>
            </a:pPr>
            <a:r>
              <a:rPr lang="en-GB" sz="2400" dirty="0"/>
              <a:t>For example:  What did I learn? How did I learn it? Why does it matter to me as a social worker? What will I do in future social work practice in light of this learning?</a:t>
            </a:r>
          </a:p>
        </p:txBody>
      </p:sp>
      <p:sp>
        <p:nvSpPr>
          <p:cNvPr id="2" name="Title 1"/>
          <p:cNvSpPr>
            <a:spLocks noGrp="1"/>
          </p:cNvSpPr>
          <p:nvPr>
            <p:ph type="title"/>
          </p:nvPr>
        </p:nvSpPr>
        <p:spPr>
          <a:xfrm>
            <a:off x="986589" y="478724"/>
            <a:ext cx="9757611" cy="880843"/>
          </a:xfrm>
        </p:spPr>
        <p:txBody>
          <a:bodyPr>
            <a:normAutofit fontScale="90000"/>
          </a:bodyPr>
          <a:lstStyle/>
          <a:p>
            <a:pPr algn="ctr"/>
            <a:r>
              <a:rPr lang="en-GB" b="1" dirty="0"/>
              <a:t>The DEAL Model of Reflective </a:t>
            </a:r>
            <a:r>
              <a:rPr lang="en-GB" dirty="0"/>
              <a:t>W</a:t>
            </a:r>
            <a:r>
              <a:rPr lang="en-GB" b="1" dirty="0"/>
              <a:t>riting</a:t>
            </a:r>
            <a:br>
              <a:rPr lang="en-GB" dirty="0"/>
            </a:br>
            <a:r>
              <a:rPr lang="en-GB" sz="1600" dirty="0"/>
              <a:t>Ash and Clayton (2004) adapted by Lay and McGuire (2010)</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26</a:t>
            </a:fld>
            <a:endParaRPr lang="en-GB"/>
          </a:p>
        </p:txBody>
      </p:sp>
      <p:pic>
        <p:nvPicPr>
          <p:cNvPr id="6146" name="Picture 2" descr="Image result for micro scope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38874" y="84136"/>
            <a:ext cx="1952515" cy="1961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2119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1758" y="273050"/>
            <a:ext cx="10150641" cy="1143000"/>
          </a:xfrm>
        </p:spPr>
        <p:txBody>
          <a:bodyPr>
            <a:normAutofit/>
          </a:bodyPr>
          <a:lstStyle/>
          <a:p>
            <a:r>
              <a:rPr lang="en-GB" sz="4000" dirty="0"/>
              <a:t>Questions to Aid Critical Reflection</a:t>
            </a:r>
          </a:p>
        </p:txBody>
      </p:sp>
      <p:sp>
        <p:nvSpPr>
          <p:cNvPr id="3" name="Content Placeholder 2"/>
          <p:cNvSpPr>
            <a:spLocks noGrp="1"/>
          </p:cNvSpPr>
          <p:nvPr>
            <p:ph sz="quarter" idx="2"/>
          </p:nvPr>
        </p:nvSpPr>
        <p:spPr>
          <a:xfrm>
            <a:off x="938463" y="1444295"/>
            <a:ext cx="5058054" cy="5052758"/>
          </a:xfrm>
        </p:spPr>
        <p:txBody>
          <a:bodyPr>
            <a:normAutofit/>
          </a:bodyPr>
          <a:lstStyle/>
          <a:p>
            <a:pPr marL="0" indent="0">
              <a:buNone/>
            </a:pPr>
            <a:r>
              <a:rPr lang="en-GB" sz="2800" dirty="0"/>
              <a:t>What does my account imply about:</a:t>
            </a:r>
          </a:p>
          <a:p>
            <a:r>
              <a:rPr lang="en-GB" sz="2800" dirty="0"/>
              <a:t>My basic ideals or values</a:t>
            </a:r>
          </a:p>
          <a:p>
            <a:r>
              <a:rPr lang="en-GB" sz="2800" dirty="0"/>
              <a:t>My beliefs ideals or values</a:t>
            </a:r>
          </a:p>
          <a:p>
            <a:r>
              <a:rPr lang="en-GB" sz="2800" dirty="0"/>
              <a:t>My view of myself and other people</a:t>
            </a:r>
          </a:p>
          <a:p>
            <a:r>
              <a:rPr lang="en-GB" sz="2800" dirty="0"/>
              <a:t>What I believe about professionalism</a:t>
            </a:r>
          </a:p>
        </p:txBody>
      </p:sp>
      <p:sp>
        <p:nvSpPr>
          <p:cNvPr id="5" name="Content Placeholder 4"/>
          <p:cNvSpPr>
            <a:spLocks noGrp="1"/>
          </p:cNvSpPr>
          <p:nvPr>
            <p:ph sz="quarter" idx="4"/>
          </p:nvPr>
        </p:nvSpPr>
        <p:spPr>
          <a:xfrm>
            <a:off x="6193369" y="1416051"/>
            <a:ext cx="5236632" cy="5052758"/>
          </a:xfrm>
        </p:spPr>
        <p:txBody>
          <a:bodyPr>
            <a:normAutofit fontScale="92500" lnSpcReduction="20000"/>
          </a:bodyPr>
          <a:lstStyle/>
          <a:p>
            <a:pPr marL="0" indent="0">
              <a:spcAft>
                <a:spcPts val="500"/>
              </a:spcAft>
              <a:buNone/>
            </a:pPr>
            <a:r>
              <a:rPr lang="en-GB" sz="2600" dirty="0"/>
              <a:t>Context:</a:t>
            </a:r>
          </a:p>
          <a:p>
            <a:pPr>
              <a:spcAft>
                <a:spcPts val="500"/>
              </a:spcAft>
            </a:pPr>
            <a:r>
              <a:rPr lang="en-GB" sz="2600" dirty="0"/>
              <a:t>Risk, uncertainty, changeability, complexity</a:t>
            </a:r>
          </a:p>
          <a:p>
            <a:pPr>
              <a:spcAft>
                <a:spcPts val="500"/>
              </a:spcAft>
            </a:pPr>
            <a:r>
              <a:rPr lang="en-GB" sz="2600" dirty="0"/>
              <a:t>Practice must deal with unpredictability</a:t>
            </a:r>
          </a:p>
          <a:p>
            <a:pPr>
              <a:spcAft>
                <a:spcPts val="500"/>
              </a:spcAft>
            </a:pPr>
            <a:r>
              <a:rPr lang="en-GB" sz="2600" dirty="0"/>
              <a:t>Challenge to abstract theories which are inadequate for professional practice</a:t>
            </a:r>
          </a:p>
          <a:p>
            <a:pPr>
              <a:spcAft>
                <a:spcPts val="500"/>
              </a:spcAft>
            </a:pPr>
            <a:r>
              <a:rPr lang="en-GB" sz="2600" dirty="0"/>
              <a:t>Challenges presented to social work valued by economic considerations</a:t>
            </a:r>
          </a:p>
          <a:p>
            <a:pPr>
              <a:spcAft>
                <a:spcPts val="500"/>
              </a:spcAft>
            </a:pPr>
            <a:r>
              <a:rPr lang="en-GB" sz="2600" dirty="0"/>
              <a:t>Practice knowledge must be remade in relation to changing contexts</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27</a:t>
            </a:fld>
            <a:endParaRPr lang="en-GB"/>
          </a:p>
        </p:txBody>
      </p:sp>
      <p:pic>
        <p:nvPicPr>
          <p:cNvPr id="7" name="Picture 6"/>
          <p:cNvPicPr>
            <a:picLocks noChangeAspect="1"/>
          </p:cNvPicPr>
          <p:nvPr/>
        </p:nvPicPr>
        <p:blipFill>
          <a:blip r:embed="rId3"/>
          <a:stretch>
            <a:fillRect/>
          </a:stretch>
        </p:blipFill>
        <p:spPr>
          <a:xfrm>
            <a:off x="0" y="4281460"/>
            <a:ext cx="4114800" cy="2576539"/>
          </a:xfrm>
          <a:prstGeom prst="rect">
            <a:avLst/>
          </a:prstGeom>
        </p:spPr>
      </p:pic>
    </p:spTree>
    <p:extLst>
      <p:ext uri="{BB962C8B-B14F-4D97-AF65-F5344CB8AC3E}">
        <p14:creationId xmlns:p14="http://schemas.microsoft.com/office/powerpoint/2010/main" val="246787233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2F2FDAE-2C67-4517-9F9A-7DB93767F53F}"/>
              </a:ext>
            </a:extLst>
          </p:cNvPr>
          <p:cNvSpPr>
            <a:spLocks noGrp="1"/>
          </p:cNvSpPr>
          <p:nvPr>
            <p:ph type="title"/>
          </p:nvPr>
        </p:nvSpPr>
        <p:spPr/>
        <p:txBody>
          <a:bodyPr/>
          <a:lstStyle/>
          <a:p>
            <a:r>
              <a:rPr lang="en-GB" dirty="0"/>
              <a:t>Any Questions? </a:t>
            </a:r>
          </a:p>
        </p:txBody>
      </p:sp>
      <p:sp>
        <p:nvSpPr>
          <p:cNvPr id="4" name="Slide Number Placeholder 3">
            <a:extLst>
              <a:ext uri="{FF2B5EF4-FFF2-40B4-BE49-F238E27FC236}">
                <a16:creationId xmlns:a16="http://schemas.microsoft.com/office/drawing/2014/main" id="{49EAB50C-F300-4BF0-B9CD-BAE1027B0D12}"/>
              </a:ext>
            </a:extLst>
          </p:cNvPr>
          <p:cNvSpPr>
            <a:spLocks noGrp="1"/>
          </p:cNvSpPr>
          <p:nvPr>
            <p:ph type="sldNum" sz="quarter" idx="12"/>
          </p:nvPr>
        </p:nvSpPr>
        <p:spPr/>
        <p:txBody>
          <a:bodyPr/>
          <a:lstStyle/>
          <a:p>
            <a:pPr>
              <a:defRPr/>
            </a:pPr>
            <a:fld id="{7774C298-7B0E-45D6-A1A1-14F34D0A5FD3}" type="slidenum">
              <a:rPr lang="en-GB" altLang="en-US" smtClean="0"/>
              <a:pPr>
                <a:defRPr/>
              </a:pPr>
              <a:t>28</a:t>
            </a:fld>
            <a:endParaRPr lang="en-GB" altLang="en-US"/>
          </a:p>
        </p:txBody>
      </p:sp>
      <p:pic>
        <p:nvPicPr>
          <p:cNvPr id="5" name="Content Placeholder 4">
            <a:extLst>
              <a:ext uri="{FF2B5EF4-FFF2-40B4-BE49-F238E27FC236}">
                <a16:creationId xmlns:a16="http://schemas.microsoft.com/office/drawing/2014/main" id="{8C0247ED-D468-4F01-B38C-4734DE9E80A6}"/>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4448198" y="1481138"/>
            <a:ext cx="3295603"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045050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4165</TotalTime>
  <Words>2469</Words>
  <Application>Microsoft Macintosh PowerPoint</Application>
  <PresentationFormat>Widescreen</PresentationFormat>
  <Paragraphs>224</Paragraphs>
  <Slides>28</Slides>
  <Notes>26</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0</vt:i4>
      </vt:variant>
      <vt:variant>
        <vt:lpstr>Slide Titles</vt:lpstr>
      </vt:variant>
      <vt:variant>
        <vt:i4>28</vt:i4>
      </vt:variant>
    </vt:vector>
  </HeadingPairs>
  <TitlesOfParts>
    <vt:vector size="36" baseType="lpstr">
      <vt:lpstr>Arial</vt:lpstr>
      <vt:lpstr>Calibri</vt:lpstr>
      <vt:lpstr>Lucida Sans Unicode</vt:lpstr>
      <vt:lpstr>Verdana</vt:lpstr>
      <vt:lpstr>Wingdings</vt:lpstr>
      <vt:lpstr>Wingdings 2</vt:lpstr>
      <vt:lpstr>Wingdings 3</vt:lpstr>
      <vt:lpstr>Theme1</vt:lpstr>
      <vt:lpstr>        Porth Agored Graduate Certificate  Consolidation Programme Workshop 1</vt:lpstr>
      <vt:lpstr>Introduction</vt:lpstr>
      <vt:lpstr> Expectations/Ground rules for virtual workshops</vt:lpstr>
      <vt:lpstr>Workshop Format</vt:lpstr>
      <vt:lpstr>Portfolio Requirements See handbook for further details</vt:lpstr>
      <vt:lpstr>Catching Up </vt:lpstr>
      <vt:lpstr>Reflection </vt:lpstr>
      <vt:lpstr> Reflective practice in social work is a:</vt:lpstr>
      <vt:lpstr>  Social Workers who fly…..</vt:lpstr>
      <vt:lpstr>Emotional Intelligence </vt:lpstr>
      <vt:lpstr>Developing Reflection</vt:lpstr>
      <vt:lpstr>Theory of Reflection </vt:lpstr>
      <vt:lpstr>Korthagen – Onion Model</vt:lpstr>
      <vt:lpstr>PowerPoint Presentation</vt:lpstr>
      <vt:lpstr>PowerPoint Presentation</vt:lpstr>
      <vt:lpstr>Kolb provides a model of experiential adult learning  easily adapts to a reflective model</vt:lpstr>
      <vt:lpstr>Characteristics of a Reflective Practitioner (Brookfield 1998)</vt:lpstr>
      <vt:lpstr>Key Aspects of Critically Reflective Practice</vt:lpstr>
      <vt:lpstr> Exercise 3 – Linking reflection to practice </vt:lpstr>
      <vt:lpstr> Task 1 – Developmental Review (Part a)</vt:lpstr>
      <vt:lpstr>      The SCW Learning Outcomes   </vt:lpstr>
      <vt:lpstr>Task 1 part a) - The Question</vt:lpstr>
      <vt:lpstr>Making a Start - Professional Development Since Qualifying </vt:lpstr>
      <vt:lpstr>Making a Start – Future Development</vt:lpstr>
      <vt:lpstr> Levels of Reflective Writing (Hatton and Smith 1995)</vt:lpstr>
      <vt:lpstr>The DEAL Model of Reflective Writing Ash and Clayton (2004) adapted by Lay and McGuire (2010)</vt:lpstr>
      <vt:lpstr>Questions to Aid Critical Reflection</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1</dc:title>
  <dc:creator>Paula Mccreary</dc:creator>
  <cp:lastModifiedBy>Paula McCreary</cp:lastModifiedBy>
  <cp:revision>29</cp:revision>
  <dcterms:created xsi:type="dcterms:W3CDTF">2020-08-25T22:02:28Z</dcterms:created>
  <dcterms:modified xsi:type="dcterms:W3CDTF">2021-03-09T18:02:39Z</dcterms:modified>
</cp:coreProperties>
</file>