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8" r:id="rId4"/>
  </p:sldMasterIdLst>
  <p:notesMasterIdLst>
    <p:notesMasterId r:id="rId17"/>
  </p:notesMasterIdLst>
  <p:handoutMasterIdLst>
    <p:handoutMasterId r:id="rId18"/>
  </p:handoutMasterIdLst>
  <p:sldIdLst>
    <p:sldId id="292" r:id="rId5"/>
    <p:sldId id="294" r:id="rId6"/>
    <p:sldId id="283" r:id="rId7"/>
    <p:sldId id="284" r:id="rId8"/>
    <p:sldId id="285" r:id="rId9"/>
    <p:sldId id="286" r:id="rId10"/>
    <p:sldId id="287" r:id="rId11"/>
    <p:sldId id="291" r:id="rId12"/>
    <p:sldId id="288" r:id="rId13"/>
    <p:sldId id="289" r:id="rId14"/>
    <p:sldId id="293" r:id="rId15"/>
    <p:sldId id="290" r:id="rId16"/>
  </p:sldIdLst>
  <p:sldSz cx="9144000" cy="6858000" type="screen4x3"/>
  <p:notesSz cx="6865938" cy="9540875"/>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971" autoAdjust="0"/>
    <p:restoredTop sz="94291" autoAdjust="0"/>
  </p:normalViewPr>
  <p:slideViewPr>
    <p:cSldViewPr>
      <p:cViewPr varScale="1">
        <p:scale>
          <a:sx n="68" d="100"/>
          <a:sy n="68" d="100"/>
        </p:scale>
        <p:origin x="1308" y="72"/>
      </p:cViewPr>
      <p:guideLst>
        <p:guide orient="horz" pos="2160"/>
        <p:guide pos="2880"/>
      </p:guideLst>
    </p:cSldViewPr>
  </p:slideViewPr>
  <p:outlineViewPr>
    <p:cViewPr>
      <p:scale>
        <a:sx n="33" d="100"/>
        <a:sy n="33" d="100"/>
      </p:scale>
      <p:origin x="0" y="-7272"/>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10EEC5E-F441-3072-FB3E-4F859F2ECF10}"/>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29A9BE2D-00B5-7CA9-8561-4D987AF04614}"/>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3624F1BA-6401-4CDF-BCD9-0D80D6FB35F5}" type="datetimeFigureOut">
              <a:rPr lang="en-GB"/>
              <a:pPr>
                <a:defRPr/>
              </a:pPr>
              <a:t>02/12/2025</a:t>
            </a:fld>
            <a:endParaRPr lang="en-GB"/>
          </a:p>
        </p:txBody>
      </p:sp>
      <p:sp>
        <p:nvSpPr>
          <p:cNvPr id="4" name="Footer Placeholder 3">
            <a:extLst>
              <a:ext uri="{FF2B5EF4-FFF2-40B4-BE49-F238E27FC236}">
                <a16:creationId xmlns:a16="http://schemas.microsoft.com/office/drawing/2014/main" id="{D719FE9A-1095-5D0F-6BB3-66E9E3013F93}"/>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8A3F2CBE-98B5-C541-DE11-604E01B8685C}"/>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69EC251A-7C97-4D98-A106-0707E7328B55}"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89E0CFD-358A-A7A6-F83C-46A22AD91CA1}"/>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32622449-E984-17E0-01F4-9F0804478C26}"/>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91B6D113-7DF6-462B-8B6E-30626B58106C}" type="datetimeFigureOut">
              <a:rPr lang="en-US"/>
              <a:pPr>
                <a:defRPr/>
              </a:pPr>
              <a:t>12/2/25</a:t>
            </a:fld>
            <a:endParaRPr lang="en-US"/>
          </a:p>
        </p:txBody>
      </p:sp>
      <p:sp>
        <p:nvSpPr>
          <p:cNvPr id="4" name="Slide Image Placeholder 3">
            <a:extLst>
              <a:ext uri="{FF2B5EF4-FFF2-40B4-BE49-F238E27FC236}">
                <a16:creationId xmlns:a16="http://schemas.microsoft.com/office/drawing/2014/main" id="{056C1309-7A61-BE9B-B43C-0716A8B2E69E}"/>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C97964B2-074C-42E9-22EE-0151F14C6499}"/>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CB9FEC25-56EC-8DED-C736-0344368AE363}"/>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22D42643-B6EC-792C-C50E-23C6C5E2E24A}"/>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660F731A-308D-4035-A18C-285F543812B9}"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660F731A-308D-4035-A18C-285F543812B9}" type="slidenum">
              <a:rPr lang="en-US" smtClean="0"/>
              <a:pPr>
                <a:defRPr/>
              </a:pPr>
              <a:t>1</a:t>
            </a:fld>
            <a:endParaRPr lang="en-US"/>
          </a:p>
        </p:txBody>
      </p:sp>
    </p:spTree>
    <p:extLst>
      <p:ext uri="{BB962C8B-B14F-4D97-AF65-F5344CB8AC3E}">
        <p14:creationId xmlns:p14="http://schemas.microsoft.com/office/powerpoint/2010/main" val="686145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D4054137-367A-94EF-0B07-96C575E0E6C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0243" name="Notes Placeholder 2">
            <a:extLst>
              <a:ext uri="{FF2B5EF4-FFF2-40B4-BE49-F238E27FC236}">
                <a16:creationId xmlns:a16="http://schemas.microsoft.com/office/drawing/2014/main" id="{5E3D083C-8573-7883-E309-3739962DA6E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dirty="0"/>
              <a:t>Let’s begin by looking at the </a:t>
            </a:r>
            <a:r>
              <a:rPr lang="en-US" b="1" dirty="0"/>
              <a:t>NHS App</a:t>
            </a:r>
            <a:r>
              <a:rPr lang="en-US" dirty="0"/>
              <a:t>, a major milestone in the digital transformation of healthcare. Although development began earlier, it was </a:t>
            </a:r>
            <a:r>
              <a:rPr lang="en-US" b="1" dirty="0"/>
              <a:t>officially launched in 2019</a:t>
            </a:r>
            <a:r>
              <a:rPr lang="en-US" dirty="0"/>
              <a:t> to give patients secure, convenient access to essential NHS services. Through the app, people can </a:t>
            </a:r>
            <a:r>
              <a:rPr lang="en-US" b="1" dirty="0"/>
              <a:t>book GP appointments, order repeat prescriptions, access test results, and view their medical records</a:t>
            </a:r>
            <a:r>
              <a:rPr lang="en-US" dirty="0"/>
              <a:t>—all from their mobile devices.</a:t>
            </a:r>
          </a:p>
          <a:p>
            <a:r>
              <a:rPr lang="en-US" dirty="0"/>
              <a:t>This innovation became especially vital during the </a:t>
            </a:r>
            <a:r>
              <a:rPr lang="en-US" b="1" dirty="0"/>
              <a:t>COVID-19 pandemic</a:t>
            </a:r>
            <a:r>
              <a:rPr lang="en-US" dirty="0"/>
              <a:t>, when remote access and digital communication were key to maintaining continuity of care. But the app isn’t just about convenience; it’s about </a:t>
            </a:r>
            <a:r>
              <a:rPr lang="en-US" b="1" dirty="0"/>
              <a:t>empowering patients to take ownership of their health</a:t>
            </a:r>
            <a:r>
              <a:rPr lang="en-US" dirty="0"/>
              <a:t>, improving efficiency for healthcare staff, and promoting more connected, data-driven care.</a:t>
            </a:r>
          </a:p>
          <a:p>
            <a:r>
              <a:rPr lang="en-US" dirty="0"/>
              <a:t>Now, let’s explore how the NHS App has influenced the </a:t>
            </a:r>
            <a:r>
              <a:rPr lang="en-US" b="1" dirty="0"/>
              <a:t>workforce</a:t>
            </a:r>
            <a:r>
              <a:rPr lang="en-US" dirty="0"/>
              <a:t>, </a:t>
            </a:r>
            <a:r>
              <a:rPr lang="en-US" b="1" dirty="0"/>
              <a:t>service delivery</a:t>
            </a:r>
            <a:r>
              <a:rPr lang="en-US" dirty="0"/>
              <a:t>, and </a:t>
            </a:r>
            <a:r>
              <a:rPr lang="en-US" b="1" dirty="0"/>
              <a:t>patient experience</a:t>
            </a:r>
            <a:r>
              <a:rPr lang="en-US" dirty="0"/>
              <a:t>, and what this means for the wider healthcare system.</a:t>
            </a:r>
          </a:p>
          <a:p>
            <a:pPr marL="0" marR="0" lvl="0" indent="0" algn="l" defTabSz="457200" rtl="0" eaLnBrk="1" fontAlgn="base" latinLnBrk="0" hangingPunct="1">
              <a:lnSpc>
                <a:spcPct val="100000"/>
              </a:lnSpc>
              <a:spcBef>
                <a:spcPct val="0"/>
              </a:spcBef>
              <a:spcAft>
                <a:spcPct val="0"/>
              </a:spcAft>
              <a:buClrTx/>
              <a:buSzTx/>
              <a:buFontTx/>
              <a:buNone/>
              <a:tabLst/>
              <a:defRPr/>
            </a:pPr>
            <a:endParaRPr lang="en-US" b="0" dirty="0"/>
          </a:p>
        </p:txBody>
      </p:sp>
      <p:sp>
        <p:nvSpPr>
          <p:cNvPr id="10244" name="Slide Number Placeholder 3">
            <a:extLst>
              <a:ext uri="{FF2B5EF4-FFF2-40B4-BE49-F238E27FC236}">
                <a16:creationId xmlns:a16="http://schemas.microsoft.com/office/drawing/2014/main" id="{9E3414BA-EAED-C06D-68A7-8C2AF6D049F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FB12C231-6D9B-407F-8B54-7C35FFD3487B}" type="slidenum">
              <a:rPr lang="en-US" altLang="en-US" smtClean="0">
                <a:latin typeface="Calibri" panose="020F0502020204030204" pitchFamily="34" charset="0"/>
              </a:rPr>
              <a:pPr fontAlgn="base">
                <a:spcBef>
                  <a:spcPct val="0"/>
                </a:spcBef>
                <a:spcAft>
                  <a:spcPct val="0"/>
                </a:spcAft>
              </a:pPr>
              <a:t>3</a:t>
            </a:fld>
            <a:endParaRPr lang="en-US"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Moving on to the </a:t>
            </a:r>
            <a:r>
              <a:rPr lang="en-US" b="1" dirty="0"/>
              <a:t>impact on the workforce,</a:t>
            </a:r>
            <a:r>
              <a:rPr lang="en-US" dirty="0"/>
              <a:t> the introduction of the NHS App has transformed how healthcare teams operate. It hasn’t just added new roles like </a:t>
            </a:r>
            <a:r>
              <a:rPr lang="en-US" i="1" dirty="0"/>
              <a:t>digital health coordinators</a:t>
            </a:r>
            <a:r>
              <a:rPr lang="en-US" dirty="0"/>
              <a:t> and </a:t>
            </a:r>
            <a:r>
              <a:rPr lang="en-US" i="1" dirty="0"/>
              <a:t>IT support staff</a:t>
            </a:r>
            <a:r>
              <a:rPr lang="en-US" dirty="0"/>
              <a:t>; it has also reshaped the daily responsibilities of nurses, GPs, and administrative teams who now manage digital workflows and patient data more efficiently.</a:t>
            </a:r>
          </a:p>
          <a:p>
            <a:r>
              <a:rPr lang="en-US" dirty="0"/>
              <a:t>However, this shift has created a strong demand for </a:t>
            </a:r>
            <a:r>
              <a:rPr lang="en-US" b="1" dirty="0"/>
              <a:t>upskilling and continuous training</a:t>
            </a:r>
            <a:r>
              <a:rPr lang="en-US" dirty="0"/>
              <a:t>. Healthcare professionals must develop digital literacy, data management, and communication skills to help patients navigate the app confidently and to maintain service quality. These competencies are essential to ensure </a:t>
            </a:r>
            <a:r>
              <a:rPr lang="en-US" b="1" dirty="0"/>
              <a:t>safe integration with other digital health systems</a:t>
            </a:r>
            <a:r>
              <a:rPr lang="en-US" dirty="0"/>
              <a:t>, prevent service gaps, and sustain the app’s long-term success.</a:t>
            </a:r>
          </a:p>
          <a:p>
            <a:r>
              <a:rPr lang="en-US" dirty="0"/>
              <a:t>In essence, the NHS App is not just changing technology, it’s redefining how healthcare professionals work, collaborate, and deliver care in a digital-first environment.</a:t>
            </a:r>
          </a:p>
          <a:p>
            <a:pPr marL="0" marR="0" lvl="0" indent="0" algn="l" defTabSz="457200" rtl="0" eaLnBrk="0" fontAlgn="base" latinLnBrk="0" hangingPunct="0">
              <a:lnSpc>
                <a:spcPct val="100000"/>
              </a:lnSpc>
              <a:spcBef>
                <a:spcPct val="30000"/>
              </a:spcBef>
              <a:spcAft>
                <a:spcPct val="0"/>
              </a:spcAft>
              <a:buClrTx/>
              <a:buSzTx/>
              <a:buFontTx/>
              <a:buNone/>
              <a:tabLst/>
              <a:defRPr/>
            </a:pPr>
            <a:endParaRPr lang="en-US" b="0" dirty="0"/>
          </a:p>
        </p:txBody>
      </p:sp>
      <p:sp>
        <p:nvSpPr>
          <p:cNvPr id="4" name="Slide Number Placeholder 3"/>
          <p:cNvSpPr>
            <a:spLocks noGrp="1"/>
          </p:cNvSpPr>
          <p:nvPr>
            <p:ph type="sldNum" sz="quarter" idx="5"/>
          </p:nvPr>
        </p:nvSpPr>
        <p:spPr/>
        <p:txBody>
          <a:bodyPr/>
          <a:lstStyle/>
          <a:p>
            <a:pPr>
              <a:defRPr/>
            </a:pPr>
            <a:fld id="{660F731A-308D-4035-A18C-285F543812B9}" type="slidenum">
              <a:rPr lang="en-US" smtClean="0"/>
              <a:pPr>
                <a:defRPr/>
              </a:pPr>
              <a:t>4</a:t>
            </a:fld>
            <a:endParaRPr lang="en-US"/>
          </a:p>
        </p:txBody>
      </p:sp>
    </p:spTree>
    <p:extLst>
      <p:ext uri="{BB962C8B-B14F-4D97-AF65-F5344CB8AC3E}">
        <p14:creationId xmlns:p14="http://schemas.microsoft.com/office/powerpoint/2010/main" val="3331922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457200" rtl="0" eaLnBrk="0" fontAlgn="base" latinLnBrk="0" hangingPunct="0">
              <a:lnSpc>
                <a:spcPct val="100000"/>
              </a:lnSpc>
              <a:spcBef>
                <a:spcPct val="30000"/>
              </a:spcBef>
              <a:spcAft>
                <a:spcPct val="0"/>
              </a:spcAft>
              <a:buClrTx/>
              <a:buSzTx/>
              <a:buFontTx/>
              <a:buNone/>
              <a:tabLst/>
              <a:defRPr/>
            </a:pPr>
            <a:r>
              <a:rPr lang="en-US" b="0" dirty="0"/>
              <a:t>Now, let’s talk about how the NHS app has transformed service delivery. One of the biggest impacts has been in making healthcare services much more accessible and efficient. Patients no longer have to spend time calling their GP or waiting in long queues for prescriptions. The app allows people to book appointments, check test results, and order prescriptions all from their phones. It’s streamlined many of the processes, reducing wait times and cutting down on administrative tasks. However, there’s a flip side—while it has made healthcare more efficient, we need to ensure that everyone, especially those in underserved areas, has access to this digital service.</a:t>
            </a:r>
          </a:p>
        </p:txBody>
      </p:sp>
      <p:sp>
        <p:nvSpPr>
          <p:cNvPr id="4" name="Slide Number Placeholder 3"/>
          <p:cNvSpPr>
            <a:spLocks noGrp="1"/>
          </p:cNvSpPr>
          <p:nvPr>
            <p:ph type="sldNum" sz="quarter" idx="5"/>
          </p:nvPr>
        </p:nvSpPr>
        <p:spPr/>
        <p:txBody>
          <a:bodyPr/>
          <a:lstStyle/>
          <a:p>
            <a:pPr>
              <a:defRPr/>
            </a:pPr>
            <a:fld id="{660F731A-308D-4035-A18C-285F543812B9}" type="slidenum">
              <a:rPr lang="en-US" smtClean="0"/>
              <a:pPr>
                <a:defRPr/>
              </a:pPr>
              <a:t>5</a:t>
            </a:fld>
            <a:endParaRPr lang="en-US"/>
          </a:p>
        </p:txBody>
      </p:sp>
    </p:spTree>
    <p:extLst>
      <p:ext uri="{BB962C8B-B14F-4D97-AF65-F5344CB8AC3E}">
        <p14:creationId xmlns:p14="http://schemas.microsoft.com/office/powerpoint/2010/main" val="1109464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457200" rtl="0" eaLnBrk="0" fontAlgn="base" latinLnBrk="0" hangingPunct="0">
              <a:lnSpc>
                <a:spcPct val="100000"/>
              </a:lnSpc>
              <a:spcBef>
                <a:spcPct val="30000"/>
              </a:spcBef>
              <a:spcAft>
                <a:spcPct val="0"/>
              </a:spcAft>
              <a:buClrTx/>
              <a:buSzTx/>
              <a:buFontTx/>
              <a:buNone/>
              <a:tabLst/>
              <a:defRPr/>
            </a:pPr>
            <a:r>
              <a:rPr lang="en-US" b="0" dirty="0"/>
              <a:t>Now, let’s look at the impact of the NHS app from the patient’s perspective. For many, the app has been a real step forward in managing their health. It’s made healthcare more accessible, and it’s easy to use. Patients can now make appointments, get prescriptions, and check test results without having to visit the doctor’s office. This is a huge convenience, and it gives patients more control over their healthcare. However, we can’t ignore the fact that some vulnerable groups might face barriers to using the app. People who aren’t comfortable with technology, like older adults or those without access to the internet, may struggle to benefit from all that the app has to offer. This is something we need to keep in mind moving forward.</a:t>
            </a:r>
          </a:p>
        </p:txBody>
      </p:sp>
      <p:sp>
        <p:nvSpPr>
          <p:cNvPr id="4" name="Slide Number Placeholder 3"/>
          <p:cNvSpPr>
            <a:spLocks noGrp="1"/>
          </p:cNvSpPr>
          <p:nvPr>
            <p:ph type="sldNum" sz="quarter" idx="5"/>
          </p:nvPr>
        </p:nvSpPr>
        <p:spPr/>
        <p:txBody>
          <a:bodyPr/>
          <a:lstStyle/>
          <a:p>
            <a:pPr>
              <a:defRPr/>
            </a:pPr>
            <a:fld id="{660F731A-308D-4035-A18C-285F543812B9}" type="slidenum">
              <a:rPr lang="en-US" smtClean="0"/>
              <a:pPr>
                <a:defRPr/>
              </a:pPr>
              <a:t>6</a:t>
            </a:fld>
            <a:endParaRPr lang="en-US"/>
          </a:p>
        </p:txBody>
      </p:sp>
    </p:spTree>
    <p:extLst>
      <p:ext uri="{BB962C8B-B14F-4D97-AF65-F5344CB8AC3E}">
        <p14:creationId xmlns:p14="http://schemas.microsoft.com/office/powerpoint/2010/main" val="14871103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457200" rtl="0" eaLnBrk="0" fontAlgn="base" latinLnBrk="0" hangingPunct="0">
              <a:lnSpc>
                <a:spcPct val="100000"/>
              </a:lnSpc>
              <a:spcBef>
                <a:spcPct val="30000"/>
              </a:spcBef>
              <a:spcAft>
                <a:spcPct val="0"/>
              </a:spcAft>
              <a:buClrTx/>
              <a:buSzTx/>
              <a:buFontTx/>
              <a:buNone/>
              <a:tabLst/>
              <a:defRPr/>
            </a:pPr>
            <a:r>
              <a:rPr lang="en-US" b="0" dirty="0"/>
              <a:t>The impact of the NHS app isn’t just felt by individual patients—it’s had a broader effect on the community as well. For instance, people who live in rural or remote areas now have easier access to healthcare services without needing to travel long distances. This is particularly helpful for patients who have mobility issues or limited transportation options. Additionally, the NHS app has improved communication between healthcare providers and patients, allowing for better coordination of care. However, there’s still the challenge of ensuring that everyone, including those in disadvantaged communities, can fully participate in the digital health revolution. We need to make sure that access to these digital tools is equitable."</a:t>
            </a:r>
          </a:p>
        </p:txBody>
      </p:sp>
      <p:sp>
        <p:nvSpPr>
          <p:cNvPr id="4" name="Slide Number Placeholder 3"/>
          <p:cNvSpPr>
            <a:spLocks noGrp="1"/>
          </p:cNvSpPr>
          <p:nvPr>
            <p:ph type="sldNum" sz="quarter" idx="5"/>
          </p:nvPr>
        </p:nvSpPr>
        <p:spPr/>
        <p:txBody>
          <a:bodyPr/>
          <a:lstStyle/>
          <a:p>
            <a:pPr>
              <a:defRPr/>
            </a:pPr>
            <a:fld id="{660F731A-308D-4035-A18C-285F543812B9}" type="slidenum">
              <a:rPr lang="en-US" smtClean="0"/>
              <a:pPr>
                <a:defRPr/>
              </a:pPr>
              <a:t>7</a:t>
            </a:fld>
            <a:endParaRPr lang="en-US"/>
          </a:p>
        </p:txBody>
      </p:sp>
    </p:spTree>
    <p:extLst>
      <p:ext uri="{BB962C8B-B14F-4D97-AF65-F5344CB8AC3E}">
        <p14:creationId xmlns:p14="http://schemas.microsoft.com/office/powerpoint/2010/main" val="29204385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457200" rtl="0" eaLnBrk="0" fontAlgn="base" latinLnBrk="0" hangingPunct="0">
              <a:lnSpc>
                <a:spcPct val="100000"/>
              </a:lnSpc>
              <a:spcBef>
                <a:spcPct val="30000"/>
              </a:spcBef>
              <a:spcAft>
                <a:spcPct val="0"/>
              </a:spcAft>
              <a:buClrTx/>
              <a:buSzTx/>
              <a:buFontTx/>
              <a:buNone/>
              <a:tabLst/>
              <a:defRPr/>
            </a:pPr>
            <a:r>
              <a:rPr lang="en-US" dirty="0"/>
              <a:t>While the NHS app has clearly brought many benefits, there are still some challenges to address. One major issue is the technological barrier. Not everyone has access to the internet or a smartphone, especially vulnerable populations like the elderly or low-income individuals. These people may struggle to access healthcare services digitally. Additionally, with the increased use of digital tools comes the concern of data security. With sensitive patient information being stored on the app, we must be vigilant in protecting this data from breaches. Finally, there’s also resistance from some healthcare professionals who are not as comfortable with using new technologies, and they may need more support and training to fully embrace the change.</a:t>
            </a:r>
          </a:p>
        </p:txBody>
      </p:sp>
      <p:sp>
        <p:nvSpPr>
          <p:cNvPr id="4" name="Slide Number Placeholder 3"/>
          <p:cNvSpPr>
            <a:spLocks noGrp="1"/>
          </p:cNvSpPr>
          <p:nvPr>
            <p:ph type="sldNum" sz="quarter" idx="5"/>
          </p:nvPr>
        </p:nvSpPr>
        <p:spPr/>
        <p:txBody>
          <a:bodyPr/>
          <a:lstStyle/>
          <a:p>
            <a:pPr>
              <a:defRPr/>
            </a:pPr>
            <a:fld id="{660F731A-308D-4035-A18C-285F543812B9}" type="slidenum">
              <a:rPr lang="en-US" smtClean="0"/>
              <a:pPr>
                <a:defRPr/>
              </a:pPr>
              <a:t>9</a:t>
            </a:fld>
            <a:endParaRPr lang="en-US"/>
          </a:p>
        </p:txBody>
      </p:sp>
    </p:spTree>
    <p:extLst>
      <p:ext uri="{BB962C8B-B14F-4D97-AF65-F5344CB8AC3E}">
        <p14:creationId xmlns:p14="http://schemas.microsoft.com/office/powerpoint/2010/main" val="31098909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457200" rtl="0" eaLnBrk="0" fontAlgn="base" latinLnBrk="0" hangingPunct="0">
              <a:lnSpc>
                <a:spcPct val="100000"/>
              </a:lnSpc>
              <a:spcBef>
                <a:spcPct val="30000"/>
              </a:spcBef>
              <a:spcAft>
                <a:spcPct val="0"/>
              </a:spcAft>
              <a:buClrTx/>
              <a:buSzTx/>
              <a:buFontTx/>
              <a:buNone/>
              <a:tabLst/>
              <a:defRPr/>
            </a:pPr>
            <a:r>
              <a:rPr lang="en-US" b="0" dirty="0"/>
              <a:t>In conclusion, the NHS app has had a significant positive impact on healthcare delivery. It’s made services more accessible, increased efficiency, and empowered patients to take control of their health. But it’s not without its challenges. Issues like the digital divide, workforce adaptation, and data security must be addressed to ensure that all patients and healthcare professionals can benefit from these innovations. With continuous improvements, training, and attention to accessibility, the NHS app can play an even bigger role in transforming healthcare in the future.</a:t>
            </a:r>
          </a:p>
        </p:txBody>
      </p:sp>
      <p:sp>
        <p:nvSpPr>
          <p:cNvPr id="4" name="Slide Number Placeholder 3"/>
          <p:cNvSpPr>
            <a:spLocks noGrp="1"/>
          </p:cNvSpPr>
          <p:nvPr>
            <p:ph type="sldNum" sz="quarter" idx="5"/>
          </p:nvPr>
        </p:nvSpPr>
        <p:spPr/>
        <p:txBody>
          <a:bodyPr/>
          <a:lstStyle/>
          <a:p>
            <a:pPr>
              <a:defRPr/>
            </a:pPr>
            <a:fld id="{660F731A-308D-4035-A18C-285F543812B9}" type="slidenum">
              <a:rPr lang="en-US" smtClean="0"/>
              <a:pPr>
                <a:defRPr/>
              </a:pPr>
              <a:t>10</a:t>
            </a:fld>
            <a:endParaRPr lang="en-US"/>
          </a:p>
        </p:txBody>
      </p:sp>
    </p:spTree>
    <p:extLst>
      <p:ext uri="{BB962C8B-B14F-4D97-AF65-F5344CB8AC3E}">
        <p14:creationId xmlns:p14="http://schemas.microsoft.com/office/powerpoint/2010/main" val="3438338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dirty="0"/>
              <a:t>Click to edit Master title style</a:t>
            </a:r>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83A977F-2504-E741-85B4-8F01994E1F25}" type="datetimeFigureOut">
              <a:rPr lang="en-US" dirty="0"/>
              <a:t>12/2/25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3009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dirty="0"/>
              <a:t>Click to edit Master title style</a:t>
            </a:r>
          </a:p>
        </p:txBody>
      </p:sp>
      <p:sp>
        <p:nvSpPr>
          <p:cNvPr id="3" name="Content Placeholder 2"/>
          <p:cNvSpPr>
            <a:spLocks noGrp="1"/>
          </p:cNvSpPr>
          <p:nvPr>
            <p:ph idx="1"/>
          </p:nvPr>
        </p:nvSpPr>
        <p:spPr>
          <a:xfrm>
            <a:off x="1942415" y="2133600"/>
            <a:ext cx="6591985" cy="37776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2B9A02F-357D-AF42-B110-A7740AFDCA1B}" type="datetimeFigureOut">
              <a:rPr lang="en-US" dirty="0"/>
              <a:t>12/2/25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87372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DABB9B27-4D02-2940-AED5-BC8F2B3B1507}" type="datetimeFigureOut">
              <a:rPr lang="en-US" dirty="0"/>
              <a:t>12/2/25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392118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4CF7878-2C98-7449-BB8F-764A5EA8E558}" type="datetimeFigureOut">
              <a:rPr lang="en-US" dirty="0"/>
              <a:t>12/2/25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82450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E6D2F403-9584-1749-B6AB-5E1C5F94527C}" type="datetimeFigureOut">
              <a:rPr lang="en-US" dirty="0"/>
              <a:t>12/2/25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10809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A58C0351-EB03-5444-BA93-B7E778374E24}" type="datetimeFigureOut">
              <a:rPr lang="en-US" dirty="0"/>
              <a:t>12/2/25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537514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EADB90-FF7E-5041-AB9F-1BC0957AB829}" type="datetimeFigureOut">
              <a:rPr lang="en-US" dirty="0"/>
              <a:t>12/2/25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736838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dirty="0"/>
              <a:t>Click to edit Master title style</a:t>
            </a:r>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1EB8CB6-48D8-4E47-B0D3-B56230F429D0}" type="datetimeFigureOut">
              <a:rPr lang="en-US" dirty="0"/>
              <a:t>12/2/25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26084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EF716D3-DCE8-CC45-8106-AE5DFCD073F9}" type="datetimeFigureOut">
              <a:rPr lang="en-US" dirty="0"/>
              <a:t>12/2/25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238288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dirty="0"/>
              <a:t>Click to edit Master title style</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44F351F-53B1-3B4C-8CD4-15B0457E8E3F}" type="datetimeFigureOut">
              <a:rPr lang="en-US" dirty="0"/>
              <a:t>12/2/25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019002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dirty="0"/>
              <a:t>Click to edit Master title style</a:t>
            </a:r>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AB1E8F6-4F69-E448-82E4-3FF8C30628E4}" type="datetimeFigureOut">
              <a:rPr lang="en-US" dirty="0"/>
              <a:t>12/2/25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57F1E4F-1CFF-5643-939E-217C01CDF565}" type="slidenum">
              <a:rPr lang="en-US" dirty="0"/>
              <a:pPr/>
              <a:t>‹#›</a:t>
            </a:fld>
            <a:endParaRPr lang="en-US" dirty="0"/>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103251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dirty="0"/>
              <a:t>Click to edit Master title style</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F790BAD4-EC93-8B4C-97AE-9AB5F3271B19}" type="datetimeFigureOut">
              <a:rPr lang="en-US" dirty="0"/>
              <a:t>12/2/25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819298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dirty="0"/>
              <a:t>Click to edit Master title style</a:t>
            </a:r>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E6C9050E-E079-6441-81E7-806D30677343}" type="datetimeFigureOut">
              <a:rPr lang="en-US" dirty="0"/>
              <a:t>12/2/25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dirty="0"/>
              <a:pPr/>
              <a:t>‹#›</a:t>
            </a:fld>
            <a:endParaRPr lang="en-US" dirty="0"/>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336696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dirty="0"/>
              <a:t>Click to edit Master title style</a:t>
            </a:r>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99B230AF-FFB7-DE42-B481-AAC2589869DA}" type="datetimeFigureOut">
              <a:rPr lang="en-US" dirty="0"/>
              <a:t>12/2/25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662036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E9A7C16-FAF2-2C41-B697-563997C522AD}" type="datetimeFigureOut">
              <a:rPr lang="en-US" dirty="0"/>
              <a:t>12/2/25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106671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A19D9EA-0687-604F-B97A-763B6765DF9F}" type="datetimeFigureOut">
              <a:rPr lang="en-US" dirty="0"/>
              <a:t>12/2/25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336044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749"/>
            <a:ext cx="1952272" cy="6852504"/>
            <a:chOff x="6627813" y="196102"/>
            <a:chExt cx="1952625" cy="5677649"/>
          </a:xfrm>
        </p:grpSpPr>
        <p:sp>
          <p:nvSpPr>
            <p:cNvPr id="50" name="Freeform 27"/>
            <p:cNvSpPr/>
            <p:nvPr/>
          </p:nvSpPr>
          <p:spPr bwMode="auto">
            <a:xfrm>
              <a:off x="6627813" y="19610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4D9FFFB4-400D-1240-AB24-6F86C96D4DFB}" type="datetimeFigureOut">
              <a:rPr lang="en-US" dirty="0"/>
              <a:t>12/2/25</a:t>
            </a:fld>
            <a:endParaRPr lang="en-US" dirty="0"/>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97571443"/>
      </p:ext>
    </p:extLst>
  </p:cSld>
  <p:clrMap bg1="lt1" tx1="dk1" bg2="lt2" tx2="dk2" accent1="accent1" accent2="accent2" accent3="accent3" accent4="accent4" accent5="accent5" accent6="accent6" hlink="hlink" folHlink="folHlink"/>
  <p:sldLayoutIdLst>
    <p:sldLayoutId id="2147484029" r:id="rId1"/>
    <p:sldLayoutId id="2147484030" r:id="rId2"/>
    <p:sldLayoutId id="2147484031" r:id="rId3"/>
    <p:sldLayoutId id="2147484032" r:id="rId4"/>
    <p:sldLayoutId id="2147484033" r:id="rId5"/>
    <p:sldLayoutId id="2147484034" r:id="rId6"/>
    <p:sldLayoutId id="2147484035" r:id="rId7"/>
    <p:sldLayoutId id="2147484036" r:id="rId8"/>
    <p:sldLayoutId id="2147484037" r:id="rId9"/>
    <p:sldLayoutId id="2147484038" r:id="rId10"/>
    <p:sldLayoutId id="2147484039" r:id="rId11"/>
    <p:sldLayoutId id="2147484040" r:id="rId12"/>
    <p:sldLayoutId id="2147484041" r:id="rId13"/>
    <p:sldLayoutId id="2147484042" r:id="rId14"/>
    <p:sldLayoutId id="2147484043" r:id="rId15"/>
    <p:sldLayoutId id="2147484044" r:id="rId16"/>
  </p:sldLayoutIdLst>
  <p:hf sldNum="0" hdr="0" ftr="0" dt="0"/>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swansurgery.org.uk/nhs-app/"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thefamilypracticewesterncollege.nhs.uk/nhs-app" TargetMode="External"/><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hyperlink" Target="https://www.nhs.uk/using-the-nhs/nhs-services/the-nhs-ap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D91B8-B1C6-F5E8-A026-8023447BEC7D}"/>
              </a:ext>
            </a:extLst>
          </p:cNvPr>
          <p:cNvSpPr>
            <a:spLocks noGrp="1"/>
          </p:cNvSpPr>
          <p:nvPr>
            <p:ph type="title"/>
          </p:nvPr>
        </p:nvSpPr>
        <p:spPr>
          <a:xfrm>
            <a:off x="1942415" y="1051092"/>
            <a:ext cx="6591985" cy="1948735"/>
          </a:xfrm>
          <a:ln>
            <a:solidFill>
              <a:schemeClr val="bg1"/>
            </a:solidFill>
          </a:ln>
        </p:spPr>
        <p:txBody>
          <a:bodyPr>
            <a:normAutofit fontScale="90000"/>
          </a:bodyPr>
          <a:lstStyle/>
          <a:p>
            <a:r>
              <a:rPr lang="en-GB"/>
              <a:t>   Digital </a:t>
            </a:r>
            <a:r>
              <a:rPr lang="en-GB" dirty="0"/>
              <a:t>Transformation In The </a:t>
            </a:r>
            <a:br>
              <a:rPr lang="en-GB" dirty="0"/>
            </a:br>
            <a:r>
              <a:rPr lang="en-GB"/>
              <a:t>     Health </a:t>
            </a:r>
            <a:r>
              <a:rPr lang="en-GB" dirty="0"/>
              <a:t>and care professions</a:t>
            </a:r>
            <a:br>
              <a:rPr lang="en-GB" dirty="0"/>
            </a:br>
            <a:br>
              <a:rPr lang="en-GB" dirty="0"/>
            </a:br>
            <a:r>
              <a:rPr lang="en-GB"/>
              <a:t>                  </a:t>
            </a:r>
            <a:r>
              <a:rPr lang="en-GB" dirty="0"/>
              <a:t>NHS </a:t>
            </a:r>
            <a:r>
              <a:rPr lang="en-GB"/>
              <a:t>APP </a:t>
            </a:r>
            <a:endParaRPr lang="en-GB" dirty="0"/>
          </a:p>
        </p:txBody>
      </p:sp>
      <p:sp>
        <p:nvSpPr>
          <p:cNvPr id="3" name="Content Placeholder 2">
            <a:extLst>
              <a:ext uri="{FF2B5EF4-FFF2-40B4-BE49-F238E27FC236}">
                <a16:creationId xmlns:a16="http://schemas.microsoft.com/office/drawing/2014/main" id="{EEE50B51-B57E-8835-3CA0-01AB1B64D175}"/>
              </a:ext>
            </a:extLst>
          </p:cNvPr>
          <p:cNvSpPr>
            <a:spLocks noGrp="1"/>
          </p:cNvSpPr>
          <p:nvPr>
            <p:ph idx="1"/>
          </p:nvPr>
        </p:nvSpPr>
        <p:spPr>
          <a:xfrm>
            <a:off x="1942415" y="3601982"/>
            <a:ext cx="6591985" cy="2309239"/>
          </a:xfrm>
        </p:spPr>
        <p:txBody>
          <a:bodyPr vert="horz" lIns="91440" tIns="45720" rIns="91440" bIns="45720" rtlCol="0" anchor="t">
            <a:normAutofit/>
          </a:bodyPr>
          <a:lstStyle/>
          <a:p>
            <a:r>
              <a:rPr lang="en-GB" b="1" dirty="0"/>
              <a:t>Student name: </a:t>
            </a:r>
            <a:r>
              <a:rPr lang="en-GB" b="1" dirty="0" err="1"/>
              <a:t>warda</a:t>
            </a:r>
            <a:r>
              <a:rPr lang="en-GB" b="1" dirty="0"/>
              <a:t> Ibrahim </a:t>
            </a:r>
            <a:endParaRPr lang="en-US" b="1" dirty="0"/>
          </a:p>
          <a:p>
            <a:r>
              <a:rPr lang="en-GB" b="1" dirty="0"/>
              <a:t>Student </a:t>
            </a:r>
            <a:r>
              <a:rPr lang="en-GB" b="1"/>
              <a:t>number: 2235246</a:t>
            </a:r>
            <a:endParaRPr lang="en-GB" b="1" dirty="0"/>
          </a:p>
          <a:p>
            <a:r>
              <a:rPr lang="en-GB" b="1" dirty="0"/>
              <a:t>Module : BMHP6026</a:t>
            </a:r>
          </a:p>
          <a:p>
            <a:endParaRPr lang="en-GB" b="1" dirty="0"/>
          </a:p>
          <a:p>
            <a:endParaRPr lang="en-GB" dirty="0"/>
          </a:p>
        </p:txBody>
      </p:sp>
    </p:spTree>
    <p:extLst>
      <p:ext uri="{BB962C8B-B14F-4D97-AF65-F5344CB8AC3E}">
        <p14:creationId xmlns:p14="http://schemas.microsoft.com/office/powerpoint/2010/main" val="7194689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89C3A-8B73-F71A-5DEC-4079F6F16306}"/>
              </a:ext>
            </a:extLst>
          </p:cNvPr>
          <p:cNvSpPr>
            <a:spLocks noGrp="1"/>
          </p:cNvSpPr>
          <p:nvPr>
            <p:ph type="title"/>
          </p:nvPr>
        </p:nvSpPr>
        <p:spPr>
          <a:xfrm>
            <a:off x="2667788" y="536525"/>
            <a:ext cx="4623764" cy="821061"/>
          </a:xfrm>
        </p:spPr>
        <p:txBody>
          <a:bodyPr/>
          <a:lstStyle/>
          <a:p>
            <a:r>
              <a:rPr lang="en-GB" dirty="0"/>
              <a:t>Table of contents </a:t>
            </a:r>
            <a:endParaRPr lang="en-US" dirty="0"/>
          </a:p>
        </p:txBody>
      </p:sp>
      <p:sp>
        <p:nvSpPr>
          <p:cNvPr id="3" name="Content Placeholder 2">
            <a:extLst>
              <a:ext uri="{FF2B5EF4-FFF2-40B4-BE49-F238E27FC236}">
                <a16:creationId xmlns:a16="http://schemas.microsoft.com/office/drawing/2014/main" id="{9F5B0611-4A39-F75B-A471-B9FE2EBFCF25}"/>
              </a:ext>
            </a:extLst>
          </p:cNvPr>
          <p:cNvSpPr>
            <a:spLocks noGrp="1"/>
          </p:cNvSpPr>
          <p:nvPr>
            <p:ph idx="1"/>
          </p:nvPr>
        </p:nvSpPr>
        <p:spPr>
          <a:xfrm>
            <a:off x="1821984" y="1540189"/>
            <a:ext cx="6591985" cy="3777622"/>
          </a:xfrm>
        </p:spPr>
        <p:txBody>
          <a:bodyPr/>
          <a:lstStyle/>
          <a:p>
            <a:r>
              <a:rPr lang="en-GB" dirty="0"/>
              <a:t>Introduction </a:t>
            </a:r>
          </a:p>
          <a:p>
            <a:r>
              <a:rPr lang="en-GB" dirty="0"/>
              <a:t>Impact on workforce </a:t>
            </a:r>
          </a:p>
          <a:p>
            <a:r>
              <a:rPr lang="en-GB" dirty="0"/>
              <a:t>Impact on service delivery </a:t>
            </a:r>
          </a:p>
          <a:p>
            <a:r>
              <a:rPr lang="en-GB" dirty="0"/>
              <a:t>Impact on patients </a:t>
            </a:r>
          </a:p>
          <a:p>
            <a:r>
              <a:rPr lang="en-GB" dirty="0"/>
              <a:t>Impact on community </a:t>
            </a:r>
          </a:p>
          <a:p>
            <a:r>
              <a:rPr lang="en-GB" dirty="0"/>
              <a:t>Benefits of NHS app for patients</a:t>
            </a:r>
          </a:p>
          <a:p>
            <a:r>
              <a:rPr lang="en-GB" dirty="0"/>
              <a:t>Challenges of the innovation </a:t>
            </a:r>
          </a:p>
          <a:p>
            <a:r>
              <a:rPr lang="en-GB" dirty="0"/>
              <a:t>Conclusion </a:t>
            </a:r>
          </a:p>
          <a:p>
            <a:r>
              <a:rPr lang="en-GB" dirty="0"/>
              <a:t>Referencing </a:t>
            </a:r>
            <a:endParaRPr lang="en-US" dirty="0"/>
          </a:p>
        </p:txBody>
      </p:sp>
    </p:spTree>
    <p:extLst>
      <p:ext uri="{BB962C8B-B14F-4D97-AF65-F5344CB8AC3E}">
        <p14:creationId xmlns:p14="http://schemas.microsoft.com/office/powerpoint/2010/main" val="3515972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67359267-2F34-737B-CB4A-07DD6098FA6A}"/>
              </a:ext>
            </a:extLst>
          </p:cNvPr>
          <p:cNvSpPr>
            <a:spLocks noGrp="1" noChangeArrowheads="1"/>
          </p:cNvSpPr>
          <p:nvPr>
            <p:ph type="title"/>
          </p:nvPr>
        </p:nvSpPr>
        <p:spPr/>
        <p:txBody>
          <a:bodyPr/>
          <a:lstStyle/>
          <a:p>
            <a:pPr eaLnBrk="1" hangingPunct="1"/>
            <a:r>
              <a:rPr lang="en-GB" altLang="en-US" sz="2600" b="1" dirty="0">
                <a:latin typeface="Times New Roman" panose="02020603050405020304" pitchFamily="18" charset="0"/>
                <a:cs typeface="Times New Roman" panose="02020603050405020304" pitchFamily="18" charset="0"/>
              </a:rPr>
              <a:t>Introduction</a:t>
            </a:r>
          </a:p>
        </p:txBody>
      </p:sp>
      <p:sp>
        <p:nvSpPr>
          <p:cNvPr id="8" name="TextBox 7">
            <a:extLst>
              <a:ext uri="{FF2B5EF4-FFF2-40B4-BE49-F238E27FC236}">
                <a16:creationId xmlns:a16="http://schemas.microsoft.com/office/drawing/2014/main" id="{A8938990-ED90-570D-489B-88858F8CE235}"/>
              </a:ext>
            </a:extLst>
          </p:cNvPr>
          <p:cNvSpPr txBox="1"/>
          <p:nvPr/>
        </p:nvSpPr>
        <p:spPr>
          <a:xfrm>
            <a:off x="273253" y="1386304"/>
            <a:ext cx="3672408" cy="3937103"/>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The NHS App is a national digital platform introduced by NHS England to enhance accessibility, convenience, and continuity of care by allowing users to securely manage healthcare interactions online (NHS England, 2020).</a:t>
            </a:r>
          </a:p>
          <a:p>
            <a:pPr marL="285750" indent="-285750">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It enables patients to book GP appointments, order repeat prescriptions, access test results, view medical records, and receive vaccination status or health advice in one secure system.</a:t>
            </a:r>
          </a:p>
          <a:p>
            <a:pPr marL="285750" indent="-285750">
              <a:lnSpc>
                <a:spcPct val="150000"/>
              </a:lnSpc>
              <a:buFont typeface="Arial" panose="020B0604020202020204" pitchFamily="34" charset="0"/>
              <a:buChar char="•"/>
            </a:pPr>
            <a:r>
              <a:rPr lang="en-US" sz="1200" dirty="0">
                <a:latin typeface="Times New Roman" panose="02020603050405020304" pitchFamily="18" charset="0"/>
                <a:cs typeface="Times New Roman" panose="02020603050405020304" pitchFamily="18" charset="0"/>
              </a:rPr>
              <a:t>Launched nationally in 2019 and expanded during the COVID-19 pandemic, the app has become integral to service delivery and digital transformation within the NHS, improving patient autonomy and system efficiency.​ </a:t>
            </a:r>
          </a:p>
        </p:txBody>
      </p:sp>
      <p:pic>
        <p:nvPicPr>
          <p:cNvPr id="2" name="Picture 1">
            <a:extLst>
              <a:ext uri="{FF2B5EF4-FFF2-40B4-BE49-F238E27FC236}">
                <a16:creationId xmlns:a16="http://schemas.microsoft.com/office/drawing/2014/main" id="{CE3D1E6E-83FF-E879-256A-ADB399DBDF20}"/>
              </a:ext>
            </a:extLst>
          </p:cNvPr>
          <p:cNvPicPr>
            <a:picLocks noChangeAspect="1"/>
          </p:cNvPicPr>
          <p:nvPr/>
        </p:nvPicPr>
        <p:blipFill>
          <a:blip r:embed="rId3"/>
          <a:stretch>
            <a:fillRect/>
          </a:stretch>
        </p:blipFill>
        <p:spPr>
          <a:xfrm>
            <a:off x="4052020" y="888151"/>
            <a:ext cx="4485184" cy="3571032"/>
          </a:xfrm>
          <a:prstGeom prst="rect">
            <a:avLst/>
          </a:prstGeom>
        </p:spPr>
      </p:pic>
      <p:sp>
        <p:nvSpPr>
          <p:cNvPr id="3" name="TextBox 2">
            <a:extLst>
              <a:ext uri="{FF2B5EF4-FFF2-40B4-BE49-F238E27FC236}">
                <a16:creationId xmlns:a16="http://schemas.microsoft.com/office/drawing/2014/main" id="{27F08D9A-7C1D-5CEE-1F2D-D1E775DDBEA1}"/>
              </a:ext>
            </a:extLst>
          </p:cNvPr>
          <p:cNvSpPr txBox="1"/>
          <p:nvPr/>
        </p:nvSpPr>
        <p:spPr>
          <a:xfrm>
            <a:off x="4541168" y="4745031"/>
            <a:ext cx="4114800" cy="646331"/>
          </a:xfrm>
          <a:prstGeom prst="rect">
            <a:avLst/>
          </a:prstGeom>
          <a:noFill/>
        </p:spPr>
        <p:txBody>
          <a:bodyPr wrap="square" rtlCol="0">
            <a:spAutoFit/>
          </a:bodyPr>
          <a:lstStyle/>
          <a:p>
            <a:r>
              <a:rPr lang="en-GB" dirty="0">
                <a:hlinkClick r:id="rId4"/>
              </a:rPr>
              <a:t>https://www.swansurgery.org.uk/</a:t>
            </a:r>
            <a:r>
              <a:rPr lang="en-GB">
                <a:hlinkClick r:id="rId4"/>
              </a:rPr>
              <a:t>nhs-app/</a:t>
            </a:r>
            <a:r>
              <a:rPr lang="en-GB"/>
              <a:t>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CA1286DF-E574-5E7F-ABFC-4DD1B8EE232E}"/>
              </a:ext>
            </a:extLst>
          </p:cNvPr>
          <p:cNvSpPr>
            <a:spLocks noGrp="1" noChangeArrowheads="1"/>
          </p:cNvSpPr>
          <p:nvPr>
            <p:ph type="title"/>
          </p:nvPr>
        </p:nvSpPr>
        <p:spPr>
          <a:xfrm>
            <a:off x="3081518" y="744426"/>
            <a:ext cx="4371378" cy="728399"/>
          </a:xfrm>
        </p:spPr>
        <p:txBody>
          <a:bodyPr/>
          <a:lstStyle/>
          <a:p>
            <a:pPr eaLnBrk="1" hangingPunct="1"/>
            <a:r>
              <a:rPr lang="en-GB" altLang="en-US" sz="2600" b="1" dirty="0">
                <a:latin typeface="Times New Roman" panose="02020603050405020304" pitchFamily="18" charset="0"/>
                <a:cs typeface="Times New Roman" panose="02020603050405020304" pitchFamily="18" charset="0"/>
              </a:rPr>
              <a:t>Impact on Workforce</a:t>
            </a:r>
          </a:p>
        </p:txBody>
      </p:sp>
      <p:sp>
        <p:nvSpPr>
          <p:cNvPr id="4" name="Content Placeholder 3">
            <a:extLst>
              <a:ext uri="{FF2B5EF4-FFF2-40B4-BE49-F238E27FC236}">
                <a16:creationId xmlns:a16="http://schemas.microsoft.com/office/drawing/2014/main" id="{C4701E34-AEF6-3E83-E0B1-3F77D22E3609}"/>
              </a:ext>
            </a:extLst>
          </p:cNvPr>
          <p:cNvSpPr>
            <a:spLocks noGrp="1"/>
          </p:cNvSpPr>
          <p:nvPr>
            <p:ph idx="1"/>
          </p:nvPr>
        </p:nvSpPr>
        <p:spPr>
          <a:xfrm>
            <a:off x="1795752" y="1607553"/>
            <a:ext cx="6591985" cy="3777622"/>
          </a:xfrm>
        </p:spPr>
        <p:txBody>
          <a:bodyPr/>
          <a:lstStyle/>
          <a:p>
            <a:r>
              <a:rPr lang="en-US" sz="2000" dirty="0">
                <a:latin typeface="Times New Roman" panose="02020603050405020304" pitchFamily="18" charset="0"/>
                <a:cs typeface="Times New Roman" panose="02020603050405020304" pitchFamily="18" charset="0"/>
              </a:rPr>
              <a:t>The NHS App has reshaped workforce dynamics by introducing roles such as digital health coordinators and IT support staff, while also expanding existing roles for nurses, GPs, and administrative teams who now manage digital workflows and patient data more efficiently (Reidy et al., 2025)..​ </a:t>
            </a:r>
            <a:endParaRPr lang="en-GB" sz="2000" dirty="0">
              <a:latin typeface="Times New Roman" panose="02020603050405020304" pitchFamily="18" charset="0"/>
              <a:cs typeface="Times New Roman" panose="02020603050405020304" pitchFamily="18" charset="0"/>
            </a:endParaRPr>
          </a:p>
          <a:p>
            <a:pPr lvl="0"/>
            <a:r>
              <a:rPr lang="en-US" sz="2000" dirty="0">
                <a:latin typeface="Times New Roman" panose="02020603050405020304" pitchFamily="18" charset="0"/>
                <a:cs typeface="Times New Roman" panose="02020603050405020304" pitchFamily="18" charset="0"/>
              </a:rPr>
              <a:t>Healthcare professionals require continuous digital literacy and data management training to use the NHS App effectively, safeguard patient information, and integrate digital tools within existing healthcare systems (</a:t>
            </a:r>
            <a:r>
              <a:rPr lang="en-US" sz="2000" dirty="0" err="1">
                <a:latin typeface="Times New Roman" panose="02020603050405020304" pitchFamily="18" charset="0"/>
                <a:cs typeface="Times New Roman" panose="02020603050405020304" pitchFamily="18" charset="0"/>
              </a:rPr>
              <a:t>Alzghaibi</a:t>
            </a:r>
            <a:r>
              <a:rPr lang="en-US" sz="2000" dirty="0">
                <a:latin typeface="Times New Roman" panose="02020603050405020304" pitchFamily="18" charset="0"/>
                <a:cs typeface="Times New Roman" panose="02020603050405020304" pitchFamily="18" charset="0"/>
              </a:rPr>
              <a:t>, 2025).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12B82674-4FDE-C3D2-0FEC-BB83FF9625E4}"/>
              </a:ext>
            </a:extLst>
          </p:cNvPr>
          <p:cNvSpPr>
            <a:spLocks noGrp="1" noChangeArrowheads="1"/>
          </p:cNvSpPr>
          <p:nvPr>
            <p:ph type="title"/>
          </p:nvPr>
        </p:nvSpPr>
        <p:spPr>
          <a:xfrm>
            <a:off x="2977520" y="946778"/>
            <a:ext cx="4521773" cy="562337"/>
          </a:xfrm>
        </p:spPr>
        <p:txBody>
          <a:bodyPr/>
          <a:lstStyle/>
          <a:p>
            <a:pPr eaLnBrk="1" hangingPunct="1"/>
            <a:r>
              <a:rPr lang="en-GB" altLang="en-US" sz="2600" b="1" dirty="0">
                <a:latin typeface="Times New Roman" panose="02020603050405020304" pitchFamily="18" charset="0"/>
                <a:cs typeface="Times New Roman" panose="02020603050405020304" pitchFamily="18" charset="0"/>
              </a:rPr>
              <a:t>Impact on service delivery </a:t>
            </a:r>
          </a:p>
        </p:txBody>
      </p:sp>
      <p:sp>
        <p:nvSpPr>
          <p:cNvPr id="12310" name="Content Placeholder 12309">
            <a:extLst>
              <a:ext uri="{FF2B5EF4-FFF2-40B4-BE49-F238E27FC236}">
                <a16:creationId xmlns:a16="http://schemas.microsoft.com/office/drawing/2014/main" id="{9C786188-6F75-8D71-8A34-4E1EE08DE9D4}"/>
              </a:ext>
            </a:extLst>
          </p:cNvPr>
          <p:cNvSpPr>
            <a:spLocks noGrp="1"/>
          </p:cNvSpPr>
          <p:nvPr>
            <p:ph idx="1"/>
          </p:nvPr>
        </p:nvSpPr>
        <p:spPr>
          <a:xfrm>
            <a:off x="1942413" y="1866231"/>
            <a:ext cx="6591985" cy="3777622"/>
          </a:xfrm>
        </p:spPr>
        <p:txBody>
          <a:bodyPr>
            <a:normAutofit fontScale="92500" lnSpcReduction="20000"/>
          </a:bodyPr>
          <a:lstStyle/>
          <a:p>
            <a:pPr marL="0" indent="0">
              <a:buNone/>
            </a:pPr>
            <a:r>
              <a:rPr lang="en-US" sz="2000" b="1" dirty="0">
                <a:latin typeface="Times New Roman" panose="02020603050405020304" pitchFamily="18" charset="0"/>
                <a:cs typeface="Times New Roman" panose="02020603050405020304" pitchFamily="18" charset="0"/>
              </a:rPr>
              <a:t>Service Delivery Changes: </a:t>
            </a:r>
          </a:p>
          <a:p>
            <a:r>
              <a:rPr lang="en-US" sz="2000" dirty="0">
                <a:latin typeface="Times New Roman" panose="02020603050405020304" pitchFamily="18" charset="0"/>
                <a:cs typeface="Times New Roman" panose="02020603050405020304" pitchFamily="18" charset="0"/>
              </a:rPr>
              <a:t>The NHS app allows for more streamlined access to services like appointment booking, prescription management, and checking lab results, reducing waiting times and administrative overhead. </a:t>
            </a:r>
          </a:p>
          <a:p>
            <a:r>
              <a:rPr lang="en-US" sz="2000" dirty="0">
                <a:latin typeface="Times New Roman" panose="02020603050405020304" pitchFamily="18" charset="0"/>
                <a:cs typeface="Times New Roman" panose="02020603050405020304" pitchFamily="18" charset="0"/>
              </a:rPr>
              <a:t>The app has significantly impacted day-to-day operations in GP surgeries and hospitals by reducing phone call volume and improving scheduling (Shah et al., 2021). </a:t>
            </a:r>
          </a:p>
          <a:p>
            <a:pPr marL="0" indent="0">
              <a:buNone/>
            </a:pPr>
            <a:r>
              <a:rPr lang="en-US" sz="2000" b="1" dirty="0">
                <a:latin typeface="Times New Roman" panose="02020603050405020304" pitchFamily="18" charset="0"/>
                <a:cs typeface="Times New Roman" panose="02020603050405020304" pitchFamily="18" charset="0"/>
              </a:rPr>
              <a:t>Efficiency and Accuracy: </a:t>
            </a:r>
          </a:p>
          <a:p>
            <a:r>
              <a:rPr lang="en-US" sz="2000" dirty="0">
                <a:latin typeface="Times New Roman" panose="02020603050405020304" pitchFamily="18" charset="0"/>
                <a:cs typeface="Times New Roman" panose="02020603050405020304" pitchFamily="18" charset="0"/>
              </a:rPr>
              <a:t>Patients are now able to quickly access their health records, manage appointments, and communicate with healthcare providers, which improves efficiency and accuracy (Adeniyi et al., 2024).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DB99DA02-666B-4DFC-04C9-8F77BAB4287A}"/>
              </a:ext>
            </a:extLst>
          </p:cNvPr>
          <p:cNvSpPr>
            <a:spLocks noGrp="1" noChangeArrowheads="1"/>
          </p:cNvSpPr>
          <p:nvPr>
            <p:ph type="title"/>
          </p:nvPr>
        </p:nvSpPr>
        <p:spPr>
          <a:xfrm>
            <a:off x="3382307" y="507136"/>
            <a:ext cx="4237694" cy="844372"/>
          </a:xfrm>
        </p:spPr>
        <p:txBody>
          <a:bodyPr/>
          <a:lstStyle/>
          <a:p>
            <a:pPr eaLnBrk="1" hangingPunct="1"/>
            <a:r>
              <a:rPr lang="en-GB" altLang="en-US" sz="2600" b="1">
                <a:latin typeface="Times New Roman" panose="02020603050405020304" pitchFamily="18" charset="0"/>
                <a:cs typeface="Times New Roman" panose="02020603050405020304" pitchFamily="18" charset="0"/>
              </a:rPr>
              <a:t>Impact on patients </a:t>
            </a:r>
          </a:p>
        </p:txBody>
      </p:sp>
      <p:sp>
        <p:nvSpPr>
          <p:cNvPr id="7" name="TextBox 6">
            <a:extLst>
              <a:ext uri="{FF2B5EF4-FFF2-40B4-BE49-F238E27FC236}">
                <a16:creationId xmlns:a16="http://schemas.microsoft.com/office/drawing/2014/main" id="{F891F8CC-A5FB-EC56-7669-1898E5446AAA}"/>
              </a:ext>
            </a:extLst>
          </p:cNvPr>
          <p:cNvSpPr txBox="1"/>
          <p:nvPr/>
        </p:nvSpPr>
        <p:spPr>
          <a:xfrm>
            <a:off x="1284784" y="1351508"/>
            <a:ext cx="7859216" cy="4154984"/>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Patient Experience: </a:t>
            </a:r>
          </a:p>
          <a:p>
            <a:pPr marL="285750"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Easier and faster access to healthcare services.</a:t>
            </a:r>
          </a:p>
          <a:p>
            <a:pPr marL="285750"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Promotes self-management, chronic disease tracking, and communication with professionals.</a:t>
            </a:r>
          </a:p>
          <a:p>
            <a:pPr marL="285750"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Empowers patients through control and informed decision-making.</a:t>
            </a:r>
          </a:p>
          <a:p>
            <a:r>
              <a:rPr lang="en-US" sz="2400" b="1" dirty="0">
                <a:latin typeface="Times New Roman" panose="02020603050405020304" pitchFamily="18" charset="0"/>
                <a:cs typeface="Times New Roman" panose="02020603050405020304" pitchFamily="18" charset="0"/>
              </a:rPr>
              <a:t>Challenges: </a:t>
            </a:r>
          </a:p>
          <a:p>
            <a:pPr marL="285750" indent="-285750">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Vulnerable populations, such as older adults or those without internet access, may face difficulties using the NHS app, creating potential barriers to accessing care (Husain &amp; Greenhalgh, 2025).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AA670F40-C546-81E8-2D42-C5A23C261E48}"/>
              </a:ext>
            </a:extLst>
          </p:cNvPr>
          <p:cNvSpPr>
            <a:spLocks noGrp="1" noChangeArrowheads="1"/>
          </p:cNvSpPr>
          <p:nvPr>
            <p:ph type="title"/>
          </p:nvPr>
        </p:nvSpPr>
        <p:spPr>
          <a:xfrm>
            <a:off x="3114938" y="657531"/>
            <a:ext cx="4170851" cy="645890"/>
          </a:xfrm>
        </p:spPr>
        <p:txBody>
          <a:bodyPr/>
          <a:lstStyle/>
          <a:p>
            <a:pPr eaLnBrk="1" hangingPunct="1"/>
            <a:r>
              <a:rPr lang="en-GB" altLang="en-US" sz="2600" b="1" dirty="0">
                <a:latin typeface="Times New Roman" panose="02020603050405020304" pitchFamily="18" charset="0"/>
                <a:cs typeface="Times New Roman" panose="02020603050405020304" pitchFamily="18" charset="0"/>
              </a:rPr>
              <a:t>Impact on community </a:t>
            </a:r>
          </a:p>
        </p:txBody>
      </p:sp>
      <p:sp>
        <p:nvSpPr>
          <p:cNvPr id="4" name="Content Placeholder 3">
            <a:extLst>
              <a:ext uri="{FF2B5EF4-FFF2-40B4-BE49-F238E27FC236}">
                <a16:creationId xmlns:a16="http://schemas.microsoft.com/office/drawing/2014/main" id="{D5954CFA-C298-CFF7-26C7-87420F98A6E8}"/>
              </a:ext>
            </a:extLst>
          </p:cNvPr>
          <p:cNvSpPr>
            <a:spLocks noGrp="1"/>
          </p:cNvSpPr>
          <p:nvPr>
            <p:ph idx="1"/>
          </p:nvPr>
        </p:nvSpPr>
        <p:spPr>
          <a:xfrm>
            <a:off x="1741889" y="1540189"/>
            <a:ext cx="6591985" cy="3777622"/>
          </a:xfrm>
        </p:spPr>
        <p:txBody>
          <a:bodyPr>
            <a:normAutofit fontScale="92500" lnSpcReduction="10000"/>
          </a:bodyPr>
          <a:lstStyle/>
          <a:p>
            <a:pPr marL="0" indent="0">
              <a:buNone/>
            </a:pPr>
            <a:r>
              <a:rPr lang="en-US" sz="2000" b="1" dirty="0">
                <a:latin typeface="Times New Roman" panose="02020603050405020304" pitchFamily="18" charset="0"/>
                <a:cs typeface="Times New Roman" panose="02020603050405020304" pitchFamily="18" charset="0"/>
              </a:rPr>
              <a:t>Community Impact: </a:t>
            </a:r>
          </a:p>
          <a:p>
            <a:r>
              <a:rPr lang="en-US" sz="2000" dirty="0">
                <a:latin typeface="Times New Roman" panose="02020603050405020304" pitchFamily="18" charset="0"/>
                <a:cs typeface="Times New Roman" panose="02020603050405020304" pitchFamily="18" charset="0"/>
              </a:rPr>
              <a:t>The NHS app has improved healthcare accessibility for patients in rural or underserved areas, allowing them to book appointments and access medical records without having to travel (Williams, 2017). </a:t>
            </a:r>
          </a:p>
          <a:p>
            <a:r>
              <a:rPr lang="en-US" sz="2000" dirty="0">
                <a:latin typeface="Times New Roman" panose="02020603050405020304" pitchFamily="18" charset="0"/>
                <a:cs typeface="Times New Roman" panose="02020603050405020304" pitchFamily="18" charset="0"/>
              </a:rPr>
              <a:t>It has also improved communication between healthcare providers and patients, facilitating remote consultations and follow-ups (Damery et al., 2021). </a:t>
            </a:r>
          </a:p>
          <a:p>
            <a:pPr marL="0" indent="0">
              <a:buNone/>
            </a:pPr>
            <a:r>
              <a:rPr lang="en-US" sz="2000" b="1" dirty="0">
                <a:latin typeface="Times New Roman" panose="02020603050405020304" pitchFamily="18" charset="0"/>
                <a:cs typeface="Times New Roman" panose="02020603050405020304" pitchFamily="18" charset="0"/>
              </a:rPr>
              <a:t>Co-production and Public Health: </a:t>
            </a:r>
          </a:p>
          <a:p>
            <a:r>
              <a:rPr lang="en-US" sz="2000" dirty="0">
                <a:latin typeface="Times New Roman" panose="02020603050405020304" pitchFamily="18" charset="0"/>
                <a:cs typeface="Times New Roman" panose="02020603050405020304" pitchFamily="18" charset="0"/>
              </a:rPr>
              <a:t>The NHS app has enhanced patient involvement in their care and supports public health by providing immediate access to health services, especially in times of crisis (Ali, 2024).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34708B8-6CDE-B3B4-0C01-65A55D30C24A}"/>
              </a:ext>
            </a:extLst>
          </p:cNvPr>
          <p:cNvPicPr>
            <a:picLocks noChangeAspect="1"/>
          </p:cNvPicPr>
          <p:nvPr/>
        </p:nvPicPr>
        <p:blipFill>
          <a:blip r:embed="rId2"/>
          <a:stretch>
            <a:fillRect/>
          </a:stretch>
        </p:blipFill>
        <p:spPr>
          <a:xfrm>
            <a:off x="1055068" y="710043"/>
            <a:ext cx="7560841" cy="4945041"/>
          </a:xfrm>
          <a:prstGeom prst="rect">
            <a:avLst/>
          </a:prstGeom>
        </p:spPr>
      </p:pic>
      <p:sp>
        <p:nvSpPr>
          <p:cNvPr id="6" name="TextBox 5">
            <a:extLst>
              <a:ext uri="{FF2B5EF4-FFF2-40B4-BE49-F238E27FC236}">
                <a16:creationId xmlns:a16="http://schemas.microsoft.com/office/drawing/2014/main" id="{210AF831-38CD-5534-7968-F90AE7498E31}"/>
              </a:ext>
            </a:extLst>
          </p:cNvPr>
          <p:cNvSpPr txBox="1"/>
          <p:nvPr/>
        </p:nvSpPr>
        <p:spPr>
          <a:xfrm>
            <a:off x="791580" y="5778625"/>
            <a:ext cx="7560840" cy="369332"/>
          </a:xfrm>
          <a:prstGeom prst="rect">
            <a:avLst/>
          </a:prstGeom>
          <a:noFill/>
        </p:spPr>
        <p:txBody>
          <a:bodyPr wrap="square" rtlCol="0">
            <a:spAutoFit/>
          </a:bodyPr>
          <a:lstStyle/>
          <a:p>
            <a:r>
              <a:rPr lang="en-GB" dirty="0"/>
              <a:t>Source: </a:t>
            </a:r>
            <a:r>
              <a:rPr lang="en-GB" dirty="0">
                <a:hlinkClick r:id="rId3"/>
              </a:rPr>
              <a:t>https://www.thefamilypracticewesterncollege.nhs.uk/nhs-app</a:t>
            </a:r>
            <a:r>
              <a:rPr lang="en-GB" dirty="0"/>
              <a:t> </a:t>
            </a:r>
          </a:p>
        </p:txBody>
      </p:sp>
    </p:spTree>
    <p:extLst>
      <p:ext uri="{BB962C8B-B14F-4D97-AF65-F5344CB8AC3E}">
        <p14:creationId xmlns:p14="http://schemas.microsoft.com/office/powerpoint/2010/main" val="12997075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36B2CF0B-984D-F7F8-AB44-CC2049CD080E}"/>
              </a:ext>
            </a:extLst>
          </p:cNvPr>
          <p:cNvSpPr>
            <a:spLocks noGrp="1" noChangeArrowheads="1"/>
          </p:cNvSpPr>
          <p:nvPr>
            <p:ph type="title"/>
          </p:nvPr>
        </p:nvSpPr>
        <p:spPr>
          <a:xfrm>
            <a:off x="2596911" y="627884"/>
            <a:ext cx="5407431" cy="863128"/>
          </a:xfrm>
        </p:spPr>
        <p:txBody>
          <a:bodyPr/>
          <a:lstStyle/>
          <a:p>
            <a:pPr eaLnBrk="1" hangingPunct="1"/>
            <a:r>
              <a:rPr lang="en-GB" altLang="en-US" sz="2600" b="1" dirty="0">
                <a:latin typeface="Times New Roman" panose="02020603050405020304" pitchFamily="18" charset="0"/>
                <a:cs typeface="Times New Roman" panose="02020603050405020304" pitchFamily="18" charset="0"/>
              </a:rPr>
              <a:t>Challenges of the innovation</a:t>
            </a:r>
          </a:p>
        </p:txBody>
      </p:sp>
      <p:sp>
        <p:nvSpPr>
          <p:cNvPr id="4" name="Content Placeholder 3">
            <a:extLst>
              <a:ext uri="{FF2B5EF4-FFF2-40B4-BE49-F238E27FC236}">
                <a16:creationId xmlns:a16="http://schemas.microsoft.com/office/drawing/2014/main" id="{DD05854E-EFC6-95FC-E2ED-AE6CFFF2A51D}"/>
              </a:ext>
            </a:extLst>
          </p:cNvPr>
          <p:cNvSpPr>
            <a:spLocks noGrp="1"/>
          </p:cNvSpPr>
          <p:nvPr>
            <p:ph idx="1"/>
          </p:nvPr>
        </p:nvSpPr>
        <p:spPr>
          <a:xfrm>
            <a:off x="1507941" y="1904999"/>
            <a:ext cx="6763770" cy="3893553"/>
          </a:xfrm>
        </p:spPr>
        <p:txBody>
          <a:bodyPr>
            <a:normAutofit lnSpcReduction="10000"/>
          </a:bodyPr>
          <a:lstStyle/>
          <a:p>
            <a:pPr marL="0" indent="0">
              <a:buNone/>
            </a:pPr>
            <a:r>
              <a:rPr lang="en-US" sz="1800" b="1" dirty="0">
                <a:latin typeface="Times New Roman" panose="02020603050405020304" pitchFamily="18" charset="0"/>
                <a:cs typeface="Times New Roman" panose="02020603050405020304" pitchFamily="18" charset="0"/>
              </a:rPr>
              <a:t>Technological Barriers </a:t>
            </a:r>
          </a:p>
          <a:p>
            <a:r>
              <a:rPr lang="en-US" sz="1800" dirty="0">
                <a:latin typeface="Times New Roman" panose="02020603050405020304" pitchFamily="18" charset="0"/>
                <a:cs typeface="Times New Roman" panose="02020603050405020304" pitchFamily="18" charset="0"/>
              </a:rPr>
              <a:t>The app's reliance on smartphones and the internet creates barriers for some vulnerable populations who may lack access or technical skills (Jawad, 2024). </a:t>
            </a:r>
          </a:p>
          <a:p>
            <a:pPr marL="0" indent="0">
              <a:buNone/>
            </a:pPr>
            <a:r>
              <a:rPr lang="en-US" sz="1800" b="1" dirty="0">
                <a:latin typeface="Times New Roman" panose="02020603050405020304" pitchFamily="18" charset="0"/>
                <a:cs typeface="Times New Roman" panose="02020603050405020304" pitchFamily="18" charset="0"/>
              </a:rPr>
              <a:t>Data Security Concerns </a:t>
            </a:r>
          </a:p>
          <a:p>
            <a:r>
              <a:rPr lang="en-US" sz="1800" dirty="0">
                <a:latin typeface="Times New Roman" panose="02020603050405020304" pitchFamily="18" charset="0"/>
                <a:cs typeface="Times New Roman" panose="02020603050405020304" pitchFamily="18" charset="0"/>
              </a:rPr>
              <a:t>As the app stores sensitive medical data, concerns about data breaches and patient privacy must be carefully managed (Jawad, 2024). </a:t>
            </a:r>
          </a:p>
          <a:p>
            <a:pPr marL="0" indent="0">
              <a:buNone/>
            </a:pPr>
            <a:r>
              <a:rPr lang="en-US" sz="1800" b="1" dirty="0">
                <a:latin typeface="Times New Roman" panose="02020603050405020304" pitchFamily="18" charset="0"/>
                <a:cs typeface="Times New Roman" panose="02020603050405020304" pitchFamily="18" charset="0"/>
              </a:rPr>
              <a:t>Workforce Resistance </a:t>
            </a:r>
          </a:p>
          <a:p>
            <a:r>
              <a:rPr lang="en-US" sz="1800" dirty="0">
                <a:latin typeface="Times New Roman" panose="02020603050405020304" pitchFamily="18" charset="0"/>
                <a:cs typeface="Times New Roman" panose="02020603050405020304" pitchFamily="18" charset="0"/>
              </a:rPr>
              <a:t>Some healthcare professionals may resist the change due to unfamiliarity or concerns over digital literacy, leading to delays in full adoption (Li et al., 2025).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0B7949B0-C17A-6220-2A9A-E65D5FBBA3F7}"/>
              </a:ext>
            </a:extLst>
          </p:cNvPr>
          <p:cNvSpPr>
            <a:spLocks noGrp="1" noChangeArrowheads="1"/>
          </p:cNvSpPr>
          <p:nvPr>
            <p:ph type="title"/>
          </p:nvPr>
        </p:nvSpPr>
        <p:spPr>
          <a:xfrm>
            <a:off x="3967176" y="701843"/>
            <a:ext cx="2282561" cy="718552"/>
          </a:xfrm>
        </p:spPr>
        <p:txBody>
          <a:bodyPr/>
          <a:lstStyle/>
          <a:p>
            <a:pPr eaLnBrk="1" hangingPunct="1"/>
            <a:r>
              <a:rPr lang="en-GB" altLang="en-US" sz="2600" b="1" dirty="0">
                <a:latin typeface="Times New Roman" panose="02020603050405020304" pitchFamily="18" charset="0"/>
                <a:cs typeface="Times New Roman" panose="02020603050405020304" pitchFamily="18" charset="0"/>
              </a:rPr>
              <a:t>Conclusion</a:t>
            </a:r>
          </a:p>
        </p:txBody>
      </p:sp>
      <p:sp>
        <p:nvSpPr>
          <p:cNvPr id="16387" name="Content Placeholder 2">
            <a:extLst>
              <a:ext uri="{FF2B5EF4-FFF2-40B4-BE49-F238E27FC236}">
                <a16:creationId xmlns:a16="http://schemas.microsoft.com/office/drawing/2014/main" id="{26E157C2-EFA3-C9B9-E742-F6E7D9CE3FD7}"/>
              </a:ext>
            </a:extLst>
          </p:cNvPr>
          <p:cNvSpPr>
            <a:spLocks noGrp="1" noChangeArrowheads="1"/>
          </p:cNvSpPr>
          <p:nvPr>
            <p:ph idx="1"/>
          </p:nvPr>
        </p:nvSpPr>
        <p:spPr>
          <a:xfrm>
            <a:off x="1219868" y="1811420"/>
            <a:ext cx="7452894" cy="4344737"/>
          </a:xfrm>
        </p:spPr>
        <p:txBody>
          <a:bodyPr/>
          <a:lstStyle/>
          <a:p>
            <a:pPr eaLnBrk="1" hangingPunct="1">
              <a:buFont typeface="Wingdings" panose="05000000000000000000" pitchFamily="2" charset="2"/>
              <a:buChar char="ü"/>
            </a:pPr>
            <a:r>
              <a:rPr lang="en-US" altLang="en-US" sz="2400" dirty="0">
                <a:latin typeface="Times New Roman" panose="02020603050405020304" pitchFamily="18" charset="0"/>
                <a:cs typeface="Times New Roman" panose="02020603050405020304" pitchFamily="18" charset="0"/>
              </a:rPr>
              <a:t>The NHS App has revolutionised healthcare delivery by improving efficiency, patient empowerment, and digital connectivity across the NHS.</a:t>
            </a:r>
          </a:p>
          <a:p>
            <a:pPr eaLnBrk="1" hangingPunct="1">
              <a:buFont typeface="Wingdings" panose="05000000000000000000" pitchFamily="2" charset="2"/>
              <a:buChar char="ü"/>
            </a:pPr>
            <a:r>
              <a:rPr lang="en-US" altLang="en-US" sz="2400" dirty="0">
                <a:latin typeface="Times New Roman" panose="02020603050405020304" pitchFamily="18" charset="0"/>
                <a:cs typeface="Times New Roman" panose="02020603050405020304" pitchFamily="18" charset="0"/>
              </a:rPr>
              <a:t>Challenges such as the digital divide and workforce adaptation must be tackled to achieve equitable access and sustained utilisation.</a:t>
            </a:r>
          </a:p>
          <a:p>
            <a:pPr eaLnBrk="1" hangingPunct="1">
              <a:buFont typeface="Wingdings" panose="05000000000000000000" pitchFamily="2" charset="2"/>
              <a:buChar char="ü"/>
            </a:pPr>
            <a:r>
              <a:rPr lang="en-US" altLang="en-US" sz="2400" dirty="0">
                <a:latin typeface="Times New Roman" panose="02020603050405020304" pitchFamily="18" charset="0"/>
                <a:cs typeface="Times New Roman" panose="02020603050405020304" pitchFamily="18" charset="0"/>
              </a:rPr>
              <a:t>Ongoing training, digital literacy, and system integration are vital to ensure long-term success and inclusive digital transformation.</a:t>
            </a:r>
            <a:endParaRPr lang="en-GB" altLang="en-US"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CEB75-C86B-7966-B241-2BB216FE02BA}"/>
              </a:ext>
            </a:extLst>
          </p:cNvPr>
          <p:cNvSpPr>
            <a:spLocks noGrp="1"/>
          </p:cNvSpPr>
          <p:nvPr>
            <p:ph type="title"/>
          </p:nvPr>
        </p:nvSpPr>
        <p:spPr>
          <a:xfrm>
            <a:off x="2364827" y="864914"/>
            <a:ext cx="5769741" cy="3295431"/>
          </a:xfrm>
        </p:spPr>
        <p:txBody>
          <a:bodyPr>
            <a:normAutofit fontScale="90000"/>
          </a:bodyPr>
          <a:lstStyle/>
          <a:p>
            <a:br>
              <a:rPr lang="en-GB" dirty="0"/>
            </a:br>
            <a:br>
              <a:rPr lang="en-GB" dirty="0"/>
            </a:br>
            <a:br>
              <a:rPr lang="en-GB" dirty="0"/>
            </a:br>
            <a:br>
              <a:rPr lang="en-GB" dirty="0"/>
            </a:br>
            <a:br>
              <a:rPr lang="en-GB" dirty="0"/>
            </a:br>
            <a:br>
              <a:rPr lang="en-GB" dirty="0"/>
            </a:br>
            <a:br>
              <a:rPr lang="en-GB" dirty="0"/>
            </a:br>
            <a:br>
              <a:rPr lang="en-GB" dirty="0"/>
            </a:br>
            <a:r>
              <a:rPr lang="en-GB" dirty="0"/>
              <a:t>Thank you for listening</a:t>
            </a:r>
            <a:br>
              <a:rPr lang="en-GB" dirty="0"/>
            </a:br>
            <a:r>
              <a:rPr lang="en-GB" dirty="0"/>
              <a:t>    Any questions.</a:t>
            </a:r>
            <a:br>
              <a:rPr lang="en-GB" dirty="0"/>
            </a:br>
            <a:endParaRPr lang="en-US" dirty="0"/>
          </a:p>
        </p:txBody>
      </p:sp>
    </p:spTree>
    <p:extLst>
      <p:ext uri="{BB962C8B-B14F-4D97-AF65-F5344CB8AC3E}">
        <p14:creationId xmlns:p14="http://schemas.microsoft.com/office/powerpoint/2010/main" val="141210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A315CC4E-9AAA-7AF0-DC98-844D76DA4E64}"/>
              </a:ext>
            </a:extLst>
          </p:cNvPr>
          <p:cNvSpPr>
            <a:spLocks noGrp="1" noChangeArrowheads="1"/>
          </p:cNvSpPr>
          <p:nvPr>
            <p:ph type="title"/>
          </p:nvPr>
        </p:nvSpPr>
        <p:spPr>
          <a:xfrm>
            <a:off x="3733226" y="522122"/>
            <a:ext cx="3769799" cy="629179"/>
          </a:xfrm>
        </p:spPr>
        <p:txBody>
          <a:bodyPr/>
          <a:lstStyle/>
          <a:p>
            <a:pPr eaLnBrk="1" hangingPunct="1"/>
            <a:r>
              <a:rPr lang="en-GB" altLang="en-US" sz="2600" b="1">
                <a:latin typeface="Times New Roman" panose="02020603050405020304" pitchFamily="18" charset="0"/>
                <a:cs typeface="Times New Roman" panose="02020603050405020304" pitchFamily="18" charset="0"/>
              </a:rPr>
              <a:t>References</a:t>
            </a:r>
          </a:p>
        </p:txBody>
      </p:sp>
      <p:sp>
        <p:nvSpPr>
          <p:cNvPr id="17411" name="Content Placeholder 2">
            <a:extLst>
              <a:ext uri="{FF2B5EF4-FFF2-40B4-BE49-F238E27FC236}">
                <a16:creationId xmlns:a16="http://schemas.microsoft.com/office/drawing/2014/main" id="{9DBB25AA-67EF-D598-436F-8FCAD30ECF07}"/>
              </a:ext>
            </a:extLst>
          </p:cNvPr>
          <p:cNvSpPr>
            <a:spLocks noGrp="1" noChangeArrowheads="1"/>
          </p:cNvSpPr>
          <p:nvPr>
            <p:ph idx="1"/>
          </p:nvPr>
        </p:nvSpPr>
        <p:spPr>
          <a:xfrm>
            <a:off x="624305" y="1349542"/>
            <a:ext cx="8229600" cy="4421088"/>
          </a:xfrm>
        </p:spPr>
        <p:txBody>
          <a:bodyPr>
            <a:normAutofit lnSpcReduction="10000"/>
          </a:bodyPr>
          <a:lstStyle/>
          <a:p>
            <a:r>
              <a:rPr lang="en-US" sz="1050" dirty="0">
                <a:latin typeface="Times New Roman" panose="02020603050405020304" pitchFamily="18" charset="0"/>
                <a:cs typeface="Times New Roman" panose="02020603050405020304" pitchFamily="18" charset="0"/>
              </a:rPr>
              <a:t>NHS England. (2020). </a:t>
            </a:r>
            <a:r>
              <a:rPr lang="en-US" sz="1050" i="1" dirty="0">
                <a:latin typeface="Times New Roman" panose="02020603050405020304" pitchFamily="18" charset="0"/>
                <a:cs typeface="Times New Roman" panose="02020603050405020304" pitchFamily="18" charset="0"/>
              </a:rPr>
              <a:t>The NHS App: Accessing healthcare digitally</a:t>
            </a:r>
            <a:r>
              <a:rPr lang="en-US" sz="1050" dirty="0">
                <a:latin typeface="Times New Roman" panose="02020603050405020304" pitchFamily="18" charset="0"/>
                <a:cs typeface="Times New Roman" panose="02020603050405020304" pitchFamily="18" charset="0"/>
              </a:rPr>
              <a:t>. Retrieved from </a:t>
            </a:r>
            <a:r>
              <a:rPr lang="en-US" sz="1050" u="sng" dirty="0">
                <a:latin typeface="Times New Roman" panose="02020603050405020304" pitchFamily="18" charset="0"/>
                <a:cs typeface="Times New Roman" panose="02020603050405020304" pitchFamily="18" charset="0"/>
                <a:hlinkClick r:id="rId2"/>
              </a:rPr>
              <a:t>https://www.nhs.uk/using-the-nhs/nhs-services/the-nhs-app/</a:t>
            </a:r>
            <a:endParaRPr lang="en-US" sz="1050" dirty="0">
              <a:latin typeface="Times New Roman" panose="02020603050405020304" pitchFamily="18" charset="0"/>
              <a:cs typeface="Times New Roman" panose="02020603050405020304" pitchFamily="18" charset="0"/>
            </a:endParaRPr>
          </a:p>
          <a:p>
            <a:r>
              <a:rPr lang="en-US" sz="1050" dirty="0">
                <a:latin typeface="Times New Roman" panose="02020603050405020304" pitchFamily="18" charset="0"/>
                <a:cs typeface="Times New Roman" panose="02020603050405020304" pitchFamily="18" charset="0"/>
              </a:rPr>
              <a:t>Williams, O.E. (2017). </a:t>
            </a:r>
            <a:r>
              <a:rPr lang="en-US" sz="1050" i="1" dirty="0">
                <a:latin typeface="Times New Roman" panose="02020603050405020304" pitchFamily="18" charset="0"/>
                <a:cs typeface="Times New Roman" panose="02020603050405020304" pitchFamily="18" charset="0"/>
              </a:rPr>
              <a:t>The use of telemedicine to enhance secondary care</a:t>
            </a:r>
            <a:r>
              <a:rPr lang="en-US" sz="1050" dirty="0">
                <a:latin typeface="Times New Roman" panose="02020603050405020304" pitchFamily="18" charset="0"/>
                <a:cs typeface="Times New Roman" panose="02020603050405020304" pitchFamily="18" charset="0"/>
              </a:rPr>
              <a:t>. </a:t>
            </a:r>
            <a:r>
              <a:rPr lang="en-US" sz="1050" i="1" dirty="0">
                <a:latin typeface="Times New Roman" panose="02020603050405020304" pitchFamily="18" charset="0"/>
                <a:cs typeface="Times New Roman" panose="02020603050405020304" pitchFamily="18" charset="0"/>
              </a:rPr>
              <a:t>PubMed Central</a:t>
            </a:r>
            <a:r>
              <a:rPr lang="en-US" sz="1050" dirty="0">
                <a:latin typeface="Times New Roman" panose="02020603050405020304" pitchFamily="18" charset="0"/>
                <a:cs typeface="Times New Roman" panose="02020603050405020304" pitchFamily="18" charset="0"/>
              </a:rPr>
              <a:t>. Retrieved from https://pmc.ncbi.nlm.nih.gov/articles/PMC6502630/</a:t>
            </a:r>
          </a:p>
          <a:p>
            <a:r>
              <a:rPr lang="en-US" sz="1050" dirty="0">
                <a:latin typeface="Times New Roman" panose="02020603050405020304" pitchFamily="18" charset="0"/>
                <a:cs typeface="Times New Roman" panose="02020603050405020304" pitchFamily="18" charset="0"/>
              </a:rPr>
              <a:t>Husain, L., &amp; Greenhalgh, T. (2025). </a:t>
            </a:r>
            <a:r>
              <a:rPr lang="en-US" sz="1050" i="1" dirty="0">
                <a:latin typeface="Times New Roman" panose="02020603050405020304" pitchFamily="18" charset="0"/>
                <a:cs typeface="Times New Roman" panose="02020603050405020304" pitchFamily="18" charset="0"/>
              </a:rPr>
              <a:t>Examining intersectionality and barriers to the uptake of video consultations among older adults from disadvantaged backgrounds with limited English proficiency: qualitative narrative interview study</a:t>
            </a:r>
            <a:r>
              <a:rPr lang="en-US" sz="1050" dirty="0">
                <a:latin typeface="Times New Roman" panose="02020603050405020304" pitchFamily="18" charset="0"/>
                <a:cs typeface="Times New Roman" panose="02020603050405020304" pitchFamily="18" charset="0"/>
              </a:rPr>
              <a:t>. </a:t>
            </a:r>
            <a:r>
              <a:rPr lang="en-US" sz="1050" i="1" dirty="0">
                <a:latin typeface="Times New Roman" panose="02020603050405020304" pitchFamily="18" charset="0"/>
                <a:cs typeface="Times New Roman" panose="02020603050405020304" pitchFamily="18" charset="0"/>
              </a:rPr>
              <a:t>Journal of Medical Internet Research</a:t>
            </a:r>
            <a:r>
              <a:rPr lang="en-US" sz="1050" dirty="0">
                <a:latin typeface="Times New Roman" panose="02020603050405020304" pitchFamily="18" charset="0"/>
                <a:cs typeface="Times New Roman" panose="02020603050405020304" pitchFamily="18" charset="0"/>
              </a:rPr>
              <a:t>, 27, e65690.</a:t>
            </a:r>
          </a:p>
          <a:p>
            <a:r>
              <a:rPr lang="en-US" sz="1050" dirty="0">
                <a:latin typeface="Times New Roman" panose="02020603050405020304" pitchFamily="18" charset="0"/>
                <a:cs typeface="Times New Roman" panose="02020603050405020304" pitchFamily="18" charset="0"/>
              </a:rPr>
              <a:t>Ali, H. (2024). </a:t>
            </a:r>
            <a:r>
              <a:rPr lang="en-US" sz="1050" i="1" dirty="0">
                <a:latin typeface="Times New Roman" panose="02020603050405020304" pitchFamily="18" charset="0"/>
                <a:cs typeface="Times New Roman" panose="02020603050405020304" pitchFamily="18" charset="0"/>
              </a:rPr>
              <a:t>AI for pandemic preparedness and infectious disease surveillance: predicting outbreaks, modelling transmission, and optimizing public health interventions</a:t>
            </a:r>
            <a:r>
              <a:rPr lang="en-US" sz="1050" dirty="0">
                <a:latin typeface="Times New Roman" panose="02020603050405020304" pitchFamily="18" charset="0"/>
                <a:cs typeface="Times New Roman" panose="02020603050405020304" pitchFamily="18" charset="0"/>
              </a:rPr>
              <a:t>. </a:t>
            </a:r>
            <a:r>
              <a:rPr lang="en-US" sz="1050" i="1" dirty="0">
                <a:latin typeface="Times New Roman" panose="02020603050405020304" pitchFamily="18" charset="0"/>
                <a:cs typeface="Times New Roman" panose="02020603050405020304" pitchFamily="18" charset="0"/>
              </a:rPr>
              <a:t>Int J Res Publ Rev</a:t>
            </a:r>
            <a:r>
              <a:rPr lang="en-US" sz="1050" dirty="0">
                <a:latin typeface="Times New Roman" panose="02020603050405020304" pitchFamily="18" charset="0"/>
                <a:cs typeface="Times New Roman" panose="02020603050405020304" pitchFamily="18" charset="0"/>
              </a:rPr>
              <a:t>, 5(8), 4605-19.</a:t>
            </a:r>
          </a:p>
          <a:p>
            <a:r>
              <a:rPr lang="en-US" sz="1050" dirty="0">
                <a:latin typeface="Times New Roman" panose="02020603050405020304" pitchFamily="18" charset="0"/>
                <a:cs typeface="Times New Roman" panose="02020603050405020304" pitchFamily="18" charset="0"/>
              </a:rPr>
              <a:t>Jawad, L.A. (2024). </a:t>
            </a:r>
            <a:r>
              <a:rPr lang="en-US" sz="1050" i="1" dirty="0">
                <a:latin typeface="Times New Roman" panose="02020603050405020304" pitchFamily="18" charset="0"/>
                <a:cs typeface="Times New Roman" panose="02020603050405020304" pitchFamily="18" charset="0"/>
              </a:rPr>
              <a:t>Security and privacy in digital healthcare systems: challenges and mitigation strategies</a:t>
            </a:r>
            <a:r>
              <a:rPr lang="en-US" sz="1050" dirty="0">
                <a:latin typeface="Times New Roman" panose="02020603050405020304" pitchFamily="18" charset="0"/>
                <a:cs typeface="Times New Roman" panose="02020603050405020304" pitchFamily="18" charset="0"/>
              </a:rPr>
              <a:t>. </a:t>
            </a:r>
            <a:r>
              <a:rPr lang="en-US" sz="1050" i="1" dirty="0">
                <a:latin typeface="Times New Roman" panose="02020603050405020304" pitchFamily="18" charset="0"/>
                <a:cs typeface="Times New Roman" panose="02020603050405020304" pitchFamily="18" charset="0"/>
              </a:rPr>
              <a:t>Abhigyan, 42(1)</a:t>
            </a:r>
            <a:r>
              <a:rPr lang="en-US" sz="1050" dirty="0">
                <a:latin typeface="Times New Roman" panose="02020603050405020304" pitchFamily="18" charset="0"/>
                <a:cs typeface="Times New Roman" panose="02020603050405020304" pitchFamily="18" charset="0"/>
              </a:rPr>
              <a:t>, 23-31.</a:t>
            </a:r>
          </a:p>
          <a:p>
            <a:r>
              <a:rPr lang="en-US" sz="1050" dirty="0">
                <a:latin typeface="Times New Roman" panose="02020603050405020304" pitchFamily="18" charset="0"/>
                <a:cs typeface="Times New Roman" panose="02020603050405020304" pitchFamily="18" charset="0"/>
              </a:rPr>
              <a:t>Li, X., Seah, R.Y.T., &amp; Yuen, K.F. (2025). </a:t>
            </a:r>
            <a:r>
              <a:rPr lang="en-US" sz="1050" i="1" dirty="0">
                <a:latin typeface="Times New Roman" panose="02020603050405020304" pitchFamily="18" charset="0"/>
                <a:cs typeface="Times New Roman" panose="02020603050405020304" pitchFamily="18" charset="0"/>
              </a:rPr>
              <a:t>Mental wellbeing in digital workplaces: The role of digital resources, technostress, and burnout</a:t>
            </a:r>
            <a:r>
              <a:rPr lang="en-US" sz="1050" dirty="0">
                <a:latin typeface="Times New Roman" panose="02020603050405020304" pitchFamily="18" charset="0"/>
                <a:cs typeface="Times New Roman" panose="02020603050405020304" pitchFamily="18" charset="0"/>
              </a:rPr>
              <a:t>. </a:t>
            </a:r>
            <a:r>
              <a:rPr lang="en-US" sz="1050" i="1" dirty="0">
                <a:latin typeface="Times New Roman" panose="02020603050405020304" pitchFamily="18" charset="0"/>
                <a:cs typeface="Times New Roman" panose="02020603050405020304" pitchFamily="18" charset="0"/>
              </a:rPr>
              <a:t>Technology in Society</a:t>
            </a:r>
            <a:r>
              <a:rPr lang="en-US" sz="1050" dirty="0">
                <a:latin typeface="Times New Roman" panose="02020603050405020304" pitchFamily="18" charset="0"/>
                <a:cs typeface="Times New Roman" panose="02020603050405020304" pitchFamily="18" charset="0"/>
              </a:rPr>
              <a:t>, 81, 102844.</a:t>
            </a:r>
          </a:p>
          <a:p>
            <a:r>
              <a:rPr lang="en-US" sz="1050" dirty="0">
                <a:latin typeface="Times New Roman" panose="02020603050405020304" pitchFamily="18" charset="0"/>
                <a:cs typeface="Times New Roman" panose="02020603050405020304" pitchFamily="18" charset="0"/>
              </a:rPr>
              <a:t>Shah, S. S., </a:t>
            </a:r>
            <a:r>
              <a:rPr lang="en-US" sz="1050" dirty="0" err="1">
                <a:latin typeface="Times New Roman" panose="02020603050405020304" pitchFamily="18" charset="0"/>
                <a:cs typeface="Times New Roman" panose="02020603050405020304" pitchFamily="18" charset="0"/>
              </a:rPr>
              <a:t>Gvozdanovic</a:t>
            </a:r>
            <a:r>
              <a:rPr lang="en-US" sz="1050" dirty="0">
                <a:latin typeface="Times New Roman" panose="02020603050405020304" pitchFamily="18" charset="0"/>
                <a:cs typeface="Times New Roman" panose="02020603050405020304" pitchFamily="18" charset="0"/>
              </a:rPr>
              <a:t>, A., Knight, M., &amp; Gagnon, J. (2021). Mobile app–based remote patient monitoring in acute medical conditions: prospective feasibility study exploring digital health solutions on clinical workload during the COVID crisis. JMIR formative research, 5(1), e23190.</a:t>
            </a:r>
          </a:p>
          <a:p>
            <a:r>
              <a:rPr lang="en-US" sz="1050" dirty="0">
                <a:latin typeface="Times New Roman" panose="02020603050405020304" pitchFamily="18" charset="0"/>
                <a:cs typeface="Times New Roman" panose="02020603050405020304" pitchFamily="18" charset="0"/>
              </a:rPr>
              <a:t>Damery, S., Jones, J., O'Connell Francischetto, E., Jolly, K., </a:t>
            </a:r>
            <a:r>
              <a:rPr lang="en-US" sz="1050" dirty="0" err="1">
                <a:latin typeface="Times New Roman" panose="02020603050405020304" pitchFamily="18" charset="0"/>
                <a:cs typeface="Times New Roman" panose="02020603050405020304" pitchFamily="18" charset="0"/>
              </a:rPr>
              <a:t>Lilford</a:t>
            </a:r>
            <a:r>
              <a:rPr lang="en-US" sz="1050" dirty="0">
                <a:latin typeface="Times New Roman" panose="02020603050405020304" pitchFamily="18" charset="0"/>
                <a:cs typeface="Times New Roman" panose="02020603050405020304" pitchFamily="18" charset="0"/>
              </a:rPr>
              <a:t>, R., &amp; Ferguson, J. (2021). Remote consultations versus standard face-to-face appointments for liver transplant patients in routine hospital care: feasibility randomized controlled trial of </a:t>
            </a:r>
            <a:r>
              <a:rPr lang="en-US" sz="1050" dirty="0" err="1">
                <a:latin typeface="Times New Roman" panose="02020603050405020304" pitchFamily="18" charset="0"/>
                <a:cs typeface="Times New Roman" panose="02020603050405020304" pitchFamily="18" charset="0"/>
              </a:rPr>
              <a:t>myVideoClinic</a:t>
            </a:r>
            <a:r>
              <a:rPr lang="en-US" sz="1050" dirty="0">
                <a:latin typeface="Times New Roman" panose="02020603050405020304" pitchFamily="18" charset="0"/>
                <a:cs typeface="Times New Roman" panose="02020603050405020304" pitchFamily="18" charset="0"/>
              </a:rPr>
              <a:t>. Journal of Medical Internet Research, 23(9), e19232.</a:t>
            </a:r>
          </a:p>
          <a:p>
            <a:r>
              <a:rPr lang="en-US" sz="1050" dirty="0" err="1">
                <a:latin typeface="Times New Roman" panose="02020603050405020304" pitchFamily="18" charset="0"/>
                <a:cs typeface="Times New Roman" panose="02020603050405020304" pitchFamily="18" charset="0"/>
              </a:rPr>
              <a:t>Alzghaibi</a:t>
            </a:r>
            <a:r>
              <a:rPr lang="en-US" sz="1050" dirty="0">
                <a:latin typeface="Times New Roman" panose="02020603050405020304" pitchFamily="18" charset="0"/>
                <a:cs typeface="Times New Roman" panose="02020603050405020304" pitchFamily="18" charset="0"/>
              </a:rPr>
              <a:t>, H., 2025. Examining healthcare practitioners’ perceptions of virtual physicians, mHealth applications, and barriers to adoption: insights for improving patient care and digital health integration. International Journal of General Medicine, pp.1865-1885.</a:t>
            </a:r>
          </a:p>
          <a:p>
            <a:r>
              <a:rPr lang="en-US" sz="1050" dirty="0">
                <a:latin typeface="Times New Roman" panose="02020603050405020304" pitchFamily="18" charset="0"/>
                <a:cs typeface="Times New Roman" panose="02020603050405020304" pitchFamily="18" charset="0"/>
              </a:rPr>
              <a:t>Reidy, C., Papoutsi, C., Kc, S., </a:t>
            </a:r>
            <a:r>
              <a:rPr lang="en-US" sz="1050" dirty="0" err="1">
                <a:latin typeface="Times New Roman" panose="02020603050405020304" pitchFamily="18" charset="0"/>
                <a:cs typeface="Times New Roman" panose="02020603050405020304" pitchFamily="18" charset="0"/>
              </a:rPr>
              <a:t>Gudgin</a:t>
            </a:r>
            <a:r>
              <a:rPr lang="en-US" sz="1050" dirty="0">
                <a:latin typeface="Times New Roman" panose="02020603050405020304" pitchFamily="18" charset="0"/>
                <a:cs typeface="Times New Roman" panose="02020603050405020304" pitchFamily="18" charset="0"/>
              </a:rPr>
              <a:t>, B., Laverty, A. A., Greaves, F., &amp; Powell, J. (2025). Qualitative evaluation of the implementation and national roll-out of the NHS App in England. BMC medicine, 23(1), 20.</a:t>
            </a:r>
          </a:p>
        </p:txBody>
      </p:sp>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1CACE3"/>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www.w3.org/2000/xmlns/"/>
    <ds:schemaRef ds:uri="303dbf9b-b85b-46a0-94f1-894078c07ec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0/xmlns/"/>
    <ds:schemaRef ds:uri="http://www.w3.org/2001/XMLSchema"/>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emplate>Crop</Template>
  <TotalTime>176</TotalTime>
  <Words>2049</Words>
  <Application>Microsoft Office PowerPoint</Application>
  <PresentationFormat>On-screen Show (4:3)</PresentationFormat>
  <Paragraphs>70</Paragraphs>
  <Slides>12</Slides>
  <Notes>8</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Wisp</vt:lpstr>
      <vt:lpstr>   Digital Transformation In The       Health and care professions                    NHS APP </vt:lpstr>
      <vt:lpstr>Table of contents </vt:lpstr>
      <vt:lpstr>Introduction</vt:lpstr>
      <vt:lpstr>Impact on Workforce</vt:lpstr>
      <vt:lpstr>Impact on service delivery </vt:lpstr>
      <vt:lpstr>Impact on patients </vt:lpstr>
      <vt:lpstr>Impact on community </vt:lpstr>
      <vt:lpstr>PowerPoint Presentation</vt:lpstr>
      <vt:lpstr>Challenges of the innovation</vt:lpstr>
      <vt:lpstr>Conclusion</vt:lpstr>
      <vt:lpstr>        Thank you for listening     Any questions.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Warda Abdirahman Ibrahim (2235246)</cp:lastModifiedBy>
  <cp:revision>253</cp:revision>
  <cp:lastPrinted>2021-01-18T19:39:53Z</cp:lastPrinted>
  <dcterms:created xsi:type="dcterms:W3CDTF">2020-06-13T21:56:47Z</dcterms:created>
  <dcterms:modified xsi:type="dcterms:W3CDTF">2025-12-02T10:15:42Z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aredWithUsers">
    <vt:lpwstr>352;#Alison Harding;#2520;#Rachel Bendall;#2266;#Ruth Groff</vt:lpwstr>
  </property>
</Properties>
</file>