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4"/>
  </p:sldMasterIdLst>
  <p:notesMasterIdLst>
    <p:notesMasterId r:id="rId28"/>
  </p:notesMasterIdLst>
  <p:handoutMasterIdLst>
    <p:handoutMasterId r:id="rId29"/>
  </p:handoutMasterIdLst>
  <p:sldIdLst>
    <p:sldId id="277" r:id="rId5"/>
    <p:sldId id="331" r:id="rId6"/>
    <p:sldId id="364" r:id="rId7"/>
    <p:sldId id="365" r:id="rId8"/>
    <p:sldId id="373" r:id="rId9"/>
    <p:sldId id="368" r:id="rId10"/>
    <p:sldId id="369" r:id="rId11"/>
    <p:sldId id="370" r:id="rId12"/>
    <p:sldId id="371" r:id="rId13"/>
    <p:sldId id="329" r:id="rId14"/>
    <p:sldId id="330" r:id="rId15"/>
    <p:sldId id="363" r:id="rId16"/>
    <p:sldId id="332" r:id="rId17"/>
    <p:sldId id="333" r:id="rId18"/>
    <p:sldId id="334" r:id="rId19"/>
    <p:sldId id="335" r:id="rId20"/>
    <p:sldId id="340" r:id="rId21"/>
    <p:sldId id="336" r:id="rId22"/>
    <p:sldId id="337" r:id="rId23"/>
    <p:sldId id="372" r:id="rId24"/>
    <p:sldId id="374" r:id="rId25"/>
    <p:sldId id="366" r:id="rId26"/>
    <p:sldId id="367" r:id="rId27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131" autoAdjust="0"/>
    <p:restoredTop sz="94576" autoAdjust="0"/>
  </p:normalViewPr>
  <p:slideViewPr>
    <p:cSldViewPr>
      <p:cViewPr varScale="1">
        <p:scale>
          <a:sx n="112" d="100"/>
          <a:sy n="112" d="100"/>
        </p:scale>
        <p:origin x="1496" y="19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presProps" Target="presProps.xml"/><Relationship Id="rId8" Type="http://schemas.openxmlformats.org/officeDocument/2006/relationships/slide" Target="slides/slide4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</a:t>
            </a:fld>
            <a:endParaRPr kumimoji="0" lang="en-GB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Slide Image Placeholder 1">
            <a:extLst>
              <a:ext uri="{FF2B5EF4-FFF2-40B4-BE49-F238E27FC236}">
                <a16:creationId xmlns:a16="http://schemas.microsoft.com/office/drawing/2014/main" id="{6AEBFD9D-DD33-4984-850E-6E33DF291AD1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483" name="Notes Placeholder 2">
            <a:extLst>
              <a:ext uri="{FF2B5EF4-FFF2-40B4-BE49-F238E27FC236}">
                <a16:creationId xmlns:a16="http://schemas.microsoft.com/office/drawing/2014/main" id="{42AC7F2A-E55B-42C7-B429-5AE2AD2255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20484" name="Slide Number Placeholder 3">
            <a:extLst>
              <a:ext uri="{FF2B5EF4-FFF2-40B4-BE49-F238E27FC236}">
                <a16:creationId xmlns:a16="http://schemas.microsoft.com/office/drawing/2014/main" id="{D25AA71B-85F0-4F62-9607-E5E2E953AE1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</a:pPr>
            <a:fld id="{F547EADD-F771-4784-AA70-F8D4BBCC581F}" type="slidenum">
              <a:rPr lang="en-US" altLang="en-US">
                <a:ea typeface="华文细黑" panose="02010600040101010101" pitchFamily="2" charset="-122"/>
              </a:rPr>
              <a:pPr eaLnBrk="1" hangingPunct="1">
                <a:spcBef>
                  <a:spcPct val="0"/>
                </a:spcBef>
              </a:pPr>
              <a:t>10</a:t>
            </a:fld>
            <a:endParaRPr lang="en-US" altLang="en-US">
              <a:ea typeface="华文细黑" panose="02010600040101010101" pitchFamily="2" charset="-122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>
            <a:extLst>
              <a:ext uri="{FF2B5EF4-FFF2-40B4-BE49-F238E27FC236}">
                <a16:creationId xmlns:a16="http://schemas.microsoft.com/office/drawing/2014/main" id="{B08D1E5B-4828-4035-A680-684C44EEF59B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7" name="Notes Placeholder 2">
            <a:extLst>
              <a:ext uri="{FF2B5EF4-FFF2-40B4-BE49-F238E27FC236}">
                <a16:creationId xmlns:a16="http://schemas.microsoft.com/office/drawing/2014/main" id="{5C17EBDD-8CF9-401E-983E-8D4C878274E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21508" name="Slide Number Placeholder 3">
            <a:extLst>
              <a:ext uri="{FF2B5EF4-FFF2-40B4-BE49-F238E27FC236}">
                <a16:creationId xmlns:a16="http://schemas.microsoft.com/office/drawing/2014/main" id="{4672AE1E-D41B-4A74-8880-EC5534CDC1E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</a:pPr>
            <a:fld id="{E4E979B5-6D44-44A4-A925-39301F528173}" type="slidenum">
              <a:rPr lang="en-US" altLang="en-US">
                <a:ea typeface="华文细黑" panose="02010600040101010101" pitchFamily="2" charset="-122"/>
              </a:rPr>
              <a:pPr eaLnBrk="1" hangingPunct="1">
                <a:spcBef>
                  <a:spcPct val="0"/>
                </a:spcBef>
              </a:pPr>
              <a:t>11</a:t>
            </a:fld>
            <a:endParaRPr lang="en-US" altLang="en-US">
              <a:ea typeface="华文细黑" panose="02010600040101010101" pitchFamily="2" charset="-122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Slide Image Placeholder 1">
            <a:extLst>
              <a:ext uri="{FF2B5EF4-FFF2-40B4-BE49-F238E27FC236}">
                <a16:creationId xmlns:a16="http://schemas.microsoft.com/office/drawing/2014/main" id="{605D15BE-D56C-400A-9A1E-FFDA2959438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1" name="Notes Placeholder 2">
            <a:extLst>
              <a:ext uri="{FF2B5EF4-FFF2-40B4-BE49-F238E27FC236}">
                <a16:creationId xmlns:a16="http://schemas.microsoft.com/office/drawing/2014/main" id="{11302673-8D9C-4F60-9E35-04DD1F46BA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22532" name="Slide Number Placeholder 3">
            <a:extLst>
              <a:ext uri="{FF2B5EF4-FFF2-40B4-BE49-F238E27FC236}">
                <a16:creationId xmlns:a16="http://schemas.microsoft.com/office/drawing/2014/main" id="{EF32540E-A763-4854-B312-AE11DD89899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</a:pPr>
            <a:fld id="{AC68A44C-6F33-49BB-8D34-3463748C42D1}" type="slidenum">
              <a:rPr lang="en-US" altLang="en-US">
                <a:ea typeface="华文细黑" panose="02010600040101010101" pitchFamily="2" charset="-122"/>
              </a:rPr>
              <a:pPr eaLnBrk="1" hangingPunct="1">
                <a:spcBef>
                  <a:spcPct val="0"/>
                </a:spcBef>
              </a:pPr>
              <a:t>12</a:t>
            </a:fld>
            <a:endParaRPr lang="en-US" altLang="en-US">
              <a:ea typeface="华文细黑" panose="02010600040101010101" pitchFamily="2" charset="-122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Slide Image Placeholder 1">
            <a:extLst>
              <a:ext uri="{FF2B5EF4-FFF2-40B4-BE49-F238E27FC236}">
                <a16:creationId xmlns:a16="http://schemas.microsoft.com/office/drawing/2014/main" id="{465E7907-1457-4766-A97A-AA5CB096E30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5" name="Notes Placeholder 2">
            <a:extLst>
              <a:ext uri="{FF2B5EF4-FFF2-40B4-BE49-F238E27FC236}">
                <a16:creationId xmlns:a16="http://schemas.microsoft.com/office/drawing/2014/main" id="{BDD1895B-C2B7-491F-9F0E-F3C63CED84F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23556" name="Slide Number Placeholder 3">
            <a:extLst>
              <a:ext uri="{FF2B5EF4-FFF2-40B4-BE49-F238E27FC236}">
                <a16:creationId xmlns:a16="http://schemas.microsoft.com/office/drawing/2014/main" id="{28D1488E-D748-4EA1-903C-7E23009C018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</a:pPr>
            <a:fld id="{7797A56F-5D14-4955-B15B-E14FCDE7C4AC}" type="slidenum">
              <a:rPr lang="en-US" altLang="en-US">
                <a:ea typeface="华文细黑" panose="02010600040101010101" pitchFamily="2" charset="-122"/>
              </a:rPr>
              <a:pPr eaLnBrk="1" hangingPunct="1">
                <a:spcBef>
                  <a:spcPct val="0"/>
                </a:spcBef>
              </a:pPr>
              <a:t>13</a:t>
            </a:fld>
            <a:endParaRPr lang="en-US" altLang="en-US">
              <a:ea typeface="华文细黑" panose="02010600040101010101" pitchFamily="2" charset="-122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>
            <a:extLst>
              <a:ext uri="{FF2B5EF4-FFF2-40B4-BE49-F238E27FC236}">
                <a16:creationId xmlns:a16="http://schemas.microsoft.com/office/drawing/2014/main" id="{DAE62D74-940C-4533-906E-179B38A0B81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579" name="Notes Placeholder 2">
            <a:extLst>
              <a:ext uri="{FF2B5EF4-FFF2-40B4-BE49-F238E27FC236}">
                <a16:creationId xmlns:a16="http://schemas.microsoft.com/office/drawing/2014/main" id="{4600F058-4BA3-4B7C-A77D-19F1233883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24580" name="Slide Number Placeholder 3">
            <a:extLst>
              <a:ext uri="{FF2B5EF4-FFF2-40B4-BE49-F238E27FC236}">
                <a16:creationId xmlns:a16="http://schemas.microsoft.com/office/drawing/2014/main" id="{1F2A84CC-CC65-41B4-BFBC-2FAAD43DEE0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</a:pPr>
            <a:fld id="{44FC1AAD-5933-4022-8A7E-18B5179E5E29}" type="slidenum">
              <a:rPr lang="en-US" altLang="en-US">
                <a:ea typeface="华文细黑" panose="02010600040101010101" pitchFamily="2" charset="-122"/>
              </a:rPr>
              <a:pPr eaLnBrk="1" hangingPunct="1">
                <a:spcBef>
                  <a:spcPct val="0"/>
                </a:spcBef>
              </a:pPr>
              <a:t>14</a:t>
            </a:fld>
            <a:endParaRPr lang="en-US" altLang="en-US">
              <a:ea typeface="华文细黑" panose="02010600040101010101" pitchFamily="2" charset="-122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Slide Image Placeholder 1">
            <a:extLst>
              <a:ext uri="{FF2B5EF4-FFF2-40B4-BE49-F238E27FC236}">
                <a16:creationId xmlns:a16="http://schemas.microsoft.com/office/drawing/2014/main" id="{AFD8D9C9-D801-4019-996A-4AE9DE7591E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603" name="Notes Placeholder 2">
            <a:extLst>
              <a:ext uri="{FF2B5EF4-FFF2-40B4-BE49-F238E27FC236}">
                <a16:creationId xmlns:a16="http://schemas.microsoft.com/office/drawing/2014/main" id="{C4B6CAE7-388A-405A-9093-5201E49EF6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25604" name="Slide Number Placeholder 3">
            <a:extLst>
              <a:ext uri="{FF2B5EF4-FFF2-40B4-BE49-F238E27FC236}">
                <a16:creationId xmlns:a16="http://schemas.microsoft.com/office/drawing/2014/main" id="{5F61F6AA-481D-4BBF-BE6F-7F7D6F31744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</a:pPr>
            <a:fld id="{077C21D9-779E-4F17-8A54-DB90352F23C8}" type="slidenum">
              <a:rPr lang="en-US" altLang="en-US">
                <a:ea typeface="华文细黑" panose="02010600040101010101" pitchFamily="2" charset="-122"/>
              </a:rPr>
              <a:pPr eaLnBrk="1" hangingPunct="1">
                <a:spcBef>
                  <a:spcPct val="0"/>
                </a:spcBef>
              </a:pPr>
              <a:t>15</a:t>
            </a:fld>
            <a:endParaRPr lang="en-US" altLang="en-US">
              <a:ea typeface="华文细黑" panose="02010600040101010101" pitchFamily="2" charset="-122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Image Placeholder 1">
            <a:extLst>
              <a:ext uri="{FF2B5EF4-FFF2-40B4-BE49-F238E27FC236}">
                <a16:creationId xmlns:a16="http://schemas.microsoft.com/office/drawing/2014/main" id="{BA3B3169-9B8F-4798-A9D6-72E3D2E3E21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6627" name="Notes Placeholder 2">
            <a:extLst>
              <a:ext uri="{FF2B5EF4-FFF2-40B4-BE49-F238E27FC236}">
                <a16:creationId xmlns:a16="http://schemas.microsoft.com/office/drawing/2014/main" id="{24786DD5-0C2F-4472-A2D2-79752E0FED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26628" name="Slide Number Placeholder 3">
            <a:extLst>
              <a:ext uri="{FF2B5EF4-FFF2-40B4-BE49-F238E27FC236}">
                <a16:creationId xmlns:a16="http://schemas.microsoft.com/office/drawing/2014/main" id="{9FECE4B4-AD34-493B-907E-825197BC7E3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</a:pPr>
            <a:fld id="{EFBF6261-3115-4DE5-81EE-4E4ABCC6F047}" type="slidenum">
              <a:rPr lang="en-US" altLang="en-US">
                <a:ea typeface="华文细黑" panose="02010600040101010101" pitchFamily="2" charset="-122"/>
              </a:rPr>
              <a:pPr eaLnBrk="1" hangingPunct="1">
                <a:spcBef>
                  <a:spcPct val="0"/>
                </a:spcBef>
              </a:pPr>
              <a:t>16</a:t>
            </a:fld>
            <a:endParaRPr lang="en-US" altLang="en-US">
              <a:ea typeface="华文细黑" panose="02010600040101010101" pitchFamily="2" charset="-122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>
            <a:extLst>
              <a:ext uri="{FF2B5EF4-FFF2-40B4-BE49-F238E27FC236}">
                <a16:creationId xmlns:a16="http://schemas.microsoft.com/office/drawing/2014/main" id="{09AEAD8C-4575-4CA5-A079-9C7BD269F3C7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1" name="Notes Placeholder 2">
            <a:extLst>
              <a:ext uri="{FF2B5EF4-FFF2-40B4-BE49-F238E27FC236}">
                <a16:creationId xmlns:a16="http://schemas.microsoft.com/office/drawing/2014/main" id="{D682ACD3-80D2-442D-B949-3A975FE62F1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27652" name="Slide Number Placeholder 3">
            <a:extLst>
              <a:ext uri="{FF2B5EF4-FFF2-40B4-BE49-F238E27FC236}">
                <a16:creationId xmlns:a16="http://schemas.microsoft.com/office/drawing/2014/main" id="{CF1932D4-9E04-4386-873E-9F2F2D14037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</a:pPr>
            <a:fld id="{C2D0E379-7E32-4104-8090-1AA1D882FD26}" type="slidenum">
              <a:rPr lang="en-US" altLang="en-US">
                <a:ea typeface="华文细黑" panose="02010600040101010101" pitchFamily="2" charset="-122"/>
              </a:rPr>
              <a:pPr eaLnBrk="1" hangingPunct="1">
                <a:spcBef>
                  <a:spcPct val="0"/>
                </a:spcBef>
              </a:pPr>
              <a:t>18</a:t>
            </a:fld>
            <a:endParaRPr lang="en-US" altLang="en-US">
              <a:ea typeface="华文细黑" panose="02010600040101010101" pitchFamily="2" charset="-122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Image Placeholder 1">
            <a:extLst>
              <a:ext uri="{FF2B5EF4-FFF2-40B4-BE49-F238E27FC236}">
                <a16:creationId xmlns:a16="http://schemas.microsoft.com/office/drawing/2014/main" id="{91AD751A-256B-42FE-98F6-FFDBADECFEF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8675" name="Notes Placeholder 2">
            <a:extLst>
              <a:ext uri="{FF2B5EF4-FFF2-40B4-BE49-F238E27FC236}">
                <a16:creationId xmlns:a16="http://schemas.microsoft.com/office/drawing/2014/main" id="{5199FE71-929B-4BF9-AA9B-809ECEECD5C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28676" name="Slide Number Placeholder 3">
            <a:extLst>
              <a:ext uri="{FF2B5EF4-FFF2-40B4-BE49-F238E27FC236}">
                <a16:creationId xmlns:a16="http://schemas.microsoft.com/office/drawing/2014/main" id="{E6DB7FE4-D79F-482B-AB47-B7B6A6FBBD9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</a:pPr>
            <a:fld id="{D5344359-B852-404F-BB8B-6191918C7318}" type="slidenum">
              <a:rPr lang="en-US" altLang="en-US">
                <a:ea typeface="华文细黑" panose="02010600040101010101" pitchFamily="2" charset="-122"/>
              </a:rPr>
              <a:pPr eaLnBrk="1" hangingPunct="1">
                <a:spcBef>
                  <a:spcPct val="0"/>
                </a:spcBef>
              </a:pPr>
              <a:t>19</a:t>
            </a:fld>
            <a:endParaRPr lang="en-US" altLang="en-US">
              <a:ea typeface="华文细黑" panose="02010600040101010101" pitchFamily="2" charset="-122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Image Placeholder 1">
            <a:extLst>
              <a:ext uri="{FF2B5EF4-FFF2-40B4-BE49-F238E27FC236}">
                <a16:creationId xmlns:a16="http://schemas.microsoft.com/office/drawing/2014/main" id="{91AD751A-256B-42FE-98F6-FFDBADECFEF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8675" name="Notes Placeholder 2">
            <a:extLst>
              <a:ext uri="{FF2B5EF4-FFF2-40B4-BE49-F238E27FC236}">
                <a16:creationId xmlns:a16="http://schemas.microsoft.com/office/drawing/2014/main" id="{5199FE71-929B-4BF9-AA9B-809ECEECD5C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28676" name="Slide Number Placeholder 3">
            <a:extLst>
              <a:ext uri="{FF2B5EF4-FFF2-40B4-BE49-F238E27FC236}">
                <a16:creationId xmlns:a16="http://schemas.microsoft.com/office/drawing/2014/main" id="{E6DB7FE4-D79F-482B-AB47-B7B6A6FBBD9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</a:pPr>
            <a:fld id="{D5344359-B852-404F-BB8B-6191918C7318}" type="slidenum">
              <a:rPr lang="en-US" altLang="en-US">
                <a:ea typeface="华文细黑" panose="02010600040101010101" pitchFamily="2" charset="-122"/>
              </a:rPr>
              <a:pPr eaLnBrk="1" hangingPunct="1">
                <a:spcBef>
                  <a:spcPct val="0"/>
                </a:spcBef>
              </a:pPr>
              <a:t>22</a:t>
            </a:fld>
            <a:endParaRPr lang="en-US" altLang="en-US">
              <a:ea typeface="华文细黑" panose="0201060004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949645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22/05/2024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22/05/2024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22/05/2024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22/05/2024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22/05/2024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22/05/2024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22/05/2024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22/05/2024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22/05/2024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22/05/2024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22/05/2024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22/05/2024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ATfY8dvbuFg?feature=oembed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quicklol.com/using-hilarious-images-for-powerpoint-presentations/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5utoLhjUuAI?feature=oembed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https://hbr.org/2013/06/how-to-give-a-killer-presentation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LCHS4001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611560" y="2564904"/>
            <a:ext cx="8249000" cy="3660437"/>
          </a:xfrm>
        </p:spPr>
        <p:txBody>
          <a:bodyPr/>
          <a:lstStyle/>
          <a:p>
            <a:pPr algn="just" eaLnBrk="1" hangingPunct="1"/>
            <a:r>
              <a:rPr lang="en-GB" altLang="en-US" sz="44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			   Week 6 </a:t>
            </a:r>
          </a:p>
          <a:p>
            <a:pPr eaLnBrk="1" hangingPunct="1"/>
            <a:r>
              <a:rPr lang="en-GB" altLang="en-US" sz="4400" b="1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Giving PowerPoint Presentations</a:t>
            </a:r>
            <a:r>
              <a:rPr lang="en-GB" altLang="en-US" sz="44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pPr eaLnBrk="1" hangingPunct="1"/>
            <a:r>
              <a:rPr lang="en-GB" altLang="en-US" b="1" dirty="0"/>
              <a:t>Lesson Aims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FA5313A-CBD4-CE82-F8F7-32AC490E167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" y="2463913"/>
            <a:ext cx="4038600" cy="2261616"/>
          </a:xfrm>
          <a:prstGeom prst="rect">
            <a:avLst/>
          </a:prstGeom>
          <a:noFill/>
        </p:spPr>
      </p:pic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 wrap="square" anchor="t">
            <a:normAutofit/>
          </a:bodyPr>
          <a:lstStyle/>
          <a:p>
            <a:pPr eaLnBrk="1" hangingPunct="1">
              <a:lnSpc>
                <a:spcPct val="90000"/>
              </a:lnSpc>
              <a:defRPr/>
            </a:pPr>
            <a:endParaRPr lang="en-GB" altLang="en-US" sz="2200" dirty="0"/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sz="2200" dirty="0"/>
              <a:t>To discuss the structure of an academic presentation 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altLang="en-US" sz="2200" dirty="0"/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sz="2200" dirty="0"/>
              <a:t>To discuss the overall presentation and slide design 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altLang="en-US" sz="2200" dirty="0"/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sz="2200" dirty="0"/>
              <a:t>To discuss the key elements of an effective presentation</a:t>
            </a:r>
          </a:p>
        </p:txBody>
      </p:sp>
      <p:sp>
        <p:nvSpPr>
          <p:cNvPr id="7181" name="Date Placeholder 6">
            <a:extLst>
              <a:ext uri="{FF2B5EF4-FFF2-40B4-BE49-F238E27FC236}">
                <a16:creationId xmlns:a16="http://schemas.microsoft.com/office/drawing/2014/main" id="{6D89DF4D-CFC2-168B-73CB-76E8F4287E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9453B735-BACA-4CF9-84E6-D7AD67CD6A41}" type="datetime1">
              <a:rPr lang="en-GB" altLang="en-US" sz="90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22/05/2024</a:t>
            </a:fld>
            <a:endParaRPr lang="en-GB" altLang="en-US" sz="900"/>
          </a:p>
        </p:txBody>
      </p:sp>
      <p:sp>
        <p:nvSpPr>
          <p:cNvPr id="7183" name="Slide Number Placeholder 7">
            <a:extLst>
              <a:ext uri="{FF2B5EF4-FFF2-40B4-BE49-F238E27FC236}">
                <a16:creationId xmlns:a16="http://schemas.microsoft.com/office/drawing/2014/main" id="{6E4FCAE6-A6E7-298A-9605-E17E08CB92F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0669F83E-C611-4B90-8FAE-1379528B23C3}" type="slidenum">
              <a:rPr lang="en-GB" altLang="en-US"/>
              <a:pPr>
                <a:spcAft>
                  <a:spcPts val="600"/>
                </a:spcAft>
                <a:defRPr/>
              </a:pPr>
              <a:t>2</a:t>
            </a:fld>
            <a:endParaRPr lang="en-GB" alt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41868E-AF1D-CF1D-7E07-C8613CA902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cs typeface="Calibri" panose="020F0502020204030204" pitchFamily="34" charset="0"/>
              </a:rPr>
              <a:t>Discuss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2A1EDF-2A26-FE84-BE12-8A0F49F626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3917032"/>
          </a:xfrm>
        </p:spPr>
        <p:txBody>
          <a:bodyPr/>
          <a:lstStyle/>
          <a:p>
            <a:r>
              <a:rPr lang="en-GB" dirty="0">
                <a:cs typeface="Calibri" panose="020F0502020204030204" pitchFamily="34" charset="0"/>
              </a:rPr>
              <a:t>Have you ever given a presentation before? If so, what was it for and how did it go?</a:t>
            </a:r>
          </a:p>
          <a:p>
            <a:r>
              <a:rPr lang="en-GB" dirty="0">
                <a:cs typeface="Calibri" panose="020F0502020204030204" pitchFamily="34" charset="0"/>
              </a:rPr>
              <a:t>Do you like speaking in front of people? Why or why not?</a:t>
            </a:r>
          </a:p>
          <a:p>
            <a:r>
              <a:rPr lang="en-GB" dirty="0">
                <a:cs typeface="Calibri" panose="020F0502020204030204" pitchFamily="34" charset="0"/>
              </a:rPr>
              <a:t>What makes a presentation good? How about bad? </a:t>
            </a:r>
          </a:p>
          <a:p>
            <a:endParaRPr lang="en-GB" dirty="0">
              <a:cs typeface="Calibri" panose="020F0502020204030204" pitchFamily="34" charset="0"/>
            </a:endParaRPr>
          </a:p>
          <a:p>
            <a:endParaRPr lang="en-GB" dirty="0">
              <a:cs typeface="Calibri" panose="020F050202020403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4B8264-34D2-0899-A6F7-6BC2AA27AB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22/05/2024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2BE0709-A873-AA05-4096-67E0BDFFA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824636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715BD4-84F9-471F-C378-D29E8279F6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38336"/>
            <a:ext cx="8229600" cy="1143000"/>
          </a:xfrm>
        </p:spPr>
        <p:txBody>
          <a:bodyPr/>
          <a:lstStyle/>
          <a:p>
            <a:r>
              <a:rPr lang="en-GB" b="1" dirty="0">
                <a:cs typeface="Calibri" panose="020F0502020204030204" pitchFamily="34" charset="0"/>
              </a:rPr>
              <a:t>Activity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AA21DB-E6F0-A65B-A837-0DD05DFA2E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7" y="1340768"/>
            <a:ext cx="8784977" cy="4216100"/>
          </a:xfrm>
        </p:spPr>
        <p:txBody>
          <a:bodyPr/>
          <a:lstStyle/>
          <a:p>
            <a:r>
              <a:rPr lang="en-GB" sz="3600" dirty="0">
                <a:latin typeface="+mj-lt"/>
                <a:cs typeface="Calibri" panose="020F0502020204030204" pitchFamily="34" charset="0"/>
              </a:rPr>
              <a:t>Watch the following presentation and spot all the mistakes. What should students avoid when giving presentations?</a:t>
            </a:r>
          </a:p>
          <a:p>
            <a:pPr marL="0" indent="0">
              <a:buNone/>
            </a:pPr>
            <a:endParaRPr lang="en-GB" sz="2800" dirty="0">
              <a:latin typeface="+mj-lt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800" dirty="0">
              <a:latin typeface="+mj-lt"/>
              <a:cs typeface="Calibri" panose="020F050202020403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A138FB-4A3D-AA8A-A695-A59E0A314F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22/05/2024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A114952-C6A0-364C-FD98-9D8F212420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375398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nline Media 5" descr="Delivering a bad presentation - spot the mistakes">
            <a:hlinkClick r:id="" action="ppaction://media"/>
            <a:extLst>
              <a:ext uri="{FF2B5EF4-FFF2-40B4-BE49-F238E27FC236}">
                <a16:creationId xmlns:a16="http://schemas.microsoft.com/office/drawing/2014/main" id="{BD620367-E038-AB8F-6F0C-274896BDFB34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 rotWithShape="1">
          <a:blip r:embed="rId3"/>
          <a:srcRect l="16333" r="8333"/>
          <a:stretch/>
        </p:blipFill>
        <p:spPr>
          <a:xfrm>
            <a:off x="20" y="10"/>
            <a:ext cx="9143980" cy="6857990"/>
          </a:xfrm>
          <a:prstGeom prst="rect">
            <a:avLst/>
          </a:prstGeom>
          <a:noFill/>
        </p:spPr>
      </p:pic>
      <p:sp>
        <p:nvSpPr>
          <p:cNvPr id="4" name="Date Placeholder 3" hidden="1">
            <a:extLst>
              <a:ext uri="{FF2B5EF4-FFF2-40B4-BE49-F238E27FC236}">
                <a16:creationId xmlns:a16="http://schemas.microsoft.com/office/drawing/2014/main" id="{4364F2A3-E66E-49C4-A8B9-E4C9B81F90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2303D31F-598B-47EE-BA37-93F097A3D676}" type="datetime1">
              <a:rPr lang="en-GB" altLang="en-US" smtClean="0"/>
              <a:pPr>
                <a:spcAft>
                  <a:spcPts val="600"/>
                </a:spcAft>
                <a:defRPr/>
              </a:pPr>
              <a:t>22/05/2024</a:t>
            </a:fld>
            <a:endParaRPr lang="en-GB" altLang="en-US"/>
          </a:p>
        </p:txBody>
      </p:sp>
      <p:sp>
        <p:nvSpPr>
          <p:cNvPr id="5" name="Slide Number Placeholder 4" hidden="1">
            <a:extLst>
              <a:ext uri="{FF2B5EF4-FFF2-40B4-BE49-F238E27FC236}">
                <a16:creationId xmlns:a16="http://schemas.microsoft.com/office/drawing/2014/main" id="{AF610618-2B08-9410-8177-A209AD4034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869736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840B04-90F3-8F64-B302-EE448900A3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 b="1" dirty="0"/>
              <a:t>Structure</a:t>
            </a:r>
          </a:p>
        </p:txBody>
      </p:sp>
      <p:sp>
        <p:nvSpPr>
          <p:cNvPr id="13" name="Content Placeholder 3">
            <a:extLst>
              <a:ext uri="{FF2B5EF4-FFF2-40B4-BE49-F238E27FC236}">
                <a16:creationId xmlns:a16="http://schemas.microsoft.com/office/drawing/2014/main" id="{4A3988A8-F0AE-A7B6-4E09-90EFCD7F36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 wrap="square" anchor="t">
            <a:normAutofit/>
          </a:bodyPr>
          <a:lstStyle/>
          <a:p>
            <a:r>
              <a:rPr lang="en-US" dirty="0"/>
              <a:t>Beginning – Hook the audience</a:t>
            </a:r>
          </a:p>
          <a:p>
            <a:endParaRPr lang="en-US" dirty="0"/>
          </a:p>
          <a:p>
            <a:r>
              <a:rPr lang="en-US" dirty="0"/>
              <a:t>Middle – explain the key points </a:t>
            </a:r>
          </a:p>
          <a:p>
            <a:endParaRPr lang="en-US" dirty="0"/>
          </a:p>
          <a:p>
            <a:r>
              <a:rPr lang="en-US" dirty="0"/>
              <a:t>End – summarize the key ideas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B1E9CDBE-4137-C005-7DB6-F5C160CE9D7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648200" y="2458865"/>
            <a:ext cx="4038600" cy="2271712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B35238-9701-EB87-BCC7-4B2D9EBAA18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22/05/2024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6244432-8006-D6F1-947F-CA13524F82B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577504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4A18B-B9CF-5F31-1875-7ADC3B9AFE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 b="1" dirty="0"/>
              <a:t>The Beginning </a:t>
            </a:r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17E264FD-5C79-02AF-FCE9-51EDA827BCBF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457200" y="2322562"/>
            <a:ext cx="4038600" cy="2544318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9898C3-EF79-3DD7-6001-B203B839CA7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 wrap="square" anchor="t">
            <a:normAutofit/>
          </a:bodyPr>
          <a:lstStyle/>
          <a:p>
            <a:r>
              <a:rPr lang="en-GB" sz="2600" dirty="0"/>
              <a:t>You need to clearly provide the structure of your presentations (e.g., include an outline slide)</a:t>
            </a:r>
          </a:p>
          <a:p>
            <a:r>
              <a:rPr lang="en-GB" sz="2600" dirty="0"/>
              <a:t>You need to start with the general picture and then focus on the exact topic of your presentation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74544-A02C-DF79-49BC-3E1FE05A670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22/05/2024</a:t>
            </a:fld>
            <a:endParaRPr lang="en-GB" altLang="en-US" sz="9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1CC23A-9351-E662-6EBD-651FC72D183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 smtClean="0"/>
              <a:pPr>
                <a:spcAft>
                  <a:spcPts val="600"/>
                </a:spcAft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593342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DFC861-62B8-445B-C060-B6D9A98968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 b="1" dirty="0"/>
              <a:t>The Middle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131BFE-DAE3-2C4B-1260-AA566352597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 wrap="square" anchor="t">
            <a:normAutofit/>
          </a:bodyPr>
          <a:lstStyle/>
          <a:p>
            <a:r>
              <a:rPr lang="en-GB" dirty="0"/>
              <a:t>This part should include the key topics of your presentation. </a:t>
            </a:r>
          </a:p>
          <a:p>
            <a:endParaRPr lang="en-GB" dirty="0"/>
          </a:p>
          <a:p>
            <a:r>
              <a:rPr lang="en-GB" dirty="0"/>
              <a:t>What can you include in the middle part of your presentation?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3F0C5421-1E27-1E43-9307-F656CCF8CD4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648200" y="2669208"/>
            <a:ext cx="4038600" cy="1851025"/>
          </a:xfrm>
          <a:prstGeom prst="rect">
            <a:avLst/>
          </a:prstGeom>
          <a:noFill/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51AF8E4-2A4C-81AC-5C34-59160F2A973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22/05/2024</a:t>
            </a:fld>
            <a:endParaRPr lang="en-GB" altLang="en-US" sz="9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00D5E0-2041-5CFC-23F1-51C037DAAEE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 smtClean="0"/>
              <a:pPr>
                <a:spcAft>
                  <a:spcPts val="600"/>
                </a:spcAft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234574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A9F759-650B-5358-C1EB-FE8002466D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3968" y="136525"/>
            <a:ext cx="8229600" cy="1143000"/>
          </a:xfrm>
        </p:spPr>
        <p:txBody>
          <a:bodyPr/>
          <a:lstStyle/>
          <a:p>
            <a:r>
              <a:rPr lang="en-GB" b="1" dirty="0"/>
              <a:t>The End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124AFA-153E-5F88-E3D8-9B6CC83489A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434480"/>
            <a:ext cx="4690864" cy="3989040"/>
          </a:xfrm>
        </p:spPr>
        <p:txBody>
          <a:bodyPr/>
          <a:lstStyle/>
          <a:p>
            <a:r>
              <a:rPr lang="en-GB" dirty="0"/>
              <a:t>You should summarize the key points of your presentation. </a:t>
            </a:r>
          </a:p>
          <a:p>
            <a:endParaRPr lang="en-GB" dirty="0"/>
          </a:p>
          <a:p>
            <a:r>
              <a:rPr lang="en-GB" dirty="0"/>
              <a:t>Include a “Questions” slide and invite your audience to ask questions. 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6AF09790-FDF3-3795-35B6-9C624ABB4E7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292080" y="1988840"/>
            <a:ext cx="3594875" cy="2088231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10E9FA6-1D69-CF37-ECA6-429A6B7E5F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22/05/2024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6138F-451C-578F-B3A0-80559EE235E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22875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C2B95A93-FF42-4ED0-A099-44F30CAF3A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>
                <a:latin typeface="+mn-lt"/>
                <a:cs typeface="Calibri" panose="020F0502020204030204" pitchFamily="34" charset="0"/>
              </a:rPr>
              <a:t>1.  Pre-talk Preparation</a:t>
            </a:r>
          </a:p>
        </p:txBody>
      </p:sp>
      <p:sp>
        <p:nvSpPr>
          <p:cNvPr id="4099" name="Content Placeholder 2">
            <a:extLst>
              <a:ext uri="{FF2B5EF4-FFF2-40B4-BE49-F238E27FC236}">
                <a16:creationId xmlns:a16="http://schemas.microsoft.com/office/drawing/2014/main" id="{3A373344-C26D-4128-B24E-59A2E8ACF6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2755" y="1395887"/>
            <a:ext cx="8229600" cy="3917032"/>
          </a:xfrm>
        </p:spPr>
        <p:txBody>
          <a:bodyPr/>
          <a:lstStyle/>
          <a:p>
            <a:r>
              <a:rPr lang="en-US" altLang="en-US" dirty="0">
                <a:cs typeface="Calibri" panose="020F0502020204030204" pitchFamily="34" charset="0"/>
              </a:rPr>
              <a:t>Arrive a few minutes early to set up and test the equipment</a:t>
            </a:r>
          </a:p>
          <a:p>
            <a:r>
              <a:rPr lang="en-US" altLang="en-US" dirty="0">
                <a:cs typeface="Calibri" panose="020F0502020204030204" pitchFamily="34" charset="0"/>
              </a:rPr>
              <a:t>Dress appropriately for your audience and the situation</a:t>
            </a:r>
          </a:p>
          <a:p>
            <a:r>
              <a:rPr lang="en-US" altLang="en-US" dirty="0">
                <a:cs typeface="Calibri" panose="020F0502020204030204" pitchFamily="34" charset="0"/>
              </a:rPr>
              <a:t>Turn off your mobile phone</a:t>
            </a:r>
          </a:p>
          <a:p>
            <a:endParaRPr lang="en-US" altLang="en-US" dirty="0">
              <a:cs typeface="Calibri" panose="020F050202020403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35E5FFA5-1090-4FC1-9529-753E61E670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>
                <a:latin typeface="+mn-lt"/>
                <a:cs typeface="Calibri" panose="020F0502020204030204" pitchFamily="34" charset="0"/>
              </a:rPr>
              <a:t>2.  Handouts</a:t>
            </a:r>
          </a:p>
        </p:txBody>
      </p:sp>
      <p:sp>
        <p:nvSpPr>
          <p:cNvPr id="5123" name="Content Placeholder 2">
            <a:extLst>
              <a:ext uri="{FF2B5EF4-FFF2-40B4-BE49-F238E27FC236}">
                <a16:creationId xmlns:a16="http://schemas.microsoft.com/office/drawing/2014/main" id="{833590A7-FAFB-4F88-8FF4-0DB429A0BF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196752"/>
            <a:ext cx="8363272" cy="4099595"/>
          </a:xfrm>
        </p:spPr>
        <p:txBody>
          <a:bodyPr/>
          <a:lstStyle/>
          <a:p>
            <a:r>
              <a:rPr lang="en-US" altLang="en-US" sz="2400" dirty="0">
                <a:cs typeface="Calibri" panose="020F0502020204030204" pitchFamily="34" charset="0"/>
              </a:rPr>
              <a:t>Consider if you really need to use them</a:t>
            </a:r>
          </a:p>
          <a:p>
            <a:r>
              <a:rPr lang="en-US" altLang="en-US" sz="2400" dirty="0">
                <a:cs typeface="Calibri" panose="020F0502020204030204" pitchFamily="34" charset="0"/>
              </a:rPr>
              <a:t>Many disadvantages: </a:t>
            </a:r>
          </a:p>
          <a:p>
            <a:pPr lvl="1"/>
            <a:r>
              <a:rPr lang="en-US" altLang="en-US" sz="2400" dirty="0">
                <a:cs typeface="Calibri" panose="020F0502020204030204" pitchFamily="34" charset="0"/>
              </a:rPr>
              <a:t>Audience will read ahead</a:t>
            </a:r>
          </a:p>
          <a:p>
            <a:pPr lvl="1"/>
            <a:r>
              <a:rPr lang="en-US" altLang="en-US" sz="2400" dirty="0">
                <a:cs typeface="Calibri" panose="020F0502020204030204" pitchFamily="34" charset="0"/>
              </a:rPr>
              <a:t>Distraction (not listening to you)</a:t>
            </a:r>
          </a:p>
          <a:p>
            <a:pPr lvl="1"/>
            <a:r>
              <a:rPr lang="en-US" altLang="en-US" sz="2400" dirty="0">
                <a:cs typeface="Calibri" panose="020F0502020204030204" pitchFamily="34" charset="0"/>
              </a:rPr>
              <a:t>Printouts won’t show any animations, might look boring</a:t>
            </a:r>
          </a:p>
          <a:p>
            <a:pPr lvl="1"/>
            <a:r>
              <a:rPr lang="en-US" altLang="en-US" sz="2400" dirty="0">
                <a:cs typeface="Calibri" panose="020F0502020204030204" pitchFamily="34" charset="0"/>
              </a:rPr>
              <a:t>Waste of paper – encourage the audience to take notes</a:t>
            </a:r>
          </a:p>
          <a:p>
            <a:pPr marL="457200" lvl="1" indent="0">
              <a:buNone/>
            </a:pPr>
            <a:endParaRPr lang="en-US" altLang="en-US" sz="2400" dirty="0">
              <a:cs typeface="Calibri" panose="020F0502020204030204" pitchFamily="34" charset="0"/>
            </a:endParaRPr>
          </a:p>
          <a:p>
            <a:r>
              <a:rPr lang="en-US" altLang="en-US" sz="2400" dirty="0">
                <a:cs typeface="Calibri" panose="020F0502020204030204" pitchFamily="34" charset="0"/>
              </a:rPr>
              <a:t>If using them, make about 10% more handouts than you expect to use as extra people may turn up to listen to you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4CE79DCF-48B5-403F-B159-87F1F458B9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>
                <a:latin typeface="+mn-lt"/>
                <a:cs typeface="Calibri" panose="020F0502020204030204" pitchFamily="34" charset="0"/>
              </a:rPr>
              <a:t>3.  Opening</a:t>
            </a:r>
          </a:p>
        </p:txBody>
      </p:sp>
      <p:sp>
        <p:nvSpPr>
          <p:cNvPr id="6147" name="Content Placeholder 2">
            <a:extLst>
              <a:ext uri="{FF2B5EF4-FFF2-40B4-BE49-F238E27FC236}">
                <a16:creationId xmlns:a16="http://schemas.microsoft.com/office/drawing/2014/main" id="{5012FCFE-7F14-44E5-B4F7-0B028A5BBD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0167" y="1470484"/>
            <a:ext cx="8229600" cy="3917032"/>
          </a:xfrm>
        </p:spPr>
        <p:txBody>
          <a:bodyPr/>
          <a:lstStyle/>
          <a:p>
            <a:r>
              <a:rPr lang="en-US" altLang="en-US" sz="2800" dirty="0">
                <a:cs typeface="Calibri" panose="020F0502020204030204" pitchFamily="34" charset="0"/>
              </a:rPr>
              <a:t>Use the opening to catch the interest and attention of the audience</a:t>
            </a:r>
          </a:p>
          <a:p>
            <a:r>
              <a:rPr lang="en-US" altLang="en-US" sz="2800" dirty="0">
                <a:cs typeface="Calibri" panose="020F0502020204030204" pitchFamily="34" charset="0"/>
              </a:rPr>
              <a:t>Briefly state the problem or topic you will be discussing</a:t>
            </a:r>
          </a:p>
          <a:p>
            <a:r>
              <a:rPr lang="en-US" altLang="en-US" sz="2800" dirty="0">
                <a:cs typeface="Calibri" panose="020F0502020204030204" pitchFamily="34" charset="0"/>
              </a:rPr>
              <a:t>Briefly </a:t>
            </a:r>
            <a:r>
              <a:rPr lang="en-US" altLang="en-US" sz="2800" dirty="0" err="1">
                <a:cs typeface="Calibri" panose="020F0502020204030204" pitchFamily="34" charset="0"/>
              </a:rPr>
              <a:t>summarise</a:t>
            </a:r>
            <a:r>
              <a:rPr lang="en-US" altLang="en-US" sz="2800" dirty="0">
                <a:cs typeface="Calibri" panose="020F0502020204030204" pitchFamily="34" charset="0"/>
              </a:rPr>
              <a:t> your main theme for an idea or solution</a:t>
            </a:r>
          </a:p>
          <a:p>
            <a:r>
              <a:rPr lang="en-US" altLang="en-US" sz="2800" dirty="0">
                <a:cs typeface="Calibri" panose="020F0502020204030204" pitchFamily="34" charset="0"/>
              </a:rPr>
              <a:t>Don't improvise at the last moment</a:t>
            </a:r>
          </a:p>
          <a:p>
            <a:endParaRPr lang="en-US" altLang="en-US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CBAB9652-1AC2-4F8D-8B24-5EA6F84928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>
                <a:latin typeface="+mn-lt"/>
                <a:cs typeface="Calibri" panose="020F0502020204030204" pitchFamily="34" charset="0"/>
              </a:rPr>
              <a:t>4.  Speaking</a:t>
            </a:r>
          </a:p>
        </p:txBody>
      </p:sp>
      <p:sp>
        <p:nvSpPr>
          <p:cNvPr id="7171" name="Content Placeholder 2">
            <a:extLst>
              <a:ext uri="{FF2B5EF4-FFF2-40B4-BE49-F238E27FC236}">
                <a16:creationId xmlns:a16="http://schemas.microsoft.com/office/drawing/2014/main" id="{0658CD27-A461-4416-A1FA-E226FE94ED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3130" y="1417638"/>
            <a:ext cx="8229600" cy="3917032"/>
          </a:xfrm>
        </p:spPr>
        <p:txBody>
          <a:bodyPr/>
          <a:lstStyle/>
          <a:p>
            <a:r>
              <a:rPr lang="en-US" altLang="en-US" sz="2800" dirty="0">
                <a:cs typeface="Calibri" panose="020F0502020204030204" pitchFamily="34" charset="0"/>
              </a:rPr>
              <a:t>Talk at a natural rate of speech </a:t>
            </a:r>
          </a:p>
          <a:p>
            <a:r>
              <a:rPr lang="en-US" altLang="en-US" sz="2800" dirty="0">
                <a:cs typeface="Calibri" panose="020F0502020204030204" pitchFamily="34" charset="0"/>
              </a:rPr>
              <a:t> Project your voice</a:t>
            </a:r>
          </a:p>
          <a:p>
            <a:r>
              <a:rPr lang="en-US" altLang="en-US" sz="2800" dirty="0">
                <a:cs typeface="Calibri" panose="020F0502020204030204" pitchFamily="34" charset="0"/>
              </a:rPr>
              <a:t> Speak clearly and distinctly</a:t>
            </a:r>
          </a:p>
          <a:p>
            <a:r>
              <a:rPr lang="en-US" altLang="en-US" sz="2800" dirty="0">
                <a:cs typeface="Calibri" panose="020F0502020204030204" pitchFamily="34" charset="0"/>
              </a:rPr>
              <a:t> Repeat critical information</a:t>
            </a:r>
          </a:p>
          <a:p>
            <a:r>
              <a:rPr lang="en-US" altLang="en-US" sz="2800" dirty="0">
                <a:cs typeface="Calibri" panose="020F0502020204030204" pitchFamily="34" charset="0"/>
              </a:rPr>
              <a:t> Pause briefly to give your audience time to digest the information on each new slide</a:t>
            </a:r>
          </a:p>
          <a:p>
            <a:r>
              <a:rPr lang="en-US" altLang="en-US" sz="2800" dirty="0">
                <a:cs typeface="Calibri" panose="020F0502020204030204" pitchFamily="34" charset="0"/>
              </a:rPr>
              <a:t>Don’t read the slides aloud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>
            <a:extLst>
              <a:ext uri="{FF2B5EF4-FFF2-40B4-BE49-F238E27FC236}">
                <a16:creationId xmlns:a16="http://schemas.microsoft.com/office/drawing/2014/main" id="{EE4D95BA-C50D-4211-8642-51C72BBADC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>
                <a:latin typeface="+mn-lt"/>
                <a:cs typeface="Calibri" panose="020F0502020204030204" pitchFamily="34" charset="0"/>
              </a:rPr>
              <a:t>5.  Body Language</a:t>
            </a:r>
          </a:p>
        </p:txBody>
      </p:sp>
      <p:sp>
        <p:nvSpPr>
          <p:cNvPr id="8195" name="Content Placeholder 2">
            <a:extLst>
              <a:ext uri="{FF2B5EF4-FFF2-40B4-BE49-F238E27FC236}">
                <a16:creationId xmlns:a16="http://schemas.microsoft.com/office/drawing/2014/main" id="{909B9C8C-523A-4CD2-A83C-E1E43F7ED4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3658" y="1470484"/>
            <a:ext cx="8229600" cy="3917032"/>
          </a:xfrm>
        </p:spPr>
        <p:txBody>
          <a:bodyPr/>
          <a:lstStyle/>
          <a:p>
            <a:r>
              <a:rPr lang="en-US" altLang="en-US" sz="2800" dirty="0">
                <a:cs typeface="Calibri" panose="020F0502020204030204" pitchFamily="34" charset="0"/>
              </a:rPr>
              <a:t> Keep your eyes on the audience</a:t>
            </a:r>
          </a:p>
          <a:p>
            <a:r>
              <a:rPr lang="en-US" altLang="en-US" sz="2800" dirty="0">
                <a:cs typeface="Calibri" panose="020F0502020204030204" pitchFamily="34" charset="0"/>
              </a:rPr>
              <a:t> Use natural gestures</a:t>
            </a:r>
          </a:p>
          <a:p>
            <a:r>
              <a:rPr lang="en-US" altLang="en-US" sz="2800" dirty="0">
                <a:cs typeface="Calibri" panose="020F0502020204030204" pitchFamily="34" charset="0"/>
              </a:rPr>
              <a:t> Don’t turn your back to the audience</a:t>
            </a:r>
          </a:p>
          <a:p>
            <a:r>
              <a:rPr lang="en-US" altLang="en-US" sz="2800" dirty="0">
                <a:cs typeface="Calibri" panose="020F0502020204030204" pitchFamily="34" charset="0"/>
              </a:rPr>
              <a:t> Only use notes as reference points to keep you on track</a:t>
            </a:r>
          </a:p>
          <a:p>
            <a:r>
              <a:rPr lang="en-US" altLang="en-US" sz="2800" dirty="0">
                <a:cs typeface="Calibri" panose="020F0502020204030204" pitchFamily="34" charset="0"/>
              </a:rPr>
              <a:t>If possible, use a remote devise for advancing your slides</a:t>
            </a:r>
          </a:p>
          <a:p>
            <a:pPr marL="0" indent="0">
              <a:buNone/>
            </a:pPr>
            <a:endParaRPr lang="en-US" altLang="en-US" sz="2800" dirty="0">
              <a:cs typeface="Calibri" panose="020F050202020403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>
            <a:extLst>
              <a:ext uri="{FF2B5EF4-FFF2-40B4-BE49-F238E27FC236}">
                <a16:creationId xmlns:a16="http://schemas.microsoft.com/office/drawing/2014/main" id="{2A4C5410-84D5-4C94-B833-4E33E8FB0F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>
                <a:latin typeface="+mn-lt"/>
                <a:cs typeface="Calibri" panose="020F0502020204030204" pitchFamily="34" charset="0"/>
              </a:rPr>
              <a:t>6.  Questions</a:t>
            </a:r>
          </a:p>
        </p:txBody>
      </p:sp>
      <p:sp>
        <p:nvSpPr>
          <p:cNvPr id="9219" name="Content Placeholder 2">
            <a:extLst>
              <a:ext uri="{FF2B5EF4-FFF2-40B4-BE49-F238E27FC236}">
                <a16:creationId xmlns:a16="http://schemas.microsoft.com/office/drawing/2014/main" id="{C3DA9110-3826-4800-B566-B751AF7562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7761" y="1417638"/>
            <a:ext cx="8229600" cy="3969878"/>
          </a:xfrm>
        </p:spPr>
        <p:txBody>
          <a:bodyPr/>
          <a:lstStyle/>
          <a:p>
            <a:r>
              <a:rPr lang="en-US" altLang="en-US" sz="2800" dirty="0">
                <a:cs typeface="Calibri" panose="020F0502020204030204" pitchFamily="34" charset="0"/>
              </a:rPr>
              <a:t>Don’t take questions during the talk (unless you are very experienced). Why? </a:t>
            </a:r>
          </a:p>
          <a:p>
            <a:r>
              <a:rPr lang="en-US" altLang="en-US" sz="2800" dirty="0">
                <a:cs typeface="Calibri" panose="020F0502020204030204" pitchFamily="34" charset="0"/>
              </a:rPr>
              <a:t>Always leave time for a few questions at the end of the talk</a:t>
            </a:r>
          </a:p>
          <a:p>
            <a:r>
              <a:rPr lang="en-US" altLang="en-US" sz="2800" dirty="0">
                <a:cs typeface="Calibri" panose="020F0502020204030204" pitchFamily="34" charset="0"/>
              </a:rPr>
              <a:t>If you can’t answer a question, say so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6BD16CAC-BEEB-4965-9EFE-BEC376BEF3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>
                <a:latin typeface="+mn-lt"/>
                <a:cs typeface="Calibri" panose="020F0502020204030204" pitchFamily="34" charset="0"/>
              </a:rPr>
              <a:t>7.  Length</a:t>
            </a:r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BA528665-4332-47E3-8A23-363E40E46D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3832" y="1844824"/>
            <a:ext cx="8748464" cy="2803450"/>
          </a:xfrm>
        </p:spPr>
        <p:txBody>
          <a:bodyPr/>
          <a:lstStyle/>
          <a:p>
            <a:r>
              <a:rPr lang="en-US" altLang="en-US" sz="2400" dirty="0">
                <a:cs typeface="Calibri" panose="020F0502020204030204" pitchFamily="34" charset="0"/>
              </a:rPr>
              <a:t>To end on time, you must PRACTISE!</a:t>
            </a:r>
          </a:p>
          <a:p>
            <a:r>
              <a:rPr lang="en-US" altLang="en-US" sz="2400" dirty="0">
                <a:cs typeface="Calibri" panose="020F0502020204030204" pitchFamily="34" charset="0"/>
              </a:rPr>
              <a:t> When practicing, try to end early</a:t>
            </a:r>
          </a:p>
          <a:p>
            <a:r>
              <a:rPr lang="en-US" altLang="en-US" sz="2400" dirty="0">
                <a:cs typeface="Calibri" panose="020F0502020204030204" pitchFamily="34" charset="0"/>
              </a:rPr>
              <a:t> Allow time for audience interruptions and questions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E9CD6134-1A15-4D0C-A390-4A327892F0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35696" y="4925626"/>
            <a:ext cx="7488238" cy="792162"/>
          </a:xfrm>
        </p:spPr>
        <p:txBody>
          <a:bodyPr/>
          <a:lstStyle/>
          <a:p>
            <a:pPr marL="0" indent="0">
              <a:buFont typeface="Wingdings" panose="05000000000000000000" pitchFamily="2" charset="2"/>
              <a:buNone/>
            </a:pPr>
            <a:r>
              <a:rPr lang="en-GB" altLang="en-US" sz="1000" dirty="0"/>
              <a:t>Image source: </a:t>
            </a:r>
            <a:r>
              <a:rPr lang="en-GB" altLang="en-US" sz="1000" dirty="0">
                <a:hlinkClick r:id="rId2"/>
              </a:rPr>
              <a:t>http://quicklol.com/using-hilarious-images-for-powerpoint-presentations/</a:t>
            </a:r>
            <a:endParaRPr lang="en-GB" altLang="en-US" sz="1000" dirty="0"/>
          </a:p>
        </p:txBody>
      </p:sp>
      <p:pic>
        <p:nvPicPr>
          <p:cNvPr id="13316" name="Picture 2" descr="E:\spock-powerpoint-star-trek-funny.jpg">
            <a:extLst>
              <a:ext uri="{FF2B5EF4-FFF2-40B4-BE49-F238E27FC236}">
                <a16:creationId xmlns:a16="http://schemas.microsoft.com/office/drawing/2014/main" id="{F41830B3-96DB-44B3-A95C-055C02A8D6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332656"/>
            <a:ext cx="63500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33F842CD-4AF1-4C6E-AC4B-8A19BD4589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>
                <a:latin typeface="+mn-lt"/>
                <a:cs typeface="Calibri" panose="020F0502020204030204" pitchFamily="34" charset="0"/>
              </a:rPr>
              <a:t>8.  </a:t>
            </a:r>
            <a:r>
              <a:rPr lang="en-US" altLang="en-US" b="1" dirty="0" err="1">
                <a:latin typeface="+mn-lt"/>
                <a:cs typeface="Calibri" panose="020F0502020204030204" pitchFamily="34" charset="0"/>
              </a:rPr>
              <a:t>Behaviour</a:t>
            </a:r>
            <a:endParaRPr lang="en-US" altLang="en-US" b="1" dirty="0">
              <a:latin typeface="+mn-lt"/>
              <a:cs typeface="Calibri" panose="020F0502020204030204" pitchFamily="34" charset="0"/>
            </a:endParaRPr>
          </a:p>
        </p:txBody>
      </p:sp>
      <p:sp>
        <p:nvSpPr>
          <p:cNvPr id="11267" name="Content Placeholder 2">
            <a:extLst>
              <a:ext uri="{FF2B5EF4-FFF2-40B4-BE49-F238E27FC236}">
                <a16:creationId xmlns:a16="http://schemas.microsoft.com/office/drawing/2014/main" id="{544DD182-0363-44F2-AB57-A5548C60C1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5802" y="1556792"/>
            <a:ext cx="8229600" cy="3917032"/>
          </a:xfrm>
        </p:spPr>
        <p:txBody>
          <a:bodyPr/>
          <a:lstStyle/>
          <a:p>
            <a:r>
              <a:rPr lang="en-US" altLang="en-US" sz="2400" dirty="0">
                <a:cs typeface="Calibri" panose="020F0502020204030204" pitchFamily="34" charset="0"/>
              </a:rPr>
              <a:t>Show some enthusiasm, but don’t overdo it </a:t>
            </a:r>
          </a:p>
          <a:p>
            <a:pPr marL="0" indent="0">
              <a:buNone/>
            </a:pPr>
            <a:endParaRPr lang="en-US" altLang="en-US" sz="2400" dirty="0">
              <a:cs typeface="Calibri" panose="020F0502020204030204" pitchFamily="34" charset="0"/>
            </a:endParaRPr>
          </a:p>
          <a:p>
            <a:r>
              <a:rPr lang="en-US" altLang="en-US" sz="2400" dirty="0">
                <a:cs typeface="Calibri" panose="020F0502020204030204" pitchFamily="34" charset="0"/>
              </a:rPr>
              <a:t>Involve your audience</a:t>
            </a:r>
          </a:p>
          <a:p>
            <a:pPr marL="0" indent="0">
              <a:buNone/>
            </a:pPr>
            <a:endParaRPr lang="en-US" altLang="en-US" sz="2400" dirty="0">
              <a:cs typeface="Calibri" panose="020F0502020204030204" pitchFamily="34" charset="0"/>
            </a:endParaRPr>
          </a:p>
          <a:p>
            <a:r>
              <a:rPr lang="en-US" altLang="en-US" sz="2400" dirty="0">
                <a:cs typeface="Calibri" panose="020F0502020204030204" pitchFamily="34" charset="0"/>
              </a:rPr>
              <a:t>Ask questions, make eye contact, use humor </a:t>
            </a:r>
          </a:p>
          <a:p>
            <a:pPr marL="0" indent="0">
              <a:buNone/>
            </a:pPr>
            <a:endParaRPr lang="en-US" altLang="en-US" sz="2400" dirty="0">
              <a:cs typeface="Calibri" panose="020F0502020204030204" pitchFamily="34" charset="0"/>
            </a:endParaRPr>
          </a:p>
          <a:p>
            <a:r>
              <a:rPr lang="en-US" altLang="en-US" sz="2400" dirty="0">
                <a:cs typeface="Calibri" panose="020F0502020204030204" pitchFamily="34" charset="0"/>
              </a:rPr>
              <a:t>Don’t get distracted by noises or audience movements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>
            <a:extLst>
              <a:ext uri="{FF2B5EF4-FFF2-40B4-BE49-F238E27FC236}">
                <a16:creationId xmlns:a16="http://schemas.microsoft.com/office/drawing/2014/main" id="{F7363F6F-CA72-4C18-BC9C-4D20565753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>
                <a:latin typeface="+mn-lt"/>
                <a:cs typeface="Calibri" panose="020F0502020204030204" pitchFamily="34" charset="0"/>
              </a:rPr>
              <a:t>9.  Conclusion</a:t>
            </a: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4F2F9D2A-E393-44C0-AD86-1EC4B2E27D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3917032"/>
          </a:xfrm>
        </p:spPr>
        <p:txBody>
          <a:bodyPr/>
          <a:lstStyle/>
          <a:p>
            <a:r>
              <a:rPr lang="en-US" altLang="en-US" sz="2400" dirty="0">
                <a:cs typeface="Calibri" panose="020F0502020204030204" pitchFamily="34" charset="0"/>
              </a:rPr>
              <a:t>Concisely </a:t>
            </a:r>
            <a:r>
              <a:rPr lang="en-US" altLang="en-US" sz="2400" dirty="0" err="1">
                <a:cs typeface="Calibri" panose="020F0502020204030204" pitchFamily="34" charset="0"/>
              </a:rPr>
              <a:t>summarise</a:t>
            </a:r>
            <a:r>
              <a:rPr lang="en-US" altLang="en-US" sz="2400" dirty="0">
                <a:cs typeface="Calibri" panose="020F0502020204030204" pitchFamily="34" charset="0"/>
              </a:rPr>
              <a:t> your key concepts and the main ideas of your presentation</a:t>
            </a:r>
          </a:p>
          <a:p>
            <a:r>
              <a:rPr lang="en-US" altLang="en-US" sz="2400" dirty="0">
                <a:cs typeface="Calibri" panose="020F0502020204030204" pitchFamily="34" charset="0"/>
              </a:rPr>
              <a:t>End your talk with the summary statement or question you have prepared</a:t>
            </a:r>
          </a:p>
          <a:p>
            <a:r>
              <a:rPr lang="en-US" altLang="en-US" sz="2400" dirty="0">
                <a:cs typeface="Calibri" panose="020F0502020204030204" pitchFamily="34" charset="0"/>
              </a:rPr>
              <a:t>Consider alternatives to “Questions?” for your closing slide</a:t>
            </a:r>
          </a:p>
          <a:p>
            <a:pPr lvl="1"/>
            <a:r>
              <a:rPr lang="en-US" altLang="en-US" sz="2400" dirty="0">
                <a:cs typeface="Calibri" panose="020F0502020204030204" pitchFamily="34" charset="0"/>
              </a:rPr>
              <a:t>A summary of your key points, a cartoon, a team logo, or a company logo may be stronger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6DD5CC-2BCF-D758-C7A7-9027C42F4F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67744" y="373734"/>
            <a:ext cx="4330824" cy="219075"/>
          </a:xfrm>
        </p:spPr>
        <p:txBody>
          <a:bodyPr/>
          <a:lstStyle/>
          <a:p>
            <a:r>
              <a:rPr lang="en-US" b="1" dirty="0"/>
              <a:t>Activity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EC1FB7-3583-F5BE-A82B-27FEFAAFC3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22/05/2024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EA99E3-125E-954F-C448-14C21C611C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29F3395-D639-184F-2E23-59EF9568B0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3917032"/>
          </a:xfrm>
        </p:spPr>
        <p:txBody>
          <a:bodyPr/>
          <a:lstStyle/>
          <a:p>
            <a:r>
              <a:rPr lang="en-GB" sz="3200" dirty="0">
                <a:latin typeface="+mj-lt"/>
                <a:cs typeface="Calibri" panose="020F0502020204030204" pitchFamily="34" charset="0"/>
              </a:rPr>
              <a:t>Watch the following presentation and spot all the things the presenter does </a:t>
            </a:r>
            <a:r>
              <a:rPr lang="en-GB" sz="3200" b="1" dirty="0">
                <a:latin typeface="+mj-lt"/>
                <a:cs typeface="Calibri" panose="020F0502020204030204" pitchFamily="34" charset="0"/>
              </a:rPr>
              <a:t>right</a:t>
            </a:r>
            <a:r>
              <a:rPr lang="en-GB" sz="3200" dirty="0">
                <a:latin typeface="+mj-lt"/>
                <a:cs typeface="Calibri" panose="020F0502020204030204" pitchFamily="34" charset="0"/>
              </a:rPr>
              <a:t>. Did the presenter do all the suggested things from this lesson? What did she miss (if anything)?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490909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nline Media 5" descr="Delivering a good presentation - identify the good techniques">
            <a:hlinkClick r:id="" action="ppaction://media"/>
            <a:extLst>
              <a:ext uri="{FF2B5EF4-FFF2-40B4-BE49-F238E27FC236}">
                <a16:creationId xmlns:a16="http://schemas.microsoft.com/office/drawing/2014/main" id="{EDA6D4FD-AF54-3336-CAC7-0D4A9A2E2B54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 rotWithShape="1">
          <a:blip r:embed="rId3"/>
          <a:srcRect l="20208" r="4458"/>
          <a:stretch/>
        </p:blipFill>
        <p:spPr>
          <a:xfrm>
            <a:off x="20" y="10"/>
            <a:ext cx="9143980" cy="6857990"/>
          </a:xfrm>
          <a:prstGeom prst="rect">
            <a:avLst/>
          </a:prstGeom>
          <a:noFill/>
        </p:spPr>
      </p:pic>
      <p:sp>
        <p:nvSpPr>
          <p:cNvPr id="4" name="Date Placeholder 3" hidden="1">
            <a:extLst>
              <a:ext uri="{FF2B5EF4-FFF2-40B4-BE49-F238E27FC236}">
                <a16:creationId xmlns:a16="http://schemas.microsoft.com/office/drawing/2014/main" id="{BE07032C-34E6-BF47-5E61-9524E71927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2303D31F-598B-47EE-BA37-93F097A3D676}" type="datetime1">
              <a:rPr lang="en-GB" altLang="en-US" smtClean="0"/>
              <a:pPr>
                <a:spcAft>
                  <a:spcPts val="600"/>
                </a:spcAft>
                <a:defRPr/>
              </a:pPr>
              <a:t>22/05/2024</a:t>
            </a:fld>
            <a:endParaRPr lang="en-GB" altLang="en-US"/>
          </a:p>
        </p:txBody>
      </p:sp>
      <p:sp>
        <p:nvSpPr>
          <p:cNvPr id="5" name="Slide Number Placeholder 4" hidden="1">
            <a:extLst>
              <a:ext uri="{FF2B5EF4-FFF2-40B4-BE49-F238E27FC236}">
                <a16:creationId xmlns:a16="http://schemas.microsoft.com/office/drawing/2014/main" id="{FD535ED8-5CA8-4A58-F538-981E674542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519657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E19845F-FDD6-F7F4-E49F-4F6C70DD31D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716087" y="908050"/>
            <a:ext cx="5876925" cy="3917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999536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B93B5F-1D9E-2FF2-2B62-4167405AE5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24C576-4677-FE24-50C7-F551E827FD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1417638"/>
            <a:ext cx="8423620" cy="3969878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Anderson, C., (2013) ‘How to give a killer presentation’,</a:t>
            </a:r>
            <a:r>
              <a:rPr lang="en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 Harvard Business Review. A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vailable at: 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https://hbr.org/2013/06/how-to-give-a-killer-presentation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. (Accessed 10</a:t>
            </a:r>
            <a:r>
              <a:rPr lang="en-GB" sz="24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of November)</a:t>
            </a:r>
          </a:p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Reinhard, S., (2015) </a:t>
            </a:r>
            <a:r>
              <a:rPr lang="en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‘Giving Academic presentations’, TESL-EJ,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19(2), pp. 135 – 155.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BF4FEE-F293-7796-683E-45674CFE89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22/05/2024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06EAE49-41C6-289E-709D-4C93B1633B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0226558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d656cee4-eeba-45fa-a761-9e0ba90d158e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B78B175C64519428DD2085AE37A166E" ma:contentTypeVersion="17" ma:contentTypeDescription="Create a new document." ma:contentTypeScope="" ma:versionID="24af9d36a7003ab8083f835f5ab15895">
  <xsd:schema xmlns:xsd="http://www.w3.org/2001/XMLSchema" xmlns:xs="http://www.w3.org/2001/XMLSchema" xmlns:p="http://schemas.microsoft.com/office/2006/metadata/properties" xmlns:ns3="3deaaa82-f5a2-45b4-bb96-651ce2c0e4b2" xmlns:ns4="d656cee4-eeba-45fa-a761-9e0ba90d158e" targetNamespace="http://schemas.microsoft.com/office/2006/metadata/properties" ma:root="true" ma:fieldsID="8db011adccc4ef2010b02ab7e4983d10" ns3:_="" ns4:_="">
    <xsd:import namespace="3deaaa82-f5a2-45b4-bb96-651ce2c0e4b2"/>
    <xsd:import namespace="d656cee4-eeba-45fa-a761-9e0ba90d158e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DateTaken" minOccurs="0"/>
                <xsd:element ref="ns4:MediaLengthInSeconds" minOccurs="0"/>
                <xsd:element ref="ns4:MediaServiceAutoKeyPoints" minOccurs="0"/>
                <xsd:element ref="ns4:MediaServiceKeyPoints" minOccurs="0"/>
                <xsd:element ref="ns4:MediaServiceSearchProperties" minOccurs="0"/>
                <xsd:element ref="ns4:_activity" minOccurs="0"/>
                <xsd:element ref="ns4:MediaServiceAutoTags" minOccurs="0"/>
                <xsd:element ref="ns4:MediaServiceOCR" minOccurs="0"/>
                <xsd:element ref="ns4:MediaServiceGenerationTime" minOccurs="0"/>
                <xsd:element ref="ns4:MediaServiceEventHashCode" minOccurs="0"/>
                <xsd:element ref="ns4:MediaServiceObjectDetectorVersions" minOccurs="0"/>
                <xsd:element ref="ns4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deaaa82-f5a2-45b4-bb96-651ce2c0e4b2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656cee4-eeba-45fa-a761-9e0ba90d158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AutoKeyPoints" ma:index="15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6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SearchProperties" ma:index="17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8" nillable="true" ma:displayName="_activity" ma:hidden="true" ma:internalName="_activity">
      <xsd:simpleType>
        <xsd:restriction base="dms:Note"/>
      </xsd:simpleType>
    </xsd:element>
    <xsd:element name="MediaServiceAutoTags" ma:index="19" nillable="true" ma:displayName="Tags" ma:internalName="MediaServiceAutoTags" ma:readOnly="true">
      <xsd:simpleType>
        <xsd:restriction base="dms:Text"/>
      </xsd:simpleType>
    </xsd:element>
    <xsd:element name="MediaServiceOCR" ma:index="20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2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bjectDetectorVersions" ma:index="2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24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9D828B1-4FC8-42AC-A57D-0BC0FFCBECEF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C4A9907-4155-4245-9769-5F0A4DB94B77}">
  <ds:schemaRefs>
    <ds:schemaRef ds:uri="http://purl.org/dc/dcmitype/"/>
    <ds:schemaRef ds:uri="http://purl.org/dc/terms/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d656cee4-eeba-45fa-a761-9e0ba90d158e"/>
    <ds:schemaRef ds:uri="http://www.w3.org/XML/1998/namespace"/>
    <ds:schemaRef ds:uri="http://schemas.microsoft.com/office/infopath/2007/PartnerControls"/>
    <ds:schemaRef ds:uri="3deaaa82-f5a2-45b4-bb96-651ce2c0e4b2"/>
    <ds:schemaRef ds:uri="http://purl.org/dc/elements/1.1/"/>
  </ds:schemaRefs>
</ds:datastoreItem>
</file>

<file path=customXml/itemProps3.xml><?xml version="1.0" encoding="utf-8"?>
<ds:datastoreItem xmlns:ds="http://schemas.openxmlformats.org/officeDocument/2006/customXml" ds:itemID="{BDADC224-BE88-4525-B4D5-9755FCFBACF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deaaa82-f5a2-45b4-bb96-651ce2c0e4b2"/>
    <ds:schemaRef ds:uri="d656cee4-eeba-45fa-a761-9e0ba90d158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23</TotalTime>
  <Words>739</Words>
  <Application>Microsoft Macintosh PowerPoint</Application>
  <PresentationFormat>On-screen Show (4:3)</PresentationFormat>
  <Paragraphs>125</Paragraphs>
  <Slides>23</Slides>
  <Notes>11</Notes>
  <HiddenSlides>0</HiddenSlides>
  <MMClips>2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0" baseType="lpstr">
      <vt:lpstr>华文细黑</vt:lpstr>
      <vt:lpstr>Arial</vt:lpstr>
      <vt:lpstr>Calibri</vt:lpstr>
      <vt:lpstr>Myriad Pro</vt:lpstr>
      <vt:lpstr>Verdana</vt:lpstr>
      <vt:lpstr>Wingdings</vt:lpstr>
      <vt:lpstr>20140311PresentationUWTSDTemplate</vt:lpstr>
      <vt:lpstr>  LCHS4001</vt:lpstr>
      <vt:lpstr>Lesson Aims</vt:lpstr>
      <vt:lpstr>Discuss </vt:lpstr>
      <vt:lpstr>Activity </vt:lpstr>
      <vt:lpstr>PowerPoint Presentation</vt:lpstr>
      <vt:lpstr>Structure</vt:lpstr>
      <vt:lpstr>The Beginning </vt:lpstr>
      <vt:lpstr>The Middle</vt:lpstr>
      <vt:lpstr>The End </vt:lpstr>
      <vt:lpstr>1.  Pre-talk Preparation</vt:lpstr>
      <vt:lpstr>2.  Handouts</vt:lpstr>
      <vt:lpstr>3.  Opening</vt:lpstr>
      <vt:lpstr>4.  Speaking</vt:lpstr>
      <vt:lpstr>5.  Body Language</vt:lpstr>
      <vt:lpstr>6.  Questions</vt:lpstr>
      <vt:lpstr>7.  Length</vt:lpstr>
      <vt:lpstr>PowerPoint Presentation</vt:lpstr>
      <vt:lpstr>8.  Behaviour</vt:lpstr>
      <vt:lpstr>9.  Conclusion</vt:lpstr>
      <vt:lpstr>Activity</vt:lpstr>
      <vt:lpstr>PowerPoint Presentation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BMSW 4001</dc:title>
  <dc:creator>Sylvia Hoffmann</dc:creator>
  <cp:lastModifiedBy>Naomi Doerge</cp:lastModifiedBy>
  <cp:revision>20</cp:revision>
  <dcterms:created xsi:type="dcterms:W3CDTF">2020-03-25T19:49:57Z</dcterms:created>
  <dcterms:modified xsi:type="dcterms:W3CDTF">2024-05-22T10:22:32Z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0x0101002B78B175C64519428DD2085AE37A166E</vt:lpwstr>
  </property>
  <property fmtid="{D5CDD505-2E9C-101B-9397-08002B2CF9AE}" pid="3" name="MSIP_Label_9762d7e7-4474-4a67-9ef6-3d4dc52b0ea7_Enabled">
    <vt:lpwstr>true</vt:lpwstr>
  </property>
  <property fmtid="{D5CDD505-2E9C-101B-9397-08002B2CF9AE}" pid="4" name="MSIP_Label_9762d7e7-4474-4a67-9ef6-3d4dc52b0ea7_SetDate">
    <vt:lpwstr>2024-05-22T09:58:38Z</vt:lpwstr>
  </property>
  <property fmtid="{D5CDD505-2E9C-101B-9397-08002B2CF9AE}" pid="5" name="MSIP_Label_9762d7e7-4474-4a67-9ef6-3d4dc52b0ea7_Method">
    <vt:lpwstr>Privileged</vt:lpwstr>
  </property>
  <property fmtid="{D5CDD505-2E9C-101B-9397-08002B2CF9AE}" pid="6" name="MSIP_Label_9762d7e7-4474-4a67-9ef6-3d4dc52b0ea7_Name">
    <vt:lpwstr>Internal</vt:lpwstr>
  </property>
  <property fmtid="{D5CDD505-2E9C-101B-9397-08002B2CF9AE}" pid="7" name="MSIP_Label_9762d7e7-4474-4a67-9ef6-3d4dc52b0ea7_SiteId">
    <vt:lpwstr>057daf85-b1d5-44cd-ab7b-0a4ce1b29eae</vt:lpwstr>
  </property>
  <property fmtid="{D5CDD505-2E9C-101B-9397-08002B2CF9AE}" pid="8" name="MSIP_Label_9762d7e7-4474-4a67-9ef6-3d4dc52b0ea7_ActionId">
    <vt:lpwstr>32e1ac87-4b6c-4fd6-980f-309cdf040817</vt:lpwstr>
  </property>
  <property fmtid="{D5CDD505-2E9C-101B-9397-08002B2CF9AE}" pid="9" name="MSIP_Label_9762d7e7-4474-4a67-9ef6-3d4dc52b0ea7_ContentBits">
    <vt:lpwstr>0</vt:lpwstr>
  </property>
</Properties>
</file>