
<file path=[Content_Types].xml><?xml version="1.0" encoding="utf-8"?>
<Types xmlns="http://schemas.openxmlformats.org/package/2006/content-types">
  <Default Extension="png" ContentType="image/png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294" r:id="rId3"/>
    <p:sldId id="291" r:id="rId4"/>
    <p:sldId id="309" r:id="rId5"/>
    <p:sldId id="293" r:id="rId6"/>
    <p:sldId id="310" r:id="rId7"/>
    <p:sldId id="311" r:id="rId8"/>
    <p:sldId id="295" r:id="rId9"/>
    <p:sldId id="296" r:id="rId10"/>
    <p:sldId id="312" r:id="rId11"/>
    <p:sldId id="292" r:id="rId12"/>
    <p:sldId id="313" r:id="rId13"/>
    <p:sldId id="314" r:id="rId1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4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3149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6556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99972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203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314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</a:t>
            </a:r>
            <a:r>
              <a:rPr lang="en-GB" altLang="en-US" sz="4800">
                <a:ea typeface="ＭＳ Ｐゴシック" charset="-128"/>
              </a:rPr>
              <a:t>and Physiology - Shoulder </a:t>
            </a:r>
            <a:r>
              <a:rPr lang="en-GB" altLang="en-US" sz="4800" dirty="0">
                <a:ea typeface="ＭＳ Ｐゴシック" charset="-128"/>
              </a:rPr>
              <a:t>Osteology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830992"/>
          </a:xfrm>
        </p:spPr>
        <p:txBody>
          <a:bodyPr/>
          <a:lstStyle/>
          <a:p>
            <a:r>
              <a:rPr lang="en-GB" dirty="0"/>
              <a:t>Anatomy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2761500" cy="435133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Bony Landmarks</a:t>
            </a:r>
          </a:p>
          <a:p>
            <a:pPr lvl="1"/>
            <a:r>
              <a:rPr lang="en-GB" dirty="0"/>
              <a:t>Greater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Glenoid Fossa</a:t>
            </a:r>
          </a:p>
          <a:p>
            <a:pPr lvl="1"/>
            <a:r>
              <a:rPr lang="en-GB" dirty="0"/>
              <a:t>Spine of Scapula</a:t>
            </a:r>
          </a:p>
          <a:p>
            <a:pPr lvl="1"/>
            <a:r>
              <a:rPr lang="en-GB" dirty="0"/>
              <a:t>Medial Border of Scapula</a:t>
            </a:r>
          </a:p>
          <a:p>
            <a:pPr lvl="1"/>
            <a:r>
              <a:rPr lang="en-GB" dirty="0"/>
              <a:t>Lateral Border of Scapula</a:t>
            </a:r>
          </a:p>
          <a:p>
            <a:pPr lvl="1"/>
            <a:r>
              <a:rPr lang="en-GB" dirty="0"/>
              <a:t>Inferior angle of scapula</a:t>
            </a:r>
          </a:p>
          <a:p>
            <a:pPr lvl="1"/>
            <a:r>
              <a:rPr lang="en-GB" dirty="0"/>
              <a:t>Lesser Tubercle of </a:t>
            </a:r>
            <a:r>
              <a:rPr lang="en-GB" dirty="0" err="1"/>
              <a:t>Humerus</a:t>
            </a:r>
            <a:endParaRPr lang="en-GB" dirty="0"/>
          </a:p>
          <a:p>
            <a:pPr lvl="1"/>
            <a:r>
              <a:rPr lang="en-GB" dirty="0"/>
              <a:t>Infraspinatus fossa</a:t>
            </a:r>
          </a:p>
          <a:p>
            <a:pPr lvl="1"/>
            <a:r>
              <a:rPr lang="en-GB" dirty="0"/>
              <a:t>Supraspinatus fossa</a:t>
            </a:r>
          </a:p>
          <a:p>
            <a:pPr lvl="1"/>
            <a:r>
              <a:rPr lang="en-GB" dirty="0"/>
              <a:t>Subscapularis fossa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581144" y="1691322"/>
            <a:ext cx="2473468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GB" dirty="0"/>
              <a:t>Anatomy of the Hip </a:t>
            </a:r>
          </a:p>
          <a:p>
            <a:pPr lvl="1" fontAlgn="auto"/>
            <a:r>
              <a:rPr lang="en-GB" dirty="0"/>
              <a:t>Ligaments</a:t>
            </a:r>
          </a:p>
          <a:p>
            <a:pPr lvl="2" fontAlgn="auto"/>
            <a:r>
              <a:rPr lang="en-GB" dirty="0"/>
              <a:t>GH </a:t>
            </a:r>
          </a:p>
          <a:p>
            <a:pPr lvl="2" fontAlgn="auto"/>
            <a:r>
              <a:rPr lang="en-GB" dirty="0"/>
              <a:t>ACJ</a:t>
            </a:r>
          </a:p>
          <a:p>
            <a:pPr lvl="2" fontAlgn="auto"/>
            <a:r>
              <a:rPr lang="en-GB" dirty="0"/>
              <a:t>SCJ</a:t>
            </a:r>
          </a:p>
          <a:p>
            <a:pPr lvl="1" fontAlgn="auto"/>
            <a:r>
              <a:rPr lang="en-GB" dirty="0"/>
              <a:t>Bursa</a:t>
            </a:r>
          </a:p>
          <a:p>
            <a:pPr lvl="2" fontAlgn="auto"/>
            <a:r>
              <a:rPr lang="en-GB" dirty="0" err="1"/>
              <a:t>Subacromial</a:t>
            </a:r>
            <a:endParaRPr lang="en-GB" dirty="0"/>
          </a:p>
          <a:p>
            <a:pPr lvl="2" fontAlgn="auto"/>
            <a:endParaRPr lang="en-GB" dirty="0"/>
          </a:p>
          <a:p>
            <a:pPr lvl="1" fontAlgn="auto"/>
            <a:r>
              <a:rPr lang="en-GB" dirty="0"/>
              <a:t>Capsule</a:t>
            </a:r>
          </a:p>
          <a:p>
            <a:pPr lvl="1" fontAlgn="auto"/>
            <a:r>
              <a:rPr lang="en-GB" dirty="0"/>
              <a:t>Muscles</a:t>
            </a:r>
          </a:p>
          <a:p>
            <a:pPr lvl="1" fontAlgn="auto"/>
            <a:r>
              <a:rPr lang="en-GB" dirty="0"/>
              <a:t>Tendons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Osteology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r>
              <a:rPr lang="en-US" sz="2400" dirty="0"/>
              <a:t>Shoulder complex </a:t>
            </a:r>
          </a:p>
          <a:p>
            <a:pPr lvl="1"/>
            <a:r>
              <a:rPr lang="en-US" sz="2200" dirty="0"/>
              <a:t>Clavicle</a:t>
            </a:r>
          </a:p>
          <a:p>
            <a:pPr lvl="1"/>
            <a:r>
              <a:rPr lang="en-US" sz="2200" dirty="0"/>
              <a:t>Scapula</a:t>
            </a:r>
          </a:p>
          <a:p>
            <a:pPr lvl="1"/>
            <a:r>
              <a:rPr lang="en-US" sz="2200" dirty="0" err="1"/>
              <a:t>Humerus</a:t>
            </a:r>
            <a:r>
              <a:rPr lang="en-US" sz="2200" dirty="0"/>
              <a:t> </a:t>
            </a:r>
          </a:p>
          <a:p>
            <a:pPr lvl="1"/>
            <a:r>
              <a:rPr lang="en-US" sz="2400" dirty="0"/>
              <a:t>Ribs </a:t>
            </a:r>
          </a:p>
          <a:p>
            <a:r>
              <a:rPr lang="en-US" sz="2600" dirty="0"/>
              <a:t>4 joints </a:t>
            </a:r>
            <a:endParaRPr lang="en-US" sz="2600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Sternum and Clavicle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07601"/>
            <a:ext cx="5472608" cy="4706964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00287"/>
            <a:ext cx="3384376" cy="2366282"/>
          </a:xfrm>
          <a:prstGeom prst="rect">
            <a:avLst/>
          </a:prstGeom>
        </p:spPr>
      </p:pic>
      <p:sp>
        <p:nvSpPr>
          <p:cNvPr id="12" name="Oval 11"/>
          <p:cNvSpPr/>
          <p:nvPr/>
        </p:nvSpPr>
        <p:spPr>
          <a:xfrm>
            <a:off x="4932040" y="1826228"/>
            <a:ext cx="914400" cy="914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2736304" y="1826228"/>
            <a:ext cx="26529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736304" y="1826228"/>
            <a:ext cx="0" cy="66666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74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Scapula and Clavicle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5393955" cy="4525963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cxnSp>
        <p:nvCxnSpPr>
          <p:cNvPr id="9" name="Straight Arrow Connector 8"/>
          <p:cNvCxnSpPr/>
          <p:nvPr/>
        </p:nvCxnSpPr>
        <p:spPr>
          <a:xfrm flipH="1">
            <a:off x="4427984" y="2564904"/>
            <a:ext cx="2376264" cy="28803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4572000" y="2060848"/>
            <a:ext cx="2232248" cy="432048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4067944" y="1556792"/>
            <a:ext cx="2736304" cy="504056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995936" y="2060848"/>
            <a:ext cx="72008" cy="64807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3779912" y="2060848"/>
            <a:ext cx="288032" cy="576064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804248" y="1345183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CoracoClavicular</a:t>
            </a:r>
            <a:endParaRPr lang="en-US" sz="1200" dirty="0">
              <a:solidFill>
                <a:srgbClr val="FF0000"/>
              </a:solidFill>
              <a:latin typeface="Century Schoolbook" charset="0"/>
              <a:ea typeface="Century Schoolbook" charset="0"/>
              <a:cs typeface="Century Schoolbook" charset="0"/>
            </a:endParaRP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ligament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04248" y="1836403"/>
            <a:ext cx="15552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AcromioClavicular</a:t>
            </a:r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ligament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04248" y="2368947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  <a:latin typeface="+mj-lt"/>
              </a:rPr>
              <a:t>CoracoAcromial</a:t>
            </a:r>
            <a:r>
              <a:rPr lang="en-US" sz="1200" dirty="0">
                <a:solidFill>
                  <a:srgbClr val="FF0000"/>
                </a:solidFill>
                <a:latin typeface="+mj-lt"/>
              </a:rPr>
              <a:t> </a:t>
            </a:r>
          </a:p>
          <a:p>
            <a:r>
              <a:rPr lang="en-US" sz="1200" dirty="0">
                <a:solidFill>
                  <a:srgbClr val="FF0000"/>
                </a:solidFill>
                <a:latin typeface="+mj-lt"/>
              </a:rPr>
              <a:t>ligament</a:t>
            </a:r>
          </a:p>
        </p:txBody>
      </p:sp>
    </p:spTree>
    <p:extLst>
      <p:ext uri="{BB962C8B-B14F-4D97-AF65-F5344CB8AC3E}">
        <p14:creationId xmlns:p14="http://schemas.microsoft.com/office/powerpoint/2010/main" val="1593822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AC Ligament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1640" y="620688"/>
            <a:ext cx="5616624" cy="489654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0978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A Ligament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3608" y="581608"/>
            <a:ext cx="5573190" cy="53520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0982" y="5938739"/>
            <a:ext cx="1804902" cy="77582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7196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Scapular Osteology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5983973"/>
            <a:ext cx="1699668" cy="7305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186" y="1412776"/>
            <a:ext cx="6325894" cy="4351338"/>
          </a:xfrm>
        </p:spPr>
      </p:pic>
      <p:cxnSp>
        <p:nvCxnSpPr>
          <p:cNvPr id="10" name="Straight Arrow Connector 9"/>
          <p:cNvCxnSpPr/>
          <p:nvPr/>
        </p:nvCxnSpPr>
        <p:spPr>
          <a:xfrm flipH="1">
            <a:off x="3923928" y="1092275"/>
            <a:ext cx="2880320" cy="1040581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1331640" y="5157192"/>
            <a:ext cx="2304256" cy="826781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899592" y="2924944"/>
            <a:ext cx="2448272" cy="648072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899592" y="4149080"/>
            <a:ext cx="1944216" cy="50405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4211960" y="4293096"/>
            <a:ext cx="504056" cy="1690877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899592" y="2453357"/>
            <a:ext cx="432048" cy="0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816774" y="712465"/>
            <a:ext cx="12602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Superior Angle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09333" y="5983973"/>
            <a:ext cx="11897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Inferior Angle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167585" y="6008211"/>
            <a:ext cx="12105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Medial Border</a:t>
            </a:r>
            <a:endParaRPr lang="en-US" sz="1200" dirty="0">
              <a:solidFill>
                <a:srgbClr val="FF0000"/>
              </a:solidFill>
              <a:latin typeface="Century Schoolbook" charset="0"/>
              <a:ea typeface="Century Schoolbook" charset="0"/>
              <a:cs typeface="Century Schoolbook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201657" y="4462495"/>
            <a:ext cx="753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Lateral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Border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07761" y="3346653"/>
            <a:ext cx="8034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Spine </a:t>
            </a:r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of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Scapula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16208" y="2161051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Acromion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Process</a:t>
            </a:r>
          </a:p>
        </p:txBody>
      </p:sp>
      <p:cxnSp>
        <p:nvCxnSpPr>
          <p:cNvPr id="32" name="Straight Arrow Connector 31"/>
          <p:cNvCxnSpPr/>
          <p:nvPr/>
        </p:nvCxnSpPr>
        <p:spPr>
          <a:xfrm flipH="1">
            <a:off x="6012160" y="2622716"/>
            <a:ext cx="1434754" cy="302228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7474116" y="1626663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Glenoid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Labrum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470875" y="2453357"/>
            <a:ext cx="780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Glenoid </a:t>
            </a:r>
          </a:p>
          <a:p>
            <a:r>
              <a:rPr lang="en-US" sz="1200" dirty="0">
                <a:solidFill>
                  <a:srgbClr val="FF0000"/>
                </a:solidFill>
                <a:latin typeface="Century Schoolbook" charset="0"/>
                <a:ea typeface="Century Schoolbook" charset="0"/>
                <a:cs typeface="Century Schoolbook" charset="0"/>
              </a:rPr>
              <a:t>Fossa</a:t>
            </a:r>
          </a:p>
        </p:txBody>
      </p:sp>
      <p:sp>
        <p:nvSpPr>
          <p:cNvPr id="35" name="Oval 34"/>
          <p:cNvSpPr/>
          <p:nvPr/>
        </p:nvSpPr>
        <p:spPr>
          <a:xfrm>
            <a:off x="5530574" y="2453358"/>
            <a:ext cx="731076" cy="853934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7" name="Straight Arrow Connector 36"/>
          <p:cNvCxnSpPr/>
          <p:nvPr/>
        </p:nvCxnSpPr>
        <p:spPr>
          <a:xfrm flipH="1">
            <a:off x="6083125" y="1916832"/>
            <a:ext cx="1363789" cy="536525"/>
          </a:xfrm>
          <a:prstGeom prst="straightConnector1">
            <a:avLst/>
          </a:prstGeom>
          <a:ln w="127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606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err="1"/>
              <a:t>Glenohumeral</a:t>
            </a:r>
            <a:r>
              <a:rPr lang="en-GB" altLang="en-US" dirty="0"/>
              <a:t> Ligaments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40768"/>
            <a:ext cx="4536504" cy="3920901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301" y="5745832"/>
            <a:ext cx="2012579" cy="86509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4892899" y="1303089"/>
            <a:ext cx="2915816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i="1" dirty="0" err="1">
                <a:latin typeface="+mn-lt"/>
              </a:rPr>
              <a:t>Glenohumeral</a:t>
            </a:r>
            <a:r>
              <a:rPr lang="en-US" sz="1500" b="1" i="1" dirty="0">
                <a:latin typeface="+mn-lt"/>
              </a:rPr>
              <a:t> ligaments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Thickenings of the capsule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Three ligaments: Superior, middle, and inferior</a:t>
            </a:r>
          </a:p>
          <a:p>
            <a:r>
              <a:rPr lang="en-US" sz="1500" b="1" i="1" dirty="0" err="1">
                <a:latin typeface="+mn-lt"/>
              </a:rPr>
              <a:t>Coracohumeral</a:t>
            </a:r>
            <a:r>
              <a:rPr lang="en-US" sz="1500" b="1" i="1" dirty="0">
                <a:latin typeface="+mn-lt"/>
              </a:rPr>
              <a:t> ligament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Runs from the base of the coracoid process to the greater tubercle of the </a:t>
            </a:r>
            <a:r>
              <a:rPr lang="en-US" sz="1500" dirty="0" err="1">
                <a:latin typeface="+mn-lt"/>
              </a:rPr>
              <a:t>humerus</a:t>
            </a:r>
            <a:endParaRPr lang="en-US" sz="1500" dirty="0">
              <a:latin typeface="+mn-lt"/>
            </a:endParaRPr>
          </a:p>
          <a:p>
            <a:r>
              <a:rPr lang="en-US" sz="1500" b="1" i="1" dirty="0">
                <a:latin typeface="+mn-lt"/>
              </a:rPr>
              <a:t>Transverse humeral ligament</a:t>
            </a:r>
            <a:endParaRPr lang="en-US" sz="1500" b="1" dirty="0">
              <a:latin typeface="+mn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Lies between the greater and lesser tubercles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500" dirty="0">
                <a:latin typeface="+mn-lt"/>
              </a:rPr>
              <a:t>Holds the tendon of the long head of the biceps </a:t>
            </a:r>
            <a:r>
              <a:rPr lang="en-US" sz="1500" dirty="0" err="1">
                <a:latin typeface="+mn-lt"/>
              </a:rPr>
              <a:t>brachii</a:t>
            </a:r>
            <a:r>
              <a:rPr lang="en-US" sz="1500" dirty="0">
                <a:latin typeface="+mn-lt"/>
              </a:rPr>
              <a:t> in the intertubercular sulcus</a:t>
            </a:r>
          </a:p>
          <a:p>
            <a:endParaRPr lang="en-US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5333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9512" y="332657"/>
            <a:ext cx="360040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Proximal </a:t>
            </a:r>
            <a:r>
              <a:rPr lang="en-GB" altLang="en-US" dirty="0" err="1"/>
              <a:t>Humerus</a:t>
            </a:r>
            <a:endParaRPr lang="en-GB" altLang="en-US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32657"/>
            <a:ext cx="4571497" cy="6192686"/>
          </a:xfrm>
          <a:ln w="19050">
            <a:solidFill>
              <a:srgbClr val="000000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696" y="5157192"/>
            <a:ext cx="2088232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00383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960" y="476672"/>
            <a:ext cx="2761500" cy="1325562"/>
          </a:xfrm>
        </p:spPr>
        <p:txBody>
          <a:bodyPr/>
          <a:lstStyle/>
          <a:p>
            <a:r>
              <a:rPr lang="en-GB" dirty="0"/>
              <a:t>Shaft of </a:t>
            </a:r>
            <a:br>
              <a:rPr lang="en-GB" dirty="0"/>
            </a:br>
            <a:r>
              <a:rPr lang="en-GB" dirty="0" err="1"/>
              <a:t>Humerus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4941168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65760"/>
            <a:ext cx="3888432" cy="6015568"/>
          </a:xfrm>
        </p:spPr>
      </p:pic>
    </p:spTree>
    <p:extLst>
      <p:ext uri="{BB962C8B-B14F-4D97-AF65-F5344CB8AC3E}">
        <p14:creationId xmlns:p14="http://schemas.microsoft.com/office/powerpoint/2010/main" val="92146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65760"/>
            <a:ext cx="3456384" cy="1325562"/>
          </a:xfrm>
        </p:spPr>
        <p:txBody>
          <a:bodyPr>
            <a:normAutofit/>
          </a:bodyPr>
          <a:lstStyle/>
          <a:p>
            <a:r>
              <a:rPr lang="en-GB"/>
              <a:t>Distal end of</a:t>
            </a:r>
            <a:br>
              <a:rPr lang="en-GB" dirty="0"/>
            </a:br>
            <a:r>
              <a:rPr lang="en-GB" dirty="0" err="1"/>
              <a:t>Humerus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085184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81783"/>
            <a:ext cx="3672408" cy="6071553"/>
          </a:xfrm>
        </p:spPr>
      </p:pic>
    </p:spTree>
    <p:extLst>
      <p:ext uri="{BB962C8B-B14F-4D97-AF65-F5344CB8AC3E}">
        <p14:creationId xmlns:p14="http://schemas.microsoft.com/office/powerpoint/2010/main" val="349114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Shoulder Bursa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270009"/>
            <a:ext cx="5744728" cy="488403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356" y="5877272"/>
            <a:ext cx="1816528" cy="78082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3224030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2511</TotalTime>
  <Words>167</Words>
  <Application>Microsoft Macintosh PowerPoint</Application>
  <PresentationFormat>On-screen Show (4:3)</PresentationFormat>
  <Paragraphs>75</Paragraphs>
  <Slides>13</Slides>
  <Notes>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ＭＳ Ｐゴシック</vt:lpstr>
      <vt:lpstr>Arial</vt:lpstr>
      <vt:lpstr>Calibri</vt:lpstr>
      <vt:lpstr>Century Schoolbook</vt:lpstr>
      <vt:lpstr>Wingdings 2</vt:lpstr>
      <vt:lpstr>View</vt:lpstr>
      <vt:lpstr>Anatomy and Physiology - Shoulder Osteology</vt:lpstr>
      <vt:lpstr>Anatomy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Shaft of  Humerus</vt:lpstr>
      <vt:lpstr>Distal end of Humerus</vt:lpstr>
      <vt:lpstr>Shoulder Bursa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85</cp:revision>
  <dcterms:created xsi:type="dcterms:W3CDTF">2016-09-15T12:23:08Z</dcterms:created>
  <dcterms:modified xsi:type="dcterms:W3CDTF">2018-02-01T14:44:17Z</dcterms:modified>
</cp:coreProperties>
</file>