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notesMasterIdLst>
    <p:notesMasterId r:id="rId7"/>
  </p:notesMasterIdLst>
  <p:sldIdLst>
    <p:sldId id="256" r:id="rId2"/>
    <p:sldId id="263" r:id="rId3"/>
    <p:sldId id="259" r:id="rId4"/>
    <p:sldId id="260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6296"/>
  </p:normalViewPr>
  <p:slideViewPr>
    <p:cSldViewPr snapToGrid="0">
      <p:cViewPr>
        <p:scale>
          <a:sx n="90" d="100"/>
          <a:sy n="90" d="100"/>
        </p:scale>
        <p:origin x="144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BD672D-94C4-B64E-B605-0E68493737E0}" type="datetimeFigureOut">
              <a:rPr lang="en-US" smtClean="0"/>
              <a:t>11/2/23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0E5543-CDE6-2E4B-AA72-3F11DFA6E1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318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0E5543-CDE6-2E4B-AA72-3F11DFA6E17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1287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0E5543-CDE6-2E4B-AA72-3F11DFA6E17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7044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0E5543-CDE6-2E4B-AA72-3F11DFA6E17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1789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0E5543-CDE6-2E4B-AA72-3F11DFA6E17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0070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0E5543-CDE6-2E4B-AA72-3F11DFA6E17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745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67982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88421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27827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11/2/23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39977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11/2/23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846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11/2/23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61094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11/2/23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478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11/2/23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73866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11/2/23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15363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31939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44859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373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2.pn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3.jp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2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4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7" Type="http://schemas.openxmlformats.org/officeDocument/2006/relationships/image" Target="../media/image2.pn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5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union.co.uk" TargetMode="External"/><Relationship Id="rId3" Type="http://schemas.openxmlformats.org/officeDocument/2006/relationships/hyperlink" Target="http://www.mind.org.uk/information-support/types-of-mental-health-problems/stress/managing-stress-and-building-resilience/" TargetMode="External"/><Relationship Id="rId7" Type="http://schemas.openxmlformats.org/officeDocument/2006/relationships/hyperlink" Target="http://www.prospects.ac.uk/applying-for-university/university-life/looking-after-your-mental-health-at-university#:~:text=%27Research%20also%20shows%20that%20good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ospects.ac.uk" TargetMode="External"/><Relationship Id="rId5" Type="http://schemas.openxmlformats.org/officeDocument/2006/relationships/hyperlink" Target="http://www.betterhelp.com/advice/resilience/resilience-definition-and-how-to-increase-it/" TargetMode="External"/><Relationship Id="rId4" Type="http://schemas.openxmlformats.org/officeDocument/2006/relationships/hyperlink" Target="https://doi.org/10.3390/ijerph20010195" TargetMode="External"/><Relationship Id="rId9" Type="http://schemas.openxmlformats.org/officeDocument/2006/relationships/hyperlink" Target="http://www.uwtsdunion.co.uk/advice/resources/wellbeing#:~:text=All%20students%20at%20UWTSD%20ha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9188" y="344076"/>
            <a:ext cx="8708808" cy="197834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cs typeface="Calibri Light"/>
              </a:rPr>
              <a:t>The importance of resilience, health and wellbeing as a university student.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DEB8A1-0BB8-48FD-8739-36D42B5F2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5620" y="-21648"/>
            <a:ext cx="1446380" cy="2080204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E888BFA-FA2E-44AF-9D7B-16D609CD4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752080"/>
            <a:ext cx="4192859" cy="1105920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7CE019E-45F4-43D5-9AB7-9B668C6E6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8068" y="5251713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C480AF2-3BB1-4050-B21E-AB449FE50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3E90887-79C9-41C0-B858-2F1BBDB0D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8C19F66-7FD5-40E7-9815-B07EFECA6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D5C72724-3286-4EB9-9914-3494FBE16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932523A8-D1B0-4E30-B39D-0D5333498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2FA0DBAA-ACBC-42C4-88B2-1EBB6EC007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1AE6197-E637-4088-81E6-76DCE41A5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1EFE4B3-F165-B1ED-2963-145C12C47B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9097" y="3026158"/>
            <a:ext cx="5801032" cy="3173619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86140E2D-5823-7D94-5F3F-CCC2DF4935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498"/>
    </mc:Choice>
    <mc:Fallback>
      <p:transition spd="slow" advTm="35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37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FACB6-05CE-60ED-2563-D2A030957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9915" y="787068"/>
            <a:ext cx="4213359" cy="1890665"/>
          </a:xfrm>
        </p:spPr>
        <p:txBody>
          <a:bodyPr anchor="b">
            <a:normAutofit/>
          </a:bodyPr>
          <a:lstStyle/>
          <a:p>
            <a:r>
              <a:rPr lang="en-US" dirty="0"/>
              <a:t>Resilience</a:t>
            </a:r>
          </a:p>
        </p:txBody>
      </p:sp>
      <p:pic>
        <p:nvPicPr>
          <p:cNvPr id="5" name="Content Placeholder 4" descr="A cartoon of a brain lifting weights&#10;&#10;Description automatically generated">
            <a:extLst>
              <a:ext uri="{FF2B5EF4-FFF2-40B4-BE49-F238E27FC236}">
                <a16:creationId xmlns:a16="http://schemas.microsoft.com/office/drawing/2014/main" id="{AA39F6DB-FF83-81AC-AE41-DB85197F4E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241" y="1701887"/>
            <a:ext cx="5112709" cy="3412733"/>
          </a:xfrm>
          <a:prstGeom prst="rect">
            <a:avLst/>
          </a:prstGeom>
        </p:spPr>
      </p:pic>
      <p:grpSp>
        <p:nvGrpSpPr>
          <p:cNvPr id="62" name="Graphic 78">
            <a:extLst>
              <a:ext uri="{FF2B5EF4-FFF2-40B4-BE49-F238E27FC236}">
                <a16:creationId xmlns:a16="http://schemas.microsoft.com/office/drawing/2014/main" id="{5E46079A-4648-465E-9D1A-479174C99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71728" y="3092185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1" name="Graphic 78">
              <a:extLst>
                <a:ext uri="{FF2B5EF4-FFF2-40B4-BE49-F238E27FC236}">
                  <a16:creationId xmlns:a16="http://schemas.microsoft.com/office/drawing/2014/main" id="{A3BA42E0-6D8E-44BF-AC6B-5FB25C200A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3" name="Graphic 78">
              <a:extLst>
                <a:ext uri="{FF2B5EF4-FFF2-40B4-BE49-F238E27FC236}">
                  <a16:creationId xmlns:a16="http://schemas.microsoft.com/office/drawing/2014/main" id="{91EF6403-FD18-4EC0-840F-8F70F3494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4" name="Graphic 78">
                <a:extLst>
                  <a:ext uri="{FF2B5EF4-FFF2-40B4-BE49-F238E27FC236}">
                    <a16:creationId xmlns:a16="http://schemas.microsoft.com/office/drawing/2014/main" id="{92B6AD13-0D11-4C0C-A362-E048C97326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61DDD1A9-F0A4-4900-9DEF-F6B383361B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5" name="Graphic 78">
                <a:extLst>
                  <a:ext uri="{FF2B5EF4-FFF2-40B4-BE49-F238E27FC236}">
                    <a16:creationId xmlns:a16="http://schemas.microsoft.com/office/drawing/2014/main" id="{F26977AE-F962-40FD-945B-D1E106951B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6" name="Graphic 78">
                <a:extLst>
                  <a:ext uri="{FF2B5EF4-FFF2-40B4-BE49-F238E27FC236}">
                    <a16:creationId xmlns:a16="http://schemas.microsoft.com/office/drawing/2014/main" id="{6078955A-1871-4463-B23D-8AD33984CD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7" name="Freeform: Shape 47">
            <a:extLst>
              <a:ext uri="{FF2B5EF4-FFF2-40B4-BE49-F238E27FC236}">
                <a16:creationId xmlns:a16="http://schemas.microsoft.com/office/drawing/2014/main" id="{62F1D297-74F5-4948-9655-BC87A30A4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5637359"/>
            <a:ext cx="5486401" cy="1220641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8" name="Group 49">
            <a:extLst>
              <a:ext uri="{FF2B5EF4-FFF2-40B4-BE49-F238E27FC236}">
                <a16:creationId xmlns:a16="http://schemas.microsoft.com/office/drawing/2014/main" id="{756DB040-BB4B-446D-9172-7253A566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7782" y="5182141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8AE7480-26E8-4D60-9ABF-DF801570B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9" name="Freeform: Shape 51">
              <a:extLst>
                <a:ext uri="{FF2B5EF4-FFF2-40B4-BE49-F238E27FC236}">
                  <a16:creationId xmlns:a16="http://schemas.microsoft.com/office/drawing/2014/main" id="{3644645D-B360-4E3D-A96A-6D9CE4F34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0" name="Freeform: Shape 52">
              <a:extLst>
                <a:ext uri="{FF2B5EF4-FFF2-40B4-BE49-F238E27FC236}">
                  <a16:creationId xmlns:a16="http://schemas.microsoft.com/office/drawing/2014/main" id="{E99C8E1E-3260-4E6A-83CA-933468316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1" name="Graphic 12">
              <a:extLst>
                <a:ext uri="{FF2B5EF4-FFF2-40B4-BE49-F238E27FC236}">
                  <a16:creationId xmlns:a16="http://schemas.microsoft.com/office/drawing/2014/main" id="{3A551C21-5423-4320-86B3-CA6956E70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Graphic 15">
              <a:extLst>
                <a:ext uri="{FF2B5EF4-FFF2-40B4-BE49-F238E27FC236}">
                  <a16:creationId xmlns:a16="http://schemas.microsoft.com/office/drawing/2014/main" id="{6D1A9E3F-8323-45A6-B267-8EA6B1A00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Graphic 15">
              <a:extLst>
                <a:ext uri="{FF2B5EF4-FFF2-40B4-BE49-F238E27FC236}">
                  <a16:creationId xmlns:a16="http://schemas.microsoft.com/office/drawing/2014/main" id="{F4049F71-8749-4860-8F6D-611D459A9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56">
              <a:extLst>
                <a:ext uri="{FF2B5EF4-FFF2-40B4-BE49-F238E27FC236}">
                  <a16:creationId xmlns:a16="http://schemas.microsoft.com/office/drawing/2014/main" id="{89D62868-92E4-42DF-9CF9-A9190CC14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9E3DDE0-61A5-76C3-1860-627DC1E23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490" y="3146461"/>
            <a:ext cx="5574688" cy="2349106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Strong resilience.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How to build resilience.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lvl="6" indent="0">
              <a:buNone/>
            </a:pPr>
            <a:endParaRPr lang="en-US" dirty="0"/>
          </a:p>
          <a:p>
            <a:pPr lvl="8" indent="0">
              <a:buNone/>
            </a:pPr>
            <a:r>
              <a:rPr lang="en-US" dirty="0"/>
              <a:t>(Mind, 2022)</a:t>
            </a:r>
          </a:p>
          <a:p>
            <a:pPr lvl="8" indent="0">
              <a:buNone/>
            </a:pPr>
            <a:r>
              <a:rPr lang="en-US" dirty="0"/>
              <a:t>(</a:t>
            </a:r>
            <a:r>
              <a:rPr lang="en-US" dirty="0" err="1"/>
              <a:t>saxenda</a:t>
            </a:r>
            <a:r>
              <a:rPr lang="en-US" dirty="0"/>
              <a:t>, 2018)</a:t>
            </a:r>
          </a:p>
          <a:p>
            <a:pPr lvl="8" indent="0">
              <a:buNone/>
            </a:pPr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D4390B3-D6BD-EB68-CE93-871EE05FEF2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9669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074"/>
    </mc:Choice>
    <mc:Fallback>
      <p:transition spd="slow" advTm="560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9E90B-0B36-D2A6-42BA-F16077009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284000"/>
            <a:ext cx="10077557" cy="1325563"/>
          </a:xfrm>
        </p:spPr>
        <p:txBody>
          <a:bodyPr/>
          <a:lstStyle/>
          <a:p>
            <a:r>
              <a:rPr lang="en-US" dirty="0"/>
              <a:t>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B5E27-34FD-C93C-87CF-FC2C44DC2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203139"/>
            <a:ext cx="10249168" cy="45024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r>
              <a:rPr lang="en-US" sz="1800" dirty="0"/>
              <a:t>Health is referred to as physical, mental and wellbeing states on a whole.</a:t>
            </a:r>
          </a:p>
          <a:p>
            <a:endParaRPr lang="en-US" sz="1800" dirty="0"/>
          </a:p>
          <a:p>
            <a:pPr marL="342900" indent="-342900">
              <a:buChar char="•"/>
            </a:pPr>
            <a:r>
              <a:rPr lang="en-US" sz="1800" dirty="0"/>
              <a:t>Good Mental health.</a:t>
            </a:r>
          </a:p>
          <a:p>
            <a:endParaRPr lang="en-US" sz="1800" dirty="0">
              <a:ea typeface="+mn-lt"/>
              <a:cs typeface="+mn-lt"/>
            </a:endParaRPr>
          </a:p>
          <a:p>
            <a:pPr marL="342900" indent="-342900">
              <a:buChar char="•"/>
            </a:pPr>
            <a:r>
              <a:rPr lang="en-US" sz="1800" dirty="0">
                <a:ea typeface="+mn-lt"/>
                <a:cs typeface="+mn-lt"/>
              </a:rPr>
              <a:t>Good physical health.</a:t>
            </a:r>
          </a:p>
          <a:p>
            <a:pPr algn="r"/>
            <a:r>
              <a:rPr lang="en-US" sz="1200" dirty="0">
                <a:latin typeface="Avenir Next LT Pro Light"/>
                <a:ea typeface="+mn-lt"/>
                <a:cs typeface="+mn-lt"/>
              </a:rPr>
              <a:t>(world health organization,2023)</a:t>
            </a:r>
          </a:p>
          <a:p>
            <a:pPr algn="r"/>
            <a:r>
              <a:rPr lang="en-US" sz="1200" dirty="0">
                <a:latin typeface="Avenir Next LT Pro Light"/>
                <a:ea typeface="+mn-lt"/>
                <a:cs typeface="+mn-lt"/>
              </a:rPr>
              <a:t>(Smith, J, 2020) </a:t>
            </a:r>
            <a:endParaRPr lang="en-US" sz="1200" dirty="0">
              <a:latin typeface="Avenir Next LT Pro Light"/>
            </a:endParaRPr>
          </a:p>
          <a:p>
            <a:pPr algn="r"/>
            <a:r>
              <a:rPr lang="en-US" sz="1200" dirty="0">
                <a:latin typeface="Avenir Next LT Pro Light"/>
                <a:ea typeface="+mn-lt"/>
                <a:cs typeface="+mn-lt"/>
              </a:rPr>
              <a:t>(Rodríguez-Romo, et al, 2022)</a:t>
            </a:r>
          </a:p>
          <a:p>
            <a:pPr algn="r"/>
            <a:r>
              <a:rPr lang="en-US" sz="1200" dirty="0">
                <a:latin typeface="Avenir Next LT Pro Light"/>
                <a:cs typeface="Times New Roman"/>
              </a:rPr>
              <a:t>(Scheese, 201</a:t>
            </a:r>
            <a:endParaRPr lang="en-US" sz="1200" dirty="0">
              <a:solidFill>
                <a:srgbClr val="212121"/>
              </a:solidFill>
              <a:latin typeface="Avenir Next LT Pro Light"/>
              <a:cs typeface="Times New Roman"/>
            </a:endParaRPr>
          </a:p>
          <a:p>
            <a:pPr algn="r"/>
            <a:endParaRPr lang="en-US" sz="1500" dirty="0">
              <a:solidFill>
                <a:srgbClr val="212121"/>
              </a:solidFill>
              <a:latin typeface="Avenir Next LT Pro Light"/>
              <a:cs typeface="Times New Roman"/>
            </a:endParaRPr>
          </a:p>
          <a:p>
            <a:pPr algn="r"/>
            <a:endParaRPr lang="en-US" sz="1500" dirty="0">
              <a:solidFill>
                <a:srgbClr val="212121"/>
              </a:solidFill>
              <a:latin typeface="Avenir Next LT Pro Light"/>
              <a:cs typeface="Times New Roman"/>
            </a:endParaRPr>
          </a:p>
          <a:p>
            <a:pPr algn="r"/>
            <a:endParaRPr lang="en-US" sz="1400" dirty="0">
              <a:solidFill>
                <a:srgbClr val="212121"/>
              </a:solidFill>
              <a:latin typeface="Avenir Next LT Pro Light"/>
              <a:cs typeface="Times New Roman"/>
            </a:endParaRPr>
          </a:p>
          <a:p>
            <a:pPr algn="r"/>
            <a:endParaRPr lang="en-US" sz="1500" dirty="0">
              <a:solidFill>
                <a:srgbClr val="212121"/>
              </a:solidFill>
              <a:latin typeface="Times New Roman"/>
              <a:cs typeface="Times New Roman"/>
            </a:endParaRPr>
          </a:p>
          <a:p>
            <a:endParaRPr lang="en-US" dirty="0">
              <a:solidFill>
                <a:srgbClr val="000000"/>
              </a:solidFill>
              <a:latin typeface="Avenir Next LT Pro"/>
              <a:cs typeface="Times New Roman"/>
            </a:endParaRPr>
          </a:p>
        </p:txBody>
      </p:sp>
      <p:pic>
        <p:nvPicPr>
          <p:cNvPr id="4" name="Picture 3" descr="A person and person&amp;#39;s body with human organs and brain&#10;&#10;Description automatically generated">
            <a:extLst>
              <a:ext uri="{FF2B5EF4-FFF2-40B4-BE49-F238E27FC236}">
                <a16:creationId xmlns:a16="http://schemas.microsoft.com/office/drawing/2014/main" id="{A255DF96-D543-0BAC-8DFA-8200437DB7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85048" y="613010"/>
            <a:ext cx="2986324" cy="1944995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779DFAD0-F930-E262-BD6B-C5B3A02D219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71520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239"/>
    </mc:Choice>
    <mc:Fallback>
      <p:transition spd="slow" advTm="91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31259-764D-1F66-150D-4A8F5BF9B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533" y="16079"/>
            <a:ext cx="10077557" cy="1128918"/>
          </a:xfrm>
        </p:spPr>
        <p:txBody>
          <a:bodyPr/>
          <a:lstStyle/>
          <a:p>
            <a:r>
              <a:rPr lang="en-US"/>
              <a:t>Wellbeing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8D478-6A59-8E0F-4A06-E3834B4B0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533" y="1933681"/>
            <a:ext cx="11227993" cy="384202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Good Wellbeing is described as having positive cognitive function, enjoyment in human life and general happiness.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Positive wellbeing.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marL="342900" indent="-342900">
              <a:buChar char="•"/>
            </a:pPr>
            <a:endParaRPr lang="en-US" dirty="0"/>
          </a:p>
          <a:p>
            <a:pPr algn="r"/>
            <a:r>
              <a:rPr lang="en-US" sz="1200" dirty="0">
                <a:latin typeface="Arial"/>
                <a:cs typeface="Arial"/>
              </a:rPr>
              <a:t>(Mansfield Et Al 2020).</a:t>
            </a:r>
          </a:p>
          <a:p>
            <a:pPr algn="r"/>
            <a:r>
              <a:rPr lang="en-US" sz="1000" dirty="0">
                <a:solidFill>
                  <a:srgbClr val="212121"/>
                </a:solidFill>
                <a:latin typeface="ArialMT"/>
              </a:rPr>
              <a:t>(OECD,2017)</a:t>
            </a:r>
          </a:p>
          <a:p>
            <a:pPr algn="r"/>
            <a:r>
              <a:rPr lang="en-US" sz="1200" dirty="0">
                <a:latin typeface="Arial"/>
                <a:cs typeface="Arial"/>
              </a:rPr>
              <a:t>(Health Improvement Analytical Team., 2014)</a:t>
            </a:r>
          </a:p>
          <a:p>
            <a:pPr marL="342900" indent="-342900">
              <a:buFont typeface="Arial,Sans-Serif"/>
              <a:buChar char="•"/>
            </a:pPr>
            <a:endParaRPr lang="en-US" sz="12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B91B5B-2280-EFD5-1876-9DE8DFAEFF9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1786" t="-2381" r="-2381" b="1786"/>
          <a:stretch/>
        </p:blipFill>
        <p:spPr>
          <a:xfrm>
            <a:off x="4238042" y="2905637"/>
            <a:ext cx="3531626" cy="3255307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D8DB0A6-1934-87B6-9E11-D2888950980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52256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980"/>
    </mc:Choice>
    <mc:Fallback>
      <p:transition spd="slow" advTm="33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AFAFF-E856-3C80-7DF3-0E434B36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348" y="2874"/>
            <a:ext cx="10077557" cy="1325563"/>
          </a:xfrm>
        </p:spPr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D8799-B9FB-4FCE-2355-5CA0549D7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48" y="1328437"/>
            <a:ext cx="11424003" cy="5280190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457200" indent="-457200" algn="l"/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/>
            <a:r>
              <a:rPr lang="en-GB" sz="2500" dirty="0">
                <a:solidFill>
                  <a:srgbClr val="212121"/>
                </a:solidFill>
                <a:cs typeface="Times New Roman"/>
              </a:rPr>
              <a:t>Health Improvement Analytical Team. </a:t>
            </a:r>
            <a:r>
              <a:rPr lang="en-GB" sz="2500" i="1" dirty="0">
                <a:solidFill>
                  <a:srgbClr val="212121"/>
                </a:solidFill>
                <a:cs typeface="Times New Roman"/>
              </a:rPr>
              <a:t>WHAT WORKS to IMPROVE WELLBEING?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 2014.</a:t>
            </a:r>
          </a:p>
          <a:p>
            <a:pPr marL="457200" indent="-457200"/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‌</a:t>
            </a:r>
            <a:r>
              <a:rPr lang="en-GB" sz="2500" dirty="0"/>
              <a:t>Mansfield</a:t>
            </a:r>
            <a:r>
              <a:rPr lang="en-GB" sz="2500" dirty="0">
                <a:effectLst/>
              </a:rPr>
              <a:t>, </a:t>
            </a:r>
            <a:r>
              <a:rPr lang="en-GB" sz="2500" dirty="0"/>
              <a:t>L, </a:t>
            </a:r>
            <a:r>
              <a:rPr lang="en-GB" sz="2500" dirty="0">
                <a:effectLst/>
              </a:rPr>
              <a:t>Daykin</a:t>
            </a:r>
            <a:r>
              <a:rPr lang="en-GB" sz="2500" dirty="0"/>
              <a:t>, N </a:t>
            </a:r>
            <a:r>
              <a:rPr lang="en-GB" sz="2500" dirty="0">
                <a:effectLst/>
              </a:rPr>
              <a:t>&amp; </a:t>
            </a:r>
            <a:r>
              <a:rPr lang="en-GB" sz="2500" dirty="0"/>
              <a:t> </a:t>
            </a:r>
            <a:r>
              <a:rPr lang="en-GB" sz="2500" dirty="0">
                <a:effectLst/>
              </a:rPr>
              <a:t>Kay</a:t>
            </a:r>
            <a:r>
              <a:rPr lang="en-GB" sz="2500" dirty="0"/>
              <a:t>, T(</a:t>
            </a:r>
            <a:r>
              <a:rPr lang="en-GB" sz="2500" dirty="0">
                <a:effectLst/>
              </a:rPr>
              <a:t>2020) Leisure and wellbeing, Leisure Studies, 39:1, 1-10, DOI: 10.1080/02614367.2020.1713195</a:t>
            </a:r>
            <a:r>
              <a:rPr lang="en-GB" sz="2500" dirty="0"/>
              <a:t> </a:t>
            </a:r>
          </a:p>
          <a:p>
            <a:pPr marL="457200" indent="-457200" algn="l"/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Mind. “Managing Stress and Building Resilience - Tips.” </a:t>
            </a:r>
            <a:r>
              <a:rPr lang="en-GB" sz="2500" b="0" i="1" u="none" strike="noStrike" dirty="0" err="1">
                <a:solidFill>
                  <a:srgbClr val="000000"/>
                </a:solidFill>
                <a:effectLst/>
              </a:rPr>
              <a:t>Www.mind.org.uk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, Mar. 2022,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3"/>
              </a:rPr>
              <a:t>www.mind.org.uk/information-support/types-of-mental-health-problems/stress/managing-stress-and-building-resilience/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457200" indent="-457200"/>
            <a:r>
              <a:rPr lang="en-GB" sz="2500" dirty="0">
                <a:solidFill>
                  <a:srgbClr val="212121"/>
                </a:solidFill>
                <a:cs typeface="Times New Roman"/>
              </a:rPr>
              <a:t>‌OECD (2017), “Students' well-being: What it is and how it can be measured”, in </a:t>
            </a:r>
            <a:r>
              <a:rPr lang="en-GB" sz="2500" i="1" dirty="0">
                <a:solidFill>
                  <a:srgbClr val="212121"/>
                </a:solidFill>
                <a:cs typeface="Arial"/>
              </a:rPr>
              <a:t>PISA 2015 Results (Volume III): Students' Well-Being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, OECD Publishing, Paris.</a:t>
            </a:r>
          </a:p>
          <a:p>
            <a:pPr marL="457200" indent="-457200"/>
            <a:r>
              <a:rPr lang="en-GB" sz="2500" dirty="0">
                <a:solidFill>
                  <a:srgbClr val="212121"/>
                </a:solidFill>
                <a:cs typeface="Times New Roman"/>
              </a:rPr>
              <a:t>Rodríguez-Romo, G, et al. “Physical Activity and Mental Health in Undergraduate Students.” </a:t>
            </a:r>
            <a:r>
              <a:rPr lang="en-GB" sz="2500" i="1" dirty="0">
                <a:solidFill>
                  <a:srgbClr val="212121"/>
                </a:solidFill>
                <a:cs typeface="Times New Roman"/>
              </a:rPr>
              <a:t>International Journal of Environmental Research and Public Health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, vol. 20, no. 1, 23 Dec. 2022, p. 195, </a:t>
            </a:r>
            <a:r>
              <a:rPr lang="en-GB" sz="2500" dirty="0">
                <a:solidFill>
                  <a:srgbClr val="212121"/>
                </a:solidFill>
                <a:cs typeface="Times New Roman"/>
                <a:hlinkClick r:id="rId4"/>
              </a:rPr>
              <a:t>https://doi.org/10.3390/ijerph20010195</a:t>
            </a:r>
            <a:endParaRPr lang="en-GB" sz="2500" dirty="0"/>
          </a:p>
          <a:p>
            <a:pPr marL="457200" indent="-457200" algn="l"/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Saxena, J. “Resilience Definition and How to Increase It |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BetterHelp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.” </a:t>
            </a:r>
            <a:r>
              <a:rPr lang="en-GB" sz="2500" b="0" i="1" u="none" strike="noStrike" dirty="0" err="1">
                <a:solidFill>
                  <a:srgbClr val="000000"/>
                </a:solidFill>
                <a:effectLst/>
              </a:rPr>
              <a:t>Betterhelp.com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BetterHelp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, 6 May 2018,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hlinkClick r:id="rId5"/>
              </a:rPr>
              <a:t>www.betterhelp.com/advice/resilience/resilience-definition-and-how-to-increase-it/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457200" indent="-457200"/>
            <a:r>
              <a:rPr lang="en-GB" sz="2500" dirty="0">
                <a:solidFill>
                  <a:srgbClr val="212121"/>
                </a:solidFill>
                <a:cs typeface="Times New Roman"/>
              </a:rPr>
              <a:t>Smith, J  “Looking after Your Mental Health at University | </a:t>
            </a:r>
            <a:r>
              <a:rPr lang="en-GB" sz="2500" dirty="0" err="1">
                <a:solidFill>
                  <a:srgbClr val="212121"/>
                </a:solidFill>
                <a:cs typeface="Times New Roman"/>
              </a:rPr>
              <a:t>Prospects.ac.uk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.” </a:t>
            </a:r>
            <a:r>
              <a:rPr lang="en-GB" sz="2500" i="1" dirty="0">
                <a:solidFill>
                  <a:srgbClr val="212121"/>
                </a:solidFill>
                <a:cs typeface="Times New Roman"/>
                <a:hlinkClick r:id="rId6"/>
              </a:rPr>
              <a:t>Www.prospects.ac.uk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, Jan. 2023, </a:t>
            </a:r>
            <a:r>
              <a:rPr lang="en-GB" sz="2500" dirty="0">
                <a:solidFill>
                  <a:srgbClr val="212121"/>
                </a:solidFill>
                <a:cs typeface="Times New Roman"/>
                <a:hlinkClick r:id="rId7"/>
              </a:rPr>
              <a:t>www.prospects.ac.uk/applying-for-university/university-life/looking-after-your-mental-health-at-university#:~:text=%27Research%20also%20shows%20that%20good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. Accessed 30 Oct. 2023.</a:t>
            </a:r>
          </a:p>
          <a:p>
            <a:r>
              <a:rPr lang="en-GB" sz="2500" dirty="0">
                <a:solidFill>
                  <a:srgbClr val="212121"/>
                </a:solidFill>
                <a:cs typeface="Times New Roman"/>
              </a:rPr>
              <a:t>UWTSD Students' Union. “Wellbeing @ UWTSD Students’ Union.” </a:t>
            </a:r>
            <a:r>
              <a:rPr lang="en-GB" sz="2500" i="1" dirty="0">
                <a:solidFill>
                  <a:srgbClr val="212121"/>
                </a:solidFill>
                <a:cs typeface="Times New Roman"/>
                <a:hlinkClick r:id="rId8"/>
              </a:rPr>
              <a:t>Www.uwtsdunion.co.uk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, 2023, </a:t>
            </a:r>
            <a:r>
              <a:rPr lang="en-GB" sz="2500" dirty="0">
                <a:solidFill>
                  <a:srgbClr val="212121"/>
                </a:solidFill>
                <a:cs typeface="Times New Roman"/>
                <a:hlinkClick r:id="rId9"/>
              </a:rPr>
              <a:t>www.uwtsdunion.co.uk/advice/resources/wellbeing#:~:text=All%20students%20at%20UWTSD%20have</a:t>
            </a:r>
            <a:r>
              <a:rPr lang="en-GB" sz="2500" dirty="0">
                <a:solidFill>
                  <a:srgbClr val="212121"/>
                </a:solidFill>
                <a:cs typeface="Times New Roman"/>
              </a:rPr>
              <a:t>. Accessed 30 Oct. 2023.</a:t>
            </a:r>
            <a:endParaRPr lang="en-GB" sz="2500" dirty="0"/>
          </a:p>
          <a:p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World Health Organization (WHO). “Constitution of the World Health Organization.” </a:t>
            </a:r>
            <a:r>
              <a:rPr lang="en-GB" sz="2500" b="0" i="1" u="none" strike="noStrike" dirty="0">
                <a:solidFill>
                  <a:srgbClr val="000000"/>
                </a:solidFill>
                <a:effectLst/>
              </a:rPr>
              <a:t>World Health Organization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, 2023, </a:t>
            </a:r>
            <a:r>
              <a:rPr lang="en-GB" sz="2500" b="0" i="0" u="none" strike="noStrike" dirty="0" err="1">
                <a:solidFill>
                  <a:srgbClr val="000000"/>
                </a:solidFill>
                <a:effectLst/>
              </a:rPr>
              <a:t>www.who.int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</a:rPr>
              <a:t>/about/governance/constitution.</a:t>
            </a:r>
          </a:p>
          <a:p>
            <a:r>
              <a:rPr lang="en-GB" sz="1200" dirty="0">
                <a:solidFill>
                  <a:srgbClr val="212121"/>
                </a:solidFill>
                <a:latin typeface="Times New Roman"/>
                <a:cs typeface="Times New Roman"/>
              </a:rPr>
              <a:t>.</a:t>
            </a:r>
            <a:endParaRPr lang="en-GB" dirty="0"/>
          </a:p>
          <a:p>
            <a:endParaRPr lang="en-GB" dirty="0"/>
          </a:p>
          <a:p>
            <a:r>
              <a:rPr lang="en-GB" sz="1500" dirty="0">
                <a:solidFill>
                  <a:srgbClr val="212121"/>
                </a:solidFill>
                <a:latin typeface="Times New Roman"/>
                <a:cs typeface="Times New Roman"/>
              </a:rPr>
              <a:t>‌</a:t>
            </a:r>
            <a:endParaRPr lang="en-GB" dirty="0"/>
          </a:p>
          <a:p>
            <a:endParaRPr lang="en-GB" sz="1400" dirty="0">
              <a:solidFill>
                <a:srgbClr val="212121"/>
              </a:solidFill>
              <a:latin typeface="Times New Roman"/>
              <a:cs typeface="Times New Roman"/>
            </a:endParaRPr>
          </a:p>
          <a:p>
            <a:r>
              <a:rPr lang="en-GB" sz="1300" dirty="0">
                <a:solidFill>
                  <a:srgbClr val="212121"/>
                </a:solidFill>
                <a:latin typeface="Times New Roman"/>
                <a:cs typeface="Times New Roman"/>
              </a:rPr>
              <a:t>‌</a:t>
            </a:r>
            <a:endParaRPr lang="en-GB" dirty="0"/>
          </a:p>
          <a:p>
            <a:r>
              <a:rPr lang="en-GB" sz="1200" dirty="0">
                <a:solidFill>
                  <a:srgbClr val="212121"/>
                </a:solidFill>
                <a:latin typeface="Times New Roman"/>
                <a:cs typeface="Times New Roman"/>
              </a:rPr>
              <a:t>‌</a:t>
            </a:r>
            <a:endParaRPr lang="en-GB" dirty="0"/>
          </a:p>
          <a:p>
            <a:r>
              <a:rPr lang="en-GB" sz="1200" dirty="0">
                <a:solidFill>
                  <a:srgbClr val="212121"/>
                </a:solidFill>
                <a:latin typeface="Times New Roman"/>
                <a:cs typeface="Times New Roman"/>
              </a:rPr>
              <a:t>‌</a:t>
            </a:r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83150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0.9|19.8|21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8.9|4.9|24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1.3|1.4|9.5"/>
</p:tagLst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</TotalTime>
  <Words>489</Words>
  <Application>Microsoft Macintosh PowerPoint</Application>
  <PresentationFormat>Widescreen</PresentationFormat>
  <Paragraphs>58</Paragraphs>
  <Slides>5</Slides>
  <Notes>5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Arial,Sans-Serif</vt:lpstr>
      <vt:lpstr>ArialMT</vt:lpstr>
      <vt:lpstr>Avenir Next LT Pro</vt:lpstr>
      <vt:lpstr>Avenir Next LT Pro Light</vt:lpstr>
      <vt:lpstr>Calibri</vt:lpstr>
      <vt:lpstr>Georgia Pro Semibold</vt:lpstr>
      <vt:lpstr>Times New Roman</vt:lpstr>
      <vt:lpstr>RocaVTI</vt:lpstr>
      <vt:lpstr>The importance of resilience, health and wellbeing as a university student.</vt:lpstr>
      <vt:lpstr>Resilience</vt:lpstr>
      <vt:lpstr>Health</vt:lpstr>
      <vt:lpstr>Wellbeing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Leah Thomas</cp:lastModifiedBy>
  <cp:revision>313</cp:revision>
  <dcterms:created xsi:type="dcterms:W3CDTF">2023-10-17T09:37:24Z</dcterms:created>
  <dcterms:modified xsi:type="dcterms:W3CDTF">2023-11-02T17:23:30Z</dcterms:modified>
</cp:coreProperties>
</file>