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8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1" r:id="rId18"/>
    <p:sldId id="274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812241-DBE8-4C6F-A389-ACE6B78E2785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B0F211-A776-4C9D-8A25-4656C68B9E9F}">
      <dgm:prSet/>
      <dgm:spPr/>
      <dgm:t>
        <a:bodyPr/>
        <a:lstStyle/>
        <a:p>
          <a:r>
            <a:rPr lang="en-GB"/>
            <a:t>Analysing tool being used throughout presentation</a:t>
          </a:r>
          <a:endParaRPr lang="en-US"/>
        </a:p>
      </dgm:t>
    </dgm:pt>
    <dgm:pt modelId="{2E0B2602-3814-4AAB-A8F5-5082713B00DB}" type="parTrans" cxnId="{CF23252C-B100-44A5-857F-264B6DE5840A}">
      <dgm:prSet/>
      <dgm:spPr/>
      <dgm:t>
        <a:bodyPr/>
        <a:lstStyle/>
        <a:p>
          <a:endParaRPr lang="en-US"/>
        </a:p>
      </dgm:t>
    </dgm:pt>
    <dgm:pt modelId="{62039CD6-2F41-4947-B94B-4F3E0EDD8C44}" type="sibTrans" cxnId="{CF23252C-B100-44A5-857F-264B6DE5840A}">
      <dgm:prSet/>
      <dgm:spPr/>
      <dgm:t>
        <a:bodyPr/>
        <a:lstStyle/>
        <a:p>
          <a:endParaRPr lang="en-US"/>
        </a:p>
      </dgm:t>
    </dgm:pt>
    <dgm:pt modelId="{B208096B-EC92-41ED-88B4-8BC5F367B1ED}">
      <dgm:prSet/>
      <dgm:spPr/>
      <dgm:t>
        <a:bodyPr/>
        <a:lstStyle/>
        <a:p>
          <a:r>
            <a:rPr lang="en-GB"/>
            <a:t>Definitions of key terms</a:t>
          </a:r>
          <a:endParaRPr lang="en-US"/>
        </a:p>
      </dgm:t>
    </dgm:pt>
    <dgm:pt modelId="{C2C79552-3C6E-4688-88DB-1F3906AE6853}" type="parTrans" cxnId="{7C3248C9-B3DE-4E05-BA63-40A8954C844C}">
      <dgm:prSet/>
      <dgm:spPr/>
      <dgm:t>
        <a:bodyPr/>
        <a:lstStyle/>
        <a:p>
          <a:endParaRPr lang="en-US"/>
        </a:p>
      </dgm:t>
    </dgm:pt>
    <dgm:pt modelId="{87C60C8B-2A15-4300-9230-A3C2B420B236}" type="sibTrans" cxnId="{7C3248C9-B3DE-4E05-BA63-40A8954C844C}">
      <dgm:prSet/>
      <dgm:spPr/>
      <dgm:t>
        <a:bodyPr/>
        <a:lstStyle/>
        <a:p>
          <a:endParaRPr lang="en-US"/>
        </a:p>
      </dgm:t>
    </dgm:pt>
    <dgm:pt modelId="{3D84F8B3-1BAA-44FA-BF97-2914E409F4BA}">
      <dgm:prSet/>
      <dgm:spPr/>
      <dgm:t>
        <a:bodyPr/>
        <a:lstStyle/>
        <a:p>
          <a:r>
            <a:rPr lang="en-GB"/>
            <a:t>The case study</a:t>
          </a:r>
          <a:endParaRPr lang="en-US"/>
        </a:p>
      </dgm:t>
    </dgm:pt>
    <dgm:pt modelId="{A439DC90-90AD-4418-AD41-B62309A81CE8}" type="parTrans" cxnId="{1A8F8E4E-FF47-452C-A670-9722089D8BC4}">
      <dgm:prSet/>
      <dgm:spPr/>
      <dgm:t>
        <a:bodyPr/>
        <a:lstStyle/>
        <a:p>
          <a:endParaRPr lang="en-US"/>
        </a:p>
      </dgm:t>
    </dgm:pt>
    <dgm:pt modelId="{F952CD75-B62A-430E-8763-C2EF7D14CFA4}" type="sibTrans" cxnId="{1A8F8E4E-FF47-452C-A670-9722089D8BC4}">
      <dgm:prSet/>
      <dgm:spPr/>
      <dgm:t>
        <a:bodyPr/>
        <a:lstStyle/>
        <a:p>
          <a:endParaRPr lang="en-US"/>
        </a:p>
      </dgm:t>
    </dgm:pt>
    <dgm:pt modelId="{42374243-5DB0-4616-8BCF-3AFE60A3C683}">
      <dgm:prSet/>
      <dgm:spPr/>
      <dgm:t>
        <a:bodyPr/>
        <a:lstStyle/>
        <a:p>
          <a:r>
            <a:rPr lang="en-GB"/>
            <a:t>Barriers and challenges which impacted on the fulfilment of children’s rights</a:t>
          </a:r>
          <a:endParaRPr lang="en-US"/>
        </a:p>
      </dgm:t>
    </dgm:pt>
    <dgm:pt modelId="{45616A6C-8094-4728-83F8-CBDDD7F952DE}" type="parTrans" cxnId="{2C1D6ED0-824B-4A59-8D03-002008C25A59}">
      <dgm:prSet/>
      <dgm:spPr/>
      <dgm:t>
        <a:bodyPr/>
        <a:lstStyle/>
        <a:p>
          <a:endParaRPr lang="en-US"/>
        </a:p>
      </dgm:t>
    </dgm:pt>
    <dgm:pt modelId="{7710CB6C-2F03-495D-930A-AC042DA02848}" type="sibTrans" cxnId="{2C1D6ED0-824B-4A59-8D03-002008C25A59}">
      <dgm:prSet/>
      <dgm:spPr/>
      <dgm:t>
        <a:bodyPr/>
        <a:lstStyle/>
        <a:p>
          <a:endParaRPr lang="en-US"/>
        </a:p>
      </dgm:t>
    </dgm:pt>
    <dgm:pt modelId="{4C851B29-2FB5-4AF7-8261-BB67ABF82B6B}">
      <dgm:prSet/>
      <dgm:spPr/>
      <dgm:t>
        <a:bodyPr/>
        <a:lstStyle/>
        <a:p>
          <a:r>
            <a:rPr lang="en-GB"/>
            <a:t>Possible suggestions to tackle the issues</a:t>
          </a:r>
          <a:endParaRPr lang="en-US"/>
        </a:p>
      </dgm:t>
    </dgm:pt>
    <dgm:pt modelId="{9B85F55D-F87F-4D67-8F10-4FCA253060B0}" type="parTrans" cxnId="{41268AED-BF72-4EAB-9BC8-56170EC71B90}">
      <dgm:prSet/>
      <dgm:spPr/>
      <dgm:t>
        <a:bodyPr/>
        <a:lstStyle/>
        <a:p>
          <a:endParaRPr lang="en-US"/>
        </a:p>
      </dgm:t>
    </dgm:pt>
    <dgm:pt modelId="{0A37F9E2-15CD-40CD-94B0-D418AF0DF657}" type="sibTrans" cxnId="{41268AED-BF72-4EAB-9BC8-56170EC71B90}">
      <dgm:prSet/>
      <dgm:spPr/>
      <dgm:t>
        <a:bodyPr/>
        <a:lstStyle/>
        <a:p>
          <a:endParaRPr lang="en-US"/>
        </a:p>
      </dgm:t>
    </dgm:pt>
    <dgm:pt modelId="{1789E0B1-08E1-49F3-B271-8E0B1E93FE2A}" type="pres">
      <dgm:prSet presAssocID="{6B812241-DBE8-4C6F-A389-ACE6B78E2785}" presName="vert0" presStyleCnt="0">
        <dgm:presLayoutVars>
          <dgm:dir/>
          <dgm:animOne val="branch"/>
          <dgm:animLvl val="lvl"/>
        </dgm:presLayoutVars>
      </dgm:prSet>
      <dgm:spPr/>
    </dgm:pt>
    <dgm:pt modelId="{88B86FC7-C255-4B20-A817-1C5E9E1EA6E1}" type="pres">
      <dgm:prSet presAssocID="{05B0F211-A776-4C9D-8A25-4656C68B9E9F}" presName="thickLine" presStyleLbl="alignNode1" presStyleIdx="0" presStyleCnt="5"/>
      <dgm:spPr/>
    </dgm:pt>
    <dgm:pt modelId="{9ADFD4A4-82C2-4484-914E-3C4B9FE4813F}" type="pres">
      <dgm:prSet presAssocID="{05B0F211-A776-4C9D-8A25-4656C68B9E9F}" presName="horz1" presStyleCnt="0"/>
      <dgm:spPr/>
    </dgm:pt>
    <dgm:pt modelId="{17038E75-0944-4EEE-BC34-971CB918A9EB}" type="pres">
      <dgm:prSet presAssocID="{05B0F211-A776-4C9D-8A25-4656C68B9E9F}" presName="tx1" presStyleLbl="revTx" presStyleIdx="0" presStyleCnt="5"/>
      <dgm:spPr/>
    </dgm:pt>
    <dgm:pt modelId="{EF5A63EF-9B93-4661-B3CD-7DE31B3C2C1F}" type="pres">
      <dgm:prSet presAssocID="{05B0F211-A776-4C9D-8A25-4656C68B9E9F}" presName="vert1" presStyleCnt="0"/>
      <dgm:spPr/>
    </dgm:pt>
    <dgm:pt modelId="{C48209DB-8610-46E3-AC14-020A5EFAC9B2}" type="pres">
      <dgm:prSet presAssocID="{B208096B-EC92-41ED-88B4-8BC5F367B1ED}" presName="thickLine" presStyleLbl="alignNode1" presStyleIdx="1" presStyleCnt="5"/>
      <dgm:spPr/>
    </dgm:pt>
    <dgm:pt modelId="{BFDFA549-C344-4121-89F0-CD2E6411996A}" type="pres">
      <dgm:prSet presAssocID="{B208096B-EC92-41ED-88B4-8BC5F367B1ED}" presName="horz1" presStyleCnt="0"/>
      <dgm:spPr/>
    </dgm:pt>
    <dgm:pt modelId="{27E5D422-74DD-47A4-B22F-E5140F80789D}" type="pres">
      <dgm:prSet presAssocID="{B208096B-EC92-41ED-88B4-8BC5F367B1ED}" presName="tx1" presStyleLbl="revTx" presStyleIdx="1" presStyleCnt="5"/>
      <dgm:spPr/>
    </dgm:pt>
    <dgm:pt modelId="{86E49872-65B3-4EA8-BE6F-52D9B9A2F489}" type="pres">
      <dgm:prSet presAssocID="{B208096B-EC92-41ED-88B4-8BC5F367B1ED}" presName="vert1" presStyleCnt="0"/>
      <dgm:spPr/>
    </dgm:pt>
    <dgm:pt modelId="{F4FDF94F-71C2-4006-B89E-34519ACA901D}" type="pres">
      <dgm:prSet presAssocID="{3D84F8B3-1BAA-44FA-BF97-2914E409F4BA}" presName="thickLine" presStyleLbl="alignNode1" presStyleIdx="2" presStyleCnt="5"/>
      <dgm:spPr/>
    </dgm:pt>
    <dgm:pt modelId="{95374CD5-C557-471B-A5F5-211BBBD2F1FB}" type="pres">
      <dgm:prSet presAssocID="{3D84F8B3-1BAA-44FA-BF97-2914E409F4BA}" presName="horz1" presStyleCnt="0"/>
      <dgm:spPr/>
    </dgm:pt>
    <dgm:pt modelId="{4FD43899-8E49-4FCB-98AF-C6292D340BE0}" type="pres">
      <dgm:prSet presAssocID="{3D84F8B3-1BAA-44FA-BF97-2914E409F4BA}" presName="tx1" presStyleLbl="revTx" presStyleIdx="2" presStyleCnt="5"/>
      <dgm:spPr/>
    </dgm:pt>
    <dgm:pt modelId="{AD51ABC4-0AB3-4077-9A84-CE4D83DF7E84}" type="pres">
      <dgm:prSet presAssocID="{3D84F8B3-1BAA-44FA-BF97-2914E409F4BA}" presName="vert1" presStyleCnt="0"/>
      <dgm:spPr/>
    </dgm:pt>
    <dgm:pt modelId="{10ABEC41-9F55-448F-A802-B1315B03918E}" type="pres">
      <dgm:prSet presAssocID="{42374243-5DB0-4616-8BCF-3AFE60A3C683}" presName="thickLine" presStyleLbl="alignNode1" presStyleIdx="3" presStyleCnt="5"/>
      <dgm:spPr/>
    </dgm:pt>
    <dgm:pt modelId="{3FF52AC1-8CD6-48F8-92A6-D6FACC9F8337}" type="pres">
      <dgm:prSet presAssocID="{42374243-5DB0-4616-8BCF-3AFE60A3C683}" presName="horz1" presStyleCnt="0"/>
      <dgm:spPr/>
    </dgm:pt>
    <dgm:pt modelId="{474BDD21-6B37-4FAF-9C01-E465937BABB7}" type="pres">
      <dgm:prSet presAssocID="{42374243-5DB0-4616-8BCF-3AFE60A3C683}" presName="tx1" presStyleLbl="revTx" presStyleIdx="3" presStyleCnt="5"/>
      <dgm:spPr/>
    </dgm:pt>
    <dgm:pt modelId="{9184AB19-B280-4542-A419-AB4FD910C2F7}" type="pres">
      <dgm:prSet presAssocID="{42374243-5DB0-4616-8BCF-3AFE60A3C683}" presName="vert1" presStyleCnt="0"/>
      <dgm:spPr/>
    </dgm:pt>
    <dgm:pt modelId="{9689966A-59D2-4E9E-90FE-2EC4971DEDA8}" type="pres">
      <dgm:prSet presAssocID="{4C851B29-2FB5-4AF7-8261-BB67ABF82B6B}" presName="thickLine" presStyleLbl="alignNode1" presStyleIdx="4" presStyleCnt="5"/>
      <dgm:spPr/>
    </dgm:pt>
    <dgm:pt modelId="{FD3FCD39-84F0-4CB7-A0A1-C7D9DD9FE599}" type="pres">
      <dgm:prSet presAssocID="{4C851B29-2FB5-4AF7-8261-BB67ABF82B6B}" presName="horz1" presStyleCnt="0"/>
      <dgm:spPr/>
    </dgm:pt>
    <dgm:pt modelId="{EFB181A8-3A3D-4F66-99BF-368746435DEE}" type="pres">
      <dgm:prSet presAssocID="{4C851B29-2FB5-4AF7-8261-BB67ABF82B6B}" presName="tx1" presStyleLbl="revTx" presStyleIdx="4" presStyleCnt="5"/>
      <dgm:spPr/>
    </dgm:pt>
    <dgm:pt modelId="{EB833DD9-9FE1-4C91-8125-876E6EC706B4}" type="pres">
      <dgm:prSet presAssocID="{4C851B29-2FB5-4AF7-8261-BB67ABF82B6B}" presName="vert1" presStyleCnt="0"/>
      <dgm:spPr/>
    </dgm:pt>
  </dgm:ptLst>
  <dgm:cxnLst>
    <dgm:cxn modelId="{80B92000-DA4D-40C9-95EB-84BA78A58607}" type="presOf" srcId="{42374243-5DB0-4616-8BCF-3AFE60A3C683}" destId="{474BDD21-6B37-4FAF-9C01-E465937BABB7}" srcOrd="0" destOrd="0" presId="urn:microsoft.com/office/officeart/2008/layout/LinedList"/>
    <dgm:cxn modelId="{128DCD27-78B9-417B-9E98-CAB44FBC7322}" type="presOf" srcId="{6B812241-DBE8-4C6F-A389-ACE6B78E2785}" destId="{1789E0B1-08E1-49F3-B271-8E0B1E93FE2A}" srcOrd="0" destOrd="0" presId="urn:microsoft.com/office/officeart/2008/layout/LinedList"/>
    <dgm:cxn modelId="{CF23252C-B100-44A5-857F-264B6DE5840A}" srcId="{6B812241-DBE8-4C6F-A389-ACE6B78E2785}" destId="{05B0F211-A776-4C9D-8A25-4656C68B9E9F}" srcOrd="0" destOrd="0" parTransId="{2E0B2602-3814-4AAB-A8F5-5082713B00DB}" sibTransId="{62039CD6-2F41-4947-B94B-4F3E0EDD8C44}"/>
    <dgm:cxn modelId="{82250C42-97C8-4126-B702-38830D4BD2B5}" type="presOf" srcId="{3D84F8B3-1BAA-44FA-BF97-2914E409F4BA}" destId="{4FD43899-8E49-4FCB-98AF-C6292D340BE0}" srcOrd="0" destOrd="0" presId="urn:microsoft.com/office/officeart/2008/layout/LinedList"/>
    <dgm:cxn modelId="{286FCA43-5E1A-40FC-B5DB-424A2EE14427}" type="presOf" srcId="{B208096B-EC92-41ED-88B4-8BC5F367B1ED}" destId="{27E5D422-74DD-47A4-B22F-E5140F80789D}" srcOrd="0" destOrd="0" presId="urn:microsoft.com/office/officeart/2008/layout/LinedList"/>
    <dgm:cxn modelId="{A618BE45-9153-4B3A-A28F-099B510D9283}" type="presOf" srcId="{05B0F211-A776-4C9D-8A25-4656C68B9E9F}" destId="{17038E75-0944-4EEE-BC34-971CB918A9EB}" srcOrd="0" destOrd="0" presId="urn:microsoft.com/office/officeart/2008/layout/LinedList"/>
    <dgm:cxn modelId="{1A8F8E4E-FF47-452C-A670-9722089D8BC4}" srcId="{6B812241-DBE8-4C6F-A389-ACE6B78E2785}" destId="{3D84F8B3-1BAA-44FA-BF97-2914E409F4BA}" srcOrd="2" destOrd="0" parTransId="{A439DC90-90AD-4418-AD41-B62309A81CE8}" sibTransId="{F952CD75-B62A-430E-8763-C2EF7D14CFA4}"/>
    <dgm:cxn modelId="{396BF27C-6D6F-4DDE-8A59-2C5A542CB81F}" type="presOf" srcId="{4C851B29-2FB5-4AF7-8261-BB67ABF82B6B}" destId="{EFB181A8-3A3D-4F66-99BF-368746435DEE}" srcOrd="0" destOrd="0" presId="urn:microsoft.com/office/officeart/2008/layout/LinedList"/>
    <dgm:cxn modelId="{7C3248C9-B3DE-4E05-BA63-40A8954C844C}" srcId="{6B812241-DBE8-4C6F-A389-ACE6B78E2785}" destId="{B208096B-EC92-41ED-88B4-8BC5F367B1ED}" srcOrd="1" destOrd="0" parTransId="{C2C79552-3C6E-4688-88DB-1F3906AE6853}" sibTransId="{87C60C8B-2A15-4300-9230-A3C2B420B236}"/>
    <dgm:cxn modelId="{2C1D6ED0-824B-4A59-8D03-002008C25A59}" srcId="{6B812241-DBE8-4C6F-A389-ACE6B78E2785}" destId="{42374243-5DB0-4616-8BCF-3AFE60A3C683}" srcOrd="3" destOrd="0" parTransId="{45616A6C-8094-4728-83F8-CBDDD7F952DE}" sibTransId="{7710CB6C-2F03-495D-930A-AC042DA02848}"/>
    <dgm:cxn modelId="{41268AED-BF72-4EAB-9BC8-56170EC71B90}" srcId="{6B812241-DBE8-4C6F-A389-ACE6B78E2785}" destId="{4C851B29-2FB5-4AF7-8261-BB67ABF82B6B}" srcOrd="4" destOrd="0" parTransId="{9B85F55D-F87F-4D67-8F10-4FCA253060B0}" sibTransId="{0A37F9E2-15CD-40CD-94B0-D418AF0DF657}"/>
    <dgm:cxn modelId="{F2147F74-2BFD-46DE-BC8D-C0363E183511}" type="presParOf" srcId="{1789E0B1-08E1-49F3-B271-8E0B1E93FE2A}" destId="{88B86FC7-C255-4B20-A817-1C5E9E1EA6E1}" srcOrd="0" destOrd="0" presId="urn:microsoft.com/office/officeart/2008/layout/LinedList"/>
    <dgm:cxn modelId="{600EF0F7-FDA1-4098-8EC2-016E67D1ACDD}" type="presParOf" srcId="{1789E0B1-08E1-49F3-B271-8E0B1E93FE2A}" destId="{9ADFD4A4-82C2-4484-914E-3C4B9FE4813F}" srcOrd="1" destOrd="0" presId="urn:microsoft.com/office/officeart/2008/layout/LinedList"/>
    <dgm:cxn modelId="{EF7C53B6-2570-4FD2-A518-EDB332CF1FFD}" type="presParOf" srcId="{9ADFD4A4-82C2-4484-914E-3C4B9FE4813F}" destId="{17038E75-0944-4EEE-BC34-971CB918A9EB}" srcOrd="0" destOrd="0" presId="urn:microsoft.com/office/officeart/2008/layout/LinedList"/>
    <dgm:cxn modelId="{1E6A574D-AD2E-492B-8563-0D2EE8F7F95B}" type="presParOf" srcId="{9ADFD4A4-82C2-4484-914E-3C4B9FE4813F}" destId="{EF5A63EF-9B93-4661-B3CD-7DE31B3C2C1F}" srcOrd="1" destOrd="0" presId="urn:microsoft.com/office/officeart/2008/layout/LinedList"/>
    <dgm:cxn modelId="{A4C256EB-B2AF-46F7-9412-D02181EA2B1B}" type="presParOf" srcId="{1789E0B1-08E1-49F3-B271-8E0B1E93FE2A}" destId="{C48209DB-8610-46E3-AC14-020A5EFAC9B2}" srcOrd="2" destOrd="0" presId="urn:microsoft.com/office/officeart/2008/layout/LinedList"/>
    <dgm:cxn modelId="{D25BA0E8-55D4-4FA3-B93B-9F6049F2B83D}" type="presParOf" srcId="{1789E0B1-08E1-49F3-B271-8E0B1E93FE2A}" destId="{BFDFA549-C344-4121-89F0-CD2E6411996A}" srcOrd="3" destOrd="0" presId="urn:microsoft.com/office/officeart/2008/layout/LinedList"/>
    <dgm:cxn modelId="{E1FAF56D-57A9-4313-9F19-2939BC61F404}" type="presParOf" srcId="{BFDFA549-C344-4121-89F0-CD2E6411996A}" destId="{27E5D422-74DD-47A4-B22F-E5140F80789D}" srcOrd="0" destOrd="0" presId="urn:microsoft.com/office/officeart/2008/layout/LinedList"/>
    <dgm:cxn modelId="{ABE36674-41B5-4E75-BB94-7DD7788710AE}" type="presParOf" srcId="{BFDFA549-C344-4121-89F0-CD2E6411996A}" destId="{86E49872-65B3-4EA8-BE6F-52D9B9A2F489}" srcOrd="1" destOrd="0" presId="urn:microsoft.com/office/officeart/2008/layout/LinedList"/>
    <dgm:cxn modelId="{78AB2135-9763-4EC8-B5B7-D8438266804B}" type="presParOf" srcId="{1789E0B1-08E1-49F3-B271-8E0B1E93FE2A}" destId="{F4FDF94F-71C2-4006-B89E-34519ACA901D}" srcOrd="4" destOrd="0" presId="urn:microsoft.com/office/officeart/2008/layout/LinedList"/>
    <dgm:cxn modelId="{78CBF438-CD8C-4294-8E29-4DDF722E7981}" type="presParOf" srcId="{1789E0B1-08E1-49F3-B271-8E0B1E93FE2A}" destId="{95374CD5-C557-471B-A5F5-211BBBD2F1FB}" srcOrd="5" destOrd="0" presId="urn:microsoft.com/office/officeart/2008/layout/LinedList"/>
    <dgm:cxn modelId="{2FA8D215-63D7-454C-ADB1-470E62385F60}" type="presParOf" srcId="{95374CD5-C557-471B-A5F5-211BBBD2F1FB}" destId="{4FD43899-8E49-4FCB-98AF-C6292D340BE0}" srcOrd="0" destOrd="0" presId="urn:microsoft.com/office/officeart/2008/layout/LinedList"/>
    <dgm:cxn modelId="{39F5C774-275A-40F0-A37D-FF7C3995D46C}" type="presParOf" srcId="{95374CD5-C557-471B-A5F5-211BBBD2F1FB}" destId="{AD51ABC4-0AB3-4077-9A84-CE4D83DF7E84}" srcOrd="1" destOrd="0" presId="urn:microsoft.com/office/officeart/2008/layout/LinedList"/>
    <dgm:cxn modelId="{64DA1203-C12D-4395-BF79-12DA5AC12073}" type="presParOf" srcId="{1789E0B1-08E1-49F3-B271-8E0B1E93FE2A}" destId="{10ABEC41-9F55-448F-A802-B1315B03918E}" srcOrd="6" destOrd="0" presId="urn:microsoft.com/office/officeart/2008/layout/LinedList"/>
    <dgm:cxn modelId="{579B02CD-ED57-4CB8-BD6E-E5D694833D78}" type="presParOf" srcId="{1789E0B1-08E1-49F3-B271-8E0B1E93FE2A}" destId="{3FF52AC1-8CD6-48F8-92A6-D6FACC9F8337}" srcOrd="7" destOrd="0" presId="urn:microsoft.com/office/officeart/2008/layout/LinedList"/>
    <dgm:cxn modelId="{B4873321-4046-4220-85BB-8540221BCB22}" type="presParOf" srcId="{3FF52AC1-8CD6-48F8-92A6-D6FACC9F8337}" destId="{474BDD21-6B37-4FAF-9C01-E465937BABB7}" srcOrd="0" destOrd="0" presId="urn:microsoft.com/office/officeart/2008/layout/LinedList"/>
    <dgm:cxn modelId="{9113BC29-08E6-4865-9724-ECCBAE74EFC1}" type="presParOf" srcId="{3FF52AC1-8CD6-48F8-92A6-D6FACC9F8337}" destId="{9184AB19-B280-4542-A419-AB4FD910C2F7}" srcOrd="1" destOrd="0" presId="urn:microsoft.com/office/officeart/2008/layout/LinedList"/>
    <dgm:cxn modelId="{A26BCCEB-2078-45B4-9741-E4C1450492CC}" type="presParOf" srcId="{1789E0B1-08E1-49F3-B271-8E0B1E93FE2A}" destId="{9689966A-59D2-4E9E-90FE-2EC4971DEDA8}" srcOrd="8" destOrd="0" presId="urn:microsoft.com/office/officeart/2008/layout/LinedList"/>
    <dgm:cxn modelId="{9D38AA66-D2C5-49CF-83E3-BDE75A05F70A}" type="presParOf" srcId="{1789E0B1-08E1-49F3-B271-8E0B1E93FE2A}" destId="{FD3FCD39-84F0-4CB7-A0A1-C7D9DD9FE599}" srcOrd="9" destOrd="0" presId="urn:microsoft.com/office/officeart/2008/layout/LinedList"/>
    <dgm:cxn modelId="{B405BF9B-EE44-460B-9906-7E839104F388}" type="presParOf" srcId="{FD3FCD39-84F0-4CB7-A0A1-C7D9DD9FE599}" destId="{EFB181A8-3A3D-4F66-99BF-368746435DEE}" srcOrd="0" destOrd="0" presId="urn:microsoft.com/office/officeart/2008/layout/LinedList"/>
    <dgm:cxn modelId="{13BF4756-61D3-40EE-BFD8-1CC624E91000}" type="presParOf" srcId="{FD3FCD39-84F0-4CB7-A0A1-C7D9DD9FE599}" destId="{EB833DD9-9FE1-4C91-8125-876E6EC706B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EE6C31-4CFA-4823-AD4D-8E730842B2C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</dgm:pt>
    <dgm:pt modelId="{1B856ED9-C016-4273-9B98-676BDEB092E9}">
      <dgm:prSet phldrT="[Text]"/>
      <dgm:spPr/>
      <dgm:t>
        <a:bodyPr/>
        <a:lstStyle/>
        <a:p>
          <a:r>
            <a:rPr lang="en-GB" dirty="0"/>
            <a:t>Safeguarding</a:t>
          </a:r>
        </a:p>
      </dgm:t>
    </dgm:pt>
    <dgm:pt modelId="{B743B3B4-1B83-483A-8E66-C061BF3BF7F1}" type="parTrans" cxnId="{C1B11682-458E-4222-96FF-DD9AB3437AE6}">
      <dgm:prSet/>
      <dgm:spPr/>
      <dgm:t>
        <a:bodyPr/>
        <a:lstStyle/>
        <a:p>
          <a:endParaRPr lang="en-GB"/>
        </a:p>
      </dgm:t>
    </dgm:pt>
    <dgm:pt modelId="{A135A893-39B2-47C0-A7FE-361161C99B42}" type="sibTrans" cxnId="{C1B11682-458E-4222-96FF-DD9AB3437AE6}">
      <dgm:prSet/>
      <dgm:spPr/>
      <dgm:t>
        <a:bodyPr/>
        <a:lstStyle/>
        <a:p>
          <a:endParaRPr lang="en-GB"/>
        </a:p>
      </dgm:t>
    </dgm:pt>
    <dgm:pt modelId="{737054F9-A4D5-4065-980B-923E63105878}">
      <dgm:prSet phldrT="[Text]"/>
      <dgm:spPr/>
      <dgm:t>
        <a:bodyPr/>
        <a:lstStyle/>
        <a:p>
          <a:r>
            <a:rPr lang="en-GB" dirty="0"/>
            <a:t>Children’s Rights</a:t>
          </a:r>
        </a:p>
      </dgm:t>
    </dgm:pt>
    <dgm:pt modelId="{1B360980-CDBD-4D5F-A9D9-424637615C06}" type="parTrans" cxnId="{FCD41446-9D40-4AB1-9413-93C248344829}">
      <dgm:prSet/>
      <dgm:spPr/>
      <dgm:t>
        <a:bodyPr/>
        <a:lstStyle/>
        <a:p>
          <a:endParaRPr lang="en-GB"/>
        </a:p>
      </dgm:t>
    </dgm:pt>
    <dgm:pt modelId="{7074493C-3EAB-4E52-BF80-1608AA906C0E}" type="sibTrans" cxnId="{FCD41446-9D40-4AB1-9413-93C248344829}">
      <dgm:prSet/>
      <dgm:spPr/>
      <dgm:t>
        <a:bodyPr/>
        <a:lstStyle/>
        <a:p>
          <a:endParaRPr lang="en-GB"/>
        </a:p>
      </dgm:t>
    </dgm:pt>
    <dgm:pt modelId="{6E09C865-56F8-4EC6-962D-D89D400D1043}">
      <dgm:prSet phldrT="[Text]"/>
      <dgm:spPr/>
      <dgm:t>
        <a:bodyPr/>
        <a:lstStyle/>
        <a:p>
          <a:r>
            <a:rPr lang="en-GB" dirty="0"/>
            <a:t>Child Protection</a:t>
          </a:r>
        </a:p>
      </dgm:t>
    </dgm:pt>
    <dgm:pt modelId="{712F368C-18C6-49AF-A4FF-B0BA4545474E}" type="parTrans" cxnId="{5E3191DB-DB8F-4D6B-BD27-D1A3B956C7E8}">
      <dgm:prSet/>
      <dgm:spPr/>
      <dgm:t>
        <a:bodyPr/>
        <a:lstStyle/>
        <a:p>
          <a:endParaRPr lang="en-GB"/>
        </a:p>
      </dgm:t>
    </dgm:pt>
    <dgm:pt modelId="{B0BE4507-867C-45E7-88A1-E75C30928AE2}" type="sibTrans" cxnId="{5E3191DB-DB8F-4D6B-BD27-D1A3B956C7E8}">
      <dgm:prSet/>
      <dgm:spPr/>
      <dgm:t>
        <a:bodyPr/>
        <a:lstStyle/>
        <a:p>
          <a:endParaRPr lang="en-GB"/>
        </a:p>
      </dgm:t>
    </dgm:pt>
    <dgm:pt modelId="{2D38EA97-8AB5-4E73-A0E1-EE6E6AD680CD}">
      <dgm:prSet phldrT="[Text]"/>
      <dgm:spPr/>
      <dgm:t>
        <a:bodyPr/>
        <a:lstStyle/>
        <a:p>
          <a:r>
            <a:rPr lang="en-GB" dirty="0"/>
            <a:t>Management</a:t>
          </a:r>
        </a:p>
      </dgm:t>
    </dgm:pt>
    <dgm:pt modelId="{B670EBFA-66C4-4DF1-8C99-A6CE1DDB522C}" type="parTrans" cxnId="{B7CFB742-A0FB-4A6C-A6F5-73426BD753B6}">
      <dgm:prSet/>
      <dgm:spPr/>
      <dgm:t>
        <a:bodyPr/>
        <a:lstStyle/>
        <a:p>
          <a:endParaRPr lang="en-GB"/>
        </a:p>
      </dgm:t>
    </dgm:pt>
    <dgm:pt modelId="{AF1BBFE9-62F7-4176-A963-85F0D2F4F227}" type="sibTrans" cxnId="{B7CFB742-A0FB-4A6C-A6F5-73426BD753B6}">
      <dgm:prSet/>
      <dgm:spPr/>
      <dgm:t>
        <a:bodyPr/>
        <a:lstStyle/>
        <a:p>
          <a:endParaRPr lang="en-GB"/>
        </a:p>
      </dgm:t>
    </dgm:pt>
    <dgm:pt modelId="{97A99740-58D5-46C3-B073-27A1149CCACE}">
      <dgm:prSet phldrT="[Text]"/>
      <dgm:spPr/>
      <dgm:t>
        <a:bodyPr/>
        <a:lstStyle/>
        <a:p>
          <a:r>
            <a:rPr lang="en-GB" dirty="0"/>
            <a:t>Practice</a:t>
          </a:r>
        </a:p>
      </dgm:t>
    </dgm:pt>
    <dgm:pt modelId="{0DA71438-58E4-4A1B-A708-B755B6437FB5}" type="parTrans" cxnId="{E9FEE200-CACB-44FB-9D64-C9D7D9704C9D}">
      <dgm:prSet/>
      <dgm:spPr/>
      <dgm:t>
        <a:bodyPr/>
        <a:lstStyle/>
        <a:p>
          <a:endParaRPr lang="en-GB"/>
        </a:p>
      </dgm:t>
    </dgm:pt>
    <dgm:pt modelId="{56E259B1-E59F-42B7-955B-FCD43E9C6D45}" type="sibTrans" cxnId="{E9FEE200-CACB-44FB-9D64-C9D7D9704C9D}">
      <dgm:prSet/>
      <dgm:spPr/>
      <dgm:t>
        <a:bodyPr/>
        <a:lstStyle/>
        <a:p>
          <a:endParaRPr lang="en-GB"/>
        </a:p>
      </dgm:t>
    </dgm:pt>
    <dgm:pt modelId="{04F54FC3-18E0-48DD-A5BA-DD177190580C}" type="pres">
      <dgm:prSet presAssocID="{50EE6C31-4CFA-4823-AD4D-8E730842B2CF}" presName="linear" presStyleCnt="0">
        <dgm:presLayoutVars>
          <dgm:animLvl val="lvl"/>
          <dgm:resizeHandles val="exact"/>
        </dgm:presLayoutVars>
      </dgm:prSet>
      <dgm:spPr/>
    </dgm:pt>
    <dgm:pt modelId="{95359A3E-826F-4077-9609-819BE178B26A}" type="pres">
      <dgm:prSet presAssocID="{1B856ED9-C016-4273-9B98-676BDEB092E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C8B3692-84A2-4656-A198-3BC6BC73CD93}" type="pres">
      <dgm:prSet presAssocID="{A135A893-39B2-47C0-A7FE-361161C99B42}" presName="spacer" presStyleCnt="0"/>
      <dgm:spPr/>
    </dgm:pt>
    <dgm:pt modelId="{F4BC8BA2-F064-4F7E-9727-50C5E1CD15BF}" type="pres">
      <dgm:prSet presAssocID="{737054F9-A4D5-4065-980B-923E6310587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A168B51-25A0-483A-9E2C-95D09CB9EF8B}" type="pres">
      <dgm:prSet presAssocID="{7074493C-3EAB-4E52-BF80-1608AA906C0E}" presName="spacer" presStyleCnt="0"/>
      <dgm:spPr/>
    </dgm:pt>
    <dgm:pt modelId="{77846D08-265E-49CD-8669-F8112A9D7536}" type="pres">
      <dgm:prSet presAssocID="{6E09C865-56F8-4EC6-962D-D89D400D104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DAA9133-1E09-48AD-9B4B-2D13439960E7}" type="pres">
      <dgm:prSet presAssocID="{B0BE4507-867C-45E7-88A1-E75C30928AE2}" presName="spacer" presStyleCnt="0"/>
      <dgm:spPr/>
    </dgm:pt>
    <dgm:pt modelId="{1D76337B-FB5D-47D3-9ECF-6F7DA2B4AE97}" type="pres">
      <dgm:prSet presAssocID="{2D38EA97-8AB5-4E73-A0E1-EE6E6AD680C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4F63C07-649D-464B-9DA6-652E6679FB23}" type="pres">
      <dgm:prSet presAssocID="{AF1BBFE9-62F7-4176-A963-85F0D2F4F227}" presName="spacer" presStyleCnt="0"/>
      <dgm:spPr/>
    </dgm:pt>
    <dgm:pt modelId="{7D780BF3-FAEF-4178-B03E-F061992AECC8}" type="pres">
      <dgm:prSet presAssocID="{97A99740-58D5-46C3-B073-27A1149CCAC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9FEE200-CACB-44FB-9D64-C9D7D9704C9D}" srcId="{50EE6C31-4CFA-4823-AD4D-8E730842B2CF}" destId="{97A99740-58D5-46C3-B073-27A1149CCACE}" srcOrd="4" destOrd="0" parTransId="{0DA71438-58E4-4A1B-A708-B755B6437FB5}" sibTransId="{56E259B1-E59F-42B7-955B-FCD43E9C6D45}"/>
    <dgm:cxn modelId="{ED79A820-F2E0-4707-9FC6-883DCD04FC72}" type="presOf" srcId="{97A99740-58D5-46C3-B073-27A1149CCACE}" destId="{7D780BF3-FAEF-4178-B03E-F061992AECC8}" srcOrd="0" destOrd="0" presId="urn:microsoft.com/office/officeart/2005/8/layout/vList2"/>
    <dgm:cxn modelId="{B7CFB742-A0FB-4A6C-A6F5-73426BD753B6}" srcId="{50EE6C31-4CFA-4823-AD4D-8E730842B2CF}" destId="{2D38EA97-8AB5-4E73-A0E1-EE6E6AD680CD}" srcOrd="3" destOrd="0" parTransId="{B670EBFA-66C4-4DF1-8C99-A6CE1DDB522C}" sibTransId="{AF1BBFE9-62F7-4176-A963-85F0D2F4F227}"/>
    <dgm:cxn modelId="{FCD41446-9D40-4AB1-9413-93C248344829}" srcId="{50EE6C31-4CFA-4823-AD4D-8E730842B2CF}" destId="{737054F9-A4D5-4065-980B-923E63105878}" srcOrd="1" destOrd="0" parTransId="{1B360980-CDBD-4D5F-A9D9-424637615C06}" sibTransId="{7074493C-3EAB-4E52-BF80-1608AA906C0E}"/>
    <dgm:cxn modelId="{EA6E9653-27BF-47BC-A3A9-CEF2AC138CDE}" type="presOf" srcId="{50EE6C31-4CFA-4823-AD4D-8E730842B2CF}" destId="{04F54FC3-18E0-48DD-A5BA-DD177190580C}" srcOrd="0" destOrd="0" presId="urn:microsoft.com/office/officeart/2005/8/layout/vList2"/>
    <dgm:cxn modelId="{350E2A58-D75C-4FC8-B591-59103B6395D6}" type="presOf" srcId="{2D38EA97-8AB5-4E73-A0E1-EE6E6AD680CD}" destId="{1D76337B-FB5D-47D3-9ECF-6F7DA2B4AE97}" srcOrd="0" destOrd="0" presId="urn:microsoft.com/office/officeart/2005/8/layout/vList2"/>
    <dgm:cxn modelId="{C1B11682-458E-4222-96FF-DD9AB3437AE6}" srcId="{50EE6C31-4CFA-4823-AD4D-8E730842B2CF}" destId="{1B856ED9-C016-4273-9B98-676BDEB092E9}" srcOrd="0" destOrd="0" parTransId="{B743B3B4-1B83-483A-8E66-C061BF3BF7F1}" sibTransId="{A135A893-39B2-47C0-A7FE-361161C99B42}"/>
    <dgm:cxn modelId="{8743FAAA-0117-407F-8797-8A5B524BC6B2}" type="presOf" srcId="{1B856ED9-C016-4273-9B98-676BDEB092E9}" destId="{95359A3E-826F-4077-9609-819BE178B26A}" srcOrd="0" destOrd="0" presId="urn:microsoft.com/office/officeart/2005/8/layout/vList2"/>
    <dgm:cxn modelId="{5E3191DB-DB8F-4D6B-BD27-D1A3B956C7E8}" srcId="{50EE6C31-4CFA-4823-AD4D-8E730842B2CF}" destId="{6E09C865-56F8-4EC6-962D-D89D400D1043}" srcOrd="2" destOrd="0" parTransId="{712F368C-18C6-49AF-A4FF-B0BA4545474E}" sibTransId="{B0BE4507-867C-45E7-88A1-E75C30928AE2}"/>
    <dgm:cxn modelId="{DFBCBDDF-D50E-4680-A2B5-1D9F88C89F81}" type="presOf" srcId="{6E09C865-56F8-4EC6-962D-D89D400D1043}" destId="{77846D08-265E-49CD-8669-F8112A9D7536}" srcOrd="0" destOrd="0" presId="urn:microsoft.com/office/officeart/2005/8/layout/vList2"/>
    <dgm:cxn modelId="{705A53F4-DC2B-41A9-A2F3-6390D2F9ACC8}" type="presOf" srcId="{737054F9-A4D5-4065-980B-923E63105878}" destId="{F4BC8BA2-F064-4F7E-9727-50C5E1CD15BF}" srcOrd="0" destOrd="0" presId="urn:microsoft.com/office/officeart/2005/8/layout/vList2"/>
    <dgm:cxn modelId="{33F2FCFA-F02C-41B1-AA3D-E62996BE4B91}" type="presParOf" srcId="{04F54FC3-18E0-48DD-A5BA-DD177190580C}" destId="{95359A3E-826F-4077-9609-819BE178B26A}" srcOrd="0" destOrd="0" presId="urn:microsoft.com/office/officeart/2005/8/layout/vList2"/>
    <dgm:cxn modelId="{D411057D-7F9E-4FB0-9222-91965275B6CE}" type="presParOf" srcId="{04F54FC3-18E0-48DD-A5BA-DD177190580C}" destId="{CC8B3692-84A2-4656-A198-3BC6BC73CD93}" srcOrd="1" destOrd="0" presId="urn:microsoft.com/office/officeart/2005/8/layout/vList2"/>
    <dgm:cxn modelId="{80274B79-9F61-4076-9BEF-6A60B5EB8058}" type="presParOf" srcId="{04F54FC3-18E0-48DD-A5BA-DD177190580C}" destId="{F4BC8BA2-F064-4F7E-9727-50C5E1CD15BF}" srcOrd="2" destOrd="0" presId="urn:microsoft.com/office/officeart/2005/8/layout/vList2"/>
    <dgm:cxn modelId="{85278466-C291-4DD0-A645-ACF05A0C709C}" type="presParOf" srcId="{04F54FC3-18E0-48DD-A5BA-DD177190580C}" destId="{BA168B51-25A0-483A-9E2C-95D09CB9EF8B}" srcOrd="3" destOrd="0" presId="urn:microsoft.com/office/officeart/2005/8/layout/vList2"/>
    <dgm:cxn modelId="{72BE4117-4FD5-4D39-B074-92771F71E6CC}" type="presParOf" srcId="{04F54FC3-18E0-48DD-A5BA-DD177190580C}" destId="{77846D08-265E-49CD-8669-F8112A9D7536}" srcOrd="4" destOrd="0" presId="urn:microsoft.com/office/officeart/2005/8/layout/vList2"/>
    <dgm:cxn modelId="{C2007661-8439-403C-8E71-6EBD128825B4}" type="presParOf" srcId="{04F54FC3-18E0-48DD-A5BA-DD177190580C}" destId="{3DAA9133-1E09-48AD-9B4B-2D13439960E7}" srcOrd="5" destOrd="0" presId="urn:microsoft.com/office/officeart/2005/8/layout/vList2"/>
    <dgm:cxn modelId="{ACDF59E8-106C-42EB-9630-DFD33F43E4F6}" type="presParOf" srcId="{04F54FC3-18E0-48DD-A5BA-DD177190580C}" destId="{1D76337B-FB5D-47D3-9ECF-6F7DA2B4AE97}" srcOrd="6" destOrd="0" presId="urn:microsoft.com/office/officeart/2005/8/layout/vList2"/>
    <dgm:cxn modelId="{E7BB3F20-3150-4B14-872C-C4666A9C2C05}" type="presParOf" srcId="{04F54FC3-18E0-48DD-A5BA-DD177190580C}" destId="{74F63C07-649D-464B-9DA6-652E6679FB23}" srcOrd="7" destOrd="0" presId="urn:microsoft.com/office/officeart/2005/8/layout/vList2"/>
    <dgm:cxn modelId="{F4B06CEA-7BAB-47FF-8853-86C98857D8FB}" type="presParOf" srcId="{04F54FC3-18E0-48DD-A5BA-DD177190580C}" destId="{7D780BF3-FAEF-4178-B03E-F061992AECC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B86FC7-C255-4B20-A817-1C5E9E1EA6E1}">
      <dsp:nvSpPr>
        <dsp:cNvPr id="0" name=""/>
        <dsp:cNvSpPr/>
      </dsp:nvSpPr>
      <dsp:spPr>
        <a:xfrm>
          <a:off x="0" y="601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038E75-0944-4EEE-BC34-971CB918A9EB}">
      <dsp:nvSpPr>
        <dsp:cNvPr id="0" name=""/>
        <dsp:cNvSpPr/>
      </dsp:nvSpPr>
      <dsp:spPr>
        <a:xfrm>
          <a:off x="0" y="601"/>
          <a:ext cx="5607050" cy="985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Analysing tool being used throughout presentation</a:t>
          </a:r>
          <a:endParaRPr lang="en-US" sz="2600" kern="1200"/>
        </a:p>
      </dsp:txBody>
      <dsp:txXfrm>
        <a:off x="0" y="601"/>
        <a:ext cx="5607050" cy="985279"/>
      </dsp:txXfrm>
    </dsp:sp>
    <dsp:sp modelId="{C48209DB-8610-46E3-AC14-020A5EFAC9B2}">
      <dsp:nvSpPr>
        <dsp:cNvPr id="0" name=""/>
        <dsp:cNvSpPr/>
      </dsp:nvSpPr>
      <dsp:spPr>
        <a:xfrm>
          <a:off x="0" y="985880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-2489545"/>
                <a:satOff val="13319"/>
                <a:lumOff val="9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489545"/>
                <a:satOff val="13319"/>
                <a:lumOff val="98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489545"/>
                <a:satOff val="13319"/>
                <a:lumOff val="98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489545"/>
              <a:satOff val="13319"/>
              <a:lumOff val="9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E5D422-74DD-47A4-B22F-E5140F80789D}">
      <dsp:nvSpPr>
        <dsp:cNvPr id="0" name=""/>
        <dsp:cNvSpPr/>
      </dsp:nvSpPr>
      <dsp:spPr>
        <a:xfrm>
          <a:off x="0" y="985880"/>
          <a:ext cx="5607050" cy="985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Definitions of key terms</a:t>
          </a:r>
          <a:endParaRPr lang="en-US" sz="2600" kern="1200"/>
        </a:p>
      </dsp:txBody>
      <dsp:txXfrm>
        <a:off x="0" y="985880"/>
        <a:ext cx="5607050" cy="985279"/>
      </dsp:txXfrm>
    </dsp:sp>
    <dsp:sp modelId="{F4FDF94F-71C2-4006-B89E-34519ACA901D}">
      <dsp:nvSpPr>
        <dsp:cNvPr id="0" name=""/>
        <dsp:cNvSpPr/>
      </dsp:nvSpPr>
      <dsp:spPr>
        <a:xfrm>
          <a:off x="0" y="1971160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-4979090"/>
                <a:satOff val="26639"/>
                <a:lumOff val="19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979090"/>
                <a:satOff val="26639"/>
                <a:lumOff val="19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979090"/>
                <a:satOff val="26639"/>
                <a:lumOff val="19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979090"/>
              <a:satOff val="26639"/>
              <a:lumOff val="1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D43899-8E49-4FCB-98AF-C6292D340BE0}">
      <dsp:nvSpPr>
        <dsp:cNvPr id="0" name=""/>
        <dsp:cNvSpPr/>
      </dsp:nvSpPr>
      <dsp:spPr>
        <a:xfrm>
          <a:off x="0" y="1971160"/>
          <a:ext cx="5607050" cy="985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case study</a:t>
          </a:r>
          <a:endParaRPr lang="en-US" sz="2600" kern="1200"/>
        </a:p>
      </dsp:txBody>
      <dsp:txXfrm>
        <a:off x="0" y="1971160"/>
        <a:ext cx="5607050" cy="985279"/>
      </dsp:txXfrm>
    </dsp:sp>
    <dsp:sp modelId="{10ABEC41-9F55-448F-A802-B1315B03918E}">
      <dsp:nvSpPr>
        <dsp:cNvPr id="0" name=""/>
        <dsp:cNvSpPr/>
      </dsp:nvSpPr>
      <dsp:spPr>
        <a:xfrm>
          <a:off x="0" y="2956439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-7468635"/>
                <a:satOff val="39959"/>
                <a:lumOff val="29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7468635"/>
                <a:satOff val="39959"/>
                <a:lumOff val="29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7468635"/>
                <a:satOff val="39959"/>
                <a:lumOff val="29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468635"/>
              <a:satOff val="39959"/>
              <a:lumOff val="29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4BDD21-6B37-4FAF-9C01-E465937BABB7}">
      <dsp:nvSpPr>
        <dsp:cNvPr id="0" name=""/>
        <dsp:cNvSpPr/>
      </dsp:nvSpPr>
      <dsp:spPr>
        <a:xfrm>
          <a:off x="0" y="2956439"/>
          <a:ext cx="5607050" cy="985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Barriers and challenges which impacted on the fulfilment of children’s rights</a:t>
          </a:r>
          <a:endParaRPr lang="en-US" sz="2600" kern="1200"/>
        </a:p>
      </dsp:txBody>
      <dsp:txXfrm>
        <a:off x="0" y="2956439"/>
        <a:ext cx="5607050" cy="985279"/>
      </dsp:txXfrm>
    </dsp:sp>
    <dsp:sp modelId="{9689966A-59D2-4E9E-90FE-2EC4971DEDA8}">
      <dsp:nvSpPr>
        <dsp:cNvPr id="0" name=""/>
        <dsp:cNvSpPr/>
      </dsp:nvSpPr>
      <dsp:spPr>
        <a:xfrm>
          <a:off x="0" y="3941719"/>
          <a:ext cx="5607050" cy="0"/>
        </a:xfrm>
        <a:prstGeom prst="line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958180"/>
              <a:satOff val="5327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181A8-3A3D-4F66-99BF-368746435DEE}">
      <dsp:nvSpPr>
        <dsp:cNvPr id="0" name=""/>
        <dsp:cNvSpPr/>
      </dsp:nvSpPr>
      <dsp:spPr>
        <a:xfrm>
          <a:off x="0" y="3941719"/>
          <a:ext cx="5607050" cy="985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Possible suggestions to tackle the issues</a:t>
          </a:r>
          <a:endParaRPr lang="en-US" sz="2600" kern="1200"/>
        </a:p>
      </dsp:txBody>
      <dsp:txXfrm>
        <a:off x="0" y="3941719"/>
        <a:ext cx="5607050" cy="9852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359A3E-826F-4077-9609-819BE178B26A}">
      <dsp:nvSpPr>
        <dsp:cNvPr id="0" name=""/>
        <dsp:cNvSpPr/>
      </dsp:nvSpPr>
      <dsp:spPr>
        <a:xfrm>
          <a:off x="0" y="21919"/>
          <a:ext cx="5607050" cy="889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Safeguarding</a:t>
          </a:r>
        </a:p>
      </dsp:txBody>
      <dsp:txXfrm>
        <a:off x="43407" y="65326"/>
        <a:ext cx="5520236" cy="802386"/>
      </dsp:txXfrm>
    </dsp:sp>
    <dsp:sp modelId="{F4BC8BA2-F064-4F7E-9727-50C5E1CD15BF}">
      <dsp:nvSpPr>
        <dsp:cNvPr id="0" name=""/>
        <dsp:cNvSpPr/>
      </dsp:nvSpPr>
      <dsp:spPr>
        <a:xfrm>
          <a:off x="0" y="1020559"/>
          <a:ext cx="5607050" cy="889200"/>
        </a:xfrm>
        <a:prstGeom prst="roundRect">
          <a:avLst/>
        </a:prstGeom>
        <a:gradFill rotWithShape="0">
          <a:gsLst>
            <a:gs pos="0">
              <a:schemeClr val="accent2">
                <a:hueOff val="-2489545"/>
                <a:satOff val="13319"/>
                <a:lumOff val="98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2489545"/>
                <a:satOff val="13319"/>
                <a:lumOff val="98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2489545"/>
                <a:satOff val="13319"/>
                <a:lumOff val="98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Children’s Rights</a:t>
          </a:r>
        </a:p>
      </dsp:txBody>
      <dsp:txXfrm>
        <a:off x="43407" y="1063966"/>
        <a:ext cx="5520236" cy="802386"/>
      </dsp:txXfrm>
    </dsp:sp>
    <dsp:sp modelId="{77846D08-265E-49CD-8669-F8112A9D7536}">
      <dsp:nvSpPr>
        <dsp:cNvPr id="0" name=""/>
        <dsp:cNvSpPr/>
      </dsp:nvSpPr>
      <dsp:spPr>
        <a:xfrm>
          <a:off x="0" y="2019199"/>
          <a:ext cx="5607050" cy="889200"/>
        </a:xfrm>
        <a:prstGeom prst="roundRect">
          <a:avLst/>
        </a:prstGeom>
        <a:gradFill rotWithShape="0">
          <a:gsLst>
            <a:gs pos="0">
              <a:schemeClr val="accent2">
                <a:hueOff val="-4979090"/>
                <a:satOff val="26639"/>
                <a:lumOff val="19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979090"/>
                <a:satOff val="26639"/>
                <a:lumOff val="19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979090"/>
                <a:satOff val="26639"/>
                <a:lumOff val="19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Child Protection</a:t>
          </a:r>
        </a:p>
      </dsp:txBody>
      <dsp:txXfrm>
        <a:off x="43407" y="2062606"/>
        <a:ext cx="5520236" cy="802386"/>
      </dsp:txXfrm>
    </dsp:sp>
    <dsp:sp modelId="{1D76337B-FB5D-47D3-9ECF-6F7DA2B4AE97}">
      <dsp:nvSpPr>
        <dsp:cNvPr id="0" name=""/>
        <dsp:cNvSpPr/>
      </dsp:nvSpPr>
      <dsp:spPr>
        <a:xfrm>
          <a:off x="0" y="3017839"/>
          <a:ext cx="5607050" cy="889200"/>
        </a:xfrm>
        <a:prstGeom prst="roundRect">
          <a:avLst/>
        </a:prstGeom>
        <a:gradFill rotWithShape="0">
          <a:gsLst>
            <a:gs pos="0">
              <a:schemeClr val="accent2">
                <a:hueOff val="-7468635"/>
                <a:satOff val="39959"/>
                <a:lumOff val="29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7468635"/>
                <a:satOff val="39959"/>
                <a:lumOff val="29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7468635"/>
                <a:satOff val="39959"/>
                <a:lumOff val="29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Management</a:t>
          </a:r>
        </a:p>
      </dsp:txBody>
      <dsp:txXfrm>
        <a:off x="43407" y="3061246"/>
        <a:ext cx="5520236" cy="802386"/>
      </dsp:txXfrm>
    </dsp:sp>
    <dsp:sp modelId="{7D780BF3-FAEF-4178-B03E-F061992AECC8}">
      <dsp:nvSpPr>
        <dsp:cNvPr id="0" name=""/>
        <dsp:cNvSpPr/>
      </dsp:nvSpPr>
      <dsp:spPr>
        <a:xfrm>
          <a:off x="0" y="4016480"/>
          <a:ext cx="5607050" cy="889200"/>
        </a:xfrm>
        <a:prstGeom prst="roundRect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Practice</a:t>
          </a:r>
        </a:p>
      </dsp:txBody>
      <dsp:txXfrm>
        <a:off x="43407" y="4059887"/>
        <a:ext cx="5520236" cy="802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558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900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111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204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07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224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626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049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721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90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116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7/15/2021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406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.png"/><Relationship Id="rId5" Type="http://schemas.openxmlformats.org/officeDocument/2006/relationships/image" Target="../media/image11.sv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1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1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1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1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1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1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image" Target="../media/image1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0.mp4"/><Relationship Id="rId1" Type="http://schemas.microsoft.com/office/2007/relationships/media" Target="../media/media20.mp4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management" TargetMode="External"/><Relationship Id="rId3" Type="http://schemas.openxmlformats.org/officeDocument/2006/relationships/hyperlink" Target="https://www.bbc.co.uk/news/uk-england-devon-11693130" TargetMode="External"/><Relationship Id="rId7" Type="http://schemas.openxmlformats.org/officeDocument/2006/relationships/hyperlink" Target="https://dictionary.cambridge.org/dictionary/english/practice" TargetMode="External"/><Relationship Id="rId2" Type="http://schemas.openxmlformats.org/officeDocument/2006/relationships/hyperlink" Target="https://www.bbc.co.uk/news/uk-england-devon-116821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ocialcare.wales/cms_assets/file-uploads/Vanessa-George-Practice-Review-Safeguarding-pack-v.3.pdf" TargetMode="External"/><Relationship Id="rId5" Type="http://schemas.openxmlformats.org/officeDocument/2006/relationships/hyperlink" Target="https://www.mindtools.com/pages/article/newTED_06.htm" TargetMode="External"/><Relationship Id="rId4" Type="http://schemas.openxmlformats.org/officeDocument/2006/relationships/hyperlink" Target="https://padlet-uploads.storage.googleapis.com/527571795/0b6d6ce140970e695c21002cc2b4fc0d/u__Vanessa_George_Case_Review.pdf" TargetMode="External"/><Relationship Id="rId9" Type="http://schemas.openxmlformats.org/officeDocument/2006/relationships/hyperlink" Target="https://www.gov.uk/whistleblow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0A120-4FB6-4F4C-A4E0-172A202A4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2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With detailed reference to a range of literature, critically review and analyse a challenge or barrier to the fulfilment of children’s rights faced by a relevant institution/organisation and suggest a possible approach to tackling this issue. You should include a relevant analysis tool (for example, a force field analysis) to further support your discussion</a:t>
            </a:r>
            <a:endParaRPr lang="en-GB" sz="2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66D444-9A6B-493C-9A2A-91B39B002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729" y="5499895"/>
            <a:ext cx="9638443" cy="484633"/>
          </a:xfrm>
        </p:spPr>
        <p:txBody>
          <a:bodyPr>
            <a:noAutofit/>
          </a:bodyPr>
          <a:lstStyle/>
          <a:p>
            <a:r>
              <a:rPr lang="en-GB" sz="3200" dirty="0"/>
              <a:t>1601641 							ECCH7003</a:t>
            </a:r>
          </a:p>
        </p:txBody>
      </p:sp>
      <p:pic>
        <p:nvPicPr>
          <p:cNvPr id="4" name="1">
            <a:hlinkClick r:id="" action="ppaction://media"/>
            <a:extLst>
              <a:ext uri="{FF2B5EF4-FFF2-40B4-BE49-F238E27FC236}">
                <a16:creationId xmlns:a16="http://schemas.microsoft.com/office/drawing/2014/main" id="{0C8E9DAE-9EE3-44E4-9D1D-50B2F3BBDC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55120" y="65701"/>
            <a:ext cx="325120" cy="574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30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73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4F1CE-0C3E-45D7-A0F4-BFFC7912A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853" y="1604772"/>
            <a:ext cx="3648456" cy="3648456"/>
          </a:xfrm>
          <a:prstGeom prst="flowChartDocument">
            <a:avLst/>
          </a:prstGeom>
          <a:solidFill>
            <a:schemeClr val="accent2"/>
          </a:solidFill>
          <a:ln>
            <a:noFill/>
          </a:ln>
        </p:spPr>
        <p:txBody>
          <a:bodyPr vert="horz" lIns="182880" tIns="182880" rIns="182880" bIns="182880" rtlCol="0" anchor="ctr" anchorCtr="1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Disclosure – Data Protection</a:t>
            </a:r>
          </a:p>
        </p:txBody>
      </p:sp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28F386D5-FDD3-4CE5-9F56-D0829893E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1411" y="1442330"/>
            <a:ext cx="3973340" cy="3973340"/>
          </a:xfrm>
          <a:prstGeom prst="flowChartDocument">
            <a:avLst/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405068-112E-427D-86F3-725E20D48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640080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C5CC2D-8E26-4786-B64C-19DA041EB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802767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Lock">
            <a:extLst>
              <a:ext uri="{FF2B5EF4-FFF2-40B4-BE49-F238E27FC236}">
                <a16:creationId xmlns:a16="http://schemas.microsoft.com/office/drawing/2014/main" id="{B7B99CF0-1B75-435F-9E0C-D8A7085DF7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7131" y="1122807"/>
            <a:ext cx="4297680" cy="4297680"/>
          </a:xfrm>
          <a:prstGeom prst="rect">
            <a:avLst/>
          </a:prstGeom>
        </p:spPr>
      </p:pic>
      <p:pic>
        <p:nvPicPr>
          <p:cNvPr id="4" name="2">
            <a:hlinkClick r:id="" action="ppaction://media"/>
            <a:extLst>
              <a:ext uri="{FF2B5EF4-FFF2-40B4-BE49-F238E27FC236}">
                <a16:creationId xmlns:a16="http://schemas.microsoft.com/office/drawing/2014/main" id="{EF6D1D99-4A81-426C-8640-9FF3547474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55120" y="40640"/>
            <a:ext cx="394226" cy="526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05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BE789D-66E0-4C5C-8DDC-CF4D7BF21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C092F8-98E3-4599-A7BF-1B658CF1D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8A582-2915-44DB-8738-1F2192E72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prstGeom prst="ellipse">
            <a:avLst/>
          </a:prstGeom>
          <a:solidFill>
            <a:schemeClr val="tx2">
              <a:lumMod val="60000"/>
              <a:lumOff val="40000"/>
              <a:alpha val="15000"/>
            </a:schemeClr>
          </a:solidFill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Contents: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69C845-C932-4B62-92D9-EADB8E7BD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975781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3">
            <a:hlinkClick r:id="" action="ppaction://media"/>
            <a:extLst>
              <a:ext uri="{FF2B5EF4-FFF2-40B4-BE49-F238E27FC236}">
                <a16:creationId xmlns:a16="http://schemas.microsoft.com/office/drawing/2014/main" id="{BE8AD621-883C-435D-955B-35D10D44D0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724640" y="106680"/>
            <a:ext cx="355600" cy="628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80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2C289-49A3-4D10-802A-F51C0ECD7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rgbClr val="262626"/>
                </a:solidFill>
              </a:rPr>
              <a:t>Analysing Tool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C58823-8FAD-4453-9176-BC2C180CC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5" descr="Tools">
            <a:extLst>
              <a:ext uri="{FF2B5EF4-FFF2-40B4-BE49-F238E27FC236}">
                <a16:creationId xmlns:a16="http://schemas.microsoft.com/office/drawing/2014/main" id="{AA5771D1-DA03-4ABF-BEE2-F3826678C7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70363" y="640080"/>
            <a:ext cx="2544223" cy="2544223"/>
          </a:xfrm>
          <a:prstGeom prst="rect">
            <a:avLst/>
          </a:prstGeom>
        </p:spPr>
      </p:pic>
      <p:pic>
        <p:nvPicPr>
          <p:cNvPr id="12" name="Picture 2" descr="Shape, arrow&#10;&#10;Description automatically generated">
            <a:extLst>
              <a:ext uri="{FF2B5EF4-FFF2-40B4-BE49-F238E27FC236}">
                <a16:creationId xmlns:a16="http://schemas.microsoft.com/office/drawing/2014/main" id="{55D1306B-17FC-4740-BE65-A65565605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2415" y="3671316"/>
            <a:ext cx="3320120" cy="233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4">
            <a:hlinkClick r:id="" action="ppaction://media"/>
            <a:extLst>
              <a:ext uri="{FF2B5EF4-FFF2-40B4-BE49-F238E27FC236}">
                <a16:creationId xmlns:a16="http://schemas.microsoft.com/office/drawing/2014/main" id="{C7E2A042-AA1F-4370-8297-520F516F5E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3840" y="121920"/>
            <a:ext cx="364173" cy="647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399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9A05-2120-4217-9282-97D56126B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1800">
                <a:solidFill>
                  <a:srgbClr val="262626"/>
                </a:solidFill>
              </a:rPr>
              <a:t>Force Field Analysis:</a:t>
            </a:r>
            <a:br>
              <a:rPr lang="en-US" sz="1800">
                <a:solidFill>
                  <a:srgbClr val="262626"/>
                </a:solidFill>
              </a:rPr>
            </a:br>
            <a:r>
              <a:rPr lang="en-US" sz="1800">
                <a:solidFill>
                  <a:srgbClr val="262626"/>
                </a:solidFill>
              </a:rPr>
              <a:t>(Mindtools.com, No Date)</a:t>
            </a:r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ED6F0A31-5407-4EFA-9DFA-67E942682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hape, arrow&#10;&#10;Description automatically generated">
            <a:extLst>
              <a:ext uri="{FF2B5EF4-FFF2-40B4-BE49-F238E27FC236}">
                <a16:creationId xmlns:a16="http://schemas.microsoft.com/office/drawing/2014/main" id="{3EFC5A54-94F2-4B74-93BF-4F519F5FCC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4376" y="1068087"/>
            <a:ext cx="6257544" cy="440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5">
            <a:hlinkClick r:id="" action="ppaction://media"/>
            <a:extLst>
              <a:ext uri="{FF2B5EF4-FFF2-40B4-BE49-F238E27FC236}">
                <a16:creationId xmlns:a16="http://schemas.microsoft.com/office/drawing/2014/main" id="{BA2583A9-4B43-40FD-9F94-7EBE47AC32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25724" y="147320"/>
            <a:ext cx="434196" cy="76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4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9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BE789D-66E0-4C5C-8DDC-CF4D7BF21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C092F8-98E3-4599-A7BF-1B658CF1D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5904-457C-4906-BC2B-5B81E75C8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solidFill>
            <a:schemeClr val="tx2">
              <a:lumMod val="60000"/>
              <a:lumOff val="40000"/>
              <a:alpha val="15000"/>
            </a:schemeClr>
          </a:solidFill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define…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39CFFB-E8E2-4EA3-A1C0-078267866C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37875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6">
            <a:hlinkClick r:id="" action="ppaction://media"/>
            <a:extLst>
              <a:ext uri="{FF2B5EF4-FFF2-40B4-BE49-F238E27FC236}">
                <a16:creationId xmlns:a16="http://schemas.microsoft.com/office/drawing/2014/main" id="{5D2AD305-E7BB-42D0-96B7-B00764982E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7864" y="76200"/>
            <a:ext cx="422695" cy="74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073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0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6F0E4-E66D-48F2-9B42-6682B00DE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rgbClr val="262626"/>
                </a:solidFill>
              </a:rPr>
              <a:t>Next, the organisation…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Org">
            <a:extLst>
              <a:ext uri="{FF2B5EF4-FFF2-40B4-BE49-F238E27FC236}">
                <a16:creationId xmlns:a16="http://schemas.microsoft.com/office/drawing/2014/main" id="{6DCD8CB3-2F7A-46A1-A44A-9C1F0ACCB3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5" name="7">
            <a:hlinkClick r:id="" action="ppaction://media"/>
            <a:extLst>
              <a:ext uri="{FF2B5EF4-FFF2-40B4-BE49-F238E27FC236}">
                <a16:creationId xmlns:a16="http://schemas.microsoft.com/office/drawing/2014/main" id="{A9226924-1A06-473C-AB0B-AD680B44C6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7865" y="176402"/>
            <a:ext cx="388189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74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16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BE789D-66E0-4C5C-8DDC-CF4D7BF21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C092F8-98E3-4599-A7BF-1B658CF1D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5904-457C-4906-BC2B-5B81E75C8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solidFill>
            <a:schemeClr val="tx2">
              <a:lumMod val="60000"/>
              <a:lumOff val="40000"/>
              <a:alpha val="15000"/>
            </a:schemeClr>
          </a:solidFill>
          <a:ln>
            <a:solidFill>
              <a:schemeClr val="bg1"/>
            </a:solidFill>
          </a:ln>
        </p:spPr>
        <p:txBody>
          <a:bodyPr wrap="square">
            <a:normAutofit fontScale="90000"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Data Protection - </a:t>
            </a:r>
            <a:br>
              <a:rPr lang="en-US" sz="2800" dirty="0">
                <a:solidFill>
                  <a:schemeClr val="bg1"/>
                </a:solidFill>
              </a:rPr>
            </a:br>
            <a:r>
              <a:rPr lang="en-US" sz="2800" dirty="0">
                <a:solidFill>
                  <a:schemeClr val="bg1"/>
                </a:solidFill>
              </a:rPr>
              <a:t>Nursery Z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Graphic 7" descr="Lock">
            <a:extLst>
              <a:ext uri="{FF2B5EF4-FFF2-40B4-BE49-F238E27FC236}">
                <a16:creationId xmlns:a16="http://schemas.microsoft.com/office/drawing/2014/main" id="{E991592B-F575-4BE5-A799-8C8B5F783C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11893" y="265812"/>
            <a:ext cx="6136640" cy="6136640"/>
          </a:xfrm>
          <a:prstGeom prst="rect">
            <a:avLst/>
          </a:prstGeom>
        </p:spPr>
      </p:pic>
      <p:pic>
        <p:nvPicPr>
          <p:cNvPr id="6" name="8">
            <a:hlinkClick r:id="" action="ppaction://media"/>
            <a:extLst>
              <a:ext uri="{FF2B5EF4-FFF2-40B4-BE49-F238E27FC236}">
                <a16:creationId xmlns:a16="http://schemas.microsoft.com/office/drawing/2014/main" id="{D0F110A1-05BB-4288-A976-7037004BF9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92466" y="86360"/>
            <a:ext cx="355600" cy="628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10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8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28565-F712-4DB7-BE61-1590B3292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  <a:prstGeom prst="ellipse">
            <a:avLst/>
          </a:prstGeo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700">
                <a:solidFill>
                  <a:srgbClr val="262626"/>
                </a:solidFill>
              </a:rPr>
              <a:t>The Case study…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Magnifying glass">
            <a:extLst>
              <a:ext uri="{FF2B5EF4-FFF2-40B4-BE49-F238E27FC236}">
                <a16:creationId xmlns:a16="http://schemas.microsoft.com/office/drawing/2014/main" id="{04566EB0-92FC-4622-9666-441469C817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4" name="9">
            <a:hlinkClick r:id="" action="ppaction://media"/>
            <a:extLst>
              <a:ext uri="{FF2B5EF4-FFF2-40B4-BE49-F238E27FC236}">
                <a16:creationId xmlns:a16="http://schemas.microsoft.com/office/drawing/2014/main" id="{B00C7166-5DA4-4E13-91EA-B04E1AF79B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51920" y="72431"/>
            <a:ext cx="447040" cy="78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52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39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BC4FA-744C-47E5-8B2A-3BFA644C0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  <a:prstGeom prst="ellipse">
            <a:avLst/>
          </a:prstGeo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700">
                <a:solidFill>
                  <a:srgbClr val="262626"/>
                </a:solidFill>
              </a:rPr>
              <a:t>Why it happened…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Question mark">
            <a:extLst>
              <a:ext uri="{FF2B5EF4-FFF2-40B4-BE49-F238E27FC236}">
                <a16:creationId xmlns:a16="http://schemas.microsoft.com/office/drawing/2014/main" id="{17109D9B-01F1-4A5B-A521-45D226161A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5" name="10">
            <a:hlinkClick r:id="" action="ppaction://media"/>
            <a:extLst>
              <a:ext uri="{FF2B5EF4-FFF2-40B4-BE49-F238E27FC236}">
                <a16:creationId xmlns:a16="http://schemas.microsoft.com/office/drawing/2014/main" id="{B61D623F-17A3-4040-B751-2C2A1B77E0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51920" y="103630"/>
            <a:ext cx="457200" cy="80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59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98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8718C-A93C-44B4-B995-05EB92884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5000">
                <a:solidFill>
                  <a:srgbClr val="262626"/>
                </a:solidFill>
              </a:rPr>
              <a:t>Lack of provision led to…</a:t>
            </a:r>
          </a:p>
        </p:txBody>
      </p:sp>
      <p:pic>
        <p:nvPicPr>
          <p:cNvPr id="4" name="11">
            <a:hlinkClick r:id="" action="ppaction://media"/>
            <a:extLst>
              <a:ext uri="{FF2B5EF4-FFF2-40B4-BE49-F238E27FC236}">
                <a16:creationId xmlns:a16="http://schemas.microsoft.com/office/drawing/2014/main" id="{BFBD6D86-7F3B-48AB-9487-BD3B3F9616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84000" y="140547"/>
            <a:ext cx="375920" cy="66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57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18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34FE3-DC60-4F21-9DF1-DE57C7EDC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500">
                <a:solidFill>
                  <a:srgbClr val="262626"/>
                </a:solidFill>
              </a:rPr>
              <a:t>Report recommendations…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Document">
            <a:extLst>
              <a:ext uri="{FF2B5EF4-FFF2-40B4-BE49-F238E27FC236}">
                <a16:creationId xmlns:a16="http://schemas.microsoft.com/office/drawing/2014/main" id="{5C937C79-DFCE-4017-8D96-136701F78A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4" name="12">
            <a:hlinkClick r:id="" action="ppaction://media"/>
            <a:extLst>
              <a:ext uri="{FF2B5EF4-FFF2-40B4-BE49-F238E27FC236}">
                <a16:creationId xmlns:a16="http://schemas.microsoft.com/office/drawing/2014/main" id="{88CB35BB-72B9-4C72-BF31-99D5CAA6F9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63680" y="147320"/>
            <a:ext cx="274320" cy="48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26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1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4BC2D-3BCC-4A29-972D-7D648A394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rgbClr val="262626"/>
                </a:solidFill>
              </a:rPr>
              <a:t>Barriers &amp; Challenges…</a:t>
            </a:r>
          </a:p>
        </p:txBody>
      </p:sp>
      <p:sp>
        <p:nvSpPr>
          <p:cNvPr id="24" name="Rectangle 19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5" descr="No sign">
            <a:extLst>
              <a:ext uri="{FF2B5EF4-FFF2-40B4-BE49-F238E27FC236}">
                <a16:creationId xmlns:a16="http://schemas.microsoft.com/office/drawing/2014/main" id="{4AB97B38-306B-456A-976D-DB3A21E3BF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4" name="13">
            <a:hlinkClick r:id="" action="ppaction://media"/>
            <a:extLst>
              <a:ext uri="{FF2B5EF4-FFF2-40B4-BE49-F238E27FC236}">
                <a16:creationId xmlns:a16="http://schemas.microsoft.com/office/drawing/2014/main" id="{1CDE93D1-D7D3-4A18-A316-E78DF1AC23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63680" y="116840"/>
            <a:ext cx="335280" cy="59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5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1A4D5-A3AC-43A6-8D17-CD8D1348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rgbClr val="262626"/>
                </a:solidFill>
              </a:rPr>
              <a:t>Management…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Workforce Management">
            <a:extLst>
              <a:ext uri="{FF2B5EF4-FFF2-40B4-BE49-F238E27FC236}">
                <a16:creationId xmlns:a16="http://schemas.microsoft.com/office/drawing/2014/main" id="{7FD531EA-F2F0-46F2-A008-D9713F4246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4" name="14">
            <a:hlinkClick r:id="" action="ppaction://media"/>
            <a:extLst>
              <a:ext uri="{FF2B5EF4-FFF2-40B4-BE49-F238E27FC236}">
                <a16:creationId xmlns:a16="http://schemas.microsoft.com/office/drawing/2014/main" id="{1D7ADEFE-E365-417B-858F-799C994FEC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51920" y="196722"/>
            <a:ext cx="397007" cy="66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43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9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1A4D5-A3AC-43A6-8D17-CD8D1348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rgbClr val="262626"/>
                </a:solidFill>
              </a:rPr>
              <a:t>Staffing…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1" descr="Group of women with solid fill">
            <a:extLst>
              <a:ext uri="{FF2B5EF4-FFF2-40B4-BE49-F238E27FC236}">
                <a16:creationId xmlns:a16="http://schemas.microsoft.com/office/drawing/2014/main" id="{7FD531EA-F2F0-46F2-A008-D9713F4246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3" name="15">
            <a:hlinkClick r:id="" action="ppaction://media"/>
            <a:extLst>
              <a:ext uri="{FF2B5EF4-FFF2-40B4-BE49-F238E27FC236}">
                <a16:creationId xmlns:a16="http://schemas.microsoft.com/office/drawing/2014/main" id="{0284D49B-EE31-46A4-9961-9DAAB1E0D3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92968" y="106680"/>
            <a:ext cx="427654" cy="755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31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6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1A4D5-A3AC-43A6-8D17-CD8D1348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dirty="0">
                <a:solidFill>
                  <a:srgbClr val="262626"/>
                </a:solidFill>
              </a:rPr>
              <a:t>Service User…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1" descr="Family with two children with solid fill">
            <a:extLst>
              <a:ext uri="{FF2B5EF4-FFF2-40B4-BE49-F238E27FC236}">
                <a16:creationId xmlns:a16="http://schemas.microsoft.com/office/drawing/2014/main" id="{7FD531EA-F2F0-46F2-A008-D9713F4246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3" name="16">
            <a:hlinkClick r:id="" action="ppaction://media"/>
            <a:extLst>
              <a:ext uri="{FF2B5EF4-FFF2-40B4-BE49-F238E27FC236}">
                <a16:creationId xmlns:a16="http://schemas.microsoft.com/office/drawing/2014/main" id="{853F0BDA-1623-4584-8E17-04924A6DD4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6334" y="96520"/>
            <a:ext cx="313426" cy="553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86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68D508C-A317-451C-AB61-8A699E357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406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55928-478D-459E-9D29-E6A6E10AF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567226"/>
            <a:ext cx="8991600" cy="1723549"/>
          </a:xfrm>
        </p:spPr>
        <p:txBody>
          <a:bodyPr vert="horz" lIns="274320" tIns="182880" rIns="274320" bIns="182880" rtlCol="0" anchor="ctr" anchorCtr="1">
            <a:normAutofit fontScale="90000"/>
          </a:bodyPr>
          <a:lstStyle/>
          <a:p>
            <a:r>
              <a:rPr lang="en-US" sz="4000" dirty="0">
                <a:solidFill>
                  <a:srgbClr val="262626"/>
                </a:solidFill>
              </a:rPr>
              <a:t>Barrier/challenge = Negative impact on the fulfilment of children’s rights</a:t>
            </a:r>
          </a:p>
        </p:txBody>
      </p:sp>
      <p:pic>
        <p:nvPicPr>
          <p:cNvPr id="4" name="17">
            <a:hlinkClick r:id="" action="ppaction://media"/>
            <a:extLst>
              <a:ext uri="{FF2B5EF4-FFF2-40B4-BE49-F238E27FC236}">
                <a16:creationId xmlns:a16="http://schemas.microsoft.com/office/drawing/2014/main" id="{2BDA6ACF-22EE-444A-94CE-67D939476B7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46618" y="106680"/>
            <a:ext cx="342181" cy="604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67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1A4D5-A3AC-43A6-8D17-CD8D1348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656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dirty="0">
                <a:solidFill>
                  <a:srgbClr val="262626"/>
                </a:solidFill>
              </a:rPr>
              <a:t>Moving Forward…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EECDF0-8CEF-4E73-8645-863EBE49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1" descr="Fast Forward with solid fill">
            <a:extLst>
              <a:ext uri="{FF2B5EF4-FFF2-40B4-BE49-F238E27FC236}">
                <a16:creationId xmlns:a16="http://schemas.microsoft.com/office/drawing/2014/main" id="{7FD531EA-F2F0-46F2-A008-D9713F4246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733030" y="862202"/>
            <a:ext cx="4818890" cy="4818890"/>
          </a:xfrm>
          <a:prstGeom prst="rect">
            <a:avLst/>
          </a:prstGeom>
        </p:spPr>
      </p:pic>
      <p:pic>
        <p:nvPicPr>
          <p:cNvPr id="3" name="18">
            <a:hlinkClick r:id="" action="ppaction://media"/>
            <a:extLst>
              <a:ext uri="{FF2B5EF4-FFF2-40B4-BE49-F238E27FC236}">
                <a16:creationId xmlns:a16="http://schemas.microsoft.com/office/drawing/2014/main" id="{485775EC-27D7-472B-B4D0-41651679E4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58599" y="108330"/>
            <a:ext cx="426720" cy="753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30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5">
            <a:extLst>
              <a:ext uri="{FF2B5EF4-FFF2-40B4-BE49-F238E27FC236}">
                <a16:creationId xmlns:a16="http://schemas.microsoft.com/office/drawing/2014/main" id="{C3A694C2-50DA-401D-9E8A-3621EBF0C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491851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E246E-0C3C-4475-A0BE-C73CAEC86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34040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rgbClr val="262626"/>
                </a:solidFill>
              </a:rPr>
              <a:t>Moving Forward…</a:t>
            </a:r>
            <a:endParaRPr lang="en-US" sz="3200" dirty="0">
              <a:solidFill>
                <a:srgbClr val="262626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162050E-A2B6-4B56-A97F-127730811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0015221"/>
              </p:ext>
            </p:extLst>
          </p:nvPr>
        </p:nvGraphicFramePr>
        <p:xfrm>
          <a:off x="635267" y="801943"/>
          <a:ext cx="10921467" cy="2977582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3656114">
                  <a:extLst>
                    <a:ext uri="{9D8B030D-6E8A-4147-A177-3AD203B41FA5}">
                      <a16:colId xmlns:a16="http://schemas.microsoft.com/office/drawing/2014/main" val="3464739815"/>
                    </a:ext>
                  </a:extLst>
                </a:gridCol>
                <a:gridCol w="3543321">
                  <a:extLst>
                    <a:ext uri="{9D8B030D-6E8A-4147-A177-3AD203B41FA5}">
                      <a16:colId xmlns:a16="http://schemas.microsoft.com/office/drawing/2014/main" val="539300027"/>
                    </a:ext>
                  </a:extLst>
                </a:gridCol>
                <a:gridCol w="3722032">
                  <a:extLst>
                    <a:ext uri="{9D8B030D-6E8A-4147-A177-3AD203B41FA5}">
                      <a16:colId xmlns:a16="http://schemas.microsoft.com/office/drawing/2014/main" val="3691342914"/>
                    </a:ext>
                  </a:extLst>
                </a:gridCol>
              </a:tblGrid>
              <a:tr h="273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bg1"/>
                          </a:solidFill>
                          <a:effectLst/>
                        </a:rPr>
                        <a:t>Suggestions for change</a:t>
                      </a:r>
                      <a:endParaRPr lang="en-GB" sz="900" b="1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bg1"/>
                          </a:solidFill>
                          <a:effectLst/>
                        </a:rPr>
                        <a:t>Vision</a:t>
                      </a:r>
                      <a:endParaRPr lang="en-GB" sz="900" b="1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bg1"/>
                          </a:solidFill>
                          <a:effectLst/>
                        </a:rPr>
                        <a:t>Barriers/Challenges:</a:t>
                      </a:r>
                      <a:endParaRPr lang="en-GB" sz="900" b="1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1203456"/>
                  </a:ext>
                </a:extLst>
              </a:tr>
              <a:tr h="51774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Better recruitment process.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Managerial experience required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 rowSpan="7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An effective not-for-profit nursery – with the correct measures in place. Providing a safe and secure environment for children to grow, develop and thrive within.</a:t>
                      </a:r>
                      <a:endParaRPr lang="en-GB" sz="9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Inadequate management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855866"/>
                  </a:ext>
                </a:extLst>
              </a:tr>
              <a:tr h="4239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Adequate support from outside individuals – board of trustees etc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Inadequate of external interaction, evaluation and supervision – trustees board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9205140"/>
                  </a:ext>
                </a:extLst>
              </a:tr>
              <a:tr h="42399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Correct recruitment process: - Application, short listing, interview, references and CRB check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Inadequate recruitment of staff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5184303"/>
                  </a:ext>
                </a:extLst>
              </a:tr>
              <a:tr h="273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Provide up to date and appropriate staff training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Inadequate staff training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1912749"/>
                  </a:ext>
                </a:extLst>
              </a:tr>
              <a:tr h="51774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Ensure that the correct policies are all put in place.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Assign a designated safeguarding officer.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Inadequate child protection and safeguarding policies put in place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6884886"/>
                  </a:ext>
                </a:extLst>
              </a:tr>
              <a:tr h="273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Secure appropriate funding – grant applications etc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Lack of funding to ensure that everything is done correctly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901127"/>
                  </a:ext>
                </a:extLst>
              </a:tr>
              <a:tr h="273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A parent representative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Parent involvement, keeping the parents updated etc</a:t>
                      </a:r>
                      <a:endParaRPr lang="en-GB" sz="9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001" marR="28859" marT="48462" marB="48462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2251"/>
                  </a:ext>
                </a:extLst>
              </a:tr>
            </a:tbl>
          </a:graphicData>
        </a:graphic>
      </p:graphicFrame>
      <p:pic>
        <p:nvPicPr>
          <p:cNvPr id="7" name="19">
            <a:hlinkClick r:id="" action="ppaction://media"/>
            <a:extLst>
              <a:ext uri="{FF2B5EF4-FFF2-40B4-BE49-F238E27FC236}">
                <a16:creationId xmlns:a16="http://schemas.microsoft.com/office/drawing/2014/main" id="{59673BC3-0600-4108-9AAB-D52C706C54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44960" y="64327"/>
            <a:ext cx="365760" cy="646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97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62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99ECD84-C10C-4D8E-BBDC-48976DFE9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668" y="640080"/>
            <a:ext cx="10915252" cy="5263134"/>
          </a:xfrm>
          <a:prstGeom prst="rect">
            <a:avLst/>
          </a:prstGeom>
          <a:noFill/>
          <a:ln w="31750" cap="sq">
            <a:solidFill>
              <a:schemeClr val="accent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C89463-D318-4EC4-8DC8-2A360E194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2767"/>
            <a:ext cx="10585166" cy="49377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40657-0713-45DB-8143-C0EEFC45F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624" y="1122807"/>
            <a:ext cx="9954443" cy="4297680"/>
          </a:xfrm>
          <a:noFill/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Conclusion…</a:t>
            </a:r>
          </a:p>
        </p:txBody>
      </p:sp>
      <p:pic>
        <p:nvPicPr>
          <p:cNvPr id="4" name="20">
            <a:hlinkClick r:id="" action="ppaction://media"/>
            <a:extLst>
              <a:ext uri="{FF2B5EF4-FFF2-40B4-BE49-F238E27FC236}">
                <a16:creationId xmlns:a16="http://schemas.microsoft.com/office/drawing/2014/main" id="{A59B49A7-AAFF-483C-976F-A18348F760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>
            <a:off x="10822404" y="954786"/>
            <a:ext cx="335280" cy="59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76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50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861C2-082D-43FA-AC82-2C712B70F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98DB3-C915-4B24-AC75-8C1246523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736" y="2495169"/>
            <a:ext cx="10703814" cy="4191381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BBC,. (2010).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Little Ted’s was ‘idea’ place for Vanessa George Abuse.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[WWW]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https://www.bbc.co.uk/news/uk-england-devon-11682161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July, 2021).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BBC,. (2010).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Mother’s anguish over Little Ted’s nursery abuse review.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[WWW]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https://www.bbc.co.uk/news/uk-england-devon-11693130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July, 2021).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Claire Sharp, (2021). Senior Training Officer for Children In Wales: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for the Designated Safeguarding Person.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(Accessed/Completed, 2021).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u__Vanessa_George_Case_Review.pdf (storage.googleapis.com)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Mindtools.com,. (No Date).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 Field Analysis.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[WWW].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https://www.mindtools.com/pages/article/newTED_06.htm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July, 2021).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Care Wales,. (No Date).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Practice Review Report: Vanessa George.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[WWW]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https://socialcare.wales/cms_assets/file-uploads/Vanessa-George-Practice-Review-Safeguarding-pack-v.3.pdf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July, 2021).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Tassoni, P.,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Beith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K., Bulman, K., Griffin, S. (2010).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Level 3 Diploma Children And Young Peoples Workforce Early Learning And Childcare.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(p.110)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Heinemann Education Publishers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Cambridge Dictionary,. (2021).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Practice.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[WWW]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https://dictionary.cambridge.org/dictionary/english/practice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July, 2021).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Cambridge University Press,. (2021).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[WWW]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https://dictionary.cambridge.org/dictionary/english/management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July, 2021).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Open University,. (2008).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Children.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(p.117). Milton Keynes: The Open University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6000"/>
              </a:lnSpc>
              <a:spcAft>
                <a:spcPts val="800"/>
              </a:spcAft>
            </a:pP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UK:Gov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(No Date).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Whistleblowing for employees.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[WWW] </a:t>
            </a:r>
            <a:r>
              <a:rPr lang="en-GB" sz="1800" b="1" u="sng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https://www.gov.uk/whistleblowing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July, 2021).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431621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74</TotalTime>
  <Words>718</Words>
  <Application>Microsoft Office PowerPoint</Application>
  <PresentationFormat>Widescreen</PresentationFormat>
  <Paragraphs>69</Paragraphs>
  <Slides>21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Gill Sans MT</vt:lpstr>
      <vt:lpstr>Parcel</vt:lpstr>
      <vt:lpstr>With detailed reference to a range of literature, critically review and analyse a challenge or barrier to the fulfilment of children’s rights faced by a relevant institution/organisation and suggest a possible approach to tackling this issue. You should include a relevant analysis tool (for example, a force field analysis) to further support your discussion</vt:lpstr>
      <vt:lpstr>Disclosure – Data Protection</vt:lpstr>
      <vt:lpstr>Contents:</vt:lpstr>
      <vt:lpstr>Analysing Tool</vt:lpstr>
      <vt:lpstr>Force Field Analysis: (Mindtools.com, No Date)</vt:lpstr>
      <vt:lpstr>To define…</vt:lpstr>
      <vt:lpstr>Next, the organisation…</vt:lpstr>
      <vt:lpstr>Data Protection -  Nursery Z</vt:lpstr>
      <vt:lpstr>The Case study…</vt:lpstr>
      <vt:lpstr>Why it happened…</vt:lpstr>
      <vt:lpstr>Lack of provision led to…</vt:lpstr>
      <vt:lpstr>Report recommendations…</vt:lpstr>
      <vt:lpstr>Barriers &amp; Challenges…</vt:lpstr>
      <vt:lpstr>Management…</vt:lpstr>
      <vt:lpstr>Staffing…</vt:lpstr>
      <vt:lpstr>Service User…</vt:lpstr>
      <vt:lpstr>Barrier/challenge = Negative impact on the fulfilment of children’s rights</vt:lpstr>
      <vt:lpstr>Moving Forward…</vt:lpstr>
      <vt:lpstr>Moving Forward…</vt:lpstr>
      <vt:lpstr>Conclusion…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With detailed reference to a range of literature, critically review and analyse a challenge or barrier to the fulfilment of children’s rights faced by a relevant institution/organisation and suggest a possible approach to tackling this issue. You should include a relevant analysis tool (for example, a force field analysis) to further support your discussion</dc:title>
  <dc:creator>Hollie Gibbins</dc:creator>
  <cp:lastModifiedBy>Hollie Gibbins</cp:lastModifiedBy>
  <cp:revision>1</cp:revision>
  <dcterms:created xsi:type="dcterms:W3CDTF">2021-07-15T16:12:58Z</dcterms:created>
  <dcterms:modified xsi:type="dcterms:W3CDTF">2021-07-15T17:27:05Z</dcterms:modified>
</cp:coreProperties>
</file>