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20"/>
  </p:notesMasterIdLst>
  <p:handoutMasterIdLst>
    <p:handoutMasterId r:id="rId21"/>
  </p:handoutMasterIdLst>
  <p:sldIdLst>
    <p:sldId id="374" r:id="rId5"/>
    <p:sldId id="270" r:id="rId6"/>
    <p:sldId id="389" r:id="rId7"/>
    <p:sldId id="375" r:id="rId8"/>
    <p:sldId id="376" r:id="rId9"/>
    <p:sldId id="377" r:id="rId10"/>
    <p:sldId id="382" r:id="rId11"/>
    <p:sldId id="386" r:id="rId12"/>
    <p:sldId id="387" r:id="rId13"/>
    <p:sldId id="388" r:id="rId14"/>
    <p:sldId id="383" r:id="rId15"/>
    <p:sldId id="378" r:id="rId16"/>
    <p:sldId id="379" r:id="rId17"/>
    <p:sldId id="380" r:id="rId18"/>
    <p:sldId id="293"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52" d="100"/>
          <a:sy n="52" d="100"/>
        </p:scale>
        <p:origin x="1206" y="6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08/10/2026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08/10/2026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15</a:t>
            </a:fld>
            <a:endParaRPr lang="en-US"/>
          </a:p>
        </p:txBody>
      </p:sp>
    </p:spTree>
    <p:extLst>
      <p:ext uri="{BB962C8B-B14F-4D97-AF65-F5344CB8AC3E}">
        <p14:creationId xmlns:p14="http://schemas.microsoft.com/office/powerpoint/2010/main" val="2417434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08/10/2026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b="1" dirty="0">
                <a:solidFill>
                  <a:srgbClr val="080808"/>
                </a:solidFill>
              </a:rPr>
            </a:br>
            <a:r>
              <a:rPr lang="en-GB" sz="4400" b="1" dirty="0">
                <a:solidFill>
                  <a:srgbClr val="080808"/>
                </a:solidFill>
              </a:rPr>
              <a:t>Part 4</a:t>
            </a: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a:t>
            </a:r>
            <a:r>
              <a:rPr lang="en-GB" b="1" dirty="0">
                <a:solidFill>
                  <a:srgbClr val="080808"/>
                </a:solidFill>
              </a:rPr>
              <a:t>12</a:t>
            </a:r>
            <a:endParaRPr lang="en-GB" sz="2400" b="1" dirty="0">
              <a:solidFill>
                <a:srgbClr val="080808"/>
              </a:solidFill>
            </a:endParaRPr>
          </a:p>
          <a:p>
            <a:r>
              <a:rPr lang="en-GB" dirty="0"/>
              <a:t>8</a:t>
            </a:r>
            <a:r>
              <a:rPr lang="en-GB" baseline="30000" dirty="0"/>
              <a:t>th</a:t>
            </a:r>
            <a:r>
              <a:rPr lang="en-GB" dirty="0"/>
              <a:t> October 2026</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Reminder of Directed Study</a:t>
            </a:r>
          </a:p>
        </p:txBody>
      </p:sp>
      <p:sp>
        <p:nvSpPr>
          <p:cNvPr id="5" name="Speech Bubble: Rectangle with Corners Rounded 4">
            <a:extLst>
              <a:ext uri="{FF2B5EF4-FFF2-40B4-BE49-F238E27FC236}">
                <a16:creationId xmlns:a16="http://schemas.microsoft.com/office/drawing/2014/main" id="{86535592-3EDA-7C81-844D-16088A6B3CF9}"/>
              </a:ext>
            </a:extLst>
          </p:cNvPr>
          <p:cNvSpPr/>
          <p:nvPr/>
        </p:nvSpPr>
        <p:spPr>
          <a:xfrm>
            <a:off x="1907459" y="1724647"/>
            <a:ext cx="8642554" cy="3408706"/>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sz="2800" dirty="0"/>
              <a:t>Read the ‘Youth Work Values’ handout (CLD Standards Council Scotland, 2019)</a:t>
            </a:r>
          </a:p>
          <a:p>
            <a:pPr marL="285750" indent="-285750" algn="just">
              <a:buFont typeface="Arial" panose="020B0604020202020204" pitchFamily="34" charset="0"/>
              <a:buChar char="•"/>
            </a:pPr>
            <a:r>
              <a:rPr lang="en-GB" sz="2800" dirty="0"/>
              <a:t>Consider how these standards can be applied to your role as a supervisor</a:t>
            </a:r>
          </a:p>
          <a:p>
            <a:pPr marL="285750" indent="-285750" algn="just">
              <a:buFont typeface="Arial" panose="020B0604020202020204" pitchFamily="34" charset="0"/>
              <a:buChar char="•"/>
            </a:pPr>
            <a:r>
              <a:rPr lang="en-GB" sz="2800" dirty="0"/>
              <a:t>Be prepared to feedback your findings</a:t>
            </a:r>
          </a:p>
        </p:txBody>
      </p:sp>
    </p:spTree>
    <p:extLst>
      <p:ext uri="{BB962C8B-B14F-4D97-AF65-F5344CB8AC3E}">
        <p14:creationId xmlns:p14="http://schemas.microsoft.com/office/powerpoint/2010/main" val="53294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262C8-06E8-7FAD-F9B9-88B9236C9B15}"/>
              </a:ext>
            </a:extLst>
          </p:cNvPr>
          <p:cNvSpPr>
            <a:spLocks noGrp="1"/>
          </p:cNvSpPr>
          <p:nvPr>
            <p:ph type="title"/>
          </p:nvPr>
        </p:nvSpPr>
        <p:spPr>
          <a:xfrm>
            <a:off x="838200" y="365125"/>
            <a:ext cx="10515600" cy="1325563"/>
          </a:xfrm>
        </p:spPr>
        <p:txBody>
          <a:bodyPr anchor="ctr">
            <a:normAutofit/>
          </a:bodyPr>
          <a:lstStyle/>
          <a:p>
            <a:r>
              <a:rPr lang="en-GB" b="1" dirty="0"/>
              <a:t>Feedback</a:t>
            </a:r>
          </a:p>
        </p:txBody>
      </p:sp>
      <p:pic>
        <p:nvPicPr>
          <p:cNvPr id="8" name="Content Placeholder 7" descr="Feedback Picture Transparent HQ PNG Download | FreePNGimg">
            <a:extLst>
              <a:ext uri="{FF2B5EF4-FFF2-40B4-BE49-F238E27FC236}">
                <a16:creationId xmlns:a16="http://schemas.microsoft.com/office/drawing/2014/main" id="{F7173419-CDCA-56E8-4946-AF1F88D55BC4}"/>
              </a:ext>
            </a:extLst>
          </p:cNvPr>
          <p:cNvPicPr>
            <a:picLocks noGrp="1" noChangeAspect="1"/>
          </p:cNvPicPr>
          <p:nvPr>
            <p:ph idx="1"/>
          </p:nvPr>
        </p:nvPicPr>
        <p:blipFill>
          <a:blip r:embed="rId2"/>
          <a:stretch>
            <a:fillRect/>
          </a:stretch>
        </p:blipFill>
        <p:spPr>
          <a:xfrm>
            <a:off x="2029330" y="1253331"/>
            <a:ext cx="8133340" cy="4351338"/>
          </a:xfrm>
          <a:prstGeom prst="rect">
            <a:avLst/>
          </a:prstGeom>
          <a:noFill/>
        </p:spPr>
      </p:pic>
    </p:spTree>
    <p:extLst>
      <p:ext uri="{BB962C8B-B14F-4D97-AF65-F5344CB8AC3E}">
        <p14:creationId xmlns:p14="http://schemas.microsoft.com/office/powerpoint/2010/main" val="205243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FB729-9A5E-41AD-BB61-B7EE7996C2B8}"/>
              </a:ext>
            </a:extLst>
          </p:cNvPr>
          <p:cNvSpPr>
            <a:spLocks noGrp="1"/>
          </p:cNvSpPr>
          <p:nvPr>
            <p:ph type="title"/>
          </p:nvPr>
        </p:nvSpPr>
        <p:spPr/>
        <p:txBody>
          <a:bodyPr/>
          <a:lstStyle/>
          <a:p>
            <a:r>
              <a:rPr lang="en-GB" b="1" dirty="0"/>
              <a:t>Supervision: Bringing It All Together</a:t>
            </a:r>
          </a:p>
        </p:txBody>
      </p:sp>
      <p:sp>
        <p:nvSpPr>
          <p:cNvPr id="3" name="Content Placeholder 2">
            <a:extLst>
              <a:ext uri="{FF2B5EF4-FFF2-40B4-BE49-F238E27FC236}">
                <a16:creationId xmlns:a16="http://schemas.microsoft.com/office/drawing/2014/main" id="{84677376-5062-530A-00E2-543C69529D32}"/>
              </a:ext>
            </a:extLst>
          </p:cNvPr>
          <p:cNvSpPr>
            <a:spLocks noGrp="1"/>
          </p:cNvSpPr>
          <p:nvPr>
            <p:ph idx="1"/>
          </p:nvPr>
        </p:nvSpPr>
        <p:spPr/>
        <p:txBody>
          <a:bodyPr/>
          <a:lstStyle/>
          <a:p>
            <a:r>
              <a:rPr lang="en-GB" dirty="0"/>
              <a:t>If you were explaining supervision to a new colleague in one sentence, what would you say?</a:t>
            </a:r>
          </a:p>
          <a:p>
            <a:endParaRPr lang="en-GB" dirty="0"/>
          </a:p>
        </p:txBody>
      </p:sp>
    </p:spTree>
    <p:extLst>
      <p:ext uri="{BB962C8B-B14F-4D97-AF65-F5344CB8AC3E}">
        <p14:creationId xmlns:p14="http://schemas.microsoft.com/office/powerpoint/2010/main" val="834597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45733-DC0B-6A0E-76D1-61C11D188EEC}"/>
              </a:ext>
            </a:extLst>
          </p:cNvPr>
          <p:cNvSpPr>
            <a:spLocks noGrp="1"/>
          </p:cNvSpPr>
          <p:nvPr>
            <p:ph type="title"/>
          </p:nvPr>
        </p:nvSpPr>
        <p:spPr/>
        <p:txBody>
          <a:bodyPr/>
          <a:lstStyle/>
          <a:p>
            <a:r>
              <a:rPr lang="en-GB" b="1" dirty="0"/>
              <a:t>The 60-Second Challenge </a:t>
            </a:r>
          </a:p>
        </p:txBody>
      </p:sp>
      <p:sp>
        <p:nvSpPr>
          <p:cNvPr id="3" name="Content Placeholder 2">
            <a:extLst>
              <a:ext uri="{FF2B5EF4-FFF2-40B4-BE49-F238E27FC236}">
                <a16:creationId xmlns:a16="http://schemas.microsoft.com/office/drawing/2014/main" id="{93EF2117-06A9-09F9-CB9D-6ADD2C5903CE}"/>
              </a:ext>
            </a:extLst>
          </p:cNvPr>
          <p:cNvSpPr>
            <a:spLocks noGrp="1"/>
          </p:cNvSpPr>
          <p:nvPr>
            <p:ph idx="1"/>
          </p:nvPr>
        </p:nvSpPr>
        <p:spPr/>
        <p:txBody>
          <a:bodyPr/>
          <a:lstStyle/>
          <a:p>
            <a:r>
              <a:rPr lang="en-GB" dirty="0"/>
              <a:t>You have 60 seconds to write down everything you remember about supervision…</a:t>
            </a:r>
          </a:p>
          <a:p>
            <a:endParaRPr lang="en-GB" dirty="0"/>
          </a:p>
        </p:txBody>
      </p:sp>
    </p:spTree>
    <p:extLst>
      <p:ext uri="{BB962C8B-B14F-4D97-AF65-F5344CB8AC3E}">
        <p14:creationId xmlns:p14="http://schemas.microsoft.com/office/powerpoint/2010/main" val="776301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2397B-4630-EED0-BCD1-3171D9C32E5D}"/>
              </a:ext>
            </a:extLst>
          </p:cNvPr>
          <p:cNvSpPr>
            <a:spLocks noGrp="1"/>
          </p:cNvSpPr>
          <p:nvPr>
            <p:ph type="title"/>
          </p:nvPr>
        </p:nvSpPr>
        <p:spPr/>
        <p:txBody>
          <a:bodyPr/>
          <a:lstStyle/>
          <a:p>
            <a:r>
              <a:rPr lang="en-GB" b="1" dirty="0"/>
              <a:t>Functions Refresher</a:t>
            </a:r>
          </a:p>
        </p:txBody>
      </p:sp>
      <p:sp>
        <p:nvSpPr>
          <p:cNvPr id="4" name="Content Placeholder 3">
            <a:extLst>
              <a:ext uri="{FF2B5EF4-FFF2-40B4-BE49-F238E27FC236}">
                <a16:creationId xmlns:a16="http://schemas.microsoft.com/office/drawing/2014/main" id="{ABB9B7AF-4156-3362-1C7E-B757B1565288}"/>
              </a:ext>
            </a:extLst>
          </p:cNvPr>
          <p:cNvSpPr>
            <a:spLocks noGrp="1"/>
          </p:cNvSpPr>
          <p:nvPr>
            <p:ph sz="half" idx="1"/>
          </p:nvPr>
        </p:nvSpPr>
        <p:spPr/>
        <p:txBody>
          <a:bodyPr/>
          <a:lstStyle/>
          <a:p>
            <a:pPr fontAlgn="t">
              <a:buNone/>
            </a:pPr>
            <a:r>
              <a:rPr lang="en-GB" b="1" dirty="0"/>
              <a:t>Formative</a:t>
            </a:r>
          </a:p>
          <a:p>
            <a:pPr fontAlgn="t"/>
            <a:r>
              <a:rPr lang="en-GB" dirty="0"/>
              <a:t>Learning, development, reflection.</a:t>
            </a:r>
          </a:p>
          <a:p>
            <a:pPr fontAlgn="t">
              <a:buNone/>
            </a:pPr>
            <a:r>
              <a:rPr lang="en-GB" b="1" dirty="0"/>
              <a:t>Normative</a:t>
            </a:r>
          </a:p>
          <a:p>
            <a:pPr fontAlgn="t"/>
            <a:r>
              <a:rPr lang="en-GB" dirty="0"/>
              <a:t>Accountability, policy, safeguarding.</a:t>
            </a:r>
          </a:p>
          <a:p>
            <a:pPr fontAlgn="t">
              <a:buNone/>
            </a:pPr>
            <a:r>
              <a:rPr lang="en-GB" b="1" dirty="0"/>
              <a:t>Restorative</a:t>
            </a:r>
          </a:p>
          <a:p>
            <a:pPr fontAlgn="t"/>
            <a:r>
              <a:rPr lang="en-GB" dirty="0"/>
              <a:t>Support, wellbeing, resilience.</a:t>
            </a:r>
          </a:p>
          <a:p>
            <a:endParaRPr lang="en-GB" dirty="0"/>
          </a:p>
        </p:txBody>
      </p:sp>
      <p:sp>
        <p:nvSpPr>
          <p:cNvPr id="5" name="Content Placeholder 4">
            <a:extLst>
              <a:ext uri="{FF2B5EF4-FFF2-40B4-BE49-F238E27FC236}">
                <a16:creationId xmlns:a16="http://schemas.microsoft.com/office/drawing/2014/main" id="{F8383D1F-12F4-6748-03B3-DA12A0E11E40}"/>
              </a:ext>
            </a:extLst>
          </p:cNvPr>
          <p:cNvSpPr>
            <a:spLocks noGrp="1"/>
          </p:cNvSpPr>
          <p:nvPr>
            <p:ph sz="half" idx="2"/>
          </p:nvPr>
        </p:nvSpPr>
        <p:spPr/>
        <p:txBody>
          <a:bodyPr/>
          <a:lstStyle/>
          <a:p>
            <a:pPr marL="0" indent="0">
              <a:buNone/>
            </a:pPr>
            <a:r>
              <a:rPr lang="en-GB" b="1" dirty="0"/>
              <a:t>Activity:</a:t>
            </a:r>
          </a:p>
          <a:p>
            <a:r>
              <a:rPr lang="en-GB" dirty="0"/>
              <a:t>Please unpack the following scenarios and respond to the questions set…</a:t>
            </a:r>
          </a:p>
          <a:p>
            <a:endParaRPr lang="en-GB" dirty="0"/>
          </a:p>
        </p:txBody>
      </p:sp>
    </p:spTree>
    <p:extLst>
      <p:ext uri="{BB962C8B-B14F-4D97-AF65-F5344CB8AC3E}">
        <p14:creationId xmlns:p14="http://schemas.microsoft.com/office/powerpoint/2010/main" val="2244901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7EA883-E1CE-8B96-77D1-8EB0D3917B38}"/>
              </a:ext>
            </a:extLst>
          </p:cNvPr>
          <p:cNvSpPr>
            <a:spLocks noGrp="1"/>
          </p:cNvSpPr>
          <p:nvPr>
            <p:ph type="title"/>
          </p:nvPr>
        </p:nvSpPr>
        <p:spPr/>
        <p:txBody>
          <a:bodyPr>
            <a:normAutofit/>
          </a:bodyPr>
          <a:lstStyle/>
          <a:p>
            <a:r>
              <a:rPr lang="en-GB" b="1" dirty="0"/>
              <a:t>Case Study 1: </a:t>
            </a:r>
            <a:br>
              <a:rPr lang="en-GB" b="1" dirty="0"/>
            </a:br>
            <a:r>
              <a:rPr lang="en-GB" b="1" dirty="0"/>
              <a:t>"I'm Not Sure I'm Good Enough"</a:t>
            </a:r>
            <a:endParaRPr lang="en-GB" dirty="0"/>
          </a:p>
        </p:txBody>
      </p:sp>
      <p:sp>
        <p:nvSpPr>
          <p:cNvPr id="5" name="Content Placeholder 4">
            <a:extLst>
              <a:ext uri="{FF2B5EF4-FFF2-40B4-BE49-F238E27FC236}">
                <a16:creationId xmlns:a16="http://schemas.microsoft.com/office/drawing/2014/main" id="{4F77DB45-6433-DC0D-9DF3-8E26DDAC579D}"/>
              </a:ext>
            </a:extLst>
          </p:cNvPr>
          <p:cNvSpPr>
            <a:spLocks noGrp="1"/>
          </p:cNvSpPr>
          <p:nvPr>
            <p:ph sz="half" idx="1"/>
          </p:nvPr>
        </p:nvSpPr>
        <p:spPr>
          <a:xfrm>
            <a:off x="838200" y="1825625"/>
            <a:ext cx="6360268" cy="4351338"/>
          </a:xfrm>
        </p:spPr>
        <p:txBody>
          <a:bodyPr>
            <a:normAutofit/>
          </a:bodyPr>
          <a:lstStyle/>
          <a:p>
            <a:pPr fontAlgn="t">
              <a:buNone/>
            </a:pPr>
            <a:r>
              <a:rPr lang="en-GB" b="1" dirty="0"/>
              <a:t>Background</a:t>
            </a:r>
          </a:p>
          <a:p>
            <a:pPr algn="just" fontAlgn="t">
              <a:lnSpc>
                <a:spcPct val="100000"/>
              </a:lnSpc>
            </a:pPr>
            <a:r>
              <a:rPr lang="en-GB" sz="1600" dirty="0"/>
              <a:t>Jordan is a newly appointed youth worker who has been in post for three months. They are enthusiastic and have built positive relationships with young people attending the project.  Recently, Jordan has become increasingly anxious about their work. During team meetings they rarely contribute ideas and often seek reassurance from colleagues about decisions they have made.  </a:t>
            </a:r>
          </a:p>
          <a:p>
            <a:pPr algn="just" fontAlgn="t">
              <a:lnSpc>
                <a:spcPct val="100000"/>
              </a:lnSpc>
            </a:pPr>
            <a:r>
              <a:rPr lang="en-GB" sz="1600" dirty="0"/>
              <a:t>Jordan has told their supervisor: </a:t>
            </a:r>
          </a:p>
          <a:p>
            <a:pPr lvl="1" algn="just" fontAlgn="t">
              <a:lnSpc>
                <a:spcPct val="100000"/>
              </a:lnSpc>
            </a:pPr>
            <a:r>
              <a:rPr lang="en-GB" sz="1600" dirty="0"/>
              <a:t>"Everyone else seems to know exactly what they're doing. I'm worried that I'm letting the young people down”.</a:t>
            </a:r>
          </a:p>
          <a:p>
            <a:pPr algn="just" fontAlgn="t"/>
            <a:r>
              <a:rPr lang="en-GB" sz="1600" dirty="0"/>
              <a:t>Although Jordan works hard, they have started avoiding opportunities to lead group sessions independently.</a:t>
            </a:r>
          </a:p>
          <a:p>
            <a:pPr marL="0" indent="0" fontAlgn="t">
              <a:lnSpc>
                <a:spcPct val="120000"/>
              </a:lnSpc>
              <a:buNone/>
            </a:pPr>
            <a:endParaRPr lang="en-GB" sz="1600" dirty="0"/>
          </a:p>
          <a:p>
            <a:endParaRPr lang="en-GB" dirty="0"/>
          </a:p>
        </p:txBody>
      </p:sp>
      <p:sp>
        <p:nvSpPr>
          <p:cNvPr id="6" name="Content Placeholder 5">
            <a:extLst>
              <a:ext uri="{FF2B5EF4-FFF2-40B4-BE49-F238E27FC236}">
                <a16:creationId xmlns:a16="http://schemas.microsoft.com/office/drawing/2014/main" id="{8C2667CB-D978-9573-F20C-259D76578AB1}"/>
              </a:ext>
            </a:extLst>
          </p:cNvPr>
          <p:cNvSpPr>
            <a:spLocks noGrp="1"/>
          </p:cNvSpPr>
          <p:nvPr>
            <p:ph sz="half" idx="2"/>
          </p:nvPr>
        </p:nvSpPr>
        <p:spPr>
          <a:xfrm>
            <a:off x="7859948" y="1825625"/>
            <a:ext cx="3493851" cy="4351338"/>
          </a:xfrm>
        </p:spPr>
        <p:txBody>
          <a:bodyPr>
            <a:normAutofit/>
          </a:bodyPr>
          <a:lstStyle/>
          <a:p>
            <a:pPr fontAlgn="t">
              <a:buNone/>
            </a:pPr>
            <a:r>
              <a:rPr lang="en-GB" b="1" dirty="0"/>
              <a:t>Your Task</a:t>
            </a:r>
          </a:p>
          <a:p>
            <a:pPr fontAlgn="t">
              <a:buNone/>
            </a:pPr>
            <a:r>
              <a:rPr lang="en-GB" sz="1600" dirty="0"/>
              <a:t>As Jordan's supervisor:</a:t>
            </a:r>
          </a:p>
          <a:p>
            <a:pPr fontAlgn="t">
              <a:buNone/>
            </a:pPr>
            <a:endParaRPr lang="en-GB" sz="1600" dirty="0"/>
          </a:p>
          <a:p>
            <a:pPr marL="342900" lvl="0" indent="-342900" fontAlgn="t">
              <a:buFont typeface="+mj-lt"/>
              <a:buAutoNum type="arabicPeriod"/>
            </a:pPr>
            <a:r>
              <a:rPr lang="en-GB" sz="1600" dirty="0"/>
              <a:t>What issues would you explore?</a:t>
            </a:r>
          </a:p>
          <a:p>
            <a:pPr marL="342900" lvl="0" indent="-342900" fontAlgn="t">
              <a:buFont typeface="+mj-lt"/>
              <a:buAutoNum type="arabicPeriod"/>
            </a:pPr>
            <a:r>
              <a:rPr lang="en-GB" sz="1600" dirty="0"/>
              <a:t>Which supervision function(s) are most relevant?</a:t>
            </a:r>
          </a:p>
          <a:p>
            <a:pPr marL="342900" lvl="0" indent="-342900" fontAlgn="t">
              <a:buFont typeface="+mj-lt"/>
              <a:buAutoNum type="arabicPeriod"/>
            </a:pPr>
            <a:r>
              <a:rPr lang="en-GB" sz="1600" dirty="0"/>
              <a:t>What questions might you ask?</a:t>
            </a:r>
          </a:p>
          <a:p>
            <a:pPr marL="342900" lvl="0" indent="-342900" fontAlgn="t">
              <a:buFont typeface="+mj-lt"/>
              <a:buAutoNum type="arabicPeriod"/>
            </a:pPr>
            <a:r>
              <a:rPr lang="en-GB" sz="1600" dirty="0"/>
              <a:t>What support or actions might be agreed?</a:t>
            </a:r>
          </a:p>
          <a:p>
            <a:pPr marL="342900" lvl="0" indent="-342900" fontAlgn="t">
              <a:buFont typeface="+mj-lt"/>
              <a:buAutoNum type="arabicPeriod"/>
            </a:pPr>
            <a:r>
              <a:rPr lang="en-GB" sz="1600" dirty="0"/>
              <a:t>How could supervision help Jordan develop confidence?</a:t>
            </a:r>
          </a:p>
          <a:p>
            <a:pPr marL="0" indent="0">
              <a:buNone/>
            </a:pPr>
            <a:endParaRPr lang="en-GB" dirty="0"/>
          </a:p>
        </p:txBody>
      </p:sp>
    </p:spTree>
    <p:extLst>
      <p:ext uri="{BB962C8B-B14F-4D97-AF65-F5344CB8AC3E}">
        <p14:creationId xmlns:p14="http://schemas.microsoft.com/office/powerpoint/2010/main" val="210030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42A135-D8AF-B061-DB24-C5F2A1CE6F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9E2DFF-8062-E524-3149-59516D8A0F3F}"/>
              </a:ext>
            </a:extLst>
          </p:cNvPr>
          <p:cNvSpPr>
            <a:spLocks noGrp="1"/>
          </p:cNvSpPr>
          <p:nvPr>
            <p:ph type="title"/>
          </p:nvPr>
        </p:nvSpPr>
        <p:spPr/>
        <p:txBody>
          <a:bodyPr>
            <a:normAutofit/>
          </a:bodyPr>
          <a:lstStyle/>
          <a:p>
            <a:r>
              <a:rPr lang="en-GB" b="1" dirty="0"/>
              <a:t>Case Study 2: </a:t>
            </a:r>
            <a:br>
              <a:rPr lang="en-GB" b="1" dirty="0"/>
            </a:br>
            <a:r>
              <a:rPr lang="en-GB" b="1" dirty="0"/>
              <a:t>"The Missing Records"</a:t>
            </a:r>
          </a:p>
        </p:txBody>
      </p:sp>
      <p:sp>
        <p:nvSpPr>
          <p:cNvPr id="5" name="Content Placeholder 4">
            <a:extLst>
              <a:ext uri="{FF2B5EF4-FFF2-40B4-BE49-F238E27FC236}">
                <a16:creationId xmlns:a16="http://schemas.microsoft.com/office/drawing/2014/main" id="{01573FD8-2794-EC68-7C3B-F6D84F2EB5BD}"/>
              </a:ext>
            </a:extLst>
          </p:cNvPr>
          <p:cNvSpPr>
            <a:spLocks noGrp="1"/>
          </p:cNvSpPr>
          <p:nvPr>
            <p:ph sz="half" idx="1"/>
          </p:nvPr>
        </p:nvSpPr>
        <p:spPr>
          <a:xfrm>
            <a:off x="838200" y="1825625"/>
            <a:ext cx="6360268" cy="4351338"/>
          </a:xfrm>
        </p:spPr>
        <p:txBody>
          <a:bodyPr>
            <a:normAutofit/>
          </a:bodyPr>
          <a:lstStyle/>
          <a:p>
            <a:pPr fontAlgn="t">
              <a:buNone/>
            </a:pPr>
            <a:r>
              <a:rPr lang="en-GB" b="1" dirty="0"/>
              <a:t>Background</a:t>
            </a:r>
          </a:p>
          <a:p>
            <a:pPr fontAlgn="t"/>
            <a:r>
              <a:rPr lang="en-GB" sz="1600" dirty="0"/>
              <a:t>Sam is an experienced youth worker who has excellent relationships with young people and is highly regarded within the organisation.</a:t>
            </a:r>
          </a:p>
          <a:p>
            <a:pPr fontAlgn="t"/>
            <a:r>
              <a:rPr lang="en-GB" sz="1600" dirty="0"/>
              <a:t>Over the last two months, however, several pieces of required recording and monitoring paperwork have been submitted late. Some records are incomplete and two incident forms are still outstanding.</a:t>
            </a:r>
          </a:p>
          <a:p>
            <a:pPr fontAlgn="t"/>
            <a:r>
              <a:rPr lang="en-GB" sz="1600" dirty="0"/>
              <a:t>When questioned about this, Sam responded:</a:t>
            </a:r>
          </a:p>
          <a:p>
            <a:pPr lvl="1" algn="just" fontAlgn="t"/>
            <a:r>
              <a:rPr lang="en-GB" sz="1600" dirty="0"/>
              <a:t>"I know the paperwork is important, but I'd rather spend my time working directly with young people”.</a:t>
            </a:r>
          </a:p>
          <a:p>
            <a:pPr algn="just" fontAlgn="t"/>
            <a:r>
              <a:rPr lang="en-GB" sz="1600" dirty="0"/>
              <a:t>No safeguarding concerns have been identified, but managers are worried that organisational requirements are not being met.</a:t>
            </a:r>
          </a:p>
          <a:p>
            <a:pPr algn="just" fontAlgn="t"/>
            <a:endParaRPr lang="en-GB" dirty="0"/>
          </a:p>
          <a:p>
            <a:pPr algn="just" fontAlgn="t">
              <a:lnSpc>
                <a:spcPct val="100000"/>
              </a:lnSpc>
            </a:pPr>
            <a:endParaRPr lang="en-GB" dirty="0"/>
          </a:p>
        </p:txBody>
      </p:sp>
      <p:sp>
        <p:nvSpPr>
          <p:cNvPr id="6" name="Content Placeholder 5">
            <a:extLst>
              <a:ext uri="{FF2B5EF4-FFF2-40B4-BE49-F238E27FC236}">
                <a16:creationId xmlns:a16="http://schemas.microsoft.com/office/drawing/2014/main" id="{018EC29A-AB2F-2275-8C79-2292F3AC18D1}"/>
              </a:ext>
            </a:extLst>
          </p:cNvPr>
          <p:cNvSpPr>
            <a:spLocks noGrp="1"/>
          </p:cNvSpPr>
          <p:nvPr>
            <p:ph sz="half" idx="2"/>
          </p:nvPr>
        </p:nvSpPr>
        <p:spPr>
          <a:xfrm>
            <a:off x="7859948" y="1825625"/>
            <a:ext cx="3493851" cy="4351338"/>
          </a:xfrm>
        </p:spPr>
        <p:txBody>
          <a:bodyPr>
            <a:normAutofit/>
          </a:bodyPr>
          <a:lstStyle/>
          <a:p>
            <a:pPr fontAlgn="t">
              <a:buNone/>
            </a:pPr>
            <a:r>
              <a:rPr lang="en-GB" b="1" dirty="0"/>
              <a:t>Your Task</a:t>
            </a:r>
          </a:p>
          <a:p>
            <a:pPr fontAlgn="t">
              <a:buNone/>
            </a:pPr>
            <a:r>
              <a:rPr lang="en-GB" sz="1600" dirty="0"/>
              <a:t>As Sam's supervisor:</a:t>
            </a:r>
          </a:p>
          <a:p>
            <a:pPr fontAlgn="t">
              <a:buNone/>
            </a:pPr>
            <a:endParaRPr lang="en-GB" sz="1600" dirty="0"/>
          </a:p>
          <a:p>
            <a:pPr marL="342900" lvl="0" indent="-342900" fontAlgn="t">
              <a:buFont typeface="+mj-lt"/>
              <a:buAutoNum type="arabicPeriod"/>
            </a:pPr>
            <a:r>
              <a:rPr lang="en-GB" sz="1600" dirty="0"/>
              <a:t>What would be your main priorities?</a:t>
            </a:r>
          </a:p>
          <a:p>
            <a:pPr marL="342900" lvl="0" indent="-342900" fontAlgn="t">
              <a:buFont typeface="+mj-lt"/>
              <a:buAutoNum type="arabicPeriod"/>
            </a:pPr>
            <a:r>
              <a:rPr lang="en-GB" sz="1600" dirty="0"/>
              <a:t>Which supervision function is most prominent?</a:t>
            </a:r>
          </a:p>
          <a:p>
            <a:pPr marL="342900" lvl="0" indent="-342900" fontAlgn="t">
              <a:buFont typeface="+mj-lt"/>
              <a:buAutoNum type="arabicPeriod"/>
            </a:pPr>
            <a:r>
              <a:rPr lang="en-GB" sz="1600" dirty="0"/>
              <a:t>How would you balance support and accountability?</a:t>
            </a:r>
          </a:p>
          <a:p>
            <a:pPr marL="342900" lvl="0" indent="-342900" fontAlgn="t">
              <a:buFont typeface="+mj-lt"/>
              <a:buAutoNum type="arabicPeriod"/>
            </a:pPr>
            <a:r>
              <a:rPr lang="en-GB" sz="1600" dirty="0"/>
              <a:t>What questions would you ask?</a:t>
            </a:r>
          </a:p>
          <a:p>
            <a:pPr marL="342900" lvl="0" indent="-342900" fontAlgn="t">
              <a:buFont typeface="+mj-lt"/>
              <a:buAutoNum type="arabicPeriod"/>
            </a:pPr>
            <a:r>
              <a:rPr lang="en-GB" sz="1600" dirty="0"/>
              <a:t>What action plan could be developed?</a:t>
            </a:r>
            <a:endParaRPr lang="en-GB" dirty="0"/>
          </a:p>
        </p:txBody>
      </p:sp>
    </p:spTree>
    <p:extLst>
      <p:ext uri="{BB962C8B-B14F-4D97-AF65-F5344CB8AC3E}">
        <p14:creationId xmlns:p14="http://schemas.microsoft.com/office/powerpoint/2010/main" val="4205570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3FCD3-71BF-16C3-8ED8-C3A837B8EBB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34D1732-A8AB-7E6D-206A-233AEC5CFE49}"/>
              </a:ext>
            </a:extLst>
          </p:cNvPr>
          <p:cNvSpPr>
            <a:spLocks noGrp="1"/>
          </p:cNvSpPr>
          <p:nvPr>
            <p:ph type="title"/>
          </p:nvPr>
        </p:nvSpPr>
        <p:spPr/>
        <p:txBody>
          <a:bodyPr>
            <a:normAutofit/>
          </a:bodyPr>
          <a:lstStyle/>
          <a:p>
            <a:r>
              <a:rPr lang="en-GB" b="1" dirty="0"/>
              <a:t>Case Study 3: </a:t>
            </a:r>
            <a:br>
              <a:rPr lang="en-GB" b="1" dirty="0"/>
            </a:br>
            <a:r>
              <a:rPr lang="en-GB" b="1" dirty="0"/>
              <a:t>"I Can't Switch Off"</a:t>
            </a:r>
            <a:endParaRPr lang="en-GB" dirty="0"/>
          </a:p>
        </p:txBody>
      </p:sp>
      <p:sp>
        <p:nvSpPr>
          <p:cNvPr id="5" name="Content Placeholder 4">
            <a:extLst>
              <a:ext uri="{FF2B5EF4-FFF2-40B4-BE49-F238E27FC236}">
                <a16:creationId xmlns:a16="http://schemas.microsoft.com/office/drawing/2014/main" id="{4A3C8D32-C9C7-D719-9007-230EB485C926}"/>
              </a:ext>
            </a:extLst>
          </p:cNvPr>
          <p:cNvSpPr>
            <a:spLocks noGrp="1"/>
          </p:cNvSpPr>
          <p:nvPr>
            <p:ph sz="half" idx="1"/>
          </p:nvPr>
        </p:nvSpPr>
        <p:spPr>
          <a:xfrm>
            <a:off x="838200" y="1825625"/>
            <a:ext cx="6360268" cy="4351338"/>
          </a:xfrm>
        </p:spPr>
        <p:txBody>
          <a:bodyPr>
            <a:normAutofit/>
          </a:bodyPr>
          <a:lstStyle/>
          <a:p>
            <a:pPr fontAlgn="t">
              <a:buNone/>
            </a:pPr>
            <a:r>
              <a:rPr lang="en-GB" b="1" dirty="0"/>
              <a:t>Background</a:t>
            </a:r>
          </a:p>
          <a:p>
            <a:pPr algn="just" fontAlgn="t">
              <a:lnSpc>
                <a:spcPct val="100000"/>
              </a:lnSpc>
            </a:pPr>
            <a:r>
              <a:rPr lang="en-GB" sz="1600" dirty="0"/>
              <a:t>Nicky has worked in community youth work for five years and is normally positive and resilient. Over recent weeks, Nicky has supported several young people experiencing homelessness, family breakdown and mental health difficulties.  Nicky has become tearful during work, regularly stays late and reports feeling exhausted. </a:t>
            </a:r>
          </a:p>
          <a:p>
            <a:pPr algn="just" fontAlgn="t">
              <a:lnSpc>
                <a:spcPct val="100000"/>
              </a:lnSpc>
            </a:pPr>
            <a:r>
              <a:rPr lang="en-GB" sz="1600" dirty="0"/>
              <a:t>During supervision Nicky says:</a:t>
            </a:r>
          </a:p>
          <a:p>
            <a:pPr lvl="1" algn="just" fontAlgn="t">
              <a:lnSpc>
                <a:spcPct val="100000"/>
              </a:lnSpc>
            </a:pPr>
            <a:r>
              <a:rPr lang="en-GB" sz="1600" dirty="0"/>
              <a:t>“The stories are staying with me when I go home.  I feel guilty when I am not available to the young people”.</a:t>
            </a:r>
          </a:p>
          <a:p>
            <a:pPr algn="just" fontAlgn="t"/>
            <a:r>
              <a:rPr lang="en-GB" sz="1600" dirty="0"/>
              <a:t>Colleagues have noticed Nicky appears withdrawn and less engaged than usual.</a:t>
            </a:r>
          </a:p>
          <a:p>
            <a:pPr algn="just" fontAlgn="t">
              <a:lnSpc>
                <a:spcPct val="100000"/>
              </a:lnSpc>
            </a:pPr>
            <a:endParaRPr lang="en-GB" sz="1600" dirty="0"/>
          </a:p>
          <a:p>
            <a:pPr marL="0" indent="0" fontAlgn="t">
              <a:lnSpc>
                <a:spcPct val="120000"/>
              </a:lnSpc>
              <a:buNone/>
            </a:pPr>
            <a:endParaRPr lang="en-GB" sz="1600" dirty="0"/>
          </a:p>
          <a:p>
            <a:endParaRPr lang="en-GB" dirty="0"/>
          </a:p>
        </p:txBody>
      </p:sp>
      <p:sp>
        <p:nvSpPr>
          <p:cNvPr id="6" name="Content Placeholder 5">
            <a:extLst>
              <a:ext uri="{FF2B5EF4-FFF2-40B4-BE49-F238E27FC236}">
                <a16:creationId xmlns:a16="http://schemas.microsoft.com/office/drawing/2014/main" id="{6104D043-70D9-BACE-818D-481DCA56A615}"/>
              </a:ext>
            </a:extLst>
          </p:cNvPr>
          <p:cNvSpPr>
            <a:spLocks noGrp="1"/>
          </p:cNvSpPr>
          <p:nvPr>
            <p:ph sz="half" idx="2"/>
          </p:nvPr>
        </p:nvSpPr>
        <p:spPr>
          <a:xfrm>
            <a:off x="7859948" y="1825625"/>
            <a:ext cx="3493851" cy="4351338"/>
          </a:xfrm>
        </p:spPr>
        <p:txBody>
          <a:bodyPr>
            <a:normAutofit/>
          </a:bodyPr>
          <a:lstStyle/>
          <a:p>
            <a:pPr fontAlgn="t">
              <a:buNone/>
            </a:pPr>
            <a:r>
              <a:rPr lang="en-GB" b="1" dirty="0"/>
              <a:t>Your Task</a:t>
            </a:r>
          </a:p>
          <a:p>
            <a:pPr fontAlgn="t">
              <a:buNone/>
            </a:pPr>
            <a:r>
              <a:rPr lang="en-GB" sz="1600" dirty="0"/>
              <a:t>As Nicky's supervisor:</a:t>
            </a:r>
          </a:p>
          <a:p>
            <a:pPr marL="342900" lvl="0" indent="-342900" fontAlgn="t">
              <a:buFont typeface="+mj-lt"/>
              <a:buAutoNum type="arabicPeriod"/>
            </a:pPr>
            <a:r>
              <a:rPr lang="en-GB" sz="1600" dirty="0"/>
              <a:t>What concerns would you want to explore?</a:t>
            </a:r>
          </a:p>
          <a:p>
            <a:pPr marL="342900" lvl="0" indent="-342900" fontAlgn="t">
              <a:buFont typeface="+mj-lt"/>
              <a:buAutoNum type="arabicPeriod"/>
            </a:pPr>
            <a:r>
              <a:rPr lang="en-GB" sz="1600" dirty="0"/>
              <a:t>Which supervision function should take priority?</a:t>
            </a:r>
          </a:p>
          <a:p>
            <a:pPr marL="342900" lvl="0" indent="-342900" fontAlgn="t">
              <a:buFont typeface="+mj-lt"/>
              <a:buAutoNum type="arabicPeriod"/>
            </a:pPr>
            <a:r>
              <a:rPr lang="en-GB" sz="1600" dirty="0"/>
              <a:t>What questions would you ask?</a:t>
            </a:r>
          </a:p>
          <a:p>
            <a:pPr marL="342900" lvl="0" indent="-342900" fontAlgn="t">
              <a:buFont typeface="+mj-lt"/>
              <a:buAutoNum type="arabicPeriod"/>
            </a:pPr>
            <a:r>
              <a:rPr lang="en-GB" sz="1600" dirty="0"/>
              <a:t>How would you support wellbeing whilst maintaining effective practice?</a:t>
            </a:r>
          </a:p>
          <a:p>
            <a:pPr marL="342900" lvl="0" indent="-342900" fontAlgn="t">
              <a:buFont typeface="+mj-lt"/>
              <a:buAutoNum type="arabicPeriod"/>
            </a:pPr>
            <a:r>
              <a:rPr lang="en-GB" sz="1600" dirty="0"/>
              <a:t>What boundaries may need discussion?</a:t>
            </a:r>
            <a:endParaRPr lang="en-GB" dirty="0"/>
          </a:p>
        </p:txBody>
      </p:sp>
    </p:spTree>
    <p:extLst>
      <p:ext uri="{BB962C8B-B14F-4D97-AF65-F5344CB8AC3E}">
        <p14:creationId xmlns:p14="http://schemas.microsoft.com/office/powerpoint/2010/main" val="2073271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497016-1248-F1FC-1B4C-AFA33576073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240B900-5FFB-E15F-6AC7-3F59AB0F85BD}"/>
              </a:ext>
            </a:extLst>
          </p:cNvPr>
          <p:cNvSpPr>
            <a:spLocks noGrp="1"/>
          </p:cNvSpPr>
          <p:nvPr>
            <p:ph type="title"/>
          </p:nvPr>
        </p:nvSpPr>
        <p:spPr/>
        <p:txBody>
          <a:bodyPr>
            <a:normAutofit/>
          </a:bodyPr>
          <a:lstStyle/>
          <a:p>
            <a:r>
              <a:rPr lang="en-GB" b="1" dirty="0"/>
              <a:t>Case Study 4: </a:t>
            </a:r>
            <a:br>
              <a:rPr lang="en-GB" b="1" dirty="0"/>
            </a:br>
            <a:r>
              <a:rPr lang="en-GB" b="1" dirty="0"/>
              <a:t>"The Challenging Session"</a:t>
            </a:r>
            <a:endParaRPr lang="en-GB" dirty="0"/>
          </a:p>
        </p:txBody>
      </p:sp>
      <p:sp>
        <p:nvSpPr>
          <p:cNvPr id="5" name="Content Placeholder 4">
            <a:extLst>
              <a:ext uri="{FF2B5EF4-FFF2-40B4-BE49-F238E27FC236}">
                <a16:creationId xmlns:a16="http://schemas.microsoft.com/office/drawing/2014/main" id="{989AE3F7-E9C8-BA95-10BE-70F9861CB380}"/>
              </a:ext>
            </a:extLst>
          </p:cNvPr>
          <p:cNvSpPr>
            <a:spLocks noGrp="1"/>
          </p:cNvSpPr>
          <p:nvPr>
            <p:ph sz="half" idx="1"/>
          </p:nvPr>
        </p:nvSpPr>
        <p:spPr>
          <a:xfrm>
            <a:off x="838200" y="1825625"/>
            <a:ext cx="6360268" cy="4351338"/>
          </a:xfrm>
        </p:spPr>
        <p:txBody>
          <a:bodyPr>
            <a:normAutofit/>
          </a:bodyPr>
          <a:lstStyle/>
          <a:p>
            <a:pPr fontAlgn="t">
              <a:buNone/>
            </a:pPr>
            <a:r>
              <a:rPr lang="en-GB" b="1" dirty="0"/>
              <a:t>Background</a:t>
            </a:r>
          </a:p>
          <a:p>
            <a:pPr algn="just" fontAlgn="t">
              <a:lnSpc>
                <a:spcPct val="100000"/>
              </a:lnSpc>
            </a:pPr>
            <a:r>
              <a:rPr lang="en-GB" sz="1600" dirty="0"/>
              <a:t>During a recent youth club session, several young people became disruptive. One young person accused Taylor, the youth worker, of being unfair when managing behaviour. Taylor became frustrated and raised their voice in front of the group. </a:t>
            </a:r>
          </a:p>
          <a:p>
            <a:pPr algn="just" fontAlgn="t">
              <a:lnSpc>
                <a:spcPct val="100000"/>
              </a:lnSpc>
            </a:pPr>
            <a:r>
              <a:rPr lang="en-GB" sz="1600" dirty="0"/>
              <a:t>Following the session, Taylor reflected:</a:t>
            </a:r>
          </a:p>
          <a:p>
            <a:pPr lvl="1" algn="just" fontAlgn="t">
              <a:lnSpc>
                <a:spcPct val="100000"/>
              </a:lnSpc>
            </a:pPr>
            <a:r>
              <a:rPr lang="en-GB" sz="1600" dirty="0"/>
              <a:t>"I don't think I handled it very well. I felt like I was losing control and reacted without thinking”.</a:t>
            </a:r>
          </a:p>
          <a:p>
            <a:pPr algn="just" fontAlgn="t">
              <a:lnSpc>
                <a:spcPct val="100000"/>
              </a:lnSpc>
            </a:pPr>
            <a:r>
              <a:rPr lang="en-GB" sz="1600" dirty="0"/>
              <a:t>No formal complaint has been made, but Taylor feels embarrassed about the incident.</a:t>
            </a:r>
          </a:p>
          <a:p>
            <a:pPr marL="0" indent="0">
              <a:buNone/>
            </a:pPr>
            <a:endParaRPr lang="en-GB" dirty="0"/>
          </a:p>
        </p:txBody>
      </p:sp>
      <p:sp>
        <p:nvSpPr>
          <p:cNvPr id="6" name="Content Placeholder 5">
            <a:extLst>
              <a:ext uri="{FF2B5EF4-FFF2-40B4-BE49-F238E27FC236}">
                <a16:creationId xmlns:a16="http://schemas.microsoft.com/office/drawing/2014/main" id="{B4BEE759-96B6-92C9-6C52-46FAA0A731D9}"/>
              </a:ext>
            </a:extLst>
          </p:cNvPr>
          <p:cNvSpPr>
            <a:spLocks noGrp="1"/>
          </p:cNvSpPr>
          <p:nvPr>
            <p:ph sz="half" idx="2"/>
          </p:nvPr>
        </p:nvSpPr>
        <p:spPr>
          <a:xfrm>
            <a:off x="7859948" y="1825625"/>
            <a:ext cx="3493851" cy="4351338"/>
          </a:xfrm>
        </p:spPr>
        <p:txBody>
          <a:bodyPr>
            <a:normAutofit/>
          </a:bodyPr>
          <a:lstStyle/>
          <a:p>
            <a:pPr fontAlgn="t">
              <a:buNone/>
            </a:pPr>
            <a:r>
              <a:rPr lang="en-GB" b="1" dirty="0"/>
              <a:t>Your Task</a:t>
            </a:r>
          </a:p>
          <a:p>
            <a:pPr fontAlgn="t">
              <a:buNone/>
            </a:pPr>
            <a:r>
              <a:rPr lang="en-GB" sz="1600" dirty="0"/>
              <a:t>As Taylor's supervisor:</a:t>
            </a:r>
          </a:p>
          <a:p>
            <a:pPr marL="342900" lvl="0" indent="-342900" fontAlgn="t">
              <a:buFont typeface="+mj-lt"/>
              <a:buAutoNum type="arabicPeriod"/>
            </a:pPr>
            <a:r>
              <a:rPr lang="en-GB" sz="1600" dirty="0"/>
              <a:t>How would you help Taylor reflect on the situation?</a:t>
            </a:r>
          </a:p>
          <a:p>
            <a:pPr marL="342900" lvl="0" indent="-342900" fontAlgn="t">
              <a:buFont typeface="+mj-lt"/>
              <a:buAutoNum type="arabicPeriod"/>
            </a:pPr>
            <a:r>
              <a:rPr lang="en-GB" sz="1600" dirty="0"/>
              <a:t>Which supervision functions are present?</a:t>
            </a:r>
          </a:p>
          <a:p>
            <a:pPr marL="342900" lvl="0" indent="-342900" fontAlgn="t">
              <a:buFont typeface="+mj-lt"/>
              <a:buAutoNum type="arabicPeriod"/>
            </a:pPr>
            <a:r>
              <a:rPr lang="en-GB" sz="1600" dirty="0"/>
              <a:t>What learning opportunities could be identified?</a:t>
            </a:r>
          </a:p>
          <a:p>
            <a:pPr marL="342900" lvl="0" indent="-342900" fontAlgn="t">
              <a:buFont typeface="+mj-lt"/>
              <a:buAutoNum type="arabicPeriod"/>
            </a:pPr>
            <a:r>
              <a:rPr lang="en-GB" sz="1600" dirty="0"/>
              <a:t>What strengths should also be acknowledged?</a:t>
            </a:r>
          </a:p>
          <a:p>
            <a:pPr marL="342900" lvl="0" indent="-342900" fontAlgn="t">
              <a:buFont typeface="+mj-lt"/>
              <a:buAutoNum type="arabicPeriod"/>
            </a:pPr>
            <a:r>
              <a:rPr lang="en-GB" sz="1600" dirty="0"/>
              <a:t>What actions could support future practice?</a:t>
            </a:r>
            <a:endParaRPr lang="en-GB" dirty="0"/>
          </a:p>
        </p:txBody>
      </p:sp>
    </p:spTree>
    <p:extLst>
      <p:ext uri="{BB962C8B-B14F-4D97-AF65-F5344CB8AC3E}">
        <p14:creationId xmlns:p14="http://schemas.microsoft.com/office/powerpoint/2010/main" val="3234435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7D5B-3684-405E-1489-19D8FA9044EB}"/>
              </a:ext>
            </a:extLst>
          </p:cNvPr>
          <p:cNvSpPr>
            <a:spLocks noGrp="1"/>
          </p:cNvSpPr>
          <p:nvPr>
            <p:ph type="title"/>
          </p:nvPr>
        </p:nvSpPr>
        <p:spPr/>
        <p:txBody>
          <a:bodyPr/>
          <a:lstStyle/>
          <a:p>
            <a:r>
              <a:rPr lang="en-GB" b="1" dirty="0"/>
              <a:t>Designing the Supervision Session</a:t>
            </a:r>
          </a:p>
        </p:txBody>
      </p:sp>
      <p:sp>
        <p:nvSpPr>
          <p:cNvPr id="3" name="Content Placeholder 2">
            <a:extLst>
              <a:ext uri="{FF2B5EF4-FFF2-40B4-BE49-F238E27FC236}">
                <a16:creationId xmlns:a16="http://schemas.microsoft.com/office/drawing/2014/main" id="{49DF83F1-F7DB-ADFC-DB0B-0E80C8ED982B}"/>
              </a:ext>
            </a:extLst>
          </p:cNvPr>
          <p:cNvSpPr>
            <a:spLocks noGrp="1"/>
          </p:cNvSpPr>
          <p:nvPr>
            <p:ph sz="half" idx="1"/>
          </p:nvPr>
        </p:nvSpPr>
        <p:spPr/>
        <p:txBody>
          <a:bodyPr/>
          <a:lstStyle/>
          <a:p>
            <a:pPr marL="0" indent="0">
              <a:buNone/>
            </a:pPr>
            <a:r>
              <a:rPr lang="en-GB" sz="2000" dirty="0"/>
              <a:t>Choose 1 case study and plan a 30-minute supervision session.</a:t>
            </a:r>
          </a:p>
          <a:p>
            <a:pPr fontAlgn="t">
              <a:buNone/>
            </a:pPr>
            <a:r>
              <a:rPr lang="en-GB" sz="2000" b="1" dirty="0"/>
              <a:t>Step 1: Environment</a:t>
            </a:r>
          </a:p>
          <a:p>
            <a:pPr fontAlgn="t"/>
            <a:r>
              <a:rPr lang="en-GB" sz="2000" dirty="0"/>
              <a:t>How will you ensure the supervisee feels safe, respected and able to speak openly?</a:t>
            </a:r>
          </a:p>
          <a:p>
            <a:pPr fontAlgn="t">
              <a:buNone/>
            </a:pPr>
            <a:r>
              <a:rPr lang="en-GB" sz="2000" b="1" dirty="0"/>
              <a:t>Step 2: Agenda</a:t>
            </a:r>
          </a:p>
          <a:p>
            <a:pPr fontAlgn="t"/>
            <a:r>
              <a:rPr lang="en-GB" sz="2000" dirty="0"/>
              <a:t>List 3-5 agenda items</a:t>
            </a:r>
          </a:p>
          <a:p>
            <a:pPr fontAlgn="t">
              <a:buNone/>
            </a:pPr>
            <a:r>
              <a:rPr lang="en-GB" sz="2000" b="1" dirty="0"/>
              <a:t>Step 3: Questions</a:t>
            </a:r>
          </a:p>
          <a:p>
            <a:pPr fontAlgn="t"/>
            <a:r>
              <a:rPr lang="en-GB" sz="2000" dirty="0"/>
              <a:t>Write three supervision questions you would ask</a:t>
            </a:r>
          </a:p>
          <a:p>
            <a:pPr marL="0" indent="0" fontAlgn="t">
              <a:buNone/>
            </a:pPr>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B9933818-4351-1030-9222-067E5B7369F5}"/>
              </a:ext>
            </a:extLst>
          </p:cNvPr>
          <p:cNvSpPr>
            <a:spLocks noGrp="1"/>
          </p:cNvSpPr>
          <p:nvPr>
            <p:ph sz="half" idx="2"/>
          </p:nvPr>
        </p:nvSpPr>
        <p:spPr/>
        <p:txBody>
          <a:bodyPr>
            <a:normAutofit/>
          </a:bodyPr>
          <a:lstStyle/>
          <a:p>
            <a:pPr marL="0" indent="0">
              <a:buNone/>
            </a:pPr>
            <a:r>
              <a:rPr lang="en-GB" sz="2000" b="1" dirty="0"/>
              <a:t>Step 4: Functions</a:t>
            </a:r>
          </a:p>
          <a:p>
            <a:r>
              <a:rPr lang="en-GB" sz="2000" dirty="0"/>
              <a:t>Which supervision function is most prominent? </a:t>
            </a:r>
          </a:p>
          <a:p>
            <a:pPr lvl="1"/>
            <a:r>
              <a:rPr lang="en-GB" sz="1600" dirty="0"/>
              <a:t>Formative ☐ </a:t>
            </a:r>
          </a:p>
          <a:p>
            <a:pPr lvl="1"/>
            <a:r>
              <a:rPr lang="en-GB" sz="1600" dirty="0"/>
              <a:t>Normative ☐</a:t>
            </a:r>
          </a:p>
          <a:p>
            <a:pPr lvl="1"/>
            <a:r>
              <a:rPr lang="en-GB" sz="1600" dirty="0"/>
              <a:t>Restorative ☐</a:t>
            </a:r>
          </a:p>
          <a:p>
            <a:r>
              <a:rPr lang="en-GB" sz="2000" dirty="0"/>
              <a:t>How will the other two still be addressed?</a:t>
            </a:r>
          </a:p>
          <a:p>
            <a:pPr marL="0" indent="0">
              <a:buNone/>
            </a:pPr>
            <a:r>
              <a:rPr lang="en-GB" sz="2000" b="1" dirty="0"/>
              <a:t>Step 5: Actions</a:t>
            </a:r>
          </a:p>
          <a:p>
            <a:r>
              <a:rPr lang="en-GB" sz="2000" dirty="0"/>
              <a:t>What actions will be agreed before the next supervision meeting?</a:t>
            </a:r>
          </a:p>
          <a:p>
            <a:endParaRPr lang="en-GB" sz="2000" dirty="0"/>
          </a:p>
        </p:txBody>
      </p:sp>
    </p:spTree>
    <p:extLst>
      <p:ext uri="{BB962C8B-B14F-4D97-AF65-F5344CB8AC3E}">
        <p14:creationId xmlns:p14="http://schemas.microsoft.com/office/powerpoint/2010/main" val="1443840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CDB71-7A69-BCDA-82F1-BC887333B803}"/>
              </a:ext>
            </a:extLst>
          </p:cNvPr>
          <p:cNvSpPr>
            <a:spLocks noGrp="1"/>
          </p:cNvSpPr>
          <p:nvPr>
            <p:ph type="title"/>
          </p:nvPr>
        </p:nvSpPr>
        <p:spPr/>
        <p:txBody>
          <a:bodyPr>
            <a:normAutofit/>
          </a:bodyPr>
          <a:lstStyle/>
          <a:p>
            <a:pPr fontAlgn="t"/>
            <a:r>
              <a:rPr lang="en-GB" b="1" dirty="0"/>
              <a:t>Becoming a Supervisor:</a:t>
            </a:r>
            <a:br>
              <a:rPr lang="en-GB" b="1" dirty="0"/>
            </a:br>
            <a:r>
              <a:rPr lang="en-GB" b="1" dirty="0"/>
              <a:t>What Makes a Good Supervisor? </a:t>
            </a:r>
            <a:endParaRPr lang="en-GB" dirty="0"/>
          </a:p>
        </p:txBody>
      </p:sp>
      <p:sp>
        <p:nvSpPr>
          <p:cNvPr id="3" name="Content Placeholder 2">
            <a:extLst>
              <a:ext uri="{FF2B5EF4-FFF2-40B4-BE49-F238E27FC236}">
                <a16:creationId xmlns:a16="http://schemas.microsoft.com/office/drawing/2014/main" id="{52C01773-598F-E94C-2717-8A3D4574B700}"/>
              </a:ext>
            </a:extLst>
          </p:cNvPr>
          <p:cNvSpPr>
            <a:spLocks noGrp="1"/>
          </p:cNvSpPr>
          <p:nvPr>
            <p:ph sz="half" idx="1"/>
          </p:nvPr>
        </p:nvSpPr>
        <p:spPr>
          <a:xfrm>
            <a:off x="838200" y="1825625"/>
            <a:ext cx="5181600" cy="3886686"/>
          </a:xfrm>
        </p:spPr>
        <p:txBody>
          <a:bodyPr>
            <a:normAutofit fontScale="70000" lnSpcReduction="20000"/>
          </a:bodyPr>
          <a:lstStyle/>
          <a:p>
            <a:pPr marL="0" indent="0">
              <a:buNone/>
            </a:pPr>
            <a:r>
              <a:rPr lang="en-GB" sz="2400" b="1" dirty="0"/>
              <a:t>Diamond Ranking Activity: </a:t>
            </a:r>
          </a:p>
          <a:p>
            <a:pPr marL="0" indent="0">
              <a:lnSpc>
                <a:spcPct val="120000"/>
              </a:lnSpc>
              <a:buNone/>
            </a:pPr>
            <a:r>
              <a:rPr lang="en-GB" sz="2400" dirty="0"/>
              <a:t>Place the following 9 qualities in order of importance:</a:t>
            </a:r>
          </a:p>
          <a:p>
            <a:pPr marL="342900" lvl="0" indent="-342900" fontAlgn="t"/>
            <a:r>
              <a:rPr lang="en-GB" sz="2100" dirty="0"/>
              <a:t>Trustworthy</a:t>
            </a:r>
          </a:p>
          <a:p>
            <a:pPr marL="342900" lvl="0" indent="-342900" fontAlgn="t"/>
            <a:r>
              <a:rPr lang="en-GB" sz="2100" dirty="0"/>
              <a:t>Organised</a:t>
            </a:r>
          </a:p>
          <a:p>
            <a:pPr marL="342900" lvl="0" indent="-342900" fontAlgn="t"/>
            <a:r>
              <a:rPr lang="en-GB" sz="2100" dirty="0"/>
              <a:t>Honest</a:t>
            </a:r>
          </a:p>
          <a:p>
            <a:pPr marL="342900" lvl="0" indent="-342900" fontAlgn="t"/>
            <a:r>
              <a:rPr lang="en-GB" sz="2100" dirty="0"/>
              <a:t>Supportive</a:t>
            </a:r>
          </a:p>
          <a:p>
            <a:pPr marL="342900" lvl="0" indent="-342900" fontAlgn="t"/>
            <a:r>
              <a:rPr lang="en-GB" sz="2100" dirty="0"/>
              <a:t>Reflective</a:t>
            </a:r>
          </a:p>
          <a:p>
            <a:pPr marL="342900" lvl="0" indent="-342900" fontAlgn="t"/>
            <a:r>
              <a:rPr lang="en-GB" sz="2100" dirty="0"/>
              <a:t>Challenging</a:t>
            </a:r>
          </a:p>
          <a:p>
            <a:pPr marL="342900" lvl="0" indent="-342900" fontAlgn="t"/>
            <a:r>
              <a:rPr lang="en-GB" sz="2100" dirty="0"/>
              <a:t>Ethical</a:t>
            </a:r>
          </a:p>
          <a:p>
            <a:pPr marL="342900" lvl="0" indent="-342900" fontAlgn="t"/>
            <a:r>
              <a:rPr lang="en-GB" sz="2100" dirty="0"/>
              <a:t>Good listener</a:t>
            </a:r>
          </a:p>
          <a:p>
            <a:pPr marL="342900" lvl="0" indent="-342900" fontAlgn="t"/>
            <a:r>
              <a:rPr lang="en-GB" sz="2100" dirty="0"/>
              <a:t>Knowledgeable</a:t>
            </a:r>
          </a:p>
          <a:p>
            <a:endParaRPr lang="en-GB" sz="2400" dirty="0"/>
          </a:p>
          <a:p>
            <a:endParaRPr lang="en-GB" dirty="0"/>
          </a:p>
          <a:p>
            <a:endParaRPr lang="en-GB" dirty="0"/>
          </a:p>
        </p:txBody>
      </p:sp>
      <p:sp>
        <p:nvSpPr>
          <p:cNvPr id="4" name="Content Placeholder 3">
            <a:extLst>
              <a:ext uri="{FF2B5EF4-FFF2-40B4-BE49-F238E27FC236}">
                <a16:creationId xmlns:a16="http://schemas.microsoft.com/office/drawing/2014/main" id="{84DC5C9A-46E0-39CA-7FEF-010A87E7DCDC}"/>
              </a:ext>
            </a:extLst>
          </p:cNvPr>
          <p:cNvSpPr>
            <a:spLocks noGrp="1"/>
          </p:cNvSpPr>
          <p:nvPr>
            <p:ph sz="half" idx="2"/>
          </p:nvPr>
        </p:nvSpPr>
        <p:spPr>
          <a:xfrm>
            <a:off x="6172200" y="1825625"/>
            <a:ext cx="5181600" cy="3886686"/>
          </a:xfrm>
        </p:spPr>
        <p:txBody>
          <a:bodyPr>
            <a:normAutofit fontScale="70000" lnSpcReduction="20000"/>
          </a:bodyPr>
          <a:lstStyle/>
          <a:p>
            <a:pPr marL="0" lvl="0" indent="0">
              <a:lnSpc>
                <a:spcPct val="120000"/>
              </a:lnSpc>
              <a:buNone/>
            </a:pPr>
            <a:r>
              <a:rPr lang="en-GB" sz="2400" b="1" dirty="0"/>
              <a:t>The Shape:</a:t>
            </a:r>
          </a:p>
          <a:p>
            <a:pPr marL="0" lvl="0" indent="0">
              <a:lnSpc>
                <a:spcPct val="120000"/>
              </a:lnSpc>
              <a:buNone/>
            </a:pPr>
            <a:r>
              <a:rPr lang="en-GB" sz="2400" dirty="0"/>
              <a:t>You arrange nine cards in a 1-2-3-2-1 pattern.</a:t>
            </a:r>
          </a:p>
          <a:p>
            <a:pPr marL="0" lvl="0" indent="0">
              <a:lnSpc>
                <a:spcPct val="120000"/>
              </a:lnSpc>
              <a:buNone/>
            </a:pPr>
            <a:r>
              <a:rPr lang="en-GB" sz="2400" b="1" dirty="0"/>
              <a:t>Top Tier:</a:t>
            </a:r>
            <a:r>
              <a:rPr lang="en-GB" sz="2400" dirty="0"/>
              <a:t> </a:t>
            </a:r>
          </a:p>
          <a:p>
            <a:pPr marL="0" lvl="0" indent="0">
              <a:lnSpc>
                <a:spcPct val="120000"/>
              </a:lnSpc>
              <a:buNone/>
            </a:pPr>
            <a:r>
              <a:rPr lang="en-GB" sz="2400" dirty="0"/>
              <a:t>Place the single most important or top-priority item at the very top.</a:t>
            </a:r>
          </a:p>
          <a:p>
            <a:pPr marL="0" lvl="0" indent="0">
              <a:lnSpc>
                <a:spcPct val="120000"/>
              </a:lnSpc>
              <a:buNone/>
            </a:pPr>
            <a:r>
              <a:rPr lang="en-GB" sz="2400" b="1" dirty="0"/>
              <a:t>Middle Tiers:</a:t>
            </a:r>
            <a:r>
              <a:rPr lang="en-GB" sz="2400" dirty="0"/>
              <a:t> </a:t>
            </a:r>
          </a:p>
          <a:p>
            <a:pPr marL="0" lvl="0" indent="0">
              <a:lnSpc>
                <a:spcPct val="120000"/>
              </a:lnSpc>
              <a:buNone/>
            </a:pPr>
            <a:r>
              <a:rPr lang="en-GB" sz="2400" dirty="0"/>
              <a:t>Place two items in the second row, three equally important items in the middle, and two in the fourth row.</a:t>
            </a:r>
          </a:p>
          <a:p>
            <a:pPr marL="0" lvl="0" indent="0">
              <a:lnSpc>
                <a:spcPct val="120000"/>
              </a:lnSpc>
              <a:buNone/>
            </a:pPr>
            <a:r>
              <a:rPr lang="en-GB" sz="2400" b="1" dirty="0"/>
              <a:t>Bottom Tier:</a:t>
            </a:r>
            <a:r>
              <a:rPr lang="en-GB" sz="2400" dirty="0"/>
              <a:t> </a:t>
            </a:r>
          </a:p>
          <a:p>
            <a:pPr marL="0" lvl="0" indent="0">
              <a:lnSpc>
                <a:spcPct val="120000"/>
              </a:lnSpc>
              <a:buNone/>
            </a:pPr>
            <a:r>
              <a:rPr lang="en-GB" sz="2400" dirty="0"/>
              <a:t>Place the least important item at the very bottom</a:t>
            </a:r>
          </a:p>
          <a:p>
            <a:endParaRPr lang="en-GB" dirty="0"/>
          </a:p>
        </p:txBody>
      </p:sp>
    </p:spTree>
    <p:extLst>
      <p:ext uri="{BB962C8B-B14F-4D97-AF65-F5344CB8AC3E}">
        <p14:creationId xmlns:p14="http://schemas.microsoft.com/office/powerpoint/2010/main" val="1870275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E7197-99A1-43E1-0AB2-ABE0DB70D7CE}"/>
              </a:ext>
            </a:extLst>
          </p:cNvPr>
          <p:cNvSpPr>
            <a:spLocks noGrp="1"/>
          </p:cNvSpPr>
          <p:nvPr>
            <p:ph type="title"/>
          </p:nvPr>
        </p:nvSpPr>
        <p:spPr/>
        <p:txBody>
          <a:bodyPr/>
          <a:lstStyle/>
          <a:p>
            <a:r>
              <a:rPr lang="en-GB" b="1" dirty="0"/>
              <a:t>Assessment Preparation:</a:t>
            </a:r>
            <a:br>
              <a:rPr lang="en-GB" b="1" dirty="0"/>
            </a:br>
            <a:r>
              <a:rPr lang="en-GB" b="1" dirty="0"/>
              <a:t>My Supervision Toolkit</a:t>
            </a:r>
          </a:p>
        </p:txBody>
      </p:sp>
      <p:pic>
        <p:nvPicPr>
          <p:cNvPr id="4" name="Content Placeholder 3" descr="1,300+ Toolbox Silhouette Illustrations - iStock">
            <a:extLst>
              <a:ext uri="{FF2B5EF4-FFF2-40B4-BE49-F238E27FC236}">
                <a16:creationId xmlns:a16="http://schemas.microsoft.com/office/drawing/2014/main" id="{B594F985-BF68-D494-77F4-59633B933112}"/>
              </a:ext>
            </a:extLst>
          </p:cNvPr>
          <p:cNvPicPr>
            <a:picLocks noGrp="1" noChangeAspect="1"/>
          </p:cNvPicPr>
          <p:nvPr>
            <p:ph sz="half" idx="1"/>
          </p:nvPr>
        </p:nvPicPr>
        <p:blipFill>
          <a:blip r:embed="rId2"/>
          <a:stretch>
            <a:fillRect/>
          </a:stretch>
        </p:blipFill>
        <p:spPr>
          <a:xfrm>
            <a:off x="1264596" y="1836890"/>
            <a:ext cx="3097092" cy="3097092"/>
          </a:xfrm>
          <a:prstGeom prst="rect">
            <a:avLst/>
          </a:prstGeom>
        </p:spPr>
      </p:pic>
      <p:sp>
        <p:nvSpPr>
          <p:cNvPr id="5" name="Content Placeholder 4">
            <a:extLst>
              <a:ext uri="{FF2B5EF4-FFF2-40B4-BE49-F238E27FC236}">
                <a16:creationId xmlns:a16="http://schemas.microsoft.com/office/drawing/2014/main" id="{99991AF2-9CF0-D55F-6540-1682E6691AC3}"/>
              </a:ext>
            </a:extLst>
          </p:cNvPr>
          <p:cNvSpPr>
            <a:spLocks noGrp="1"/>
          </p:cNvSpPr>
          <p:nvPr>
            <p:ph sz="half" idx="2"/>
          </p:nvPr>
        </p:nvSpPr>
        <p:spPr/>
        <p:txBody>
          <a:bodyPr/>
          <a:lstStyle/>
          <a:p>
            <a:r>
              <a:rPr lang="en-GB" dirty="0"/>
              <a:t>Please work together to create a simple supervision checklist.</a:t>
            </a:r>
          </a:p>
          <a:p>
            <a:r>
              <a:rPr lang="en-GB" dirty="0"/>
              <a:t>What would be in your supervision toolkit?</a:t>
            </a:r>
          </a:p>
        </p:txBody>
      </p:sp>
    </p:spTree>
    <p:extLst>
      <p:ext uri="{BB962C8B-B14F-4D97-AF65-F5344CB8AC3E}">
        <p14:creationId xmlns:p14="http://schemas.microsoft.com/office/powerpoint/2010/main" val="3961045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69E05-293C-BB6B-97A0-BBF38D695FCB}"/>
              </a:ext>
            </a:extLst>
          </p:cNvPr>
          <p:cNvSpPr>
            <a:spLocks noGrp="1"/>
          </p:cNvSpPr>
          <p:nvPr>
            <p:ph type="title"/>
          </p:nvPr>
        </p:nvSpPr>
        <p:spPr/>
        <p:txBody>
          <a:bodyPr/>
          <a:lstStyle/>
          <a:p>
            <a:r>
              <a:rPr lang="en-GB" b="1" dirty="0"/>
              <a:t>My Supervision Learning Journey…</a:t>
            </a:r>
          </a:p>
        </p:txBody>
      </p:sp>
      <p:sp>
        <p:nvSpPr>
          <p:cNvPr id="3" name="Content Placeholder 2">
            <a:extLst>
              <a:ext uri="{FF2B5EF4-FFF2-40B4-BE49-F238E27FC236}">
                <a16:creationId xmlns:a16="http://schemas.microsoft.com/office/drawing/2014/main" id="{FB42441D-ACAF-71A2-BF2B-A41AA894F90C}"/>
              </a:ext>
            </a:extLst>
          </p:cNvPr>
          <p:cNvSpPr>
            <a:spLocks noGrp="1"/>
          </p:cNvSpPr>
          <p:nvPr>
            <p:ph idx="1"/>
          </p:nvPr>
        </p:nvSpPr>
        <p:spPr/>
        <p:txBody>
          <a:bodyPr/>
          <a:lstStyle/>
          <a:p>
            <a:pPr marL="342900" lvl="0" indent="-342900" fontAlgn="t"/>
            <a:r>
              <a:rPr lang="en-GB" dirty="0"/>
              <a:t>One thing I now understand better is...</a:t>
            </a:r>
          </a:p>
          <a:p>
            <a:pPr marL="342900" lvl="0" indent="-342900" fontAlgn="t"/>
            <a:r>
              <a:rPr lang="en-GB" dirty="0"/>
              <a:t>One thing I will do as a supervisor is...</a:t>
            </a:r>
          </a:p>
          <a:p>
            <a:pPr marL="342900" lvl="0" indent="-342900" fontAlgn="t"/>
            <a:r>
              <a:rPr lang="en-GB" dirty="0"/>
              <a:t>One thing I still need to develop is...</a:t>
            </a:r>
          </a:p>
          <a:p>
            <a:pPr marL="0" indent="0">
              <a:buNone/>
            </a:pPr>
            <a:endParaRPr lang="en-GB" dirty="0"/>
          </a:p>
        </p:txBody>
      </p:sp>
    </p:spTree>
    <p:extLst>
      <p:ext uri="{BB962C8B-B14F-4D97-AF65-F5344CB8AC3E}">
        <p14:creationId xmlns:p14="http://schemas.microsoft.com/office/powerpoint/2010/main" val="3042576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In threes</a:t>
            </a:r>
            <a:r>
              <a:rPr lang="en-GB" altLang="en-US" dirty="0"/>
              <a:t>				</a:t>
            </a:r>
            <a:endParaRPr lang="cy-GB" altLang="en-US" dirty="0"/>
          </a:p>
        </p:txBody>
      </p:sp>
      <p:sp>
        <p:nvSpPr>
          <p:cNvPr id="24579" name="Rectangle 3"/>
          <p:cNvSpPr>
            <a:spLocks noGrp="1" noChangeArrowheads="1"/>
          </p:cNvSpPr>
          <p:nvPr>
            <p:ph idx="1"/>
          </p:nvPr>
        </p:nvSpPr>
        <p:spPr>
          <a:xfrm>
            <a:off x="1451579" y="2015732"/>
            <a:ext cx="9603275" cy="4091352"/>
          </a:xfrm>
        </p:spPr>
        <p:txBody>
          <a:bodyPr>
            <a:normAutofit/>
          </a:bodyPr>
          <a:lstStyle/>
          <a:p>
            <a:pPr eaLnBrk="1" hangingPunct="1">
              <a:lnSpc>
                <a:spcPct val="80000"/>
              </a:lnSpc>
            </a:pPr>
            <a:r>
              <a:rPr lang="en-GB" altLang="en-US" sz="2400"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800" dirty="0"/>
          </a:p>
          <a:p>
            <a:pPr lvl="1" eaLnBrk="1" hangingPunct="1">
              <a:lnSpc>
                <a:spcPct val="80000"/>
              </a:lnSpc>
            </a:pPr>
            <a:r>
              <a:rPr lang="en-GB" altLang="en-US" sz="2000" dirty="0"/>
              <a:t>The supervisee is to take ten minutes describing in detail their Youth Work</a:t>
            </a:r>
          </a:p>
          <a:p>
            <a:pPr lvl="1" eaLnBrk="1" hangingPunct="1">
              <a:lnSpc>
                <a:spcPct val="80000"/>
              </a:lnSpc>
            </a:pPr>
            <a:r>
              <a:rPr lang="en-GB" altLang="en-US" sz="2000" dirty="0"/>
              <a:t>Supervisor and observer are to take notes (separately)</a:t>
            </a:r>
          </a:p>
          <a:p>
            <a:pPr lvl="1" eaLnBrk="1" hangingPunct="1">
              <a:lnSpc>
                <a:spcPct val="80000"/>
              </a:lnSpc>
            </a:pPr>
            <a:r>
              <a:rPr lang="en-GB" altLang="en-US" sz="2000" dirty="0"/>
              <a:t>Supervisor sum up what has been heard</a:t>
            </a:r>
          </a:p>
          <a:p>
            <a:pPr lvl="1" eaLnBrk="1" hangingPunct="1">
              <a:lnSpc>
                <a:spcPct val="80000"/>
              </a:lnSpc>
            </a:pPr>
            <a:r>
              <a:rPr lang="en-GB" altLang="en-US" sz="2000" dirty="0"/>
              <a:t>Pick out the three most important things that have been said</a:t>
            </a:r>
          </a:p>
          <a:p>
            <a:pPr lvl="1" eaLnBrk="1" hangingPunct="1">
              <a:lnSpc>
                <a:spcPct val="80000"/>
              </a:lnSpc>
            </a:pPr>
            <a:r>
              <a:rPr lang="en-GB" altLang="en-US" sz="2000" dirty="0"/>
              <a:t>The supervisor is to make one recommendation</a:t>
            </a:r>
          </a:p>
          <a:p>
            <a:pPr lvl="1" eaLnBrk="1" hangingPunct="1">
              <a:lnSpc>
                <a:spcPct val="80000"/>
              </a:lnSpc>
            </a:pPr>
            <a:r>
              <a:rPr lang="en-GB" altLang="en-US" sz="2000" dirty="0"/>
              <a:t>All three then to discuss the accuracy and usefulness of the recommendation</a:t>
            </a:r>
            <a:endParaRPr lang="en-US" altLang="en-US" sz="2000" dirty="0"/>
          </a:p>
        </p:txBody>
      </p:sp>
    </p:spTree>
    <p:extLst>
      <p:ext uri="{BB962C8B-B14F-4D97-AF65-F5344CB8AC3E}">
        <p14:creationId xmlns:p14="http://schemas.microsoft.com/office/powerpoint/2010/main" val="336478635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1108</Words>
  <Application>Microsoft Office PowerPoint</Application>
  <PresentationFormat>Widescreen</PresentationFormat>
  <Paragraphs>132</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Euphemia</vt:lpstr>
      <vt:lpstr>Office Theme</vt:lpstr>
      <vt:lpstr>   Supervision, Leadership and Management for Professionals:  Supervision and Support Skills Part 4</vt:lpstr>
      <vt:lpstr>Reminder of Directed Study</vt:lpstr>
      <vt:lpstr>Feedback</vt:lpstr>
      <vt:lpstr>Supervision: Bringing It All Together</vt:lpstr>
      <vt:lpstr>The 60-Second Challenge </vt:lpstr>
      <vt:lpstr>Functions Refresher</vt:lpstr>
      <vt:lpstr>Case Study 1:  "I'm Not Sure I'm Good Enough"</vt:lpstr>
      <vt:lpstr>Case Study 2:  "The Missing Records"</vt:lpstr>
      <vt:lpstr>Case Study 3:  "I Can't Switch Off"</vt:lpstr>
      <vt:lpstr>Case Study 4:  "The Challenging Session"</vt:lpstr>
      <vt:lpstr>Designing the Supervision Session</vt:lpstr>
      <vt:lpstr>Becoming a Supervisor: What Makes a Good Supervisor? </vt:lpstr>
      <vt:lpstr>Assessment Preparation: My Supervision Toolkit</vt:lpstr>
      <vt:lpstr>My Supervision Learning Journey…</vt:lpstr>
      <vt:lpstr>In threes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2026-10-08T10:51:48Z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