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4"/>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0602BF-132E-3444-2460-B69586924FC9}" v="720" dt="2025-10-13T06:58:27.635"/>
    <p1510:client id="{FDBD135C-B23E-141F-B2D0-A651F44B8B46}" v="15" dt="2025-10-13T06:56:05.760"/>
  </p1510:revLst>
</p1510:revInfo>
</file>

<file path=ppt/tableStyles.xml><?xml version="1.0" encoding="utf-8"?>
<a:tblStyleLst xmlns:a="http://schemas.openxmlformats.org/drawingml/2006/main" def="{5C22544A-7EE6-4342-B048-85BDC9FD1C3A}">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lissa Borges De Oliveira Ferreira (2440080)" userId="S::2440080@student.uwtsd.ac.uk::59690597-963a-4fa3-a57f-1a8aaf19e7df" providerId="AD" clId="Web-{FDBD135C-B23E-141F-B2D0-A651F44B8B46}"/>
    <pc:docChg chg="modSld">
      <pc:chgData name="Melissa Borges De Oliveira Ferreira (2440080)" userId="S::2440080@student.uwtsd.ac.uk::59690597-963a-4fa3-a57f-1a8aaf19e7df" providerId="AD" clId="Web-{FDBD135C-B23E-141F-B2D0-A651F44B8B46}" dt="2025-10-13T06:57:34.472" v="28" actId="20577"/>
      <pc:docMkLst>
        <pc:docMk/>
      </pc:docMkLst>
      <pc:sldChg chg="addSp delSp modSp">
        <pc:chgData name="Melissa Borges De Oliveira Ferreira (2440080)" userId="S::2440080@student.uwtsd.ac.uk::59690597-963a-4fa3-a57f-1a8aaf19e7df" providerId="AD" clId="Web-{FDBD135C-B23E-141F-B2D0-A651F44B8B46}" dt="2025-10-13T06:57:34.472" v="28" actId="20577"/>
        <pc:sldMkLst>
          <pc:docMk/>
          <pc:sldMk cId="0" sldId="259"/>
        </pc:sldMkLst>
        <pc:graphicFrameChg chg="modGraphic">
          <ac:chgData name="Melissa Borges De Oliveira Ferreira (2440080)" userId="S::2440080@student.uwtsd.ac.uk::59690597-963a-4fa3-a57f-1a8aaf19e7df" providerId="AD" clId="Web-{FDBD135C-B23E-141F-B2D0-A651F44B8B46}" dt="2025-10-13T06:57:34.472" v="28" actId="20577"/>
          <ac:graphicFrameMkLst>
            <pc:docMk/>
            <pc:sldMk cId="0" sldId="259"/>
            <ac:graphicFrameMk id="5" creationId="{6E6B539E-F6CC-E758-5FBD-A7E8AACAF2DE}"/>
          </ac:graphicFrameMkLst>
        </pc:graphicFrameChg>
        <pc:picChg chg="add del mod">
          <ac:chgData name="Melissa Borges De Oliveira Ferreira (2440080)" userId="S::2440080@student.uwtsd.ac.uk::59690597-963a-4fa3-a57f-1a8aaf19e7df" providerId="AD" clId="Web-{FDBD135C-B23E-141F-B2D0-A651F44B8B46}" dt="2025-10-13T06:56:05.760" v="13"/>
          <ac:picMkLst>
            <pc:docMk/>
            <pc:sldMk cId="0" sldId="259"/>
            <ac:picMk id="25" creationId="{A026FA54-34C9-DF26-9A67-A14FDBD214D8}"/>
          </ac:picMkLst>
        </pc:picChg>
      </pc:sldChg>
    </pc:docChg>
  </pc:docChgLst>
  <pc:docChgLst>
    <pc:chgData name="Melissa Borges De Oliveira Ferreira (2440080)" userId="S::2440080@student.uwtsd.ac.uk::59690597-963a-4fa3-a57f-1a8aaf19e7df" providerId="AD" clId="Web-{120602BF-132E-3444-2460-B69586924FC9}"/>
    <pc:docChg chg="modSld">
      <pc:chgData name="Melissa Borges De Oliveira Ferreira (2440080)" userId="S::2440080@student.uwtsd.ac.uk::59690597-963a-4fa3-a57f-1a8aaf19e7df" providerId="AD" clId="Web-{120602BF-132E-3444-2460-B69586924FC9}" dt="2025-10-13T06:58:27.635" v="2228"/>
      <pc:docMkLst>
        <pc:docMk/>
      </pc:docMkLst>
      <pc:sldChg chg="modSp modNotes">
        <pc:chgData name="Melissa Borges De Oliveira Ferreira (2440080)" userId="S::2440080@student.uwtsd.ac.uk::59690597-963a-4fa3-a57f-1a8aaf19e7df" providerId="AD" clId="Web-{120602BF-132E-3444-2460-B69586924FC9}" dt="2025-10-13T06:53:07.781" v="2227" actId="20577"/>
        <pc:sldMkLst>
          <pc:docMk/>
          <pc:sldMk cId="0" sldId="257"/>
        </pc:sldMkLst>
        <pc:spChg chg="mod">
          <ac:chgData name="Melissa Borges De Oliveira Ferreira (2440080)" userId="S::2440080@student.uwtsd.ac.uk::59690597-963a-4fa3-a57f-1a8aaf19e7df" providerId="AD" clId="Web-{120602BF-132E-3444-2460-B69586924FC9}" dt="2025-10-13T06:53:07.781" v="2227" actId="20577"/>
          <ac:spMkLst>
            <pc:docMk/>
            <pc:sldMk cId="0" sldId="257"/>
            <ac:spMk id="3" creationId="{21A989E5-9E13-3D30-2B18-B845F102D6F5}"/>
          </ac:spMkLst>
        </pc:spChg>
      </pc:sldChg>
      <pc:sldChg chg="modSp modNotes">
        <pc:chgData name="Melissa Borges De Oliveira Ferreira (2440080)" userId="S::2440080@student.uwtsd.ac.uk::59690597-963a-4fa3-a57f-1a8aaf19e7df" providerId="AD" clId="Web-{120602BF-132E-3444-2460-B69586924FC9}" dt="2025-10-13T06:44:39.724" v="2221" actId="20577"/>
        <pc:sldMkLst>
          <pc:docMk/>
          <pc:sldMk cId="0" sldId="258"/>
        </pc:sldMkLst>
        <pc:spChg chg="mod">
          <ac:chgData name="Melissa Borges De Oliveira Ferreira (2440080)" userId="S::2440080@student.uwtsd.ac.uk::59690597-963a-4fa3-a57f-1a8aaf19e7df" providerId="AD" clId="Web-{120602BF-132E-3444-2460-B69586924FC9}" dt="2025-10-13T06:44:39.724" v="2221" actId="20577"/>
          <ac:spMkLst>
            <pc:docMk/>
            <pc:sldMk cId="0" sldId="258"/>
            <ac:spMk id="3" creationId="{F4FA2D56-88D6-4EBB-6964-ED830A6A5F08}"/>
          </ac:spMkLst>
        </pc:spChg>
        <pc:graphicFrameChg chg="modGraphic">
          <ac:chgData name="Melissa Borges De Oliveira Ferreira (2440080)" userId="S::2440080@student.uwtsd.ac.uk::59690597-963a-4fa3-a57f-1a8aaf19e7df" providerId="AD" clId="Web-{120602BF-132E-3444-2460-B69586924FC9}" dt="2025-10-13T05:50:16.312" v="1172" actId="20577"/>
          <ac:graphicFrameMkLst>
            <pc:docMk/>
            <pc:sldMk cId="0" sldId="258"/>
            <ac:graphicFrameMk id="4" creationId="{E836C196-2039-3889-5EB9-F41ABDE0C238}"/>
          </ac:graphicFrameMkLst>
        </pc:graphicFrameChg>
      </pc:sldChg>
      <pc:sldChg chg="modSp modNotes">
        <pc:chgData name="Melissa Borges De Oliveira Ferreira (2440080)" userId="S::2440080@student.uwtsd.ac.uk::59690597-963a-4fa3-a57f-1a8aaf19e7df" providerId="AD" clId="Web-{120602BF-132E-3444-2460-B69586924FC9}" dt="2025-10-13T06:58:27.635" v="2228"/>
        <pc:sldMkLst>
          <pc:docMk/>
          <pc:sldMk cId="0" sldId="259"/>
        </pc:sldMkLst>
        <pc:spChg chg="mod">
          <ac:chgData name="Melissa Borges De Oliveira Ferreira (2440080)" userId="S::2440080@student.uwtsd.ac.uk::59690597-963a-4fa3-a57f-1a8aaf19e7df" providerId="AD" clId="Web-{120602BF-132E-3444-2460-B69586924FC9}" dt="2025-10-12T18:43:09.222" v="161" actId="20577"/>
          <ac:spMkLst>
            <pc:docMk/>
            <pc:sldMk cId="0" sldId="259"/>
            <ac:spMk id="6145" creationId="{C6BE4388-7312-26F8-062D-EA8C4D510F11}"/>
          </ac:spMkLst>
        </pc:spChg>
        <pc:spChg chg="mod">
          <ac:chgData name="Melissa Borges De Oliveira Ferreira (2440080)" userId="S::2440080@student.uwtsd.ac.uk::59690597-963a-4fa3-a57f-1a8aaf19e7df" providerId="AD" clId="Web-{120602BF-132E-3444-2460-B69586924FC9}" dt="2025-10-12T18:43:20.832" v="163" actId="20577"/>
          <ac:spMkLst>
            <pc:docMk/>
            <pc:sldMk cId="0" sldId="259"/>
            <ac:spMk id="6146" creationId="{746C89AE-1A25-0D73-3015-EE6CA2295258}"/>
          </ac:spMkLst>
        </pc:spChg>
        <pc:graphicFrameChg chg="modGraphic">
          <ac:chgData name="Melissa Borges De Oliveira Ferreira (2440080)" userId="S::2440080@student.uwtsd.ac.uk::59690597-963a-4fa3-a57f-1a8aaf19e7df" providerId="AD" clId="Web-{120602BF-132E-3444-2460-B69586924FC9}" dt="2025-10-13T06:58:27.635" v="2228"/>
          <ac:graphicFrameMkLst>
            <pc:docMk/>
            <pc:sldMk cId="0" sldId="259"/>
            <ac:graphicFrameMk id="5" creationId="{6E6B539E-F6CC-E758-5FBD-A7E8AACAF2DE}"/>
          </ac:graphicFrameMkLst>
        </pc:graphicFrameChg>
      </pc:sldChg>
      <pc:sldChg chg="modSp">
        <pc:chgData name="Melissa Borges De Oliveira Ferreira (2440080)" userId="S::2440080@student.uwtsd.ac.uk::59690597-963a-4fa3-a57f-1a8aaf19e7df" providerId="AD" clId="Web-{120602BF-132E-3444-2460-B69586924FC9}" dt="2025-10-12T18:45:05.819" v="177" actId="20577"/>
        <pc:sldMkLst>
          <pc:docMk/>
          <pc:sldMk cId="0" sldId="260"/>
        </pc:sldMkLst>
        <pc:spChg chg="mod">
          <ac:chgData name="Melissa Borges De Oliveira Ferreira (2440080)" userId="S::2440080@student.uwtsd.ac.uk::59690597-963a-4fa3-a57f-1a8aaf19e7df" providerId="AD" clId="Web-{120602BF-132E-3444-2460-B69586924FC9}" dt="2025-10-12T18:44:43.928" v="175" actId="20577"/>
          <ac:spMkLst>
            <pc:docMk/>
            <pc:sldMk cId="0" sldId="260"/>
            <ac:spMk id="7169" creationId="{F1A6F33D-5821-2EB5-5DE6-DDD0673D228F}"/>
          </ac:spMkLst>
        </pc:spChg>
        <pc:spChg chg="mod">
          <ac:chgData name="Melissa Borges De Oliveira Ferreira (2440080)" userId="S::2440080@student.uwtsd.ac.uk::59690597-963a-4fa3-a57f-1a8aaf19e7df" providerId="AD" clId="Web-{120602BF-132E-3444-2460-B69586924FC9}" dt="2025-10-12T18:44:35.678" v="173" actId="20577"/>
          <ac:spMkLst>
            <pc:docMk/>
            <pc:sldMk cId="0" sldId="260"/>
            <ac:spMk id="7170" creationId="{0E1F0421-8381-BC4F-4AD7-E7F07E1DD448}"/>
          </ac:spMkLst>
        </pc:spChg>
        <pc:graphicFrameChg chg="modGraphic">
          <ac:chgData name="Melissa Borges De Oliveira Ferreira (2440080)" userId="S::2440080@student.uwtsd.ac.uk::59690597-963a-4fa3-a57f-1a8aaf19e7df" providerId="AD" clId="Web-{120602BF-132E-3444-2460-B69586924FC9}" dt="2025-10-12T18:45:05.819" v="177" actId="20577"/>
          <ac:graphicFrameMkLst>
            <pc:docMk/>
            <pc:sldMk cId="0" sldId="260"/>
            <ac:graphicFrameMk id="2" creationId="{5E8BF90F-3D28-D4BD-F550-8D9B50B628EF}"/>
          </ac:graphicFrameMkLst>
        </pc:graphicFrameChg>
      </pc:sldChg>
      <pc:sldChg chg="modSp">
        <pc:chgData name="Melissa Borges De Oliveira Ferreira (2440080)" userId="S::2440080@student.uwtsd.ac.uk::59690597-963a-4fa3-a57f-1a8aaf19e7df" providerId="AD" clId="Web-{120602BF-132E-3444-2460-B69586924FC9}" dt="2025-10-12T18:54:25.344" v="633"/>
        <pc:sldMkLst>
          <pc:docMk/>
          <pc:sldMk cId="0" sldId="261"/>
        </pc:sldMkLst>
        <pc:spChg chg="mod">
          <ac:chgData name="Melissa Borges De Oliveira Ferreira (2440080)" userId="S::2440080@student.uwtsd.ac.uk::59690597-963a-4fa3-a57f-1a8aaf19e7df" providerId="AD" clId="Web-{120602BF-132E-3444-2460-B69586924FC9}" dt="2025-10-12T18:47:59.214" v="265" actId="20577"/>
          <ac:spMkLst>
            <pc:docMk/>
            <pc:sldMk cId="0" sldId="261"/>
            <ac:spMk id="8316" creationId="{60E7B746-41E9-02CB-41B8-EEFE6A795AAB}"/>
          </ac:spMkLst>
        </pc:spChg>
        <pc:graphicFrameChg chg="mod modGraphic">
          <ac:chgData name="Melissa Borges De Oliveira Ferreira (2440080)" userId="S::2440080@student.uwtsd.ac.uk::59690597-963a-4fa3-a57f-1a8aaf19e7df" providerId="AD" clId="Web-{120602BF-132E-3444-2460-B69586924FC9}" dt="2025-10-12T18:54:25.344" v="633"/>
          <ac:graphicFrameMkLst>
            <pc:docMk/>
            <pc:sldMk cId="0" sldId="261"/>
            <ac:graphicFrameMk id="8194" creationId="{3665C261-EA37-C79D-9F7E-6194E7A5C25F}"/>
          </ac:graphicFrameMkLst>
        </pc:graphicFrameChg>
      </pc:sldChg>
      <pc:sldChg chg="modSp">
        <pc:chgData name="Melissa Borges De Oliveira Ferreira (2440080)" userId="S::2440080@student.uwtsd.ac.uk::59690597-963a-4fa3-a57f-1a8aaf19e7df" providerId="AD" clId="Web-{120602BF-132E-3444-2460-B69586924FC9}" dt="2025-10-13T06:34:35.432" v="2207" actId="20577"/>
        <pc:sldMkLst>
          <pc:docMk/>
          <pc:sldMk cId="0" sldId="262"/>
        </pc:sldMkLst>
        <pc:spChg chg="mod">
          <ac:chgData name="Melissa Borges De Oliveira Ferreira (2440080)" userId="S::2440080@student.uwtsd.ac.uk::59690597-963a-4fa3-a57f-1a8aaf19e7df" providerId="AD" clId="Web-{120602BF-132E-3444-2460-B69586924FC9}" dt="2025-10-12T18:32:09.950" v="76" actId="20577"/>
          <ac:spMkLst>
            <pc:docMk/>
            <pc:sldMk cId="0" sldId="262"/>
            <ac:spMk id="9217" creationId="{E43453FA-A84D-82AC-F578-FD4ABBC2D12F}"/>
          </ac:spMkLst>
        </pc:spChg>
        <pc:spChg chg="mod">
          <ac:chgData name="Melissa Borges De Oliveira Ferreira (2440080)" userId="S::2440080@student.uwtsd.ac.uk::59690597-963a-4fa3-a57f-1a8aaf19e7df" providerId="AD" clId="Web-{120602BF-132E-3444-2460-B69586924FC9}" dt="2025-10-13T06:30:36.843" v="2112" actId="20577"/>
          <ac:spMkLst>
            <pc:docMk/>
            <pc:sldMk cId="0" sldId="262"/>
            <ac:spMk id="9218" creationId="{8E01F8C4-73AA-50D3-DFFE-8E78B0ACF3E2}"/>
          </ac:spMkLst>
        </pc:spChg>
        <pc:graphicFrameChg chg="modGraphic">
          <ac:chgData name="Melissa Borges De Oliveira Ferreira (2440080)" userId="S::2440080@student.uwtsd.ac.uk::59690597-963a-4fa3-a57f-1a8aaf19e7df" providerId="AD" clId="Web-{120602BF-132E-3444-2460-B69586924FC9}" dt="2025-10-13T06:34:35.432" v="2207" actId="20577"/>
          <ac:graphicFrameMkLst>
            <pc:docMk/>
            <pc:sldMk cId="0" sldId="262"/>
            <ac:graphicFrameMk id="3" creationId="{EC8E6AB6-053D-4F9D-FD9D-F5EB6A5EA521}"/>
          </ac:graphicFrameMkLst>
        </pc:graphicFrameChg>
      </pc:sldChg>
      <pc:sldChg chg="modSp">
        <pc:chgData name="Melissa Borges De Oliveira Ferreira (2440080)" userId="S::2440080@student.uwtsd.ac.uk::59690597-963a-4fa3-a57f-1a8aaf19e7df" providerId="AD" clId="Web-{120602BF-132E-3444-2460-B69586924FC9}" dt="2025-10-12T18:31:36.277" v="74"/>
        <pc:sldMkLst>
          <pc:docMk/>
          <pc:sldMk cId="0" sldId="263"/>
        </pc:sldMkLst>
        <pc:graphicFrameChg chg="mod modGraphic">
          <ac:chgData name="Melissa Borges De Oliveira Ferreira (2440080)" userId="S::2440080@student.uwtsd.ac.uk::59690597-963a-4fa3-a57f-1a8aaf19e7df" providerId="AD" clId="Web-{120602BF-132E-3444-2460-B69586924FC9}" dt="2025-10-12T18:31:36.277" v="74"/>
          <ac:graphicFrameMkLst>
            <pc:docMk/>
            <pc:sldMk cId="0" sldId="263"/>
            <ac:graphicFrameMk id="10243" creationId="{C4E1AFFE-94FA-3309-35A2-2951CC411574}"/>
          </ac:graphicFrameMkLst>
        </pc:graphicFrameChg>
      </pc:sldChg>
      <pc:sldChg chg="modSp">
        <pc:chgData name="Melissa Borges De Oliveira Ferreira (2440080)" userId="S::2440080@student.uwtsd.ac.uk::59690597-963a-4fa3-a57f-1a8aaf19e7df" providerId="AD" clId="Web-{120602BF-132E-3444-2460-B69586924FC9}" dt="2025-10-12T18:35:18.314" v="105" actId="20577"/>
        <pc:sldMkLst>
          <pc:docMk/>
          <pc:sldMk cId="0" sldId="264"/>
        </pc:sldMkLst>
        <pc:spChg chg="mod">
          <ac:chgData name="Melissa Borges De Oliveira Ferreira (2440080)" userId="S::2440080@student.uwtsd.ac.uk::59690597-963a-4fa3-a57f-1a8aaf19e7df" providerId="AD" clId="Web-{120602BF-132E-3444-2460-B69586924FC9}" dt="2025-10-12T18:35:18.314" v="105" actId="20577"/>
          <ac:spMkLst>
            <pc:docMk/>
            <pc:sldMk cId="0" sldId="264"/>
            <ac:spMk id="11265" creationId="{EE409BFC-CE5F-6F35-EDF9-A6173EB01C2A}"/>
          </ac:spMkLst>
        </pc:spChg>
        <pc:graphicFrameChg chg="modGraphic">
          <ac:chgData name="Melissa Borges De Oliveira Ferreira (2440080)" userId="S::2440080@student.uwtsd.ac.uk::59690597-963a-4fa3-a57f-1a8aaf19e7df" providerId="AD" clId="Web-{120602BF-132E-3444-2460-B69586924FC9}" dt="2025-10-12T18:35:07.532" v="103" actId="20577"/>
          <ac:graphicFrameMkLst>
            <pc:docMk/>
            <pc:sldMk cId="0" sldId="264"/>
            <ac:graphicFrameMk id="2" creationId="{4C52DDC3-D636-221C-86EC-F65A51D20A6D}"/>
          </ac:graphicFrameMkLst>
        </pc:graphicFrameChg>
        <pc:graphicFrameChg chg="modGraphic">
          <ac:chgData name="Melissa Borges De Oliveira Ferreira (2440080)" userId="S::2440080@student.uwtsd.ac.uk::59690597-963a-4fa3-a57f-1a8aaf19e7df" providerId="AD" clId="Web-{120602BF-132E-3444-2460-B69586924FC9}" dt="2025-10-12T18:34:31.078" v="96" actId="20577"/>
          <ac:graphicFrameMkLst>
            <pc:docMk/>
            <pc:sldMk cId="0" sldId="264"/>
            <ac:graphicFrameMk id="3" creationId="{1A6FC6DF-DDBE-5FB0-E66B-DC422FB9270A}"/>
          </ac:graphicFrameMkLst>
        </pc:graphicFrameChg>
      </pc:sldChg>
      <pc:sldChg chg="modSp">
        <pc:chgData name="Melissa Borges De Oliveira Ferreira (2440080)" userId="S::2440080@student.uwtsd.ac.uk::59690597-963a-4fa3-a57f-1a8aaf19e7df" providerId="AD" clId="Web-{120602BF-132E-3444-2460-B69586924FC9}" dt="2025-10-12T19:05:29.654" v="848" actId="20577"/>
        <pc:sldMkLst>
          <pc:docMk/>
          <pc:sldMk cId="0" sldId="265"/>
        </pc:sldMkLst>
        <pc:spChg chg="mod">
          <ac:chgData name="Melissa Borges De Oliveira Ferreira (2440080)" userId="S::2440080@student.uwtsd.ac.uk::59690597-963a-4fa3-a57f-1a8aaf19e7df" providerId="AD" clId="Web-{120602BF-132E-3444-2460-B69586924FC9}" dt="2025-10-12T18:37:35.175" v="121" actId="20577"/>
          <ac:spMkLst>
            <pc:docMk/>
            <pc:sldMk cId="0" sldId="265"/>
            <ac:spMk id="12290" creationId="{4DDE8015-6F3A-382A-B431-FB19F78CB064}"/>
          </ac:spMkLst>
        </pc:spChg>
        <pc:graphicFrameChg chg="mod modGraphic">
          <ac:chgData name="Melissa Borges De Oliveira Ferreira (2440080)" userId="S::2440080@student.uwtsd.ac.uk::59690597-963a-4fa3-a57f-1a8aaf19e7df" providerId="AD" clId="Web-{120602BF-132E-3444-2460-B69586924FC9}" dt="2025-10-12T19:03:04.887" v="768" actId="20577"/>
          <ac:graphicFrameMkLst>
            <pc:docMk/>
            <pc:sldMk cId="0" sldId="265"/>
            <ac:graphicFrameMk id="2" creationId="{A9EEE2E6-44D6-7555-6743-DF4F0DB940ED}"/>
          </ac:graphicFrameMkLst>
        </pc:graphicFrameChg>
        <pc:graphicFrameChg chg="modGraphic">
          <ac:chgData name="Melissa Borges De Oliveira Ferreira (2440080)" userId="S::2440080@student.uwtsd.ac.uk::59690597-963a-4fa3-a57f-1a8aaf19e7df" providerId="AD" clId="Web-{120602BF-132E-3444-2460-B69586924FC9}" dt="2025-10-12T19:05:29.654" v="848" actId="20577"/>
          <ac:graphicFrameMkLst>
            <pc:docMk/>
            <pc:sldMk cId="0" sldId="265"/>
            <ac:graphicFrameMk id="6" creationId="{336AB3C4-C1EE-A8D2-61F3-AF680169861B}"/>
          </ac:graphicFrameMkLst>
        </pc:graphicFrameChg>
      </pc:sldChg>
      <pc:sldChg chg="modSp">
        <pc:chgData name="Melissa Borges De Oliveira Ferreira (2440080)" userId="S::2440080@student.uwtsd.ac.uk::59690597-963a-4fa3-a57f-1a8aaf19e7df" providerId="AD" clId="Web-{120602BF-132E-3444-2460-B69586924FC9}" dt="2025-10-12T19:13:13.157" v="1023" actId="20577"/>
        <pc:sldMkLst>
          <pc:docMk/>
          <pc:sldMk cId="0" sldId="266"/>
        </pc:sldMkLst>
        <pc:spChg chg="mod">
          <ac:chgData name="Melissa Borges De Oliveira Ferreira (2440080)" userId="S::2440080@student.uwtsd.ac.uk::59690597-963a-4fa3-a57f-1a8aaf19e7df" providerId="AD" clId="Web-{120602BF-132E-3444-2460-B69586924FC9}" dt="2025-10-12T18:40:01.477" v="139" actId="1076"/>
          <ac:spMkLst>
            <pc:docMk/>
            <pc:sldMk cId="0" sldId="266"/>
            <ac:spMk id="13313" creationId="{D85E1F13-0982-2FE9-0973-A1C440050D38}"/>
          </ac:spMkLst>
        </pc:spChg>
        <pc:graphicFrameChg chg="modGraphic">
          <ac:chgData name="Melissa Borges De Oliveira Ferreira (2440080)" userId="S::2440080@student.uwtsd.ac.uk::59690597-963a-4fa3-a57f-1a8aaf19e7df" providerId="AD" clId="Web-{120602BF-132E-3444-2460-B69586924FC9}" dt="2025-10-12T19:13:13.157" v="1023" actId="20577"/>
          <ac:graphicFrameMkLst>
            <pc:docMk/>
            <pc:sldMk cId="0" sldId="266"/>
            <ac:graphicFrameMk id="3" creationId="{396576A1-82F8-ECEB-0920-F91B6404087E}"/>
          </ac:graphicFrameMkLst>
        </pc:graphicFrameChg>
        <pc:graphicFrameChg chg="modGraphic">
          <ac:chgData name="Melissa Borges De Oliveira Ferreira (2440080)" userId="S::2440080@student.uwtsd.ac.uk::59690597-963a-4fa3-a57f-1a8aaf19e7df" providerId="AD" clId="Web-{120602BF-132E-3444-2460-B69586924FC9}" dt="2025-10-12T18:38:10.613" v="126" actId="20577"/>
          <ac:graphicFrameMkLst>
            <pc:docMk/>
            <pc:sldMk cId="0" sldId="266"/>
            <ac:graphicFrameMk id="4" creationId="{705D5E38-E867-74B0-3D14-BE57543B5037}"/>
          </ac:graphicFrameMkLst>
        </pc:graphicFrameChg>
      </pc:sldChg>
      <pc:sldChg chg="modSp">
        <pc:chgData name="Melissa Borges De Oliveira Ferreira (2440080)" userId="S::2440080@student.uwtsd.ac.uk::59690597-963a-4fa3-a57f-1a8aaf19e7df" providerId="AD" clId="Web-{120602BF-132E-3444-2460-B69586924FC9}" dt="2025-10-13T06:45:19.601" v="2225" actId="20577"/>
        <pc:sldMkLst>
          <pc:docMk/>
          <pc:sldMk cId="0" sldId="267"/>
        </pc:sldMkLst>
        <pc:spChg chg="mod">
          <ac:chgData name="Melissa Borges De Oliveira Ferreira (2440080)" userId="S::2440080@student.uwtsd.ac.uk::59690597-963a-4fa3-a57f-1a8aaf19e7df" providerId="AD" clId="Web-{120602BF-132E-3444-2460-B69586924FC9}" dt="2025-10-12T18:40:59.231" v="148" actId="1076"/>
          <ac:spMkLst>
            <pc:docMk/>
            <pc:sldMk cId="0" sldId="267"/>
            <ac:spMk id="14337" creationId="{78927FC4-DF92-293F-BDC5-1FD817D68F0F}"/>
          </ac:spMkLst>
        </pc:spChg>
        <pc:spChg chg="mod">
          <ac:chgData name="Melissa Borges De Oliveira Ferreira (2440080)" userId="S::2440080@student.uwtsd.ac.uk::59690597-963a-4fa3-a57f-1a8aaf19e7df" providerId="AD" clId="Web-{120602BF-132E-3444-2460-B69586924FC9}" dt="2025-10-13T06:45:19.601" v="2225" actId="20577"/>
          <ac:spMkLst>
            <pc:docMk/>
            <pc:sldMk cId="0" sldId="267"/>
            <ac:spMk id="14338" creationId="{0E580B42-AF2F-0907-F271-CE1FD193F72B}"/>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image" Target="../media/image8.jpeg"/></Relationships>
</file>

<file path=ppt/diagrams/_rels/data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image" Target="../media/image13.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image" Target="../media/image8.jpeg"/></Relationships>
</file>

<file path=ppt/diagrams/_rels/drawing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6FDB50-0FF5-4D39-82F8-8D07CE2DEE41}"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US"/>
        </a:p>
      </dgm:t>
    </dgm:pt>
    <dgm:pt modelId="{5FA3BCB5-0CDF-4B51-9AAD-782F06868F2D}">
      <dgm:prSet phldrT="[Text]" custT="1"/>
      <dgm:spPr/>
      <dgm:t>
        <a:bodyPr/>
        <a:lstStyle/>
        <a:p>
          <a:pPr rtl="0"/>
          <a:r>
            <a:rPr lang="en-US" sz="1600">
              <a:solidFill>
                <a:schemeClr val="tx1"/>
              </a:solidFill>
              <a:latin typeface="Arial"/>
              <a:cs typeface="Times New Roman"/>
            </a:rPr>
            <a:t>To begin, I will provide a brief description of the company and its major problems.</a:t>
          </a:r>
          <a:endParaRPr lang="en-US" sz="1600">
            <a:latin typeface="Arial"/>
            <a:cs typeface="Times New Roman"/>
          </a:endParaRPr>
        </a:p>
      </dgm:t>
    </dgm:pt>
    <dgm:pt modelId="{2B77D319-706E-4823-9D38-4648F4AD4D2B}" type="parTrans" cxnId="{04C7DA02-BFDA-4747-B9DD-696C5D5FF4FB}">
      <dgm:prSet/>
      <dgm:spPr/>
      <dgm:t>
        <a:bodyPr/>
        <a:lstStyle/>
        <a:p>
          <a:endParaRPr lang="en-US"/>
        </a:p>
      </dgm:t>
    </dgm:pt>
    <dgm:pt modelId="{88C32A58-7409-4077-B391-A97670B5B1A2}" type="sibTrans" cxnId="{04C7DA02-BFDA-4747-B9DD-696C5D5FF4FB}">
      <dgm:prSet/>
      <dgm:spPr/>
      <dgm:t>
        <a:bodyPr/>
        <a:lstStyle/>
        <a:p>
          <a:endParaRPr lang="en-US"/>
        </a:p>
      </dgm:t>
    </dgm:pt>
    <dgm:pt modelId="{C3E4BEDE-F092-4955-81E6-E5C5764DA8BA}">
      <dgm:prSet/>
      <dgm:spPr/>
      <dgm:t>
        <a:bodyPr/>
        <a:lstStyle/>
        <a:p>
          <a:endParaRPr lang="en-US">
            <a:solidFill>
              <a:schemeClr val="tx1"/>
            </a:solidFill>
            <a:latin typeface="Arial"/>
            <a:cs typeface="Times New Roman"/>
          </a:endParaRPr>
        </a:p>
      </dgm:t>
    </dgm:pt>
    <dgm:pt modelId="{8B803A29-3156-4FFF-9862-E001D6B26EF1}" type="parTrans" cxnId="{31408F59-B2C8-4314-A03F-482C06B76020}">
      <dgm:prSet/>
      <dgm:spPr/>
      <dgm:t>
        <a:bodyPr/>
        <a:lstStyle/>
        <a:p>
          <a:endParaRPr lang="en-US"/>
        </a:p>
      </dgm:t>
    </dgm:pt>
    <dgm:pt modelId="{5A0085F8-E77F-40B5-B675-ABBA2DA7B1F4}" type="sibTrans" cxnId="{31408F59-B2C8-4314-A03F-482C06B76020}">
      <dgm:prSet/>
      <dgm:spPr/>
      <dgm:t>
        <a:bodyPr/>
        <a:lstStyle/>
        <a:p>
          <a:endParaRPr lang="en-US"/>
        </a:p>
      </dgm:t>
    </dgm:pt>
    <dgm:pt modelId="{7F3F0980-CA06-4924-94F9-9502D7EC4BA5}">
      <dgm:prSet/>
      <dgm:spPr/>
      <dgm:t>
        <a:bodyPr/>
        <a:lstStyle/>
        <a:p>
          <a:pPr rtl="0"/>
          <a:r>
            <a:rPr lang="en-US" sz="1800">
              <a:solidFill>
                <a:schemeClr val="tx1"/>
              </a:solidFill>
              <a:latin typeface="Arial"/>
              <a:cs typeface="Times New Roman"/>
            </a:rPr>
            <a:t>Next, I will use the 5W2H model to summarize these issues. </a:t>
          </a:r>
        </a:p>
      </dgm:t>
    </dgm:pt>
    <dgm:pt modelId="{37F6802F-CC6D-4208-966C-41B1D354515D}" type="parTrans" cxnId="{EA7F77CB-BD0B-4D17-A88D-EF8B3353A86E}">
      <dgm:prSet/>
      <dgm:spPr/>
      <dgm:t>
        <a:bodyPr/>
        <a:lstStyle/>
        <a:p>
          <a:endParaRPr lang="en-US"/>
        </a:p>
      </dgm:t>
    </dgm:pt>
    <dgm:pt modelId="{E932E038-18EF-4909-B2A9-6C41A19A1EAF}" type="sibTrans" cxnId="{EA7F77CB-BD0B-4D17-A88D-EF8B3353A86E}">
      <dgm:prSet/>
      <dgm:spPr/>
      <dgm:t>
        <a:bodyPr/>
        <a:lstStyle/>
        <a:p>
          <a:endParaRPr lang="en-US"/>
        </a:p>
      </dgm:t>
    </dgm:pt>
    <dgm:pt modelId="{D91A3DC7-4634-4A80-ADF6-2B9E79A99B39}">
      <dgm:prSet/>
      <dgm:spPr/>
      <dgm:t>
        <a:bodyPr/>
        <a:lstStyle/>
        <a:p>
          <a:pPr rtl="0"/>
          <a:r>
            <a:rPr lang="en-US">
              <a:solidFill>
                <a:schemeClr val="tx1"/>
              </a:solidFill>
              <a:latin typeface="Arial"/>
              <a:cs typeface="Times New Roman"/>
            </a:rPr>
            <a:t>Then, I will analyze and apply the PESTEL model to understand the external factors. </a:t>
          </a:r>
        </a:p>
      </dgm:t>
    </dgm:pt>
    <dgm:pt modelId="{6E294735-F3F7-40AB-879E-23F3953DA886}" type="parTrans" cxnId="{F21A32F8-EF40-4290-949E-7B1E9D82328F}">
      <dgm:prSet/>
      <dgm:spPr/>
      <dgm:t>
        <a:bodyPr/>
        <a:lstStyle/>
        <a:p>
          <a:endParaRPr lang="en-US"/>
        </a:p>
      </dgm:t>
    </dgm:pt>
    <dgm:pt modelId="{11307388-32A2-414A-BF37-B491E5FC4BFA}" type="sibTrans" cxnId="{F21A32F8-EF40-4290-949E-7B1E9D82328F}">
      <dgm:prSet/>
      <dgm:spPr/>
      <dgm:t>
        <a:bodyPr/>
        <a:lstStyle/>
        <a:p>
          <a:endParaRPr lang="en-US"/>
        </a:p>
      </dgm:t>
    </dgm:pt>
    <dgm:pt modelId="{AF5B7CDA-9BD8-46FE-9648-6A6119BB144C}">
      <dgm:prSet/>
      <dgm:spPr/>
      <dgm:t>
        <a:bodyPr/>
        <a:lstStyle/>
        <a:p>
          <a:pPr rtl="0"/>
          <a:r>
            <a:rPr lang="en-US">
              <a:solidFill>
                <a:schemeClr val="tx1"/>
              </a:solidFill>
              <a:latin typeface="Arial"/>
              <a:cs typeface="Times New Roman"/>
            </a:rPr>
            <a:t>We will also delve into the Cause-and-Effect model to find the root causes of the issues.</a:t>
          </a:r>
        </a:p>
      </dgm:t>
    </dgm:pt>
    <dgm:pt modelId="{5DF52631-F796-4B98-AA0B-BE1C10CE99C5}" type="parTrans" cxnId="{68915994-3662-43CB-9C42-29D0066BEF0D}">
      <dgm:prSet/>
      <dgm:spPr/>
      <dgm:t>
        <a:bodyPr/>
        <a:lstStyle/>
        <a:p>
          <a:endParaRPr lang="en-US"/>
        </a:p>
      </dgm:t>
    </dgm:pt>
    <dgm:pt modelId="{71E825D1-76AF-4388-A109-8E62616321A2}" type="sibTrans" cxnId="{68915994-3662-43CB-9C42-29D0066BEF0D}">
      <dgm:prSet/>
      <dgm:spPr/>
      <dgm:t>
        <a:bodyPr/>
        <a:lstStyle/>
        <a:p>
          <a:endParaRPr lang="en-US"/>
        </a:p>
      </dgm:t>
    </dgm:pt>
    <dgm:pt modelId="{F7C397B9-5D7F-4632-8B98-0EDA8332C77D}">
      <dgm:prSet/>
      <dgm:spPr/>
      <dgm:t>
        <a:bodyPr/>
        <a:lstStyle/>
        <a:p>
          <a:pPr rtl="0"/>
          <a:r>
            <a:rPr lang="en-US">
              <a:solidFill>
                <a:schemeClr val="tx1"/>
              </a:solidFill>
              <a:latin typeface="Arial"/>
              <a:cs typeface="Times New Roman"/>
            </a:rPr>
            <a:t>Finally, I will present a conclusion on the main findings.</a:t>
          </a:r>
        </a:p>
      </dgm:t>
    </dgm:pt>
    <dgm:pt modelId="{83CBBB6D-F62F-40A1-8C1F-544C3025A32F}" type="parTrans" cxnId="{DD092499-AF33-4622-A0BB-0CE6B863AAD4}">
      <dgm:prSet/>
      <dgm:spPr/>
      <dgm:t>
        <a:bodyPr/>
        <a:lstStyle/>
        <a:p>
          <a:endParaRPr lang="en-US"/>
        </a:p>
      </dgm:t>
    </dgm:pt>
    <dgm:pt modelId="{CD300709-9198-4B9A-BEC4-663D011C53F4}" type="sibTrans" cxnId="{DD092499-AF33-4622-A0BB-0CE6B863AAD4}">
      <dgm:prSet/>
      <dgm:spPr/>
      <dgm:t>
        <a:bodyPr/>
        <a:lstStyle/>
        <a:p>
          <a:endParaRPr lang="en-US"/>
        </a:p>
      </dgm:t>
    </dgm:pt>
    <dgm:pt modelId="{D2549314-00BB-4636-902A-FDB465F63144}" type="pres">
      <dgm:prSet presAssocID="{7D6FDB50-0FF5-4D39-82F8-8D07CE2DEE41}" presName="Name0" presStyleCnt="0">
        <dgm:presLayoutVars>
          <dgm:dir/>
          <dgm:resizeHandles val="exact"/>
        </dgm:presLayoutVars>
      </dgm:prSet>
      <dgm:spPr/>
    </dgm:pt>
    <dgm:pt modelId="{8E9570F2-43A0-409E-8E5D-6684C3D6084F}" type="pres">
      <dgm:prSet presAssocID="{5FA3BCB5-0CDF-4B51-9AAD-782F06868F2D}" presName="node" presStyleLbl="node1" presStyleIdx="0" presStyleCnt="2" custScaleY="35250">
        <dgm:presLayoutVars>
          <dgm:bulletEnabled val="1"/>
        </dgm:presLayoutVars>
      </dgm:prSet>
      <dgm:spPr/>
    </dgm:pt>
    <dgm:pt modelId="{0A555956-21D4-4DE4-BF67-76D89543B691}" type="pres">
      <dgm:prSet presAssocID="{88C32A58-7409-4077-B391-A97670B5B1A2}" presName="sibTrans" presStyleLbl="sibTrans1D1" presStyleIdx="0" presStyleCnt="1"/>
      <dgm:spPr/>
    </dgm:pt>
    <dgm:pt modelId="{47FE7887-5E1A-4CB0-B38B-4B263362B44F}" type="pres">
      <dgm:prSet presAssocID="{88C32A58-7409-4077-B391-A97670B5B1A2}" presName="connectorText" presStyleLbl="sibTrans1D1" presStyleIdx="0" presStyleCnt="1"/>
      <dgm:spPr/>
    </dgm:pt>
    <dgm:pt modelId="{3002CCDB-1C6D-42D7-9665-B8DB653A95B6}" type="pres">
      <dgm:prSet presAssocID="{C3E4BEDE-F092-4955-81E6-E5C5764DA8BA}" presName="node" presStyleLbl="node1" presStyleIdx="1" presStyleCnt="2">
        <dgm:presLayoutVars>
          <dgm:bulletEnabled val="1"/>
        </dgm:presLayoutVars>
      </dgm:prSet>
      <dgm:spPr/>
    </dgm:pt>
  </dgm:ptLst>
  <dgm:cxnLst>
    <dgm:cxn modelId="{04C7DA02-BFDA-4747-B9DD-696C5D5FF4FB}" srcId="{7D6FDB50-0FF5-4D39-82F8-8D07CE2DEE41}" destId="{5FA3BCB5-0CDF-4B51-9AAD-782F06868F2D}" srcOrd="0" destOrd="0" parTransId="{2B77D319-706E-4823-9D38-4648F4AD4D2B}" sibTransId="{88C32A58-7409-4077-B391-A97670B5B1A2}"/>
    <dgm:cxn modelId="{059B7A1E-E62B-4B3E-933A-A03B1DF60863}" type="presOf" srcId="{C3E4BEDE-F092-4955-81E6-E5C5764DA8BA}" destId="{3002CCDB-1C6D-42D7-9665-B8DB653A95B6}" srcOrd="0" destOrd="0" presId="urn:microsoft.com/office/officeart/2005/8/layout/bProcess3"/>
    <dgm:cxn modelId="{C2E1CB21-F48C-4419-AAE5-2326986F0CAB}" type="presOf" srcId="{5FA3BCB5-0CDF-4B51-9AAD-782F06868F2D}" destId="{8E9570F2-43A0-409E-8E5D-6684C3D6084F}" srcOrd="0" destOrd="0" presId="urn:microsoft.com/office/officeart/2005/8/layout/bProcess3"/>
    <dgm:cxn modelId="{18BAD65C-D64D-4FDF-9AEB-D747E637FFD5}" type="presOf" srcId="{AF5B7CDA-9BD8-46FE-9648-6A6119BB144C}" destId="{3002CCDB-1C6D-42D7-9665-B8DB653A95B6}" srcOrd="0" destOrd="3" presId="urn:microsoft.com/office/officeart/2005/8/layout/bProcess3"/>
    <dgm:cxn modelId="{DCE7C341-5CEF-484E-9930-FDE1055375C1}" type="presOf" srcId="{88C32A58-7409-4077-B391-A97670B5B1A2}" destId="{47FE7887-5E1A-4CB0-B38B-4B263362B44F}" srcOrd="1" destOrd="0" presId="urn:microsoft.com/office/officeart/2005/8/layout/bProcess3"/>
    <dgm:cxn modelId="{31408F59-B2C8-4314-A03F-482C06B76020}" srcId="{7D6FDB50-0FF5-4D39-82F8-8D07CE2DEE41}" destId="{C3E4BEDE-F092-4955-81E6-E5C5764DA8BA}" srcOrd="1" destOrd="0" parTransId="{8B803A29-3156-4FFF-9862-E001D6B26EF1}" sibTransId="{5A0085F8-E77F-40B5-B675-ABBA2DA7B1F4}"/>
    <dgm:cxn modelId="{EBA5F37D-5BC4-4F25-AEB7-19EC773D800B}" type="presOf" srcId="{7D6FDB50-0FF5-4D39-82F8-8D07CE2DEE41}" destId="{D2549314-00BB-4636-902A-FDB465F63144}" srcOrd="0" destOrd="0" presId="urn:microsoft.com/office/officeart/2005/8/layout/bProcess3"/>
    <dgm:cxn modelId="{CEA0E486-9E5D-4081-A597-8C8720320F22}" type="presOf" srcId="{D91A3DC7-4634-4A80-ADF6-2B9E79A99B39}" destId="{3002CCDB-1C6D-42D7-9665-B8DB653A95B6}" srcOrd="0" destOrd="2" presId="urn:microsoft.com/office/officeart/2005/8/layout/bProcess3"/>
    <dgm:cxn modelId="{68915994-3662-43CB-9C42-29D0066BEF0D}" srcId="{C3E4BEDE-F092-4955-81E6-E5C5764DA8BA}" destId="{AF5B7CDA-9BD8-46FE-9648-6A6119BB144C}" srcOrd="2" destOrd="0" parTransId="{5DF52631-F796-4B98-AA0B-BE1C10CE99C5}" sibTransId="{71E825D1-76AF-4388-A109-8E62616321A2}"/>
    <dgm:cxn modelId="{DD092499-AF33-4622-A0BB-0CE6B863AAD4}" srcId="{C3E4BEDE-F092-4955-81E6-E5C5764DA8BA}" destId="{F7C397B9-5D7F-4632-8B98-0EDA8332C77D}" srcOrd="3" destOrd="0" parTransId="{83CBBB6D-F62F-40A1-8C1F-544C3025A32F}" sibTransId="{CD300709-9198-4B9A-BEC4-663D011C53F4}"/>
    <dgm:cxn modelId="{E8DF25B4-5D52-4827-890A-B63BCFC9418E}" type="presOf" srcId="{7F3F0980-CA06-4924-94F9-9502D7EC4BA5}" destId="{3002CCDB-1C6D-42D7-9665-B8DB653A95B6}" srcOrd="0" destOrd="1" presId="urn:microsoft.com/office/officeart/2005/8/layout/bProcess3"/>
    <dgm:cxn modelId="{C6E0F3C4-73E8-4AE5-8711-C414F19C6D73}" type="presOf" srcId="{F7C397B9-5D7F-4632-8B98-0EDA8332C77D}" destId="{3002CCDB-1C6D-42D7-9665-B8DB653A95B6}" srcOrd="0" destOrd="4" presId="urn:microsoft.com/office/officeart/2005/8/layout/bProcess3"/>
    <dgm:cxn modelId="{EA7F77CB-BD0B-4D17-A88D-EF8B3353A86E}" srcId="{C3E4BEDE-F092-4955-81E6-E5C5764DA8BA}" destId="{7F3F0980-CA06-4924-94F9-9502D7EC4BA5}" srcOrd="0" destOrd="0" parTransId="{37F6802F-CC6D-4208-966C-41B1D354515D}" sibTransId="{E932E038-18EF-4909-B2A9-6C41A19A1EAF}"/>
    <dgm:cxn modelId="{F21A32F8-EF40-4290-949E-7B1E9D82328F}" srcId="{C3E4BEDE-F092-4955-81E6-E5C5764DA8BA}" destId="{D91A3DC7-4634-4A80-ADF6-2B9E79A99B39}" srcOrd="1" destOrd="0" parTransId="{6E294735-F3F7-40AB-879E-23F3953DA886}" sibTransId="{11307388-32A2-414A-BF37-B491E5FC4BFA}"/>
    <dgm:cxn modelId="{206AF6FB-DBAA-46EA-BD6D-CDE7392E7EA3}" type="presOf" srcId="{88C32A58-7409-4077-B391-A97670B5B1A2}" destId="{0A555956-21D4-4DE4-BF67-76D89543B691}" srcOrd="0" destOrd="0" presId="urn:microsoft.com/office/officeart/2005/8/layout/bProcess3"/>
    <dgm:cxn modelId="{D8C01820-0827-4C83-9FA2-4E3C61043A4B}" type="presParOf" srcId="{D2549314-00BB-4636-902A-FDB465F63144}" destId="{8E9570F2-43A0-409E-8E5D-6684C3D6084F}" srcOrd="0" destOrd="0" presId="urn:microsoft.com/office/officeart/2005/8/layout/bProcess3"/>
    <dgm:cxn modelId="{D4BB2712-972C-40A1-9EF0-E1A8D9D656C8}" type="presParOf" srcId="{D2549314-00BB-4636-902A-FDB465F63144}" destId="{0A555956-21D4-4DE4-BF67-76D89543B691}" srcOrd="1" destOrd="0" presId="urn:microsoft.com/office/officeart/2005/8/layout/bProcess3"/>
    <dgm:cxn modelId="{64EAF179-8CB9-4C68-BCF3-15F87CADB19F}" type="presParOf" srcId="{0A555956-21D4-4DE4-BF67-76D89543B691}" destId="{47FE7887-5E1A-4CB0-B38B-4B263362B44F}" srcOrd="0" destOrd="0" presId="urn:microsoft.com/office/officeart/2005/8/layout/bProcess3"/>
    <dgm:cxn modelId="{792EAEB1-B59A-487D-B5F4-EC5B37E925A6}" type="presParOf" srcId="{D2549314-00BB-4636-902A-FDB465F63144}" destId="{3002CCDB-1C6D-42D7-9665-B8DB653A95B6}" srcOrd="2"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5AFBAF9-4166-400F-BC91-0EED51D37F5E}" type="doc">
      <dgm:prSet loTypeId="urn:microsoft.com/office/officeart/2005/8/layout/vList4" loCatId="picture" qsTypeId="urn:microsoft.com/office/officeart/2005/8/quickstyle/simple1" qsCatId="simple" csTypeId="urn:microsoft.com/office/officeart/2005/8/colors/accent1_2" csCatId="accent1" phldr="1"/>
      <dgm:spPr/>
      <dgm:t>
        <a:bodyPr/>
        <a:lstStyle/>
        <a:p>
          <a:endParaRPr lang="en-US"/>
        </a:p>
      </dgm:t>
    </dgm:pt>
    <dgm:pt modelId="{014DAD3A-AEBA-42E6-B15E-3256306B023E}">
      <dgm:prSet phldrT="[Text]" custT="1"/>
      <dgm:spPr/>
      <dgm:t>
        <a:bodyPr/>
        <a:lstStyle/>
        <a:p>
          <a:pPr rtl="0"/>
          <a:r>
            <a:rPr lang="en-US" sz="1400">
              <a:solidFill>
                <a:srgbClr val="FFFFFF"/>
              </a:solidFill>
              <a:latin typeface="Arial"/>
              <a:cs typeface="Times New Roman"/>
            </a:rPr>
            <a:t>It was established in 2016 by Liam and Priya Patel. The company focuses on  customized floral designs and environmentally friendly packaging. (IBISWorld, 2025).</a:t>
          </a:r>
          <a:endParaRPr lang="en-US" sz="1400">
            <a:latin typeface="Arial"/>
            <a:cs typeface="Times New Roman"/>
          </a:endParaRPr>
        </a:p>
      </dgm:t>
    </dgm:pt>
    <dgm:pt modelId="{CCF22BF6-133A-46D1-BD36-30599DA9BA8E}" type="parTrans" cxnId="{A2775682-8190-42E0-8753-3508E261E2A6}">
      <dgm:prSet/>
      <dgm:spPr/>
      <dgm:t>
        <a:bodyPr/>
        <a:lstStyle/>
        <a:p>
          <a:endParaRPr lang="en-US"/>
        </a:p>
      </dgm:t>
    </dgm:pt>
    <dgm:pt modelId="{D907373E-0C1C-4645-8A9E-CC67992856D9}" type="sibTrans" cxnId="{A2775682-8190-42E0-8753-3508E261E2A6}">
      <dgm:prSet/>
      <dgm:spPr/>
      <dgm:t>
        <a:bodyPr/>
        <a:lstStyle/>
        <a:p>
          <a:endParaRPr lang="en-US"/>
        </a:p>
      </dgm:t>
    </dgm:pt>
    <dgm:pt modelId="{19C6EDAC-3F67-4023-9A49-F4AB1F916A22}">
      <dgm:prSet custT="1"/>
      <dgm:spPr/>
      <dgm:t>
        <a:bodyPr/>
        <a:lstStyle/>
        <a:p>
          <a:pPr rtl="0"/>
          <a:r>
            <a:rPr lang="en-US" sz="1600">
              <a:solidFill>
                <a:srgbClr val="FFFFFF"/>
              </a:solidFill>
              <a:latin typeface="Arial"/>
              <a:cs typeface="Times New Roman"/>
            </a:rPr>
            <a:t>They serve various clients, including walk-in customers, corporate clients, and those planning weddings.</a:t>
          </a:r>
        </a:p>
      </dgm:t>
    </dgm:pt>
    <dgm:pt modelId="{376A2881-333B-4680-A9DB-0A65A51C9923}" type="parTrans" cxnId="{8E266462-8118-465D-A6ED-54B9840DBCEF}">
      <dgm:prSet/>
      <dgm:spPr/>
      <dgm:t>
        <a:bodyPr/>
        <a:lstStyle/>
        <a:p>
          <a:endParaRPr lang="en-US"/>
        </a:p>
      </dgm:t>
    </dgm:pt>
    <dgm:pt modelId="{F31F7743-A3AA-46DD-9CDF-EFB7102832C6}" type="sibTrans" cxnId="{8E266462-8118-465D-A6ED-54B9840DBCEF}">
      <dgm:prSet/>
      <dgm:spPr/>
      <dgm:t>
        <a:bodyPr/>
        <a:lstStyle/>
        <a:p>
          <a:endParaRPr lang="en-US"/>
        </a:p>
      </dgm:t>
    </dgm:pt>
    <dgm:pt modelId="{9D00A376-7AFD-442D-9ABD-E46CE81DE40F}">
      <dgm:prSet phldr="0" custT="1"/>
      <dgm:spPr/>
      <dgm:t>
        <a:bodyPr/>
        <a:lstStyle/>
        <a:p>
          <a:pPr rtl="0"/>
          <a:r>
            <a:rPr lang="en-US" sz="1400">
              <a:solidFill>
                <a:srgbClr val="FFFFFF"/>
              </a:solidFill>
              <a:latin typeface="Arial"/>
              <a:cs typeface="Times New Roman"/>
            </a:rPr>
            <a:t>Their success is attributed to their personal touch, close community connections, and innovative, sustainable floral designs. (Forsyth, 2021). </a:t>
          </a:r>
          <a:endParaRPr lang="en-GB" sz="1400"/>
        </a:p>
      </dgm:t>
    </dgm:pt>
    <dgm:pt modelId="{7B335D93-A99F-4955-886A-F5FE2A5DF253}" type="parTrans" cxnId="{8753EF21-C771-4C22-B514-43884A62D8D5}">
      <dgm:prSet/>
      <dgm:spPr/>
    </dgm:pt>
    <dgm:pt modelId="{89B91E72-DC02-4CCE-AEB5-BFF538B2446F}" type="sibTrans" cxnId="{8753EF21-C771-4C22-B514-43884A62D8D5}">
      <dgm:prSet/>
      <dgm:spPr/>
    </dgm:pt>
    <dgm:pt modelId="{1C7F5AF4-5597-4531-9254-354F8493FADB}" type="pres">
      <dgm:prSet presAssocID="{55AFBAF9-4166-400F-BC91-0EED51D37F5E}" presName="linear" presStyleCnt="0">
        <dgm:presLayoutVars>
          <dgm:dir/>
          <dgm:resizeHandles val="exact"/>
        </dgm:presLayoutVars>
      </dgm:prSet>
      <dgm:spPr/>
    </dgm:pt>
    <dgm:pt modelId="{5E53E82B-01AC-49B9-BE24-8910C0B61181}" type="pres">
      <dgm:prSet presAssocID="{014DAD3A-AEBA-42E6-B15E-3256306B023E}" presName="comp" presStyleCnt="0"/>
      <dgm:spPr/>
    </dgm:pt>
    <dgm:pt modelId="{82A506BB-8AD0-44BA-8E53-9BC325F4D525}" type="pres">
      <dgm:prSet presAssocID="{014DAD3A-AEBA-42E6-B15E-3256306B023E}" presName="box" presStyleLbl="node1" presStyleIdx="0" presStyleCnt="3"/>
      <dgm:spPr/>
    </dgm:pt>
    <dgm:pt modelId="{8FFACE66-A3ED-4C7E-8256-E6FD94B99485}" type="pres">
      <dgm:prSet presAssocID="{014DAD3A-AEBA-42E6-B15E-3256306B023E}" presName="img" presStyleLbl="fgImgPlace1" presStyleIdx="0" presStyleCnt="3"/>
      <dgm:spPr>
        <a:blipFill>
          <a:blip xmlns:r="http://schemas.openxmlformats.org/officeDocument/2006/relationships" r:embed="rId1"/>
          <a:srcRect/>
          <a:stretch>
            <a:fillRect t="-22000" b="-22000"/>
          </a:stretch>
        </a:blipFill>
      </dgm:spPr>
    </dgm:pt>
    <dgm:pt modelId="{07A6BCCE-DD02-4F93-AD88-8B98ED55E9B8}" type="pres">
      <dgm:prSet presAssocID="{014DAD3A-AEBA-42E6-B15E-3256306B023E}" presName="text" presStyleLbl="node1" presStyleIdx="0" presStyleCnt="3">
        <dgm:presLayoutVars>
          <dgm:bulletEnabled val="1"/>
        </dgm:presLayoutVars>
      </dgm:prSet>
      <dgm:spPr/>
    </dgm:pt>
    <dgm:pt modelId="{03BCA042-9607-4577-8CA8-D49D863C26A3}" type="pres">
      <dgm:prSet presAssocID="{D907373E-0C1C-4645-8A9E-CC67992856D9}" presName="spacer" presStyleCnt="0"/>
      <dgm:spPr/>
    </dgm:pt>
    <dgm:pt modelId="{9F184C63-8967-481E-A6CD-CA0BBE732FB7}" type="pres">
      <dgm:prSet presAssocID="{19C6EDAC-3F67-4023-9A49-F4AB1F916A22}" presName="comp" presStyleCnt="0"/>
      <dgm:spPr/>
    </dgm:pt>
    <dgm:pt modelId="{FB54EFDB-7EA6-4D9E-A941-887EE19FDE61}" type="pres">
      <dgm:prSet presAssocID="{19C6EDAC-3F67-4023-9A49-F4AB1F916A22}" presName="box" presStyleLbl="node1" presStyleIdx="1" presStyleCnt="3"/>
      <dgm:spPr/>
    </dgm:pt>
    <dgm:pt modelId="{696A5600-3512-4C0C-85AA-BB6D304E289B}" type="pres">
      <dgm:prSet presAssocID="{19C6EDAC-3F67-4023-9A49-F4AB1F916A22}" presName="img" presStyleLbl="fgImgPlace1" presStyleIdx="1" presStyleCnt="3"/>
      <dgm:spPr>
        <a:blipFill>
          <a:blip xmlns:r="http://schemas.openxmlformats.org/officeDocument/2006/relationships" r:embed="rId2"/>
          <a:srcRect/>
          <a:stretch>
            <a:fillRect l="-12000" r="-12000"/>
          </a:stretch>
        </a:blipFill>
      </dgm:spPr>
    </dgm:pt>
    <dgm:pt modelId="{CB9D239B-0077-4E10-A546-38A68C667F90}" type="pres">
      <dgm:prSet presAssocID="{19C6EDAC-3F67-4023-9A49-F4AB1F916A22}" presName="text" presStyleLbl="node1" presStyleIdx="1" presStyleCnt="3">
        <dgm:presLayoutVars>
          <dgm:bulletEnabled val="1"/>
        </dgm:presLayoutVars>
      </dgm:prSet>
      <dgm:spPr/>
    </dgm:pt>
    <dgm:pt modelId="{BEDCA12F-D12A-4F5D-8DE8-3FE342E8D47A}" type="pres">
      <dgm:prSet presAssocID="{F31F7743-A3AA-46DD-9CDF-EFB7102832C6}" presName="spacer" presStyleCnt="0"/>
      <dgm:spPr/>
    </dgm:pt>
    <dgm:pt modelId="{0338E4A9-F6E8-414D-A7D7-8563A4FD8B7F}" type="pres">
      <dgm:prSet presAssocID="{9D00A376-7AFD-442D-9ABD-E46CE81DE40F}" presName="comp" presStyleCnt="0"/>
      <dgm:spPr/>
    </dgm:pt>
    <dgm:pt modelId="{CA668B8A-AD5D-4747-B55D-629B5641749A}" type="pres">
      <dgm:prSet presAssocID="{9D00A376-7AFD-442D-9ABD-E46CE81DE40F}" presName="box" presStyleLbl="node1" presStyleIdx="2" presStyleCnt="3"/>
      <dgm:spPr/>
    </dgm:pt>
    <dgm:pt modelId="{004E3F24-DBD1-4076-9696-1D8C7270971D}" type="pres">
      <dgm:prSet presAssocID="{9D00A376-7AFD-442D-9ABD-E46CE81DE40F}" presName="img" presStyleLbl="fgImgPlace1" presStyleIdx="2" presStyleCnt="3"/>
      <dgm:spPr>
        <a:blipFill>
          <a:blip xmlns:r="http://schemas.openxmlformats.org/officeDocument/2006/relationships" r:embed="rId3"/>
          <a:stretch>
            <a:fillRect/>
          </a:stretch>
        </a:blipFill>
      </dgm:spPr>
      <dgm:extLst>
        <a:ext uri="{E40237B7-FDA0-4F09-8148-C483321AD2D9}">
          <dgm14:cNvPr xmlns:dgm14="http://schemas.microsoft.com/office/drawing/2010/diagram" id="0" name="" descr="White hydrangea in rustic vase"/>
        </a:ext>
      </dgm:extLst>
    </dgm:pt>
    <dgm:pt modelId="{14C485BC-6792-4DEB-8E59-A3BE964432E7}" type="pres">
      <dgm:prSet presAssocID="{9D00A376-7AFD-442D-9ABD-E46CE81DE40F}" presName="text" presStyleLbl="node1" presStyleIdx="2" presStyleCnt="3">
        <dgm:presLayoutVars>
          <dgm:bulletEnabled val="1"/>
        </dgm:presLayoutVars>
      </dgm:prSet>
      <dgm:spPr/>
    </dgm:pt>
  </dgm:ptLst>
  <dgm:cxnLst>
    <dgm:cxn modelId="{C3215302-ECBE-48B5-8552-F3A406190A51}" type="presOf" srcId="{014DAD3A-AEBA-42E6-B15E-3256306B023E}" destId="{82A506BB-8AD0-44BA-8E53-9BC325F4D525}" srcOrd="0" destOrd="0" presId="urn:microsoft.com/office/officeart/2005/8/layout/vList4"/>
    <dgm:cxn modelId="{8753EF21-C771-4C22-B514-43884A62D8D5}" srcId="{55AFBAF9-4166-400F-BC91-0EED51D37F5E}" destId="{9D00A376-7AFD-442D-9ABD-E46CE81DE40F}" srcOrd="2" destOrd="0" parTransId="{7B335D93-A99F-4955-886A-F5FE2A5DF253}" sibTransId="{89B91E72-DC02-4CCE-AEB5-BFF538B2446F}"/>
    <dgm:cxn modelId="{4B371926-C864-4592-BF16-49346BFCF1FA}" type="presOf" srcId="{014DAD3A-AEBA-42E6-B15E-3256306B023E}" destId="{07A6BCCE-DD02-4F93-AD88-8B98ED55E9B8}" srcOrd="1" destOrd="0" presId="urn:microsoft.com/office/officeart/2005/8/layout/vList4"/>
    <dgm:cxn modelId="{40AA4938-E9CD-4CB8-9B6A-F5CD0444F7E5}" type="presOf" srcId="{9D00A376-7AFD-442D-9ABD-E46CE81DE40F}" destId="{14C485BC-6792-4DEB-8E59-A3BE964432E7}" srcOrd="1" destOrd="0" presId="urn:microsoft.com/office/officeart/2005/8/layout/vList4"/>
    <dgm:cxn modelId="{8E266462-8118-465D-A6ED-54B9840DBCEF}" srcId="{55AFBAF9-4166-400F-BC91-0EED51D37F5E}" destId="{19C6EDAC-3F67-4023-9A49-F4AB1F916A22}" srcOrd="1" destOrd="0" parTransId="{376A2881-333B-4680-A9DB-0A65A51C9923}" sibTransId="{F31F7743-A3AA-46DD-9CDF-EFB7102832C6}"/>
    <dgm:cxn modelId="{407D396B-788D-42CD-90B0-D7F291184B1A}" type="presOf" srcId="{55AFBAF9-4166-400F-BC91-0EED51D37F5E}" destId="{1C7F5AF4-5597-4531-9254-354F8493FADB}" srcOrd="0" destOrd="0" presId="urn:microsoft.com/office/officeart/2005/8/layout/vList4"/>
    <dgm:cxn modelId="{B5360A6E-F2C8-4899-BBCB-97E62C35323A}" type="presOf" srcId="{9D00A376-7AFD-442D-9ABD-E46CE81DE40F}" destId="{CA668B8A-AD5D-4747-B55D-629B5641749A}" srcOrd="0" destOrd="0" presId="urn:microsoft.com/office/officeart/2005/8/layout/vList4"/>
    <dgm:cxn modelId="{A2775682-8190-42E0-8753-3508E261E2A6}" srcId="{55AFBAF9-4166-400F-BC91-0EED51D37F5E}" destId="{014DAD3A-AEBA-42E6-B15E-3256306B023E}" srcOrd="0" destOrd="0" parTransId="{CCF22BF6-133A-46D1-BD36-30599DA9BA8E}" sibTransId="{D907373E-0C1C-4645-8A9E-CC67992856D9}"/>
    <dgm:cxn modelId="{951C7B9E-0DAD-4D52-B076-5C55B06A3DAB}" type="presOf" srcId="{19C6EDAC-3F67-4023-9A49-F4AB1F916A22}" destId="{CB9D239B-0077-4E10-A546-38A68C667F90}" srcOrd="1" destOrd="0" presId="urn:microsoft.com/office/officeart/2005/8/layout/vList4"/>
    <dgm:cxn modelId="{469D2BBE-F40A-48B2-AFE9-05132CEC18EC}" type="presOf" srcId="{19C6EDAC-3F67-4023-9A49-F4AB1F916A22}" destId="{FB54EFDB-7EA6-4D9E-A941-887EE19FDE61}" srcOrd="0" destOrd="0" presId="urn:microsoft.com/office/officeart/2005/8/layout/vList4"/>
    <dgm:cxn modelId="{C8E7790B-3CCA-414C-9EEF-856487E6AB82}" type="presParOf" srcId="{1C7F5AF4-5597-4531-9254-354F8493FADB}" destId="{5E53E82B-01AC-49B9-BE24-8910C0B61181}" srcOrd="0" destOrd="0" presId="urn:microsoft.com/office/officeart/2005/8/layout/vList4"/>
    <dgm:cxn modelId="{BFF972FB-FFA3-4ABF-A0E8-4C65736E72C2}" type="presParOf" srcId="{5E53E82B-01AC-49B9-BE24-8910C0B61181}" destId="{82A506BB-8AD0-44BA-8E53-9BC325F4D525}" srcOrd="0" destOrd="0" presId="urn:microsoft.com/office/officeart/2005/8/layout/vList4"/>
    <dgm:cxn modelId="{F48D9E4E-B9E2-4B0E-94A3-C08E0AF52DB2}" type="presParOf" srcId="{5E53E82B-01AC-49B9-BE24-8910C0B61181}" destId="{8FFACE66-A3ED-4C7E-8256-E6FD94B99485}" srcOrd="1" destOrd="0" presId="urn:microsoft.com/office/officeart/2005/8/layout/vList4"/>
    <dgm:cxn modelId="{3CD7D0EB-E8A8-4B20-9060-ECA4E84BA8D0}" type="presParOf" srcId="{5E53E82B-01AC-49B9-BE24-8910C0B61181}" destId="{07A6BCCE-DD02-4F93-AD88-8B98ED55E9B8}" srcOrd="2" destOrd="0" presId="urn:microsoft.com/office/officeart/2005/8/layout/vList4"/>
    <dgm:cxn modelId="{3424F589-3413-4849-99B5-0312D6F97A64}" type="presParOf" srcId="{1C7F5AF4-5597-4531-9254-354F8493FADB}" destId="{03BCA042-9607-4577-8CA8-D49D863C26A3}" srcOrd="1" destOrd="0" presId="urn:microsoft.com/office/officeart/2005/8/layout/vList4"/>
    <dgm:cxn modelId="{2E87C268-4698-460C-8A1C-ACE9FC235646}" type="presParOf" srcId="{1C7F5AF4-5597-4531-9254-354F8493FADB}" destId="{9F184C63-8967-481E-A6CD-CA0BBE732FB7}" srcOrd="2" destOrd="0" presId="urn:microsoft.com/office/officeart/2005/8/layout/vList4"/>
    <dgm:cxn modelId="{3C51CE73-62C1-4CC0-A5B7-23032EE83463}" type="presParOf" srcId="{9F184C63-8967-481E-A6CD-CA0BBE732FB7}" destId="{FB54EFDB-7EA6-4D9E-A941-887EE19FDE61}" srcOrd="0" destOrd="0" presId="urn:microsoft.com/office/officeart/2005/8/layout/vList4"/>
    <dgm:cxn modelId="{E13891BD-0109-4FE9-83EF-D09A8A138CD1}" type="presParOf" srcId="{9F184C63-8967-481E-A6CD-CA0BBE732FB7}" destId="{696A5600-3512-4C0C-85AA-BB6D304E289B}" srcOrd="1" destOrd="0" presId="urn:microsoft.com/office/officeart/2005/8/layout/vList4"/>
    <dgm:cxn modelId="{4620CCEC-EA25-4597-9A2B-4DC49B931CBD}" type="presParOf" srcId="{9F184C63-8967-481E-A6CD-CA0BBE732FB7}" destId="{CB9D239B-0077-4E10-A546-38A68C667F90}" srcOrd="2" destOrd="0" presId="urn:microsoft.com/office/officeart/2005/8/layout/vList4"/>
    <dgm:cxn modelId="{B7A5FCB6-6674-46A6-91B0-836CC5E97FDD}" type="presParOf" srcId="{1C7F5AF4-5597-4531-9254-354F8493FADB}" destId="{BEDCA12F-D12A-4F5D-8DE8-3FE342E8D47A}" srcOrd="3" destOrd="0" presId="urn:microsoft.com/office/officeart/2005/8/layout/vList4"/>
    <dgm:cxn modelId="{F889F30E-7B9F-498C-93DA-3C7925E6DAAA}" type="presParOf" srcId="{1C7F5AF4-5597-4531-9254-354F8493FADB}" destId="{0338E4A9-F6E8-414D-A7D7-8563A4FD8B7F}" srcOrd="4" destOrd="0" presId="urn:microsoft.com/office/officeart/2005/8/layout/vList4"/>
    <dgm:cxn modelId="{646BCC46-30CC-44FF-A4EE-918668C79ECA}" type="presParOf" srcId="{0338E4A9-F6E8-414D-A7D7-8563A4FD8B7F}" destId="{CA668B8A-AD5D-4747-B55D-629B5641749A}" srcOrd="0" destOrd="0" presId="urn:microsoft.com/office/officeart/2005/8/layout/vList4"/>
    <dgm:cxn modelId="{4F7B4638-8877-43C4-B9FC-6FE43F96D12A}" type="presParOf" srcId="{0338E4A9-F6E8-414D-A7D7-8563A4FD8B7F}" destId="{004E3F24-DBD1-4076-9696-1D8C7270971D}" srcOrd="1" destOrd="0" presId="urn:microsoft.com/office/officeart/2005/8/layout/vList4"/>
    <dgm:cxn modelId="{E4D0AFA5-45E2-4BBB-9401-93EB6EC92F05}" type="presParOf" srcId="{0338E4A9-F6E8-414D-A7D7-8563A4FD8B7F}" destId="{14C485BC-6792-4DEB-8E59-A3BE964432E7}" srcOrd="2" destOrd="0" presId="urn:microsoft.com/office/officeart/2005/8/layout/vList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F8ACEFF-772A-4A85-AAC5-F4875682E165}" type="doc">
      <dgm:prSet loTypeId="urn:microsoft.com/office/officeart/2005/8/layout/process4" loCatId="list" qsTypeId="urn:microsoft.com/office/officeart/2005/8/quickstyle/3d3" qsCatId="3D" csTypeId="urn:microsoft.com/office/officeart/2005/8/colors/accent1_2" csCatId="accent1" phldr="1"/>
      <dgm:spPr/>
      <dgm:t>
        <a:bodyPr/>
        <a:lstStyle/>
        <a:p>
          <a:endParaRPr lang="en-US"/>
        </a:p>
      </dgm:t>
    </dgm:pt>
    <dgm:pt modelId="{E808DE16-01F8-4A18-BEBC-93FE09585644}">
      <dgm:prSet phldrT="[Text]"/>
      <dgm:spPr/>
      <dgm:t>
        <a:bodyPr/>
        <a:lstStyle/>
        <a:p>
          <a:r>
            <a:rPr lang="en-US">
              <a:latin typeface="Arial"/>
              <a:cs typeface="Times New Roman"/>
            </a:rPr>
            <a:t>Foot traffic is decreasing, which is a major problem because of the closures of businesses in the vicinity and an overall transition to online shopping (Lashgari and Shahab, 2022).</a:t>
          </a:r>
        </a:p>
      </dgm:t>
    </dgm:pt>
    <dgm:pt modelId="{D255D2C7-A368-489A-8E91-B204CD857574}" type="parTrans" cxnId="{FEA110E4-8289-4F05-B939-7436D5BC1D17}">
      <dgm:prSet/>
      <dgm:spPr/>
      <dgm:t>
        <a:bodyPr/>
        <a:lstStyle/>
        <a:p>
          <a:endParaRPr lang="en-US"/>
        </a:p>
      </dgm:t>
    </dgm:pt>
    <dgm:pt modelId="{965186B5-92E4-42F1-B272-29479CE7FCDC}" type="sibTrans" cxnId="{FEA110E4-8289-4F05-B939-7436D5BC1D17}">
      <dgm:prSet/>
      <dgm:spPr/>
      <dgm:t>
        <a:bodyPr/>
        <a:lstStyle/>
        <a:p>
          <a:endParaRPr lang="en-US"/>
        </a:p>
      </dgm:t>
    </dgm:pt>
    <dgm:pt modelId="{50988DF1-ED40-4F73-A1A2-198F4B31F55C}">
      <dgm:prSet/>
      <dgm:spPr/>
      <dgm:t>
        <a:bodyPr/>
        <a:lstStyle/>
        <a:p>
          <a:r>
            <a:rPr lang="en-US">
              <a:latin typeface="Arial"/>
              <a:cs typeface="Times New Roman"/>
            </a:rPr>
            <a:t>The heightened competitive presence of the local boutique florists with a good Instagram following and the national chains are affecting market share due to their better prices and delivery services(Ferreira, 2021).</a:t>
          </a:r>
        </a:p>
      </dgm:t>
    </dgm:pt>
    <dgm:pt modelId="{89DD45FC-05DC-43D7-869D-6A55C3746FF1}" type="parTrans" cxnId="{FAEA8387-B0DB-4FE7-B658-2C89EEB11B73}">
      <dgm:prSet/>
      <dgm:spPr/>
      <dgm:t>
        <a:bodyPr/>
        <a:lstStyle/>
        <a:p>
          <a:endParaRPr lang="en-US"/>
        </a:p>
      </dgm:t>
    </dgm:pt>
    <dgm:pt modelId="{F74FAEA8-E3C2-483B-BD7E-C41F80D2324F}" type="sibTrans" cxnId="{FAEA8387-B0DB-4FE7-B658-2C89EEB11B73}">
      <dgm:prSet/>
      <dgm:spPr/>
      <dgm:t>
        <a:bodyPr/>
        <a:lstStyle/>
        <a:p>
          <a:endParaRPr lang="en-US"/>
        </a:p>
      </dgm:t>
    </dgm:pt>
    <dgm:pt modelId="{2A89DB97-11E1-4B2F-A372-01D3B245FA75}">
      <dgm:prSet/>
      <dgm:spPr/>
      <dgm:t>
        <a:bodyPr/>
        <a:lstStyle/>
        <a:p>
          <a:r>
            <a:rPr lang="en-US">
              <a:latin typeface="Arial"/>
              <a:cs typeface="Times New Roman"/>
            </a:rPr>
            <a:t>The company is facing increasing costs of operations (flower prices and sustainable packaging) as well (Patel, 2023).</a:t>
          </a:r>
        </a:p>
      </dgm:t>
    </dgm:pt>
    <dgm:pt modelId="{6D7518F6-B774-4A30-B9E8-2ABA0D3FD8FD}" type="parTrans" cxnId="{6F2CCCD8-B674-40F3-A906-C3FCBE10C159}">
      <dgm:prSet/>
      <dgm:spPr/>
      <dgm:t>
        <a:bodyPr/>
        <a:lstStyle/>
        <a:p>
          <a:endParaRPr lang="en-US"/>
        </a:p>
      </dgm:t>
    </dgm:pt>
    <dgm:pt modelId="{3778C8FE-601A-469C-9DA3-5C10AC024A15}" type="sibTrans" cxnId="{6F2CCCD8-B674-40F3-A906-C3FCBE10C159}">
      <dgm:prSet/>
      <dgm:spPr/>
      <dgm:t>
        <a:bodyPr/>
        <a:lstStyle/>
        <a:p>
          <a:endParaRPr lang="en-US"/>
        </a:p>
      </dgm:t>
    </dgm:pt>
    <dgm:pt modelId="{7143C200-0F8F-446D-845E-3F4B1F369A01}">
      <dgm:prSet/>
      <dgm:spPr/>
      <dgm:t>
        <a:bodyPr/>
        <a:lstStyle/>
        <a:p>
          <a:r>
            <a:rPr lang="en-US">
              <a:latin typeface="Arial"/>
              <a:cs typeface="Times New Roman"/>
            </a:rPr>
            <a:t>Also, a lack of digital marketing and a dated website have negatively affected its chances of attracting younger and more digitally conscious customers.</a:t>
          </a:r>
        </a:p>
      </dgm:t>
    </dgm:pt>
    <dgm:pt modelId="{4F17E313-8A73-40CE-9911-6F85891B2909}" type="parTrans" cxnId="{6CC55647-AB4D-4119-8B06-F68BCE189A69}">
      <dgm:prSet/>
      <dgm:spPr/>
      <dgm:t>
        <a:bodyPr/>
        <a:lstStyle/>
        <a:p>
          <a:endParaRPr lang="en-US"/>
        </a:p>
      </dgm:t>
    </dgm:pt>
    <dgm:pt modelId="{BE85A610-B481-4490-91A0-0B9537329D89}" type="sibTrans" cxnId="{6CC55647-AB4D-4119-8B06-F68BCE189A69}">
      <dgm:prSet/>
      <dgm:spPr/>
      <dgm:t>
        <a:bodyPr/>
        <a:lstStyle/>
        <a:p>
          <a:endParaRPr lang="en-US"/>
        </a:p>
      </dgm:t>
    </dgm:pt>
    <dgm:pt modelId="{EDDF755C-868E-4908-BC52-060294C1626E}" type="pres">
      <dgm:prSet presAssocID="{EF8ACEFF-772A-4A85-AAC5-F4875682E165}" presName="Name0" presStyleCnt="0">
        <dgm:presLayoutVars>
          <dgm:dir/>
          <dgm:animLvl val="lvl"/>
          <dgm:resizeHandles val="exact"/>
        </dgm:presLayoutVars>
      </dgm:prSet>
      <dgm:spPr/>
    </dgm:pt>
    <dgm:pt modelId="{C932E131-B903-4F2A-A6D7-E64B197ED0C1}" type="pres">
      <dgm:prSet presAssocID="{7143C200-0F8F-446D-845E-3F4B1F369A01}" presName="boxAndChildren" presStyleCnt="0"/>
      <dgm:spPr/>
    </dgm:pt>
    <dgm:pt modelId="{A0812E8B-F377-45EE-B2CC-DE890365D19C}" type="pres">
      <dgm:prSet presAssocID="{7143C200-0F8F-446D-845E-3F4B1F369A01}" presName="parentTextBox" presStyleLbl="node1" presStyleIdx="0" presStyleCnt="4"/>
      <dgm:spPr/>
    </dgm:pt>
    <dgm:pt modelId="{CE0601D7-0E10-413A-AC32-FE2773BBC3CA}" type="pres">
      <dgm:prSet presAssocID="{3778C8FE-601A-469C-9DA3-5C10AC024A15}" presName="sp" presStyleCnt="0"/>
      <dgm:spPr/>
    </dgm:pt>
    <dgm:pt modelId="{057D4584-3502-44D0-A4CF-CD767917B66E}" type="pres">
      <dgm:prSet presAssocID="{2A89DB97-11E1-4B2F-A372-01D3B245FA75}" presName="arrowAndChildren" presStyleCnt="0"/>
      <dgm:spPr/>
    </dgm:pt>
    <dgm:pt modelId="{330E5728-AF4F-4362-9721-2C0ED39430B2}" type="pres">
      <dgm:prSet presAssocID="{2A89DB97-11E1-4B2F-A372-01D3B245FA75}" presName="parentTextArrow" presStyleLbl="node1" presStyleIdx="1" presStyleCnt="4"/>
      <dgm:spPr/>
    </dgm:pt>
    <dgm:pt modelId="{48424D7C-446D-41F5-8FEB-5BBA16D9330A}" type="pres">
      <dgm:prSet presAssocID="{F74FAEA8-E3C2-483B-BD7E-C41F80D2324F}" presName="sp" presStyleCnt="0"/>
      <dgm:spPr/>
    </dgm:pt>
    <dgm:pt modelId="{A8010D71-9353-4577-B252-799F847F9148}" type="pres">
      <dgm:prSet presAssocID="{50988DF1-ED40-4F73-A1A2-198F4B31F55C}" presName="arrowAndChildren" presStyleCnt="0"/>
      <dgm:spPr/>
    </dgm:pt>
    <dgm:pt modelId="{8DA05530-73CE-48B8-BA73-F5D9137A6D21}" type="pres">
      <dgm:prSet presAssocID="{50988DF1-ED40-4F73-A1A2-198F4B31F55C}" presName="parentTextArrow" presStyleLbl="node1" presStyleIdx="2" presStyleCnt="4"/>
      <dgm:spPr/>
    </dgm:pt>
    <dgm:pt modelId="{FD4CE859-B567-48C6-B953-C933A59B49BD}" type="pres">
      <dgm:prSet presAssocID="{965186B5-92E4-42F1-B272-29479CE7FCDC}" presName="sp" presStyleCnt="0"/>
      <dgm:spPr/>
    </dgm:pt>
    <dgm:pt modelId="{8D57E5EE-7EDA-4FBD-BCA1-15C76E167432}" type="pres">
      <dgm:prSet presAssocID="{E808DE16-01F8-4A18-BEBC-93FE09585644}" presName="arrowAndChildren" presStyleCnt="0"/>
      <dgm:spPr/>
    </dgm:pt>
    <dgm:pt modelId="{186E0AD7-ACB9-47B3-80DE-85985D33123D}" type="pres">
      <dgm:prSet presAssocID="{E808DE16-01F8-4A18-BEBC-93FE09585644}" presName="parentTextArrow" presStyleLbl="node1" presStyleIdx="3" presStyleCnt="4" custLinFactNeighborX="0" custLinFactNeighborY="-123"/>
      <dgm:spPr/>
    </dgm:pt>
  </dgm:ptLst>
  <dgm:cxnLst>
    <dgm:cxn modelId="{E035F403-D0DA-4C42-91D3-0262B21CD743}" type="presOf" srcId="{50988DF1-ED40-4F73-A1A2-198F4B31F55C}" destId="{8DA05530-73CE-48B8-BA73-F5D9137A6D21}" srcOrd="0" destOrd="0" presId="urn:microsoft.com/office/officeart/2005/8/layout/process4"/>
    <dgm:cxn modelId="{E464255C-6EB8-4EC3-8298-58BEC45B29DB}" type="presOf" srcId="{E808DE16-01F8-4A18-BEBC-93FE09585644}" destId="{186E0AD7-ACB9-47B3-80DE-85985D33123D}" srcOrd="0" destOrd="0" presId="urn:microsoft.com/office/officeart/2005/8/layout/process4"/>
    <dgm:cxn modelId="{6CC55647-AB4D-4119-8B06-F68BCE189A69}" srcId="{EF8ACEFF-772A-4A85-AAC5-F4875682E165}" destId="{7143C200-0F8F-446D-845E-3F4B1F369A01}" srcOrd="3" destOrd="0" parTransId="{4F17E313-8A73-40CE-9911-6F85891B2909}" sibTransId="{BE85A610-B481-4490-91A0-0B9537329D89}"/>
    <dgm:cxn modelId="{E2414582-1191-4EEB-A9D1-11DC6AD52B3A}" type="presOf" srcId="{EF8ACEFF-772A-4A85-AAC5-F4875682E165}" destId="{EDDF755C-868E-4908-BC52-060294C1626E}" srcOrd="0" destOrd="0" presId="urn:microsoft.com/office/officeart/2005/8/layout/process4"/>
    <dgm:cxn modelId="{FAEA8387-B0DB-4FE7-B658-2C89EEB11B73}" srcId="{EF8ACEFF-772A-4A85-AAC5-F4875682E165}" destId="{50988DF1-ED40-4F73-A1A2-198F4B31F55C}" srcOrd="1" destOrd="0" parTransId="{89DD45FC-05DC-43D7-869D-6A55C3746FF1}" sibTransId="{F74FAEA8-E3C2-483B-BD7E-C41F80D2324F}"/>
    <dgm:cxn modelId="{6F2CCCD8-B674-40F3-A906-C3FCBE10C159}" srcId="{EF8ACEFF-772A-4A85-AAC5-F4875682E165}" destId="{2A89DB97-11E1-4B2F-A372-01D3B245FA75}" srcOrd="2" destOrd="0" parTransId="{6D7518F6-B774-4A30-B9E8-2ABA0D3FD8FD}" sibTransId="{3778C8FE-601A-469C-9DA3-5C10AC024A15}"/>
    <dgm:cxn modelId="{FEA110E4-8289-4F05-B939-7436D5BC1D17}" srcId="{EF8ACEFF-772A-4A85-AAC5-F4875682E165}" destId="{E808DE16-01F8-4A18-BEBC-93FE09585644}" srcOrd="0" destOrd="0" parTransId="{D255D2C7-A368-489A-8E91-B204CD857574}" sibTransId="{965186B5-92E4-42F1-B272-29479CE7FCDC}"/>
    <dgm:cxn modelId="{9CD2C8E7-F14D-460A-9CC0-CB112F7A561D}" type="presOf" srcId="{2A89DB97-11E1-4B2F-A372-01D3B245FA75}" destId="{330E5728-AF4F-4362-9721-2C0ED39430B2}" srcOrd="0" destOrd="0" presId="urn:microsoft.com/office/officeart/2005/8/layout/process4"/>
    <dgm:cxn modelId="{262D18EF-CA7D-44CE-B2AB-91D28300A754}" type="presOf" srcId="{7143C200-0F8F-446D-845E-3F4B1F369A01}" destId="{A0812E8B-F377-45EE-B2CC-DE890365D19C}" srcOrd="0" destOrd="0" presId="urn:microsoft.com/office/officeart/2005/8/layout/process4"/>
    <dgm:cxn modelId="{A39BBE92-7906-4164-B36D-26C955F2E6D2}" type="presParOf" srcId="{EDDF755C-868E-4908-BC52-060294C1626E}" destId="{C932E131-B903-4F2A-A6D7-E64B197ED0C1}" srcOrd="0" destOrd="0" presId="urn:microsoft.com/office/officeart/2005/8/layout/process4"/>
    <dgm:cxn modelId="{EB57B1EB-EEBC-412A-82A4-D2CF67A3D2A0}" type="presParOf" srcId="{C932E131-B903-4F2A-A6D7-E64B197ED0C1}" destId="{A0812E8B-F377-45EE-B2CC-DE890365D19C}" srcOrd="0" destOrd="0" presId="urn:microsoft.com/office/officeart/2005/8/layout/process4"/>
    <dgm:cxn modelId="{1D470674-4E7F-4D99-AB74-C66B7AD68D3F}" type="presParOf" srcId="{EDDF755C-868E-4908-BC52-060294C1626E}" destId="{CE0601D7-0E10-413A-AC32-FE2773BBC3CA}" srcOrd="1" destOrd="0" presId="urn:microsoft.com/office/officeart/2005/8/layout/process4"/>
    <dgm:cxn modelId="{06269F1F-A356-405A-9DE9-5F014F7BD118}" type="presParOf" srcId="{EDDF755C-868E-4908-BC52-060294C1626E}" destId="{057D4584-3502-44D0-A4CF-CD767917B66E}" srcOrd="2" destOrd="0" presId="urn:microsoft.com/office/officeart/2005/8/layout/process4"/>
    <dgm:cxn modelId="{94182473-116D-405C-ABD7-00429CDEF191}" type="presParOf" srcId="{057D4584-3502-44D0-A4CF-CD767917B66E}" destId="{330E5728-AF4F-4362-9721-2C0ED39430B2}" srcOrd="0" destOrd="0" presId="urn:microsoft.com/office/officeart/2005/8/layout/process4"/>
    <dgm:cxn modelId="{F9760FF7-457C-47DA-BACF-2B87996F07B8}" type="presParOf" srcId="{EDDF755C-868E-4908-BC52-060294C1626E}" destId="{48424D7C-446D-41F5-8FEB-5BBA16D9330A}" srcOrd="3" destOrd="0" presId="urn:microsoft.com/office/officeart/2005/8/layout/process4"/>
    <dgm:cxn modelId="{5FB7EC35-F55A-4440-89B5-5E3A03B8416A}" type="presParOf" srcId="{EDDF755C-868E-4908-BC52-060294C1626E}" destId="{A8010D71-9353-4577-B252-799F847F9148}" srcOrd="4" destOrd="0" presId="urn:microsoft.com/office/officeart/2005/8/layout/process4"/>
    <dgm:cxn modelId="{E175652E-788A-4EF3-BC7E-F23C05E223EC}" type="presParOf" srcId="{A8010D71-9353-4577-B252-799F847F9148}" destId="{8DA05530-73CE-48B8-BA73-F5D9137A6D21}" srcOrd="0" destOrd="0" presId="urn:microsoft.com/office/officeart/2005/8/layout/process4"/>
    <dgm:cxn modelId="{DCF7EB7A-AB2A-47F0-AE60-01BFCDF027A4}" type="presParOf" srcId="{EDDF755C-868E-4908-BC52-060294C1626E}" destId="{FD4CE859-B567-48C6-B953-C933A59B49BD}" srcOrd="5" destOrd="0" presId="urn:microsoft.com/office/officeart/2005/8/layout/process4"/>
    <dgm:cxn modelId="{475C5971-E9C5-4D6E-9B45-C69E9D25DFB2}" type="presParOf" srcId="{EDDF755C-868E-4908-BC52-060294C1626E}" destId="{8D57E5EE-7EDA-4FBD-BCA1-15C76E167432}" srcOrd="6" destOrd="0" presId="urn:microsoft.com/office/officeart/2005/8/layout/process4"/>
    <dgm:cxn modelId="{B67BBCFA-64C1-4215-98CF-CCDC343F9CDB}" type="presParOf" srcId="{8D57E5EE-7EDA-4FBD-BCA1-15C76E167432}" destId="{186E0AD7-ACB9-47B3-80DE-85985D33123D}"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C6A1FCD-5840-4A7C-A817-EB8F5A180309}" type="doc">
      <dgm:prSet loTypeId="urn:microsoft.com/office/officeart/2005/8/layout/vList3" loCatId="picture" qsTypeId="urn:microsoft.com/office/officeart/2005/8/quickstyle/simple1" qsCatId="simple" csTypeId="urn:microsoft.com/office/officeart/2005/8/colors/accent1_2" csCatId="accent1" phldr="1"/>
      <dgm:spPr/>
    </dgm:pt>
    <dgm:pt modelId="{F7EACE4D-FCAE-488E-A03D-89A1C4884BDE}">
      <dgm:prSet phldrT="[Text]" custT="1"/>
      <dgm:spPr/>
      <dgm:t>
        <a:bodyPr/>
        <a:lstStyle/>
        <a:p>
          <a:pPr rtl="0"/>
          <a:r>
            <a:rPr lang="en-US" sz="1600" b="1">
              <a:solidFill>
                <a:srgbClr val="FFFFFF"/>
              </a:solidFill>
              <a:latin typeface="Arial"/>
              <a:cs typeface="Times New Roman"/>
            </a:rPr>
            <a:t>What PESTEL is:</a:t>
          </a:r>
          <a:r>
            <a:rPr lang="en-US" sz="1600">
              <a:solidFill>
                <a:srgbClr val="FFFFFF"/>
              </a:solidFill>
              <a:latin typeface="Arial"/>
              <a:cs typeface="Times New Roman"/>
            </a:rPr>
            <a:t> It's a tool to analyze Political, Economic, Sociocultural, Technological, Environmental and Legal</a:t>
          </a:r>
          <a:r>
            <a:rPr lang="en-US">
              <a:solidFill>
                <a:srgbClr val="FFFFFF"/>
              </a:solidFill>
              <a:latin typeface="Arial"/>
              <a:cs typeface="Times New Roman"/>
            </a:rPr>
            <a:t> factors.</a:t>
          </a:r>
          <a:endParaRPr lang="en-US">
            <a:latin typeface="Arial"/>
            <a:cs typeface="Times New Roman"/>
          </a:endParaRPr>
        </a:p>
      </dgm:t>
    </dgm:pt>
    <dgm:pt modelId="{6D5DBA2B-B7E6-4D31-9B3B-4614FAA640C4}" type="parTrans" cxnId="{1E9A4F90-1615-4E45-918E-9E80BEF158CD}">
      <dgm:prSet/>
      <dgm:spPr/>
      <dgm:t>
        <a:bodyPr/>
        <a:lstStyle/>
        <a:p>
          <a:endParaRPr lang="en-US"/>
        </a:p>
      </dgm:t>
    </dgm:pt>
    <dgm:pt modelId="{3C7139D4-A745-4ED5-AA81-07F394E655BB}" type="sibTrans" cxnId="{1E9A4F90-1615-4E45-918E-9E80BEF158CD}">
      <dgm:prSet/>
      <dgm:spPr/>
      <dgm:t>
        <a:bodyPr/>
        <a:lstStyle/>
        <a:p>
          <a:endParaRPr lang="en-US"/>
        </a:p>
      </dgm:t>
    </dgm:pt>
    <dgm:pt modelId="{B3E4BD92-FA2C-4EFC-9AEF-F2F527F572F9}">
      <dgm:prSet custT="1"/>
      <dgm:spPr/>
      <dgm:t>
        <a:bodyPr/>
        <a:lstStyle/>
        <a:p>
          <a:pPr rtl="0"/>
          <a:r>
            <a:rPr lang="en-US" sz="1400" b="1">
              <a:solidFill>
                <a:srgbClr val="FFFFFF"/>
              </a:solidFill>
              <a:latin typeface="Arial"/>
              <a:cs typeface="Times New Roman"/>
            </a:rPr>
            <a:t>Advantages:</a:t>
          </a:r>
          <a:r>
            <a:rPr lang="en-US" sz="1400">
              <a:solidFill>
                <a:srgbClr val="FFFFFF"/>
              </a:solidFill>
              <a:latin typeface="Arial"/>
              <a:cs typeface="Times New Roman"/>
            </a:rPr>
            <a:t> It helps business understand the larger forces affecting them and aids in strategic planning.</a:t>
          </a:r>
        </a:p>
      </dgm:t>
    </dgm:pt>
    <dgm:pt modelId="{1B219980-16C4-4AFA-8A1F-96A54E887C09}" type="parTrans" cxnId="{379454A1-B456-412E-9ADD-8AC22314120B}">
      <dgm:prSet/>
      <dgm:spPr/>
      <dgm:t>
        <a:bodyPr/>
        <a:lstStyle/>
        <a:p>
          <a:endParaRPr lang="en-US"/>
        </a:p>
      </dgm:t>
    </dgm:pt>
    <dgm:pt modelId="{48C280F4-A127-42C2-AA9D-34FC107EBE1B}" type="sibTrans" cxnId="{379454A1-B456-412E-9ADD-8AC22314120B}">
      <dgm:prSet/>
      <dgm:spPr/>
      <dgm:t>
        <a:bodyPr/>
        <a:lstStyle/>
        <a:p>
          <a:endParaRPr lang="en-US"/>
        </a:p>
      </dgm:t>
    </dgm:pt>
    <dgm:pt modelId="{12BE38F3-3781-45F9-9E95-822BACC7363C}">
      <dgm:prSet phldr="0"/>
      <dgm:spPr/>
      <dgm:t>
        <a:bodyPr/>
        <a:lstStyle/>
        <a:p>
          <a:r>
            <a:rPr lang="en-US" sz="1400">
              <a:solidFill>
                <a:srgbClr val="FFFFFF"/>
              </a:solidFill>
              <a:latin typeface="Arial"/>
              <a:cs typeface="Times New Roman"/>
            </a:rPr>
            <a:t>The weakness of it is that it fails to explain internal factors (such as inefficiencies in operation) and is not always focused enough on addressing the challenges a business must tackle at hand.</a:t>
          </a:r>
          <a:endParaRPr lang="en-GB"/>
        </a:p>
      </dgm:t>
    </dgm:pt>
    <dgm:pt modelId="{A1279E67-6989-4DB4-BE12-DB51891D272C}" type="parTrans" cxnId="{AEA2C394-35A4-4C1E-BF87-7723ECD243D3}">
      <dgm:prSet/>
      <dgm:spPr/>
    </dgm:pt>
    <dgm:pt modelId="{D823829B-CA0E-4CEF-B441-D457DC339518}" type="sibTrans" cxnId="{AEA2C394-35A4-4C1E-BF87-7723ECD243D3}">
      <dgm:prSet/>
      <dgm:spPr/>
    </dgm:pt>
    <dgm:pt modelId="{53DA7A16-46D6-452B-BAA7-E895D31F06B6}" type="pres">
      <dgm:prSet presAssocID="{0C6A1FCD-5840-4A7C-A817-EB8F5A180309}" presName="linearFlow" presStyleCnt="0">
        <dgm:presLayoutVars>
          <dgm:dir/>
          <dgm:resizeHandles val="exact"/>
        </dgm:presLayoutVars>
      </dgm:prSet>
      <dgm:spPr/>
    </dgm:pt>
    <dgm:pt modelId="{27FD0A20-32B1-41F1-86C4-1B8FF95464DB}" type="pres">
      <dgm:prSet presAssocID="{F7EACE4D-FCAE-488E-A03D-89A1C4884BDE}" presName="composite" presStyleCnt="0"/>
      <dgm:spPr/>
    </dgm:pt>
    <dgm:pt modelId="{777126F7-B1CE-401B-A096-278F8CD87308}" type="pres">
      <dgm:prSet presAssocID="{F7EACE4D-FCAE-488E-A03D-89A1C4884BDE}" presName="imgShp" presStyleLbl="fgImgPlace1" presStyleIdx="0" presStyleCnt="3"/>
      <dgm:spPr>
        <a:blipFill>
          <a:blip xmlns:r="http://schemas.openxmlformats.org/officeDocument/2006/relationships" r:embed="rId1"/>
          <a:srcRect/>
          <a:stretch>
            <a:fillRect/>
          </a:stretch>
        </a:blipFill>
      </dgm:spPr>
    </dgm:pt>
    <dgm:pt modelId="{6BFC04F2-C542-4FB0-9EA4-9284DF544F73}" type="pres">
      <dgm:prSet presAssocID="{F7EACE4D-FCAE-488E-A03D-89A1C4884BDE}" presName="txShp" presStyleLbl="node1" presStyleIdx="0" presStyleCnt="3">
        <dgm:presLayoutVars>
          <dgm:bulletEnabled val="1"/>
        </dgm:presLayoutVars>
      </dgm:prSet>
      <dgm:spPr/>
    </dgm:pt>
    <dgm:pt modelId="{F6A8A961-C56B-4B32-8533-80366162F969}" type="pres">
      <dgm:prSet presAssocID="{3C7139D4-A745-4ED5-AA81-07F394E655BB}" presName="spacing" presStyleCnt="0"/>
      <dgm:spPr/>
    </dgm:pt>
    <dgm:pt modelId="{A510ABDC-D01F-4661-8627-59CF4E3E79B9}" type="pres">
      <dgm:prSet presAssocID="{B3E4BD92-FA2C-4EFC-9AEF-F2F527F572F9}" presName="composite" presStyleCnt="0"/>
      <dgm:spPr/>
    </dgm:pt>
    <dgm:pt modelId="{86767E93-EBDA-4C0C-AFCA-325865EA604C}" type="pres">
      <dgm:prSet presAssocID="{B3E4BD92-FA2C-4EFC-9AEF-F2F527F572F9}" presName="imgShp" presStyleLbl="fgImgPlace1" presStyleIdx="1" presStyleCnt="3"/>
      <dgm:spPr>
        <a:blipFill>
          <a:blip xmlns:r="http://schemas.openxmlformats.org/officeDocument/2006/relationships" r:embed="rId2"/>
          <a:srcRect/>
          <a:stretch>
            <a:fillRect l="-21000" r="-21000"/>
          </a:stretch>
        </a:blipFill>
      </dgm:spPr>
    </dgm:pt>
    <dgm:pt modelId="{90616276-5B68-47F5-8B26-EB6F2323D780}" type="pres">
      <dgm:prSet presAssocID="{B3E4BD92-FA2C-4EFC-9AEF-F2F527F572F9}" presName="txShp" presStyleLbl="node1" presStyleIdx="1" presStyleCnt="3">
        <dgm:presLayoutVars>
          <dgm:bulletEnabled val="1"/>
        </dgm:presLayoutVars>
      </dgm:prSet>
      <dgm:spPr/>
    </dgm:pt>
    <dgm:pt modelId="{2BB3CCEE-75BE-4FC8-8C27-A69FF544A46C}" type="pres">
      <dgm:prSet presAssocID="{48C280F4-A127-42C2-AA9D-34FC107EBE1B}" presName="spacing" presStyleCnt="0"/>
      <dgm:spPr/>
    </dgm:pt>
    <dgm:pt modelId="{16AC54D0-C052-45B3-A14B-B1E8D28D1948}" type="pres">
      <dgm:prSet presAssocID="{12BE38F3-3781-45F9-9E95-822BACC7363C}" presName="composite" presStyleCnt="0"/>
      <dgm:spPr/>
    </dgm:pt>
    <dgm:pt modelId="{D03F5D13-A956-4222-9541-F8849BD8B5D1}" type="pres">
      <dgm:prSet presAssocID="{12BE38F3-3781-45F9-9E95-822BACC7363C}" presName="imgShp" presStyleLbl="fgImgPlace1" presStyleIdx="2" presStyleCnt="3"/>
      <dgm:spPr/>
    </dgm:pt>
    <dgm:pt modelId="{288C2D4D-C69D-4A06-9387-E7846D530F8B}" type="pres">
      <dgm:prSet presAssocID="{12BE38F3-3781-45F9-9E95-822BACC7363C}" presName="txShp" presStyleLbl="node1" presStyleIdx="2" presStyleCnt="3">
        <dgm:presLayoutVars>
          <dgm:bulletEnabled val="1"/>
        </dgm:presLayoutVars>
      </dgm:prSet>
      <dgm:spPr/>
    </dgm:pt>
  </dgm:ptLst>
  <dgm:cxnLst>
    <dgm:cxn modelId="{B8F8906B-2A6B-4D84-A38F-C58C1B930F42}" type="presOf" srcId="{B3E4BD92-FA2C-4EFC-9AEF-F2F527F572F9}" destId="{90616276-5B68-47F5-8B26-EB6F2323D780}" srcOrd="0" destOrd="0" presId="urn:microsoft.com/office/officeart/2005/8/layout/vList3"/>
    <dgm:cxn modelId="{1E9A4F90-1615-4E45-918E-9E80BEF158CD}" srcId="{0C6A1FCD-5840-4A7C-A817-EB8F5A180309}" destId="{F7EACE4D-FCAE-488E-A03D-89A1C4884BDE}" srcOrd="0" destOrd="0" parTransId="{6D5DBA2B-B7E6-4D31-9B3B-4614FAA640C4}" sibTransId="{3C7139D4-A745-4ED5-AA81-07F394E655BB}"/>
    <dgm:cxn modelId="{AEA2C394-35A4-4C1E-BF87-7723ECD243D3}" srcId="{0C6A1FCD-5840-4A7C-A817-EB8F5A180309}" destId="{12BE38F3-3781-45F9-9E95-822BACC7363C}" srcOrd="2" destOrd="0" parTransId="{A1279E67-6989-4DB4-BE12-DB51891D272C}" sibTransId="{D823829B-CA0E-4CEF-B441-D457DC339518}"/>
    <dgm:cxn modelId="{379454A1-B456-412E-9ADD-8AC22314120B}" srcId="{0C6A1FCD-5840-4A7C-A817-EB8F5A180309}" destId="{B3E4BD92-FA2C-4EFC-9AEF-F2F527F572F9}" srcOrd="1" destOrd="0" parTransId="{1B219980-16C4-4AFA-8A1F-96A54E887C09}" sibTransId="{48C280F4-A127-42C2-AA9D-34FC107EBE1B}"/>
    <dgm:cxn modelId="{077BADA1-E2D9-40AF-9DCB-BCA8DE69A756}" type="presOf" srcId="{F7EACE4D-FCAE-488E-A03D-89A1C4884BDE}" destId="{6BFC04F2-C542-4FB0-9EA4-9284DF544F73}" srcOrd="0" destOrd="0" presId="urn:microsoft.com/office/officeart/2005/8/layout/vList3"/>
    <dgm:cxn modelId="{174A3CA5-1CAF-4873-8A3C-69773C4A36AD}" type="presOf" srcId="{12BE38F3-3781-45F9-9E95-822BACC7363C}" destId="{288C2D4D-C69D-4A06-9387-E7846D530F8B}" srcOrd="0" destOrd="0" presId="urn:microsoft.com/office/officeart/2005/8/layout/vList3"/>
    <dgm:cxn modelId="{5B71D7DD-5F64-400A-91D6-39371DE508AE}" type="presOf" srcId="{0C6A1FCD-5840-4A7C-A817-EB8F5A180309}" destId="{53DA7A16-46D6-452B-BAA7-E895D31F06B6}" srcOrd="0" destOrd="0" presId="urn:microsoft.com/office/officeart/2005/8/layout/vList3"/>
    <dgm:cxn modelId="{678BBACD-C56B-4F19-8F97-BCC31E2EC879}" type="presParOf" srcId="{53DA7A16-46D6-452B-BAA7-E895D31F06B6}" destId="{27FD0A20-32B1-41F1-86C4-1B8FF95464DB}" srcOrd="0" destOrd="0" presId="urn:microsoft.com/office/officeart/2005/8/layout/vList3"/>
    <dgm:cxn modelId="{06993C3A-20B2-4CAA-8570-E99DC956F563}" type="presParOf" srcId="{27FD0A20-32B1-41F1-86C4-1B8FF95464DB}" destId="{777126F7-B1CE-401B-A096-278F8CD87308}" srcOrd="0" destOrd="0" presId="urn:microsoft.com/office/officeart/2005/8/layout/vList3"/>
    <dgm:cxn modelId="{A1C97B1C-46A0-45A0-85AF-DE6A4786A422}" type="presParOf" srcId="{27FD0A20-32B1-41F1-86C4-1B8FF95464DB}" destId="{6BFC04F2-C542-4FB0-9EA4-9284DF544F73}" srcOrd="1" destOrd="0" presId="urn:microsoft.com/office/officeart/2005/8/layout/vList3"/>
    <dgm:cxn modelId="{3EB6B156-D2A0-418D-A13D-5FEAF213D361}" type="presParOf" srcId="{53DA7A16-46D6-452B-BAA7-E895D31F06B6}" destId="{F6A8A961-C56B-4B32-8533-80366162F969}" srcOrd="1" destOrd="0" presId="urn:microsoft.com/office/officeart/2005/8/layout/vList3"/>
    <dgm:cxn modelId="{E16E3BFD-C612-4FAF-8579-5FCC198F619F}" type="presParOf" srcId="{53DA7A16-46D6-452B-BAA7-E895D31F06B6}" destId="{A510ABDC-D01F-4661-8627-59CF4E3E79B9}" srcOrd="2" destOrd="0" presId="urn:microsoft.com/office/officeart/2005/8/layout/vList3"/>
    <dgm:cxn modelId="{42C32508-B5C0-47D4-9ED2-0EFD0E7908DA}" type="presParOf" srcId="{A510ABDC-D01F-4661-8627-59CF4E3E79B9}" destId="{86767E93-EBDA-4C0C-AFCA-325865EA604C}" srcOrd="0" destOrd="0" presId="urn:microsoft.com/office/officeart/2005/8/layout/vList3"/>
    <dgm:cxn modelId="{E844BD5F-3CA4-4FA0-8BB0-52888BFC5595}" type="presParOf" srcId="{A510ABDC-D01F-4661-8627-59CF4E3E79B9}" destId="{90616276-5B68-47F5-8B26-EB6F2323D780}" srcOrd="1" destOrd="0" presId="urn:microsoft.com/office/officeart/2005/8/layout/vList3"/>
    <dgm:cxn modelId="{02A50D5D-CE85-45F1-AFF0-A030FA7402A1}" type="presParOf" srcId="{53DA7A16-46D6-452B-BAA7-E895D31F06B6}" destId="{2BB3CCEE-75BE-4FC8-8C27-A69FF544A46C}" srcOrd="3" destOrd="0" presId="urn:microsoft.com/office/officeart/2005/8/layout/vList3"/>
    <dgm:cxn modelId="{FAA024A0-B916-428E-8C94-CCC922C20A6E}" type="presParOf" srcId="{53DA7A16-46D6-452B-BAA7-E895D31F06B6}" destId="{16AC54D0-C052-45B3-A14B-B1E8D28D1948}" srcOrd="4" destOrd="0" presId="urn:microsoft.com/office/officeart/2005/8/layout/vList3"/>
    <dgm:cxn modelId="{83CA55C7-0BDC-4AD4-BE72-B1B908193E15}" type="presParOf" srcId="{16AC54D0-C052-45B3-A14B-B1E8D28D1948}" destId="{D03F5D13-A956-4222-9541-F8849BD8B5D1}" srcOrd="0" destOrd="0" presId="urn:microsoft.com/office/officeart/2005/8/layout/vList3"/>
    <dgm:cxn modelId="{4CF31EA4-B823-4A91-BB80-51BA634A813B}" type="presParOf" srcId="{16AC54D0-C052-45B3-A14B-B1E8D28D1948}" destId="{288C2D4D-C69D-4A06-9387-E7846D530F8B}"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124DA93-82E3-49BA-8B58-86B2D566E94B}" type="doc">
      <dgm:prSet loTypeId="urn:microsoft.com/office/officeart/2005/8/layout/bProcess2" loCatId="process" qsTypeId="urn:microsoft.com/office/officeart/2005/8/quickstyle/simple1" qsCatId="simple" csTypeId="urn:microsoft.com/office/officeart/2005/8/colors/accent1_2" csCatId="accent1" phldr="1"/>
      <dgm:spPr/>
      <dgm:t>
        <a:bodyPr/>
        <a:lstStyle/>
        <a:p>
          <a:endParaRPr lang="en-US"/>
        </a:p>
      </dgm:t>
    </dgm:pt>
    <dgm:pt modelId="{0401A617-BFCC-405D-980D-6A5B735EBDC3}">
      <dgm:prSet phldrT="[Text]" custT="1"/>
      <dgm:spPr/>
      <dgm:t>
        <a:bodyPr/>
        <a:lstStyle/>
        <a:p>
          <a:r>
            <a:rPr lang="en-US" sz="1600">
              <a:solidFill>
                <a:srgbClr val="FFFFFF"/>
              </a:solidFill>
              <a:latin typeface="Arial"/>
              <a:cs typeface="Times New Roman"/>
            </a:rPr>
            <a:t>It is especially useful in </a:t>
          </a:r>
          <a:r>
            <a:rPr lang="en-US" sz="1600" err="1">
              <a:solidFill>
                <a:srgbClr val="FFFFFF"/>
              </a:solidFill>
              <a:latin typeface="Arial"/>
              <a:cs typeface="Times New Roman"/>
            </a:rPr>
            <a:t>visualising</a:t>
          </a:r>
          <a:r>
            <a:rPr lang="en-US" sz="1600">
              <a:solidFill>
                <a:srgbClr val="FFFFFF"/>
              </a:solidFill>
              <a:latin typeface="Arial"/>
              <a:cs typeface="Times New Roman"/>
            </a:rPr>
            <a:t> the breakdown of complex issues into manageable bits.</a:t>
          </a:r>
          <a:endParaRPr lang="en-US" sz="1600">
            <a:latin typeface="Arial"/>
            <a:cs typeface="Times New Roman"/>
          </a:endParaRPr>
        </a:p>
      </dgm:t>
    </dgm:pt>
    <dgm:pt modelId="{2AC3FEFB-37B2-4D42-BC66-5DF16D301E97}" type="parTrans" cxnId="{40C9D745-BF8B-43C1-AF51-8068E81C16DB}">
      <dgm:prSet/>
      <dgm:spPr/>
      <dgm:t>
        <a:bodyPr/>
        <a:lstStyle/>
        <a:p>
          <a:endParaRPr lang="en-US"/>
        </a:p>
      </dgm:t>
    </dgm:pt>
    <dgm:pt modelId="{E7A8FDBB-0B92-483D-9AE1-C1D42FF0F7B6}" type="sibTrans" cxnId="{40C9D745-BF8B-43C1-AF51-8068E81C16DB}">
      <dgm:prSet/>
      <dgm:spPr/>
      <dgm:t>
        <a:bodyPr/>
        <a:lstStyle/>
        <a:p>
          <a:endParaRPr lang="en-US"/>
        </a:p>
      </dgm:t>
    </dgm:pt>
    <dgm:pt modelId="{A19AD0ED-9166-4CE9-817A-4574013BF0A0}">
      <dgm:prSet custT="1"/>
      <dgm:spPr/>
      <dgm:t>
        <a:bodyPr/>
        <a:lstStyle/>
        <a:p>
          <a:r>
            <a:rPr lang="en-US" sz="1400">
              <a:solidFill>
                <a:srgbClr val="FFFFFF"/>
              </a:solidFill>
              <a:latin typeface="Arial"/>
              <a:cs typeface="Times New Roman"/>
            </a:rPr>
            <a:t>One of the criticisms of this model is that it can be too simplistic of the problem, ignoring certain indirect factors. It also does not always focus on the priorities of the causes to be resolved first.</a:t>
          </a:r>
        </a:p>
      </dgm:t>
    </dgm:pt>
    <dgm:pt modelId="{70A5DF03-5C11-44BF-A8D0-C571EC37FCBC}" type="parTrans" cxnId="{050EE2ED-3B90-4ECB-93B1-D56F1CBB6286}">
      <dgm:prSet/>
      <dgm:spPr/>
      <dgm:t>
        <a:bodyPr/>
        <a:lstStyle/>
        <a:p>
          <a:endParaRPr lang="en-US"/>
        </a:p>
      </dgm:t>
    </dgm:pt>
    <dgm:pt modelId="{AB72AF05-571F-422C-921A-1A8A04B729E5}" type="sibTrans" cxnId="{050EE2ED-3B90-4ECB-93B1-D56F1CBB6286}">
      <dgm:prSet/>
      <dgm:spPr/>
      <dgm:t>
        <a:bodyPr/>
        <a:lstStyle/>
        <a:p>
          <a:endParaRPr lang="en-US"/>
        </a:p>
      </dgm:t>
    </dgm:pt>
    <dgm:pt modelId="{45EA5BE1-8706-4316-BBCD-0C7CB8D67FD1}" type="pres">
      <dgm:prSet presAssocID="{5124DA93-82E3-49BA-8B58-86B2D566E94B}" presName="diagram" presStyleCnt="0">
        <dgm:presLayoutVars>
          <dgm:dir/>
          <dgm:resizeHandles/>
        </dgm:presLayoutVars>
      </dgm:prSet>
      <dgm:spPr/>
    </dgm:pt>
    <dgm:pt modelId="{6F81AD1C-B0A0-4BC5-BA59-AF274C2C2846}" type="pres">
      <dgm:prSet presAssocID="{0401A617-BFCC-405D-980D-6A5B735EBDC3}" presName="firstNode" presStyleLbl="node1" presStyleIdx="0" presStyleCnt="2">
        <dgm:presLayoutVars>
          <dgm:bulletEnabled val="1"/>
        </dgm:presLayoutVars>
      </dgm:prSet>
      <dgm:spPr/>
    </dgm:pt>
    <dgm:pt modelId="{C7C63CD8-C6C1-4829-9189-04DFD5CFB58C}" type="pres">
      <dgm:prSet presAssocID="{E7A8FDBB-0B92-483D-9AE1-C1D42FF0F7B6}" presName="sibTrans" presStyleLbl="sibTrans2D1" presStyleIdx="0" presStyleCnt="1"/>
      <dgm:spPr/>
    </dgm:pt>
    <dgm:pt modelId="{EE4A5B12-6655-4BA6-AA53-B7223FA22096}" type="pres">
      <dgm:prSet presAssocID="{A19AD0ED-9166-4CE9-817A-4574013BF0A0}" presName="lastNode" presStyleLbl="node1" presStyleIdx="1" presStyleCnt="2">
        <dgm:presLayoutVars>
          <dgm:bulletEnabled val="1"/>
        </dgm:presLayoutVars>
      </dgm:prSet>
      <dgm:spPr/>
    </dgm:pt>
  </dgm:ptLst>
  <dgm:cxnLst>
    <dgm:cxn modelId="{40C9D745-BF8B-43C1-AF51-8068E81C16DB}" srcId="{5124DA93-82E3-49BA-8B58-86B2D566E94B}" destId="{0401A617-BFCC-405D-980D-6A5B735EBDC3}" srcOrd="0" destOrd="0" parTransId="{2AC3FEFB-37B2-4D42-BC66-5DF16D301E97}" sibTransId="{E7A8FDBB-0B92-483D-9AE1-C1D42FF0F7B6}"/>
    <dgm:cxn modelId="{3B4E41AE-E2F4-4833-ABB7-B327CB79AC6B}" type="presOf" srcId="{A19AD0ED-9166-4CE9-817A-4574013BF0A0}" destId="{EE4A5B12-6655-4BA6-AA53-B7223FA22096}" srcOrd="0" destOrd="0" presId="urn:microsoft.com/office/officeart/2005/8/layout/bProcess2"/>
    <dgm:cxn modelId="{050EE2ED-3B90-4ECB-93B1-D56F1CBB6286}" srcId="{5124DA93-82E3-49BA-8B58-86B2D566E94B}" destId="{A19AD0ED-9166-4CE9-817A-4574013BF0A0}" srcOrd="1" destOrd="0" parTransId="{70A5DF03-5C11-44BF-A8D0-C571EC37FCBC}" sibTransId="{AB72AF05-571F-422C-921A-1A8A04B729E5}"/>
    <dgm:cxn modelId="{9EC821F6-BC97-4F03-A0D1-97741F0FA0CC}" type="presOf" srcId="{E7A8FDBB-0B92-483D-9AE1-C1D42FF0F7B6}" destId="{C7C63CD8-C6C1-4829-9189-04DFD5CFB58C}" srcOrd="0" destOrd="0" presId="urn:microsoft.com/office/officeart/2005/8/layout/bProcess2"/>
    <dgm:cxn modelId="{14765FFB-D688-4729-8571-69A345B47DB1}" type="presOf" srcId="{0401A617-BFCC-405D-980D-6A5B735EBDC3}" destId="{6F81AD1C-B0A0-4BC5-BA59-AF274C2C2846}" srcOrd="0" destOrd="0" presId="urn:microsoft.com/office/officeart/2005/8/layout/bProcess2"/>
    <dgm:cxn modelId="{1A5FE1FF-FAE0-4F60-A21E-9AD480EA6F9A}" type="presOf" srcId="{5124DA93-82E3-49BA-8B58-86B2D566E94B}" destId="{45EA5BE1-8706-4316-BBCD-0C7CB8D67FD1}" srcOrd="0" destOrd="0" presId="urn:microsoft.com/office/officeart/2005/8/layout/bProcess2"/>
    <dgm:cxn modelId="{81D7ABAD-360B-4ACE-818C-FE75B87A04D7}" type="presParOf" srcId="{45EA5BE1-8706-4316-BBCD-0C7CB8D67FD1}" destId="{6F81AD1C-B0A0-4BC5-BA59-AF274C2C2846}" srcOrd="0" destOrd="0" presId="urn:microsoft.com/office/officeart/2005/8/layout/bProcess2"/>
    <dgm:cxn modelId="{DDD1FA6C-E5E8-42F1-9F8E-5EC253E05330}" type="presParOf" srcId="{45EA5BE1-8706-4316-BBCD-0C7CB8D67FD1}" destId="{C7C63CD8-C6C1-4829-9189-04DFD5CFB58C}" srcOrd="1" destOrd="0" presId="urn:microsoft.com/office/officeart/2005/8/layout/bProcess2"/>
    <dgm:cxn modelId="{5CBC0D84-B0EA-4FE6-ABCF-1DCA7ED04E01}" type="presParOf" srcId="{45EA5BE1-8706-4316-BBCD-0C7CB8D67FD1}" destId="{EE4A5B12-6655-4BA6-AA53-B7223FA22096}" srcOrd="2" destOrd="0" presId="urn:microsoft.com/office/officeart/2005/8/layout/b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F2C537F-56E9-4856-9B30-0A2D0DAA03D3}" type="doc">
      <dgm:prSet loTypeId="urn:microsoft.com/office/officeart/2005/8/layout/hProcess3" loCatId="process" qsTypeId="urn:microsoft.com/office/officeart/2005/8/quickstyle/simple1" qsCatId="simple" csTypeId="urn:microsoft.com/office/officeart/2005/8/colors/accent1_2" csCatId="accent1" phldr="1"/>
      <dgm:spPr/>
    </dgm:pt>
    <dgm:pt modelId="{C12CD6A0-BD8D-46FB-AE39-D2161DBD413F}">
      <dgm:prSet phldrT="[Text]" custT="0"/>
      <dgm:spPr/>
      <dgm:t>
        <a:bodyPr/>
        <a:lstStyle/>
        <a:p>
          <a:r>
            <a:rPr lang="en-US" sz="1800">
              <a:solidFill>
                <a:srgbClr val="FFFFFF"/>
              </a:solidFill>
              <a:latin typeface="Arial"/>
              <a:cs typeface="Times New Roman"/>
            </a:rPr>
            <a:t>Cause-and-Effect model is applicable in determining the underlying causes of a problem by tracing factors which lead to an issue.</a:t>
          </a:r>
          <a:endParaRPr lang="en-US" sz="1800">
            <a:latin typeface="Arial"/>
            <a:cs typeface="Times New Roman"/>
          </a:endParaRPr>
        </a:p>
      </dgm:t>
    </dgm:pt>
    <dgm:pt modelId="{BD40CC6F-6449-4D00-9487-91D1C776E1E0}" type="parTrans" cxnId="{E0AB34EB-71FA-4F80-89B1-F04736CE8F11}">
      <dgm:prSet/>
      <dgm:spPr/>
      <dgm:t>
        <a:bodyPr/>
        <a:lstStyle/>
        <a:p>
          <a:endParaRPr lang="en-US"/>
        </a:p>
      </dgm:t>
    </dgm:pt>
    <dgm:pt modelId="{9D942494-8F5B-439F-A643-B92686D3E73E}" type="sibTrans" cxnId="{E0AB34EB-71FA-4F80-89B1-F04736CE8F11}">
      <dgm:prSet/>
      <dgm:spPr/>
      <dgm:t>
        <a:bodyPr/>
        <a:lstStyle/>
        <a:p>
          <a:endParaRPr lang="en-US"/>
        </a:p>
      </dgm:t>
    </dgm:pt>
    <dgm:pt modelId="{ECBD57E4-99A0-4EBE-81CC-BA65CAF37C99}" type="pres">
      <dgm:prSet presAssocID="{CF2C537F-56E9-4856-9B30-0A2D0DAA03D3}" presName="Name0" presStyleCnt="0">
        <dgm:presLayoutVars>
          <dgm:dir/>
          <dgm:animLvl val="lvl"/>
          <dgm:resizeHandles val="exact"/>
        </dgm:presLayoutVars>
      </dgm:prSet>
      <dgm:spPr/>
    </dgm:pt>
    <dgm:pt modelId="{F8A02E25-5FED-4B86-9825-5B71BCFD232A}" type="pres">
      <dgm:prSet presAssocID="{CF2C537F-56E9-4856-9B30-0A2D0DAA03D3}" presName="dummy" presStyleCnt="0"/>
      <dgm:spPr/>
    </dgm:pt>
    <dgm:pt modelId="{F36E1A27-37E1-4289-8B92-05F2CEEB0817}" type="pres">
      <dgm:prSet presAssocID="{CF2C537F-56E9-4856-9B30-0A2D0DAA03D3}" presName="linH" presStyleCnt="0"/>
      <dgm:spPr/>
    </dgm:pt>
    <dgm:pt modelId="{0D66B5D2-94F1-4693-B3BD-EDE31DA877F4}" type="pres">
      <dgm:prSet presAssocID="{CF2C537F-56E9-4856-9B30-0A2D0DAA03D3}" presName="padding1" presStyleCnt="0"/>
      <dgm:spPr/>
    </dgm:pt>
    <dgm:pt modelId="{A16D4218-E027-4881-9097-124114779DD0}" type="pres">
      <dgm:prSet presAssocID="{C12CD6A0-BD8D-46FB-AE39-D2161DBD413F}" presName="linV" presStyleCnt="0"/>
      <dgm:spPr/>
    </dgm:pt>
    <dgm:pt modelId="{1402DCDA-F44C-45C1-8B93-EDA94E88AAA8}" type="pres">
      <dgm:prSet presAssocID="{C12CD6A0-BD8D-46FB-AE39-D2161DBD413F}" presName="spVertical1" presStyleCnt="0"/>
      <dgm:spPr/>
    </dgm:pt>
    <dgm:pt modelId="{AA290F1D-96E2-4BBD-BF15-8F98F63833AB}" type="pres">
      <dgm:prSet presAssocID="{C12CD6A0-BD8D-46FB-AE39-D2161DBD413F}" presName="parTx" presStyleLbl="revTx" presStyleIdx="0" presStyleCnt="1">
        <dgm:presLayoutVars>
          <dgm:chMax val="0"/>
          <dgm:chPref val="0"/>
          <dgm:bulletEnabled val="1"/>
        </dgm:presLayoutVars>
      </dgm:prSet>
      <dgm:spPr/>
    </dgm:pt>
    <dgm:pt modelId="{05D4EF61-6D60-43A3-900E-9F455DE02F3F}" type="pres">
      <dgm:prSet presAssocID="{C12CD6A0-BD8D-46FB-AE39-D2161DBD413F}" presName="spVertical2" presStyleCnt="0"/>
      <dgm:spPr/>
    </dgm:pt>
    <dgm:pt modelId="{95374E82-AF76-4072-93F6-CE7FDC43C37F}" type="pres">
      <dgm:prSet presAssocID="{C12CD6A0-BD8D-46FB-AE39-D2161DBD413F}" presName="spVertical3" presStyleCnt="0"/>
      <dgm:spPr/>
    </dgm:pt>
    <dgm:pt modelId="{1C1B8558-078A-4453-AFDD-5B7B7C93C79E}" type="pres">
      <dgm:prSet presAssocID="{CF2C537F-56E9-4856-9B30-0A2D0DAA03D3}" presName="padding2" presStyleCnt="0"/>
      <dgm:spPr/>
    </dgm:pt>
    <dgm:pt modelId="{3E598888-CE87-4FCD-B341-24DBC032532B}" type="pres">
      <dgm:prSet presAssocID="{CF2C537F-56E9-4856-9B30-0A2D0DAA03D3}" presName="negArrow" presStyleCnt="0"/>
      <dgm:spPr/>
    </dgm:pt>
    <dgm:pt modelId="{E0D44D71-78FE-4ABF-8052-3A89B9E5D179}" type="pres">
      <dgm:prSet presAssocID="{CF2C537F-56E9-4856-9B30-0A2D0DAA03D3}" presName="backgroundArrow" presStyleLbl="node1" presStyleIdx="0" presStyleCnt="1"/>
      <dgm:spPr/>
    </dgm:pt>
  </dgm:ptLst>
  <dgm:cxnLst>
    <dgm:cxn modelId="{65714373-0C15-43C6-A830-EAEB7EB2A4FB}" type="presOf" srcId="{C12CD6A0-BD8D-46FB-AE39-D2161DBD413F}" destId="{AA290F1D-96E2-4BBD-BF15-8F98F63833AB}" srcOrd="0" destOrd="0" presId="urn:microsoft.com/office/officeart/2005/8/layout/hProcess3"/>
    <dgm:cxn modelId="{020A8690-74AC-4395-B9B3-B202C2C60C3B}" type="presOf" srcId="{CF2C537F-56E9-4856-9B30-0A2D0DAA03D3}" destId="{ECBD57E4-99A0-4EBE-81CC-BA65CAF37C99}" srcOrd="0" destOrd="0" presId="urn:microsoft.com/office/officeart/2005/8/layout/hProcess3"/>
    <dgm:cxn modelId="{E0AB34EB-71FA-4F80-89B1-F04736CE8F11}" srcId="{CF2C537F-56E9-4856-9B30-0A2D0DAA03D3}" destId="{C12CD6A0-BD8D-46FB-AE39-D2161DBD413F}" srcOrd="0" destOrd="0" parTransId="{BD40CC6F-6449-4D00-9487-91D1C776E1E0}" sibTransId="{9D942494-8F5B-439F-A643-B92686D3E73E}"/>
    <dgm:cxn modelId="{B889815A-78B4-49ED-A728-BC8FD2C13905}" type="presParOf" srcId="{ECBD57E4-99A0-4EBE-81CC-BA65CAF37C99}" destId="{F8A02E25-5FED-4B86-9825-5B71BCFD232A}" srcOrd="0" destOrd="0" presId="urn:microsoft.com/office/officeart/2005/8/layout/hProcess3"/>
    <dgm:cxn modelId="{31EE0B4B-C4D0-4C0A-A21A-08134934A568}" type="presParOf" srcId="{ECBD57E4-99A0-4EBE-81CC-BA65CAF37C99}" destId="{F36E1A27-37E1-4289-8B92-05F2CEEB0817}" srcOrd="1" destOrd="0" presId="urn:microsoft.com/office/officeart/2005/8/layout/hProcess3"/>
    <dgm:cxn modelId="{79CB4E95-6F54-4B9C-9F35-E4A4B76490BC}" type="presParOf" srcId="{F36E1A27-37E1-4289-8B92-05F2CEEB0817}" destId="{0D66B5D2-94F1-4693-B3BD-EDE31DA877F4}" srcOrd="0" destOrd="0" presId="urn:microsoft.com/office/officeart/2005/8/layout/hProcess3"/>
    <dgm:cxn modelId="{0A7E1816-8793-4B35-9610-B8E4DAF97876}" type="presParOf" srcId="{F36E1A27-37E1-4289-8B92-05F2CEEB0817}" destId="{A16D4218-E027-4881-9097-124114779DD0}" srcOrd="1" destOrd="0" presId="urn:microsoft.com/office/officeart/2005/8/layout/hProcess3"/>
    <dgm:cxn modelId="{06AC8105-6E8F-4C3E-B9D7-A31BD2E03755}" type="presParOf" srcId="{A16D4218-E027-4881-9097-124114779DD0}" destId="{1402DCDA-F44C-45C1-8B93-EDA94E88AAA8}" srcOrd="0" destOrd="0" presId="urn:microsoft.com/office/officeart/2005/8/layout/hProcess3"/>
    <dgm:cxn modelId="{25D6946B-2035-4974-83D8-6866398FC6B0}" type="presParOf" srcId="{A16D4218-E027-4881-9097-124114779DD0}" destId="{AA290F1D-96E2-4BBD-BF15-8F98F63833AB}" srcOrd="1" destOrd="0" presId="urn:microsoft.com/office/officeart/2005/8/layout/hProcess3"/>
    <dgm:cxn modelId="{3BA6C493-5B29-45F6-A150-D675B8F6C6E3}" type="presParOf" srcId="{A16D4218-E027-4881-9097-124114779DD0}" destId="{05D4EF61-6D60-43A3-900E-9F455DE02F3F}" srcOrd="2" destOrd="0" presId="urn:microsoft.com/office/officeart/2005/8/layout/hProcess3"/>
    <dgm:cxn modelId="{971A337B-8968-46AC-9D64-6B09216B1540}" type="presParOf" srcId="{A16D4218-E027-4881-9097-124114779DD0}" destId="{95374E82-AF76-4072-93F6-CE7FDC43C37F}" srcOrd="3" destOrd="0" presId="urn:microsoft.com/office/officeart/2005/8/layout/hProcess3"/>
    <dgm:cxn modelId="{97203792-BA5A-4911-9DD7-59DCD69FF590}" type="presParOf" srcId="{F36E1A27-37E1-4289-8B92-05F2CEEB0817}" destId="{1C1B8558-078A-4453-AFDD-5B7B7C93C79E}" srcOrd="2" destOrd="0" presId="urn:microsoft.com/office/officeart/2005/8/layout/hProcess3"/>
    <dgm:cxn modelId="{8D750636-F446-4F27-BC42-C051B7CC5D73}" type="presParOf" srcId="{F36E1A27-37E1-4289-8B92-05F2CEEB0817}" destId="{3E598888-CE87-4FCD-B341-24DBC032532B}" srcOrd="3" destOrd="0" presId="urn:microsoft.com/office/officeart/2005/8/layout/hProcess3"/>
    <dgm:cxn modelId="{C1DDE633-E9D6-4EBB-9B9E-AB9F76764D87}" type="presParOf" srcId="{F36E1A27-37E1-4289-8B92-05F2CEEB0817}" destId="{E0D44D71-78FE-4ABF-8052-3A89B9E5D179}" srcOrd="4" destOrd="0" presId="urn:microsoft.com/office/officeart/2005/8/layout/hProcess3"/>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350D65D-75B5-4F01-ABBF-A59E5C4DFCE6}"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C9E2D87C-5F1A-4793-B638-CC6A15DFAD17}">
      <dgm:prSet phldrT="[Text]" custT="1"/>
      <dgm:spPr/>
      <dgm:t>
        <a:bodyPr/>
        <a:lstStyle/>
        <a:p>
          <a:pPr>
            <a:buClr>
              <a:schemeClr val="bg2">
                <a:lumMod val="40000"/>
                <a:lumOff val="60000"/>
              </a:schemeClr>
            </a:buClr>
            <a:buSzPct val="80000"/>
            <a:buFont typeface="Wingdings 3" charset="2"/>
            <a:buNone/>
          </a:pPr>
          <a:r>
            <a:rPr lang="en-US" sz="2800">
              <a:solidFill>
                <a:srgbClr val="FFFFFF"/>
              </a:solidFill>
              <a:effectLst/>
              <a:latin typeface="Arial"/>
              <a:ea typeface="+mj-ea"/>
              <a:cs typeface="Times New Roman"/>
            </a:rPr>
            <a:t>Root Causes of the Problem:</a:t>
          </a:r>
          <a:endParaRPr lang="en-US" sz="2800">
            <a:latin typeface="Arial"/>
            <a:cs typeface="Times New Roman"/>
          </a:endParaRPr>
        </a:p>
      </dgm:t>
    </dgm:pt>
    <dgm:pt modelId="{2D2BAB10-8E2C-4F0A-A504-51325D99E2CB}" type="parTrans" cxnId="{BB42EB53-5900-4F8E-ADB3-26C2C114CFE9}">
      <dgm:prSet/>
      <dgm:spPr/>
      <dgm:t>
        <a:bodyPr/>
        <a:lstStyle/>
        <a:p>
          <a:endParaRPr lang="en-US"/>
        </a:p>
      </dgm:t>
    </dgm:pt>
    <dgm:pt modelId="{0ECE4A47-1D87-43BB-88F9-D8402B8E48CB}" type="sibTrans" cxnId="{BB42EB53-5900-4F8E-ADB3-26C2C114CFE9}">
      <dgm:prSet/>
      <dgm:spPr/>
      <dgm:t>
        <a:bodyPr/>
        <a:lstStyle/>
        <a:p>
          <a:endParaRPr lang="en-US"/>
        </a:p>
      </dgm:t>
    </dgm:pt>
    <dgm:pt modelId="{575B2DD9-420C-4600-8831-340252D33404}">
      <dgm:prSet/>
      <dgm:spPr>
        <a:solidFill>
          <a:schemeClr val="accent1">
            <a:lumMod val="40000"/>
            <a:lumOff val="60000"/>
            <a:alpha val="90000"/>
          </a:schemeClr>
        </a:solidFill>
      </dgm:spPr>
      <dgm:t>
        <a:bodyPr/>
        <a:lstStyle/>
        <a:p>
          <a:pPr rtl="0"/>
          <a:r>
            <a:rPr lang="en-US">
              <a:solidFill>
                <a:srgbClr val="FFFFFF"/>
              </a:solidFill>
              <a:effectLst/>
              <a:latin typeface="Arial"/>
              <a:ea typeface="+mj-ea"/>
              <a:cs typeface="Times New Roman"/>
            </a:rPr>
            <a:t>Outdated Website &amp; Digital Marketing: poor online visibility and communication.</a:t>
          </a:r>
        </a:p>
      </dgm:t>
    </dgm:pt>
    <dgm:pt modelId="{15C60487-05CC-4744-AB7E-33DBCD23BC56}" type="parTrans" cxnId="{B1DF62B9-60B3-4C19-B54A-FD60C045589F}">
      <dgm:prSet/>
      <dgm:spPr/>
      <dgm:t>
        <a:bodyPr/>
        <a:lstStyle/>
        <a:p>
          <a:endParaRPr lang="en-US"/>
        </a:p>
      </dgm:t>
    </dgm:pt>
    <dgm:pt modelId="{7425BA76-1401-4129-A7A3-A2EBBF72F50D}" type="sibTrans" cxnId="{B1DF62B9-60B3-4C19-B54A-FD60C045589F}">
      <dgm:prSet/>
      <dgm:spPr/>
      <dgm:t>
        <a:bodyPr/>
        <a:lstStyle/>
        <a:p>
          <a:endParaRPr lang="en-US"/>
        </a:p>
      </dgm:t>
    </dgm:pt>
    <dgm:pt modelId="{41E700CD-3FD9-4C74-8552-4CC472C7D34F}">
      <dgm:prSet/>
      <dgm:spPr>
        <a:solidFill>
          <a:schemeClr val="accent1">
            <a:lumMod val="40000"/>
            <a:lumOff val="60000"/>
            <a:alpha val="90000"/>
          </a:schemeClr>
        </a:solidFill>
      </dgm:spPr>
      <dgm:t>
        <a:bodyPr/>
        <a:lstStyle/>
        <a:p>
          <a:r>
            <a:rPr lang="en-US">
              <a:solidFill>
                <a:srgbClr val="FFFFFF"/>
              </a:solidFill>
              <a:effectLst/>
              <a:latin typeface="Arial"/>
              <a:ea typeface="+mj-ea"/>
              <a:cs typeface="Times New Roman"/>
            </a:rPr>
            <a:t>Rising Operational Costs: Increased spending on flowers, packaging and delivery.</a:t>
          </a:r>
        </a:p>
      </dgm:t>
    </dgm:pt>
    <dgm:pt modelId="{F0AAC839-2A5C-427D-AC32-2D0CFD77EFD0}" type="parTrans" cxnId="{C3FF2596-18FB-4032-AB50-58305446C104}">
      <dgm:prSet/>
      <dgm:spPr/>
      <dgm:t>
        <a:bodyPr/>
        <a:lstStyle/>
        <a:p>
          <a:endParaRPr lang="en-US"/>
        </a:p>
      </dgm:t>
    </dgm:pt>
    <dgm:pt modelId="{B3BCDBCE-2E43-46B0-AE3C-29309B0AE362}" type="sibTrans" cxnId="{C3FF2596-18FB-4032-AB50-58305446C104}">
      <dgm:prSet/>
      <dgm:spPr/>
      <dgm:t>
        <a:bodyPr/>
        <a:lstStyle/>
        <a:p>
          <a:endParaRPr lang="en-US"/>
        </a:p>
      </dgm:t>
    </dgm:pt>
    <dgm:pt modelId="{0307B3BA-5247-4BFA-BE7C-A390C3D957F6}">
      <dgm:prSet/>
      <dgm:spPr>
        <a:solidFill>
          <a:schemeClr val="accent1">
            <a:lumMod val="40000"/>
            <a:lumOff val="60000"/>
            <a:alpha val="90000"/>
          </a:schemeClr>
        </a:solidFill>
      </dgm:spPr>
      <dgm:t>
        <a:bodyPr/>
        <a:lstStyle/>
        <a:p>
          <a:pPr rtl="0"/>
          <a:r>
            <a:rPr lang="en-US">
              <a:solidFill>
                <a:srgbClr val="FFFFFF"/>
              </a:solidFill>
              <a:effectLst/>
              <a:latin typeface="Arial"/>
              <a:ea typeface="+mj-ea"/>
              <a:cs typeface="Times New Roman"/>
            </a:rPr>
            <a:t>Shifts in Consumer Behavior: Growing preference for discounts and online shopping.</a:t>
          </a:r>
        </a:p>
      </dgm:t>
    </dgm:pt>
    <dgm:pt modelId="{E73EE8BB-2CE5-4BC7-B5D6-F4FA0DFBE379}" type="parTrans" cxnId="{FBD08A2B-DA5D-4A0F-97B6-F2797D8A3C99}">
      <dgm:prSet/>
      <dgm:spPr/>
      <dgm:t>
        <a:bodyPr/>
        <a:lstStyle/>
        <a:p>
          <a:endParaRPr lang="en-US"/>
        </a:p>
      </dgm:t>
    </dgm:pt>
    <dgm:pt modelId="{A736F0A1-B6EF-4973-8742-06DC237D0C9A}" type="sibTrans" cxnId="{FBD08A2B-DA5D-4A0F-97B6-F2797D8A3C99}">
      <dgm:prSet/>
      <dgm:spPr/>
      <dgm:t>
        <a:bodyPr/>
        <a:lstStyle/>
        <a:p>
          <a:endParaRPr lang="en-US"/>
        </a:p>
      </dgm:t>
    </dgm:pt>
    <dgm:pt modelId="{4D2662C1-4FB0-45B8-9748-E658D633657C}">
      <dgm:prSet/>
      <dgm:spPr>
        <a:solidFill>
          <a:schemeClr val="accent1">
            <a:lumMod val="40000"/>
            <a:lumOff val="60000"/>
            <a:alpha val="90000"/>
          </a:schemeClr>
        </a:solidFill>
      </dgm:spPr>
      <dgm:t>
        <a:bodyPr/>
        <a:lstStyle/>
        <a:p>
          <a:pPr rtl="0"/>
          <a:r>
            <a:rPr lang="en-US">
              <a:solidFill>
                <a:srgbClr val="FFFFFF"/>
              </a:solidFill>
              <a:effectLst/>
              <a:latin typeface="Arial"/>
              <a:ea typeface="+mj-ea"/>
              <a:cs typeface="Times New Roman"/>
            </a:rPr>
            <a:t>Increased Competition: Trendy florists and national chains offer better pricing and services (Nilsen-Nygaard et al., 2021).</a:t>
          </a:r>
        </a:p>
      </dgm:t>
    </dgm:pt>
    <dgm:pt modelId="{B6E91C8B-35D0-47BC-A9C0-9A676B3B5EFC}" type="parTrans" cxnId="{DEDFAAB2-8F4C-4AC5-8A14-18FF2B7381E2}">
      <dgm:prSet/>
      <dgm:spPr/>
      <dgm:t>
        <a:bodyPr/>
        <a:lstStyle/>
        <a:p>
          <a:endParaRPr lang="en-US"/>
        </a:p>
      </dgm:t>
    </dgm:pt>
    <dgm:pt modelId="{C074D5ED-15C0-4BCB-A1CE-D15946FB7A27}" type="sibTrans" cxnId="{DEDFAAB2-8F4C-4AC5-8A14-18FF2B7381E2}">
      <dgm:prSet/>
      <dgm:spPr/>
      <dgm:t>
        <a:bodyPr/>
        <a:lstStyle/>
        <a:p>
          <a:endParaRPr lang="en-US"/>
        </a:p>
      </dgm:t>
    </dgm:pt>
    <dgm:pt modelId="{2399C987-0F6B-49AF-A707-442462C3A3FA}" type="pres">
      <dgm:prSet presAssocID="{7350D65D-75B5-4F01-ABBF-A59E5C4DFCE6}" presName="Name0" presStyleCnt="0">
        <dgm:presLayoutVars>
          <dgm:dir/>
          <dgm:animLvl val="lvl"/>
          <dgm:resizeHandles val="exact"/>
        </dgm:presLayoutVars>
      </dgm:prSet>
      <dgm:spPr/>
    </dgm:pt>
    <dgm:pt modelId="{5739D9D1-4CCD-45BA-AB31-959EE1E13C62}" type="pres">
      <dgm:prSet presAssocID="{C9E2D87C-5F1A-4793-B638-CC6A15DFAD17}" presName="boxAndChildren" presStyleCnt="0"/>
      <dgm:spPr/>
    </dgm:pt>
    <dgm:pt modelId="{4489A65E-BAF3-45D6-B80E-DA8611BB32BF}" type="pres">
      <dgm:prSet presAssocID="{C9E2D87C-5F1A-4793-B638-CC6A15DFAD17}" presName="parentTextBox" presStyleLbl="node1" presStyleIdx="0" presStyleCnt="1"/>
      <dgm:spPr/>
    </dgm:pt>
    <dgm:pt modelId="{383125CD-171D-4BFA-8655-375329AFAA3E}" type="pres">
      <dgm:prSet presAssocID="{C9E2D87C-5F1A-4793-B638-CC6A15DFAD17}" presName="entireBox" presStyleLbl="node1" presStyleIdx="0" presStyleCnt="1" custLinFactNeighborX="-838" custLinFactNeighborY="-20"/>
      <dgm:spPr/>
    </dgm:pt>
    <dgm:pt modelId="{F30F860C-8FF1-492C-A5FC-44E68262B2B2}" type="pres">
      <dgm:prSet presAssocID="{C9E2D87C-5F1A-4793-B638-CC6A15DFAD17}" presName="descendantBox" presStyleCnt="0"/>
      <dgm:spPr/>
    </dgm:pt>
    <dgm:pt modelId="{41D9C5E5-4D5B-402E-8E69-1A766FA03BF9}" type="pres">
      <dgm:prSet presAssocID="{575B2DD9-420C-4600-8831-340252D33404}" presName="childTextBox" presStyleLbl="fgAccFollowNode1" presStyleIdx="0" presStyleCnt="4" custScaleY="138346" custLinFactNeighborX="4887" custLinFactNeighborY="-13986">
        <dgm:presLayoutVars>
          <dgm:bulletEnabled val="1"/>
        </dgm:presLayoutVars>
      </dgm:prSet>
      <dgm:spPr/>
    </dgm:pt>
    <dgm:pt modelId="{2415A5AD-C4EC-46A0-8A6F-19167385EE07}" type="pres">
      <dgm:prSet presAssocID="{41E700CD-3FD9-4C74-8552-4CC472C7D34F}" presName="childTextBox" presStyleLbl="fgAccFollowNode1" presStyleIdx="1" presStyleCnt="4" custScaleY="136511" custLinFactNeighborX="1445" custLinFactNeighborY="-15912">
        <dgm:presLayoutVars>
          <dgm:bulletEnabled val="1"/>
        </dgm:presLayoutVars>
      </dgm:prSet>
      <dgm:spPr/>
    </dgm:pt>
    <dgm:pt modelId="{6126FF38-B02B-41C5-9C59-B146F181E1A3}" type="pres">
      <dgm:prSet presAssocID="{0307B3BA-5247-4BFA-BE7C-A390C3D957F6}" presName="childTextBox" presStyleLbl="fgAccFollowNode1" presStyleIdx="2" presStyleCnt="4" custScaleY="148490" custLinFactNeighborX="1445" custLinFactNeighborY="-13717">
        <dgm:presLayoutVars>
          <dgm:bulletEnabled val="1"/>
        </dgm:presLayoutVars>
      </dgm:prSet>
      <dgm:spPr/>
    </dgm:pt>
    <dgm:pt modelId="{F5465933-ED7A-4C5C-96A9-BF462841E01B}" type="pres">
      <dgm:prSet presAssocID="{4D2662C1-4FB0-45B8-9748-E658D633657C}" presName="childTextBox" presStyleLbl="fgAccFollowNode1" presStyleIdx="3" presStyleCnt="4" custScaleY="140610" custLinFactNeighborX="0" custLinFactNeighborY="-18263">
        <dgm:presLayoutVars>
          <dgm:bulletEnabled val="1"/>
        </dgm:presLayoutVars>
      </dgm:prSet>
      <dgm:spPr/>
    </dgm:pt>
  </dgm:ptLst>
  <dgm:cxnLst>
    <dgm:cxn modelId="{DE3A8B18-7F4E-4BA3-B9DE-FB145AD93B9F}" type="presOf" srcId="{41E700CD-3FD9-4C74-8552-4CC472C7D34F}" destId="{2415A5AD-C4EC-46A0-8A6F-19167385EE07}" srcOrd="0" destOrd="0" presId="urn:microsoft.com/office/officeart/2005/8/layout/process4"/>
    <dgm:cxn modelId="{D258F426-E6B1-4714-B085-865C87C417AE}" type="presOf" srcId="{0307B3BA-5247-4BFA-BE7C-A390C3D957F6}" destId="{6126FF38-B02B-41C5-9C59-B146F181E1A3}" srcOrd="0" destOrd="0" presId="urn:microsoft.com/office/officeart/2005/8/layout/process4"/>
    <dgm:cxn modelId="{FBD08A2B-DA5D-4A0F-97B6-F2797D8A3C99}" srcId="{C9E2D87C-5F1A-4793-B638-CC6A15DFAD17}" destId="{0307B3BA-5247-4BFA-BE7C-A390C3D957F6}" srcOrd="2" destOrd="0" parTransId="{E73EE8BB-2CE5-4BC7-B5D6-F4FA0DFBE379}" sibTransId="{A736F0A1-B6EF-4973-8742-06DC237D0C9A}"/>
    <dgm:cxn modelId="{1D03176E-123E-4D26-90A8-71A8379A1FF9}" type="presOf" srcId="{C9E2D87C-5F1A-4793-B638-CC6A15DFAD17}" destId="{383125CD-171D-4BFA-8655-375329AFAA3E}" srcOrd="1" destOrd="0" presId="urn:microsoft.com/office/officeart/2005/8/layout/process4"/>
    <dgm:cxn modelId="{BB42EB53-5900-4F8E-ADB3-26C2C114CFE9}" srcId="{7350D65D-75B5-4F01-ABBF-A59E5C4DFCE6}" destId="{C9E2D87C-5F1A-4793-B638-CC6A15DFAD17}" srcOrd="0" destOrd="0" parTransId="{2D2BAB10-8E2C-4F0A-A504-51325D99E2CB}" sibTransId="{0ECE4A47-1D87-43BB-88F9-D8402B8E48CB}"/>
    <dgm:cxn modelId="{217AF382-A3BF-4E21-B2EE-253164AC4EB3}" type="presOf" srcId="{C9E2D87C-5F1A-4793-B638-CC6A15DFAD17}" destId="{4489A65E-BAF3-45D6-B80E-DA8611BB32BF}" srcOrd="0" destOrd="0" presId="urn:microsoft.com/office/officeart/2005/8/layout/process4"/>
    <dgm:cxn modelId="{C3FF2596-18FB-4032-AB50-58305446C104}" srcId="{C9E2D87C-5F1A-4793-B638-CC6A15DFAD17}" destId="{41E700CD-3FD9-4C74-8552-4CC472C7D34F}" srcOrd="1" destOrd="0" parTransId="{F0AAC839-2A5C-427D-AC32-2D0CFD77EFD0}" sibTransId="{B3BCDBCE-2E43-46B0-AE3C-29309B0AE362}"/>
    <dgm:cxn modelId="{DEDFAAB2-8F4C-4AC5-8A14-18FF2B7381E2}" srcId="{C9E2D87C-5F1A-4793-B638-CC6A15DFAD17}" destId="{4D2662C1-4FB0-45B8-9748-E658D633657C}" srcOrd="3" destOrd="0" parTransId="{B6E91C8B-35D0-47BC-A9C0-9A676B3B5EFC}" sibTransId="{C074D5ED-15C0-4BCB-A1CE-D15946FB7A27}"/>
    <dgm:cxn modelId="{B1DF62B9-60B3-4C19-B54A-FD60C045589F}" srcId="{C9E2D87C-5F1A-4793-B638-CC6A15DFAD17}" destId="{575B2DD9-420C-4600-8831-340252D33404}" srcOrd="0" destOrd="0" parTransId="{15C60487-05CC-4744-AB7E-33DBCD23BC56}" sibTransId="{7425BA76-1401-4129-A7A3-A2EBBF72F50D}"/>
    <dgm:cxn modelId="{8A368DD2-85A5-4C43-93F5-1B6031E4A5B2}" type="presOf" srcId="{575B2DD9-420C-4600-8831-340252D33404}" destId="{41D9C5E5-4D5B-402E-8E69-1A766FA03BF9}" srcOrd="0" destOrd="0" presId="urn:microsoft.com/office/officeart/2005/8/layout/process4"/>
    <dgm:cxn modelId="{55C4B7DD-8D4A-4182-ACA0-6F344F7B2C5B}" type="presOf" srcId="{7350D65D-75B5-4F01-ABBF-A59E5C4DFCE6}" destId="{2399C987-0F6B-49AF-A707-442462C3A3FA}" srcOrd="0" destOrd="0" presId="urn:microsoft.com/office/officeart/2005/8/layout/process4"/>
    <dgm:cxn modelId="{0EFE68EF-19AE-47CD-BBC7-90DBFDAA10A7}" type="presOf" srcId="{4D2662C1-4FB0-45B8-9748-E658D633657C}" destId="{F5465933-ED7A-4C5C-96A9-BF462841E01B}" srcOrd="0" destOrd="0" presId="urn:microsoft.com/office/officeart/2005/8/layout/process4"/>
    <dgm:cxn modelId="{E9E0C870-EC9A-4A5A-9E89-B21DB0F9F259}" type="presParOf" srcId="{2399C987-0F6B-49AF-A707-442462C3A3FA}" destId="{5739D9D1-4CCD-45BA-AB31-959EE1E13C62}" srcOrd="0" destOrd="0" presId="urn:microsoft.com/office/officeart/2005/8/layout/process4"/>
    <dgm:cxn modelId="{7DDA2494-B07F-443C-8864-94A2DFDA61E8}" type="presParOf" srcId="{5739D9D1-4CCD-45BA-AB31-959EE1E13C62}" destId="{4489A65E-BAF3-45D6-B80E-DA8611BB32BF}" srcOrd="0" destOrd="0" presId="urn:microsoft.com/office/officeart/2005/8/layout/process4"/>
    <dgm:cxn modelId="{30F4686A-8043-463B-85A2-A4AB0721DC5A}" type="presParOf" srcId="{5739D9D1-4CCD-45BA-AB31-959EE1E13C62}" destId="{383125CD-171D-4BFA-8655-375329AFAA3E}" srcOrd="1" destOrd="0" presId="urn:microsoft.com/office/officeart/2005/8/layout/process4"/>
    <dgm:cxn modelId="{92677DA5-9800-491C-AE13-232BF6F3314C}" type="presParOf" srcId="{5739D9D1-4CCD-45BA-AB31-959EE1E13C62}" destId="{F30F860C-8FF1-492C-A5FC-44E68262B2B2}" srcOrd="2" destOrd="0" presId="urn:microsoft.com/office/officeart/2005/8/layout/process4"/>
    <dgm:cxn modelId="{7516EBDC-66CA-4014-997E-7A69D3D74B0D}" type="presParOf" srcId="{F30F860C-8FF1-492C-A5FC-44E68262B2B2}" destId="{41D9C5E5-4D5B-402E-8E69-1A766FA03BF9}" srcOrd="0" destOrd="0" presId="urn:microsoft.com/office/officeart/2005/8/layout/process4"/>
    <dgm:cxn modelId="{37FCEFD8-2BAD-4227-80BE-8D9F126F7BD2}" type="presParOf" srcId="{F30F860C-8FF1-492C-A5FC-44E68262B2B2}" destId="{2415A5AD-C4EC-46A0-8A6F-19167385EE07}" srcOrd="1" destOrd="0" presId="urn:microsoft.com/office/officeart/2005/8/layout/process4"/>
    <dgm:cxn modelId="{114AD8DD-0D0D-49C7-8683-CC1DF00F3E83}" type="presParOf" srcId="{F30F860C-8FF1-492C-A5FC-44E68262B2B2}" destId="{6126FF38-B02B-41C5-9C59-B146F181E1A3}" srcOrd="2" destOrd="0" presId="urn:microsoft.com/office/officeart/2005/8/layout/process4"/>
    <dgm:cxn modelId="{BDF068D8-0E04-4BDD-BB9B-CE4BE04EE2EE}" type="presParOf" srcId="{F30F860C-8FF1-492C-A5FC-44E68262B2B2}" destId="{F5465933-ED7A-4C5C-96A9-BF462841E01B}" srcOrd="3"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640ADA6-7A24-4ACE-BC30-54FD5EBC4E75}" type="doc">
      <dgm:prSet loTypeId="urn:microsoft.com/office/officeart/2005/8/layout/hierarchy4" loCatId="list" qsTypeId="urn:microsoft.com/office/officeart/2005/8/quickstyle/simple1" qsCatId="simple" csTypeId="urn:microsoft.com/office/officeart/2005/8/colors/accent1_2" csCatId="accent1" phldr="1"/>
      <dgm:spPr/>
      <dgm:t>
        <a:bodyPr/>
        <a:lstStyle/>
        <a:p>
          <a:endParaRPr lang="en-US"/>
        </a:p>
      </dgm:t>
    </dgm:pt>
    <dgm:pt modelId="{036FA6A8-B189-4CE8-91B7-4006817CFBD2}">
      <dgm:prSet custT="1"/>
      <dgm:spPr/>
      <dgm:t>
        <a:bodyPr/>
        <a:lstStyle/>
        <a:p>
          <a:pPr algn="ctr">
            <a:lnSpc>
              <a:spcPct val="90000"/>
            </a:lnSpc>
          </a:pPr>
          <a:r>
            <a:rPr lang="en-US" sz="1800">
              <a:solidFill>
                <a:srgbClr val="FFFFFF"/>
              </a:solidFill>
              <a:effectLst/>
              <a:latin typeface="Arial"/>
              <a:ea typeface="+mn-ea"/>
              <a:cs typeface="Times New Roman"/>
            </a:rPr>
            <a:t>Effects</a:t>
          </a:r>
        </a:p>
      </dgm:t>
    </dgm:pt>
    <dgm:pt modelId="{27DCE0C3-466D-411F-8C89-3BCE18EA753C}" type="parTrans" cxnId="{4E7FCA51-27D8-48BB-869E-BC95E468C04C}">
      <dgm:prSet/>
      <dgm:spPr/>
      <dgm:t>
        <a:bodyPr/>
        <a:lstStyle/>
        <a:p>
          <a:endParaRPr lang="en-US"/>
        </a:p>
      </dgm:t>
    </dgm:pt>
    <dgm:pt modelId="{E9EF2DF8-F0FC-4148-BF7E-3E31791DC286}" type="sibTrans" cxnId="{4E7FCA51-27D8-48BB-869E-BC95E468C04C}">
      <dgm:prSet/>
      <dgm:spPr/>
      <dgm:t>
        <a:bodyPr/>
        <a:lstStyle/>
        <a:p>
          <a:endParaRPr lang="en-US"/>
        </a:p>
      </dgm:t>
    </dgm:pt>
    <dgm:pt modelId="{106A0525-ABB8-4C18-9E69-A7574594B64F}">
      <dgm:prSet custT="1"/>
      <dgm:spPr/>
      <dgm:t>
        <a:bodyPr/>
        <a:lstStyle/>
        <a:p>
          <a:pPr algn="ctr" rtl="0">
            <a:lnSpc>
              <a:spcPct val="90000"/>
            </a:lnSpc>
          </a:pPr>
          <a:r>
            <a:rPr lang="en-US" sz="1600">
              <a:solidFill>
                <a:srgbClr val="FFFFFF"/>
              </a:solidFill>
              <a:effectLst/>
              <a:latin typeface="Arial"/>
              <a:ea typeface="+mn-ea"/>
              <a:cs typeface="Times New Roman"/>
            </a:rPr>
            <a:t>Revenue Decline: The number of in-store customers has decreased, and this loss has not able to been compensate by online sales.</a:t>
          </a:r>
        </a:p>
      </dgm:t>
    </dgm:pt>
    <dgm:pt modelId="{CAC34F67-16B5-4E4F-A624-DBEC48CADB23}" type="parTrans" cxnId="{E1950A54-4680-421C-A1D5-95D3425D3EE8}">
      <dgm:prSet/>
      <dgm:spPr/>
      <dgm:t>
        <a:bodyPr/>
        <a:lstStyle/>
        <a:p>
          <a:endParaRPr lang="en-US"/>
        </a:p>
      </dgm:t>
    </dgm:pt>
    <dgm:pt modelId="{4A219E15-F456-4502-AA7A-580F120EC3F9}" type="sibTrans" cxnId="{E1950A54-4680-421C-A1D5-95D3425D3EE8}">
      <dgm:prSet/>
      <dgm:spPr/>
      <dgm:t>
        <a:bodyPr/>
        <a:lstStyle/>
        <a:p>
          <a:endParaRPr lang="en-US"/>
        </a:p>
      </dgm:t>
    </dgm:pt>
    <dgm:pt modelId="{890E9ABD-876F-40CF-8204-088C142CB58E}">
      <dgm:prSet custT="1"/>
      <dgm:spPr/>
      <dgm:t>
        <a:bodyPr/>
        <a:lstStyle/>
        <a:p>
          <a:pPr algn="ctr" rtl="0">
            <a:lnSpc>
              <a:spcPct val="90000"/>
            </a:lnSpc>
          </a:pPr>
          <a:r>
            <a:rPr lang="en-US" sz="1600">
              <a:solidFill>
                <a:srgbClr val="FFFFFF"/>
              </a:solidFill>
              <a:effectLst/>
              <a:latin typeface="Arial"/>
              <a:ea typeface="+mn-ea"/>
              <a:cs typeface="Times New Roman"/>
            </a:rPr>
            <a:t>Reduced Market Share: Customers are being lost to more competitive businesses (</a:t>
          </a:r>
          <a:r>
            <a:rPr lang="en-US" sz="1600" err="1">
              <a:solidFill>
                <a:srgbClr val="FFFFFF"/>
              </a:solidFill>
              <a:effectLst/>
              <a:latin typeface="Arial"/>
              <a:ea typeface="+mn-ea"/>
              <a:cs typeface="Times New Roman"/>
            </a:rPr>
            <a:t>Abrardi</a:t>
          </a:r>
          <a:r>
            <a:rPr lang="en-US" sz="1600">
              <a:solidFill>
                <a:srgbClr val="FFFFFF"/>
              </a:solidFill>
              <a:effectLst/>
              <a:latin typeface="Arial"/>
              <a:ea typeface="+mn-ea"/>
              <a:cs typeface="Times New Roman"/>
            </a:rPr>
            <a:t>, </a:t>
          </a:r>
          <a:r>
            <a:rPr lang="en-US" sz="1600" err="1">
              <a:solidFill>
                <a:srgbClr val="FFFFFF"/>
              </a:solidFill>
              <a:effectLst/>
              <a:latin typeface="Arial"/>
              <a:ea typeface="+mn-ea"/>
              <a:cs typeface="Times New Roman"/>
            </a:rPr>
            <a:t>Cambini</a:t>
          </a:r>
          <a:r>
            <a:rPr lang="en-US" sz="1600">
              <a:solidFill>
                <a:srgbClr val="FFFFFF"/>
              </a:solidFill>
              <a:effectLst/>
              <a:latin typeface="Arial"/>
              <a:ea typeface="+mn-ea"/>
              <a:cs typeface="Times New Roman"/>
            </a:rPr>
            <a:t> and Rondi, 2021)</a:t>
          </a:r>
          <a:r>
            <a:rPr lang="en-US" sz="1900">
              <a:solidFill>
                <a:srgbClr val="FFFFFF"/>
              </a:solidFill>
              <a:effectLst/>
              <a:latin typeface="Arial"/>
              <a:ea typeface="+mn-ea"/>
              <a:cs typeface="Times New Roman"/>
            </a:rPr>
            <a:t>.</a:t>
          </a:r>
        </a:p>
      </dgm:t>
    </dgm:pt>
    <dgm:pt modelId="{002822D7-8B3B-49A5-8352-717DF6ED22F9}" type="parTrans" cxnId="{B917A8F9-4D1A-4F2F-A89B-49E627D9A44C}">
      <dgm:prSet/>
      <dgm:spPr/>
      <dgm:t>
        <a:bodyPr/>
        <a:lstStyle/>
        <a:p>
          <a:endParaRPr lang="en-US"/>
        </a:p>
      </dgm:t>
    </dgm:pt>
    <dgm:pt modelId="{0843864B-2A24-4D79-BFC3-2EF4E15D7516}" type="sibTrans" cxnId="{B917A8F9-4D1A-4F2F-A89B-49E627D9A44C}">
      <dgm:prSet/>
      <dgm:spPr/>
      <dgm:t>
        <a:bodyPr/>
        <a:lstStyle/>
        <a:p>
          <a:endParaRPr lang="en-US"/>
        </a:p>
      </dgm:t>
    </dgm:pt>
    <dgm:pt modelId="{F69BF1D6-FC4A-4084-B463-B40210309EC9}" type="pres">
      <dgm:prSet presAssocID="{7640ADA6-7A24-4ACE-BC30-54FD5EBC4E75}" presName="Name0" presStyleCnt="0">
        <dgm:presLayoutVars>
          <dgm:chPref val="1"/>
          <dgm:dir/>
          <dgm:animOne val="branch"/>
          <dgm:animLvl val="lvl"/>
          <dgm:resizeHandles/>
        </dgm:presLayoutVars>
      </dgm:prSet>
      <dgm:spPr/>
    </dgm:pt>
    <dgm:pt modelId="{A7605B99-7159-45C3-9EA0-023B6D6CEF71}" type="pres">
      <dgm:prSet presAssocID="{036FA6A8-B189-4CE8-91B7-4006817CFBD2}" presName="vertOne" presStyleCnt="0"/>
      <dgm:spPr/>
    </dgm:pt>
    <dgm:pt modelId="{8CA31CCF-F677-4CF1-9B28-544F9795E326}" type="pres">
      <dgm:prSet presAssocID="{036FA6A8-B189-4CE8-91B7-4006817CFBD2}" presName="txOne" presStyleLbl="node0" presStyleIdx="0" presStyleCnt="1" custScaleY="28814">
        <dgm:presLayoutVars>
          <dgm:chPref val="3"/>
        </dgm:presLayoutVars>
      </dgm:prSet>
      <dgm:spPr/>
    </dgm:pt>
    <dgm:pt modelId="{9626B095-6C25-4D37-AC22-174AD4DBB5BF}" type="pres">
      <dgm:prSet presAssocID="{036FA6A8-B189-4CE8-91B7-4006817CFBD2}" presName="parTransOne" presStyleCnt="0"/>
      <dgm:spPr/>
    </dgm:pt>
    <dgm:pt modelId="{ABBAA714-0530-4E14-A3E4-ACD10EDF0660}" type="pres">
      <dgm:prSet presAssocID="{036FA6A8-B189-4CE8-91B7-4006817CFBD2}" presName="horzOne" presStyleCnt="0"/>
      <dgm:spPr/>
    </dgm:pt>
    <dgm:pt modelId="{8EBB14D4-1E80-4F35-80BB-16C8E8013EE1}" type="pres">
      <dgm:prSet presAssocID="{106A0525-ABB8-4C18-9E69-A7574594B64F}" presName="vertTwo" presStyleCnt="0"/>
      <dgm:spPr/>
    </dgm:pt>
    <dgm:pt modelId="{DAEAA11D-5FA7-4753-B3AB-45188A34DDF5}" type="pres">
      <dgm:prSet presAssocID="{106A0525-ABB8-4C18-9E69-A7574594B64F}" presName="txTwo" presStyleLbl="node2" presStyleIdx="0" presStyleCnt="2">
        <dgm:presLayoutVars>
          <dgm:chPref val="3"/>
        </dgm:presLayoutVars>
      </dgm:prSet>
      <dgm:spPr/>
    </dgm:pt>
    <dgm:pt modelId="{ABC8B2CA-75DC-42FA-AC9C-AC3731FE8AE6}" type="pres">
      <dgm:prSet presAssocID="{106A0525-ABB8-4C18-9E69-A7574594B64F}" presName="horzTwo" presStyleCnt="0"/>
      <dgm:spPr/>
    </dgm:pt>
    <dgm:pt modelId="{3DA84452-6FD0-4825-BF28-4509696593A3}" type="pres">
      <dgm:prSet presAssocID="{4A219E15-F456-4502-AA7A-580F120EC3F9}" presName="sibSpaceTwo" presStyleCnt="0"/>
      <dgm:spPr/>
    </dgm:pt>
    <dgm:pt modelId="{CFC68659-1B31-45E8-A3D9-C7095BA285A8}" type="pres">
      <dgm:prSet presAssocID="{890E9ABD-876F-40CF-8204-088C142CB58E}" presName="vertTwo" presStyleCnt="0"/>
      <dgm:spPr/>
    </dgm:pt>
    <dgm:pt modelId="{8FA7E406-98FF-4356-8393-0FBC08152A61}" type="pres">
      <dgm:prSet presAssocID="{890E9ABD-876F-40CF-8204-088C142CB58E}" presName="txTwo" presStyleLbl="node2" presStyleIdx="1" presStyleCnt="2">
        <dgm:presLayoutVars>
          <dgm:chPref val="3"/>
        </dgm:presLayoutVars>
      </dgm:prSet>
      <dgm:spPr/>
    </dgm:pt>
    <dgm:pt modelId="{F11B4F64-AF40-4688-9665-2814007F88BC}" type="pres">
      <dgm:prSet presAssocID="{890E9ABD-876F-40CF-8204-088C142CB58E}" presName="horzTwo" presStyleCnt="0"/>
      <dgm:spPr/>
    </dgm:pt>
  </dgm:ptLst>
  <dgm:cxnLst>
    <dgm:cxn modelId="{D34C9836-305B-41E5-B669-8299841109DB}" type="presOf" srcId="{7640ADA6-7A24-4ACE-BC30-54FD5EBC4E75}" destId="{F69BF1D6-FC4A-4084-B463-B40210309EC9}" srcOrd="0" destOrd="0" presId="urn:microsoft.com/office/officeart/2005/8/layout/hierarchy4"/>
    <dgm:cxn modelId="{D2658A63-85C9-4550-B1E5-EC1F2AC591FA}" type="presOf" srcId="{036FA6A8-B189-4CE8-91B7-4006817CFBD2}" destId="{8CA31CCF-F677-4CF1-9B28-544F9795E326}" srcOrd="0" destOrd="0" presId="urn:microsoft.com/office/officeart/2005/8/layout/hierarchy4"/>
    <dgm:cxn modelId="{51CB416D-1638-4CFF-85B1-C155CC6E9219}" type="presOf" srcId="{106A0525-ABB8-4C18-9E69-A7574594B64F}" destId="{DAEAA11D-5FA7-4753-B3AB-45188A34DDF5}" srcOrd="0" destOrd="0" presId="urn:microsoft.com/office/officeart/2005/8/layout/hierarchy4"/>
    <dgm:cxn modelId="{4E7FCA51-27D8-48BB-869E-BC95E468C04C}" srcId="{7640ADA6-7A24-4ACE-BC30-54FD5EBC4E75}" destId="{036FA6A8-B189-4CE8-91B7-4006817CFBD2}" srcOrd="0" destOrd="0" parTransId="{27DCE0C3-466D-411F-8C89-3BCE18EA753C}" sibTransId="{E9EF2DF8-F0FC-4148-BF7E-3E31791DC286}"/>
    <dgm:cxn modelId="{E1950A54-4680-421C-A1D5-95D3425D3EE8}" srcId="{036FA6A8-B189-4CE8-91B7-4006817CFBD2}" destId="{106A0525-ABB8-4C18-9E69-A7574594B64F}" srcOrd="0" destOrd="0" parTransId="{CAC34F67-16B5-4E4F-A624-DBEC48CADB23}" sibTransId="{4A219E15-F456-4502-AA7A-580F120EC3F9}"/>
    <dgm:cxn modelId="{CC0A398E-75C2-4CD3-BE35-48F9BD8E5472}" type="presOf" srcId="{890E9ABD-876F-40CF-8204-088C142CB58E}" destId="{8FA7E406-98FF-4356-8393-0FBC08152A61}" srcOrd="0" destOrd="0" presId="urn:microsoft.com/office/officeart/2005/8/layout/hierarchy4"/>
    <dgm:cxn modelId="{B917A8F9-4D1A-4F2F-A89B-49E627D9A44C}" srcId="{036FA6A8-B189-4CE8-91B7-4006817CFBD2}" destId="{890E9ABD-876F-40CF-8204-088C142CB58E}" srcOrd="1" destOrd="0" parTransId="{002822D7-8B3B-49A5-8352-717DF6ED22F9}" sibTransId="{0843864B-2A24-4D79-BFC3-2EF4E15D7516}"/>
    <dgm:cxn modelId="{7316C46E-DDB5-497C-91CD-4E8408FD195A}" type="presParOf" srcId="{F69BF1D6-FC4A-4084-B463-B40210309EC9}" destId="{A7605B99-7159-45C3-9EA0-023B6D6CEF71}" srcOrd="0" destOrd="0" presId="urn:microsoft.com/office/officeart/2005/8/layout/hierarchy4"/>
    <dgm:cxn modelId="{51E4ADFF-2976-4617-AF06-33C45E3D8B3C}" type="presParOf" srcId="{A7605B99-7159-45C3-9EA0-023B6D6CEF71}" destId="{8CA31CCF-F677-4CF1-9B28-544F9795E326}" srcOrd="0" destOrd="0" presId="urn:microsoft.com/office/officeart/2005/8/layout/hierarchy4"/>
    <dgm:cxn modelId="{7D0A0D3B-7946-451F-8D97-B7D5726335B7}" type="presParOf" srcId="{A7605B99-7159-45C3-9EA0-023B6D6CEF71}" destId="{9626B095-6C25-4D37-AC22-174AD4DBB5BF}" srcOrd="1" destOrd="0" presId="urn:microsoft.com/office/officeart/2005/8/layout/hierarchy4"/>
    <dgm:cxn modelId="{B5AD8C84-FBEC-4284-BA0B-1FA9422C28DA}" type="presParOf" srcId="{A7605B99-7159-45C3-9EA0-023B6D6CEF71}" destId="{ABBAA714-0530-4E14-A3E4-ACD10EDF0660}" srcOrd="2" destOrd="0" presId="urn:microsoft.com/office/officeart/2005/8/layout/hierarchy4"/>
    <dgm:cxn modelId="{E67BBD55-E896-444D-B215-45B5AC179666}" type="presParOf" srcId="{ABBAA714-0530-4E14-A3E4-ACD10EDF0660}" destId="{8EBB14D4-1E80-4F35-80BB-16C8E8013EE1}" srcOrd="0" destOrd="0" presId="urn:microsoft.com/office/officeart/2005/8/layout/hierarchy4"/>
    <dgm:cxn modelId="{47D2840C-057E-4E72-BD8A-A314237166B9}" type="presParOf" srcId="{8EBB14D4-1E80-4F35-80BB-16C8E8013EE1}" destId="{DAEAA11D-5FA7-4753-B3AB-45188A34DDF5}" srcOrd="0" destOrd="0" presId="urn:microsoft.com/office/officeart/2005/8/layout/hierarchy4"/>
    <dgm:cxn modelId="{6B16A605-5FED-4398-852D-8E2D67F487E5}" type="presParOf" srcId="{8EBB14D4-1E80-4F35-80BB-16C8E8013EE1}" destId="{ABC8B2CA-75DC-42FA-AC9C-AC3731FE8AE6}" srcOrd="1" destOrd="0" presId="urn:microsoft.com/office/officeart/2005/8/layout/hierarchy4"/>
    <dgm:cxn modelId="{29135A80-A86E-4BE6-8A33-E0F55A5CAE8D}" type="presParOf" srcId="{ABBAA714-0530-4E14-A3E4-ACD10EDF0660}" destId="{3DA84452-6FD0-4825-BF28-4509696593A3}" srcOrd="1" destOrd="0" presId="urn:microsoft.com/office/officeart/2005/8/layout/hierarchy4"/>
    <dgm:cxn modelId="{D9055DDE-B382-4B77-B1FF-FB85EC1568C1}" type="presParOf" srcId="{ABBAA714-0530-4E14-A3E4-ACD10EDF0660}" destId="{CFC68659-1B31-45E8-A3D9-C7095BA285A8}" srcOrd="2" destOrd="0" presId="urn:microsoft.com/office/officeart/2005/8/layout/hierarchy4"/>
    <dgm:cxn modelId="{27EA73F4-DC43-4B36-A6CE-203636CC48A5}" type="presParOf" srcId="{CFC68659-1B31-45E8-A3D9-C7095BA285A8}" destId="{8FA7E406-98FF-4356-8393-0FBC08152A61}" srcOrd="0" destOrd="0" presId="urn:microsoft.com/office/officeart/2005/8/layout/hierarchy4"/>
    <dgm:cxn modelId="{5BBA1AC8-A9B1-4C9B-A0AD-CE72D57A558B}" type="presParOf" srcId="{CFC68659-1B31-45E8-A3D9-C7095BA285A8}" destId="{F11B4F64-AF40-4688-9665-2814007F88BC}" srcOrd="1" destOrd="0" presId="urn:microsoft.com/office/officeart/2005/8/layout/hierarchy4"/>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DAB028F-0AC7-447A-872A-18D55AA8423C}"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US"/>
        </a:p>
      </dgm:t>
    </dgm:pt>
    <dgm:pt modelId="{785EDFA3-69AE-4D42-BDB8-4542DB584D12}">
      <dgm:prSet phldrT="[Text]" custT="1"/>
      <dgm:spPr/>
      <dgm:t>
        <a:bodyPr/>
        <a:lstStyle/>
        <a:p>
          <a:r>
            <a:rPr lang="en-US" sz="2400">
              <a:latin typeface="Arial"/>
              <a:cs typeface="Times New Roman"/>
            </a:rPr>
            <a:t>To summarise the key findings:</a:t>
          </a:r>
        </a:p>
      </dgm:t>
    </dgm:pt>
    <dgm:pt modelId="{856BE2AB-FCF9-491B-9101-2083901D1F7C}" type="parTrans" cxnId="{49ADD84D-387C-4B93-AA6E-8636A25C76D1}">
      <dgm:prSet/>
      <dgm:spPr/>
      <dgm:t>
        <a:bodyPr/>
        <a:lstStyle/>
        <a:p>
          <a:endParaRPr lang="en-US"/>
        </a:p>
      </dgm:t>
    </dgm:pt>
    <dgm:pt modelId="{490D4B99-BE6F-4142-9B6D-B986972DF61F}" type="sibTrans" cxnId="{49ADD84D-387C-4B93-AA6E-8636A25C76D1}">
      <dgm:prSet/>
      <dgm:spPr/>
      <dgm:t>
        <a:bodyPr/>
        <a:lstStyle/>
        <a:p>
          <a:endParaRPr lang="en-US"/>
        </a:p>
      </dgm:t>
    </dgm:pt>
    <dgm:pt modelId="{37C11D27-E1D2-4E1D-999F-6C8DA6A2D8AB}" type="pres">
      <dgm:prSet presAssocID="{4DAB028F-0AC7-447A-872A-18D55AA8423C}" presName="Name0" presStyleCnt="0">
        <dgm:presLayoutVars>
          <dgm:dir/>
          <dgm:resizeHandles val="exact"/>
        </dgm:presLayoutVars>
      </dgm:prSet>
      <dgm:spPr/>
    </dgm:pt>
    <dgm:pt modelId="{F1843470-84E6-4AB1-B697-0402B570A6BE}" type="pres">
      <dgm:prSet presAssocID="{785EDFA3-69AE-4D42-BDB8-4542DB584D12}" presName="parTxOnly" presStyleLbl="node1" presStyleIdx="0" presStyleCnt="1" custScaleX="75097" custScaleY="83333">
        <dgm:presLayoutVars>
          <dgm:bulletEnabled val="1"/>
        </dgm:presLayoutVars>
      </dgm:prSet>
      <dgm:spPr/>
    </dgm:pt>
  </dgm:ptLst>
  <dgm:cxnLst>
    <dgm:cxn modelId="{F92E760D-91D1-4F21-BD21-8AE95CEBAF60}" type="presOf" srcId="{4DAB028F-0AC7-447A-872A-18D55AA8423C}" destId="{37C11D27-E1D2-4E1D-999F-6C8DA6A2D8AB}" srcOrd="0" destOrd="0" presId="urn:microsoft.com/office/officeart/2005/8/layout/hChevron3"/>
    <dgm:cxn modelId="{49ADD84D-387C-4B93-AA6E-8636A25C76D1}" srcId="{4DAB028F-0AC7-447A-872A-18D55AA8423C}" destId="{785EDFA3-69AE-4D42-BDB8-4542DB584D12}" srcOrd="0" destOrd="0" parTransId="{856BE2AB-FCF9-491B-9101-2083901D1F7C}" sibTransId="{490D4B99-BE6F-4142-9B6D-B986972DF61F}"/>
    <dgm:cxn modelId="{90A581FD-4ED6-42B0-8C31-C0125F6120D3}" type="presOf" srcId="{785EDFA3-69AE-4D42-BDB8-4542DB584D12}" destId="{F1843470-84E6-4AB1-B697-0402B570A6BE}" srcOrd="0" destOrd="0" presId="urn:microsoft.com/office/officeart/2005/8/layout/hChevron3"/>
    <dgm:cxn modelId="{0D82A354-080B-48A2-B00A-BBC528C494CE}" type="presParOf" srcId="{37C11D27-E1D2-4E1D-999F-6C8DA6A2D8AB}" destId="{F1843470-84E6-4AB1-B697-0402B570A6BE}" srcOrd="0"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34B4205-AFA6-4434-9EEE-9E7B43D17130}" type="doc">
      <dgm:prSet loTypeId="urn:microsoft.com/office/officeart/2005/8/layout/hList6" loCatId="list" qsTypeId="urn:microsoft.com/office/officeart/2005/8/quickstyle/3d3" qsCatId="3D" csTypeId="urn:microsoft.com/office/officeart/2005/8/colors/accent1_2" csCatId="accent1" phldr="1"/>
      <dgm:spPr/>
      <dgm:t>
        <a:bodyPr/>
        <a:lstStyle/>
        <a:p>
          <a:endParaRPr lang="en-US"/>
        </a:p>
      </dgm:t>
    </dgm:pt>
    <dgm:pt modelId="{2D3A4EF0-005A-4DE9-B34C-A1286C9EE0CE}">
      <dgm:prSet phldrT="[Text]" custT="1"/>
      <dgm:spPr/>
      <dgm:t>
        <a:bodyPr/>
        <a:lstStyle/>
        <a:p>
          <a:pPr rtl="0">
            <a:buFont typeface="+mj-lt"/>
            <a:buAutoNum type="arabicPeriod"/>
          </a:pPr>
          <a:r>
            <a:rPr lang="en-US" sz="1600">
              <a:latin typeface="Arial"/>
              <a:cs typeface="Times New Roman"/>
            </a:rPr>
            <a:t>Digital transformation is essential to strengthen Green Haven's online presence. </a:t>
          </a:r>
        </a:p>
      </dgm:t>
    </dgm:pt>
    <dgm:pt modelId="{F4B915AC-45AE-4D36-92D4-898091BC50C7}" type="parTrans" cxnId="{C3BEC6B4-F620-47A3-82EB-4BFB38A363E2}">
      <dgm:prSet/>
      <dgm:spPr/>
      <dgm:t>
        <a:bodyPr/>
        <a:lstStyle/>
        <a:p>
          <a:endParaRPr lang="en-US"/>
        </a:p>
      </dgm:t>
    </dgm:pt>
    <dgm:pt modelId="{DE271C6D-716E-4CD0-B3FB-309195BD851E}" type="sibTrans" cxnId="{C3BEC6B4-F620-47A3-82EB-4BFB38A363E2}">
      <dgm:prSet/>
      <dgm:spPr/>
      <dgm:t>
        <a:bodyPr/>
        <a:lstStyle/>
        <a:p>
          <a:endParaRPr lang="en-US"/>
        </a:p>
      </dgm:t>
    </dgm:pt>
    <dgm:pt modelId="{ED42FB47-9ACF-408F-A215-875453540708}">
      <dgm:prSet custT="1"/>
      <dgm:spPr/>
      <dgm:t>
        <a:bodyPr/>
        <a:lstStyle/>
        <a:p>
          <a:pPr rtl="0"/>
          <a:r>
            <a:rPr lang="en-US" sz="1600">
              <a:latin typeface="Arial"/>
              <a:cs typeface="Times New Roman"/>
            </a:rPr>
            <a:t>Customer retention can be improved through service diversification, such as subscription models and corporate partnerships. </a:t>
          </a:r>
        </a:p>
      </dgm:t>
    </dgm:pt>
    <dgm:pt modelId="{2F01FD48-370D-4D4A-9C5F-A104161ED9A0}" type="parTrans" cxnId="{58D63F40-81BE-4A9C-907B-2CD7EAC1A3DA}">
      <dgm:prSet/>
      <dgm:spPr/>
      <dgm:t>
        <a:bodyPr/>
        <a:lstStyle/>
        <a:p>
          <a:endParaRPr lang="en-US"/>
        </a:p>
      </dgm:t>
    </dgm:pt>
    <dgm:pt modelId="{483F15CA-61C0-4DD2-9893-CBCA5CD7F24F}" type="sibTrans" cxnId="{58D63F40-81BE-4A9C-907B-2CD7EAC1A3DA}">
      <dgm:prSet/>
      <dgm:spPr/>
      <dgm:t>
        <a:bodyPr/>
        <a:lstStyle/>
        <a:p>
          <a:endParaRPr lang="en-US"/>
        </a:p>
      </dgm:t>
    </dgm:pt>
    <dgm:pt modelId="{E49BEB3C-9B46-438E-90AC-26819BABD35B}">
      <dgm:prSet custT="1"/>
      <dgm:spPr/>
      <dgm:t>
        <a:bodyPr/>
        <a:lstStyle/>
        <a:p>
          <a:pPr rtl="0"/>
          <a:r>
            <a:rPr lang="en-US" sz="1600">
              <a:latin typeface="Arial"/>
              <a:cs typeface="Times New Roman"/>
            </a:rPr>
            <a:t>Profitability depends on effective cost management, including better supplier negotiations and waste reduction.</a:t>
          </a:r>
        </a:p>
      </dgm:t>
    </dgm:pt>
    <dgm:pt modelId="{400EC4AC-F9D9-4809-9F61-444236A0CDE7}" type="parTrans" cxnId="{B24E30A0-42F9-454F-869F-42E2EAC94FF4}">
      <dgm:prSet/>
      <dgm:spPr/>
      <dgm:t>
        <a:bodyPr/>
        <a:lstStyle/>
        <a:p>
          <a:endParaRPr lang="en-US"/>
        </a:p>
      </dgm:t>
    </dgm:pt>
    <dgm:pt modelId="{60AB3388-F536-4CB2-980E-B88CB056B3DF}" type="sibTrans" cxnId="{B24E30A0-42F9-454F-869F-42E2EAC94FF4}">
      <dgm:prSet/>
      <dgm:spPr/>
      <dgm:t>
        <a:bodyPr/>
        <a:lstStyle/>
        <a:p>
          <a:endParaRPr lang="en-US"/>
        </a:p>
      </dgm:t>
    </dgm:pt>
    <dgm:pt modelId="{D0138FE3-1E84-4653-9B34-A052AD708E4E}">
      <dgm:prSet custT="1"/>
      <dgm:spPr/>
      <dgm:t>
        <a:bodyPr/>
        <a:lstStyle/>
        <a:p>
          <a:pPr rtl="0"/>
          <a:r>
            <a:rPr lang="en-US" sz="1600">
              <a:latin typeface="Arial"/>
              <a:cs typeface="Times New Roman"/>
            </a:rPr>
            <a:t>Competitive pricing and loyalty programs can help retain existing customers and attract new ones.</a:t>
          </a:r>
        </a:p>
      </dgm:t>
    </dgm:pt>
    <dgm:pt modelId="{ED299D71-2D53-4AC7-8C4D-CE6A2CA6B74B}" type="parTrans" cxnId="{CCFE3321-BD47-4B46-92CB-E7F33BE3B7B5}">
      <dgm:prSet/>
      <dgm:spPr/>
      <dgm:t>
        <a:bodyPr/>
        <a:lstStyle/>
        <a:p>
          <a:endParaRPr lang="en-US"/>
        </a:p>
      </dgm:t>
    </dgm:pt>
    <dgm:pt modelId="{9412E4B1-86B7-4A5C-B16B-39D40FBB5D34}" type="sibTrans" cxnId="{CCFE3321-BD47-4B46-92CB-E7F33BE3B7B5}">
      <dgm:prSet/>
      <dgm:spPr/>
      <dgm:t>
        <a:bodyPr/>
        <a:lstStyle/>
        <a:p>
          <a:endParaRPr lang="en-US"/>
        </a:p>
      </dgm:t>
    </dgm:pt>
    <dgm:pt modelId="{8ACCAE6D-C95A-45BD-85FE-DA08F413AAC7}" type="pres">
      <dgm:prSet presAssocID="{034B4205-AFA6-4434-9EEE-9E7B43D17130}" presName="Name0" presStyleCnt="0">
        <dgm:presLayoutVars>
          <dgm:dir/>
          <dgm:resizeHandles val="exact"/>
        </dgm:presLayoutVars>
      </dgm:prSet>
      <dgm:spPr/>
    </dgm:pt>
    <dgm:pt modelId="{FFFCE87E-71DA-4692-9EA8-41BDC6E9F860}" type="pres">
      <dgm:prSet presAssocID="{2D3A4EF0-005A-4DE9-B34C-A1286C9EE0CE}" presName="node" presStyleLbl="node1" presStyleIdx="0" presStyleCnt="4">
        <dgm:presLayoutVars>
          <dgm:bulletEnabled val="1"/>
        </dgm:presLayoutVars>
      </dgm:prSet>
      <dgm:spPr/>
    </dgm:pt>
    <dgm:pt modelId="{07B9F8C1-7CA4-4C6C-989F-8DF96C221BE0}" type="pres">
      <dgm:prSet presAssocID="{DE271C6D-716E-4CD0-B3FB-309195BD851E}" presName="sibTrans" presStyleCnt="0"/>
      <dgm:spPr/>
    </dgm:pt>
    <dgm:pt modelId="{94F4D149-4073-4CB7-AA6F-7EF8CBAA2A8B}" type="pres">
      <dgm:prSet presAssocID="{ED42FB47-9ACF-408F-A215-875453540708}" presName="node" presStyleLbl="node1" presStyleIdx="1" presStyleCnt="4">
        <dgm:presLayoutVars>
          <dgm:bulletEnabled val="1"/>
        </dgm:presLayoutVars>
      </dgm:prSet>
      <dgm:spPr/>
    </dgm:pt>
    <dgm:pt modelId="{D9285F69-FF85-421D-8B6D-F0B32BA9FB02}" type="pres">
      <dgm:prSet presAssocID="{483F15CA-61C0-4DD2-9893-CBCA5CD7F24F}" presName="sibTrans" presStyleCnt="0"/>
      <dgm:spPr/>
    </dgm:pt>
    <dgm:pt modelId="{32EB2994-3127-41B2-937E-E1FFE1455954}" type="pres">
      <dgm:prSet presAssocID="{E49BEB3C-9B46-438E-90AC-26819BABD35B}" presName="node" presStyleLbl="node1" presStyleIdx="2" presStyleCnt="4">
        <dgm:presLayoutVars>
          <dgm:bulletEnabled val="1"/>
        </dgm:presLayoutVars>
      </dgm:prSet>
      <dgm:spPr/>
    </dgm:pt>
    <dgm:pt modelId="{4B896C59-0E46-4989-AE08-9548597F58E2}" type="pres">
      <dgm:prSet presAssocID="{60AB3388-F536-4CB2-980E-B88CB056B3DF}" presName="sibTrans" presStyleCnt="0"/>
      <dgm:spPr/>
    </dgm:pt>
    <dgm:pt modelId="{F5ED546E-ACE5-4060-BA39-09D3C1075F37}" type="pres">
      <dgm:prSet presAssocID="{D0138FE3-1E84-4653-9B34-A052AD708E4E}" presName="node" presStyleLbl="node1" presStyleIdx="3" presStyleCnt="4">
        <dgm:presLayoutVars>
          <dgm:bulletEnabled val="1"/>
        </dgm:presLayoutVars>
      </dgm:prSet>
      <dgm:spPr/>
    </dgm:pt>
  </dgm:ptLst>
  <dgm:cxnLst>
    <dgm:cxn modelId="{1D604617-6188-4E5D-B4FE-26954201DA21}" type="presOf" srcId="{E49BEB3C-9B46-438E-90AC-26819BABD35B}" destId="{32EB2994-3127-41B2-937E-E1FFE1455954}" srcOrd="0" destOrd="0" presId="urn:microsoft.com/office/officeart/2005/8/layout/hList6"/>
    <dgm:cxn modelId="{CCFE3321-BD47-4B46-92CB-E7F33BE3B7B5}" srcId="{034B4205-AFA6-4434-9EEE-9E7B43D17130}" destId="{D0138FE3-1E84-4653-9B34-A052AD708E4E}" srcOrd="3" destOrd="0" parTransId="{ED299D71-2D53-4AC7-8C4D-CE6A2CA6B74B}" sibTransId="{9412E4B1-86B7-4A5C-B16B-39D40FBB5D34}"/>
    <dgm:cxn modelId="{237EF524-050C-4977-83E4-0EAFB8CD92C9}" type="presOf" srcId="{ED42FB47-9ACF-408F-A215-875453540708}" destId="{94F4D149-4073-4CB7-AA6F-7EF8CBAA2A8B}" srcOrd="0" destOrd="0" presId="urn:microsoft.com/office/officeart/2005/8/layout/hList6"/>
    <dgm:cxn modelId="{58D63F40-81BE-4A9C-907B-2CD7EAC1A3DA}" srcId="{034B4205-AFA6-4434-9EEE-9E7B43D17130}" destId="{ED42FB47-9ACF-408F-A215-875453540708}" srcOrd="1" destOrd="0" parTransId="{2F01FD48-370D-4D4A-9C5F-A104161ED9A0}" sibTransId="{483F15CA-61C0-4DD2-9893-CBCA5CD7F24F}"/>
    <dgm:cxn modelId="{62D29C4B-CCB2-46C5-9F20-9E521BDD7E32}" type="presOf" srcId="{2D3A4EF0-005A-4DE9-B34C-A1286C9EE0CE}" destId="{FFFCE87E-71DA-4692-9EA8-41BDC6E9F860}" srcOrd="0" destOrd="0" presId="urn:microsoft.com/office/officeart/2005/8/layout/hList6"/>
    <dgm:cxn modelId="{9AF2CF74-0904-4EB9-8541-BAC2E8F0096F}" type="presOf" srcId="{D0138FE3-1E84-4653-9B34-A052AD708E4E}" destId="{F5ED546E-ACE5-4060-BA39-09D3C1075F37}" srcOrd="0" destOrd="0" presId="urn:microsoft.com/office/officeart/2005/8/layout/hList6"/>
    <dgm:cxn modelId="{B24E30A0-42F9-454F-869F-42E2EAC94FF4}" srcId="{034B4205-AFA6-4434-9EEE-9E7B43D17130}" destId="{E49BEB3C-9B46-438E-90AC-26819BABD35B}" srcOrd="2" destOrd="0" parTransId="{400EC4AC-F9D9-4809-9F61-444236A0CDE7}" sibTransId="{60AB3388-F536-4CB2-980E-B88CB056B3DF}"/>
    <dgm:cxn modelId="{C3BEC6B4-F620-47A3-82EB-4BFB38A363E2}" srcId="{034B4205-AFA6-4434-9EEE-9E7B43D17130}" destId="{2D3A4EF0-005A-4DE9-B34C-A1286C9EE0CE}" srcOrd="0" destOrd="0" parTransId="{F4B915AC-45AE-4D36-92D4-898091BC50C7}" sibTransId="{DE271C6D-716E-4CD0-B3FB-309195BD851E}"/>
    <dgm:cxn modelId="{916A82CF-4993-40C2-AC3F-F2AB1E196F33}" type="presOf" srcId="{034B4205-AFA6-4434-9EEE-9E7B43D17130}" destId="{8ACCAE6D-C95A-45BD-85FE-DA08F413AAC7}" srcOrd="0" destOrd="0" presId="urn:microsoft.com/office/officeart/2005/8/layout/hList6"/>
    <dgm:cxn modelId="{99369133-0A91-4AA6-B829-52016A57EC10}" type="presParOf" srcId="{8ACCAE6D-C95A-45BD-85FE-DA08F413AAC7}" destId="{FFFCE87E-71DA-4692-9EA8-41BDC6E9F860}" srcOrd="0" destOrd="0" presId="urn:microsoft.com/office/officeart/2005/8/layout/hList6"/>
    <dgm:cxn modelId="{DAC31DC4-7213-4030-AFC9-B328565AD062}" type="presParOf" srcId="{8ACCAE6D-C95A-45BD-85FE-DA08F413AAC7}" destId="{07B9F8C1-7CA4-4C6C-989F-8DF96C221BE0}" srcOrd="1" destOrd="0" presId="urn:microsoft.com/office/officeart/2005/8/layout/hList6"/>
    <dgm:cxn modelId="{B7963E79-0AB1-4202-8FD4-5AFAA06A7BF3}" type="presParOf" srcId="{8ACCAE6D-C95A-45BD-85FE-DA08F413AAC7}" destId="{94F4D149-4073-4CB7-AA6F-7EF8CBAA2A8B}" srcOrd="2" destOrd="0" presId="urn:microsoft.com/office/officeart/2005/8/layout/hList6"/>
    <dgm:cxn modelId="{9D9D4102-DF63-4858-8E8D-4B2A4125EE0F}" type="presParOf" srcId="{8ACCAE6D-C95A-45BD-85FE-DA08F413AAC7}" destId="{D9285F69-FF85-421D-8B6D-F0B32BA9FB02}" srcOrd="3" destOrd="0" presId="urn:microsoft.com/office/officeart/2005/8/layout/hList6"/>
    <dgm:cxn modelId="{60E654ED-2105-4AF1-AB78-60FE3371A365}" type="presParOf" srcId="{8ACCAE6D-C95A-45BD-85FE-DA08F413AAC7}" destId="{32EB2994-3127-41B2-937E-E1FFE1455954}" srcOrd="4" destOrd="0" presId="urn:microsoft.com/office/officeart/2005/8/layout/hList6"/>
    <dgm:cxn modelId="{57836E19-FA66-4D98-82A1-0166CF45AED6}" type="presParOf" srcId="{8ACCAE6D-C95A-45BD-85FE-DA08F413AAC7}" destId="{4B896C59-0E46-4989-AE08-9548597F58E2}" srcOrd="5" destOrd="0" presId="urn:microsoft.com/office/officeart/2005/8/layout/hList6"/>
    <dgm:cxn modelId="{09F5FA7A-D047-4823-B834-FAC901C0E4B8}" type="presParOf" srcId="{8ACCAE6D-C95A-45BD-85FE-DA08F413AAC7}" destId="{F5ED546E-ACE5-4060-BA39-09D3C1075F37}" srcOrd="6" destOrd="0" presId="urn:microsoft.com/office/officeart/2005/8/layout/hList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555956-21D4-4DE4-BF67-76D89543B691}">
      <dsp:nvSpPr>
        <dsp:cNvPr id="0" name=""/>
        <dsp:cNvSpPr/>
      </dsp:nvSpPr>
      <dsp:spPr>
        <a:xfrm>
          <a:off x="4557789" y="1047654"/>
          <a:ext cx="91440" cy="1108858"/>
        </a:xfrm>
        <a:custGeom>
          <a:avLst/>
          <a:gdLst/>
          <a:ahLst/>
          <a:cxnLst/>
          <a:rect l="0" t="0" r="0" b="0"/>
          <a:pathLst>
            <a:path>
              <a:moveTo>
                <a:pt x="45720" y="0"/>
              </a:moveTo>
              <a:lnTo>
                <a:pt x="45720" y="1108858"/>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75022" y="1596386"/>
        <a:ext cx="56972" cy="11394"/>
      </dsp:txXfrm>
    </dsp:sp>
    <dsp:sp modelId="{8E9570F2-43A0-409E-8E5D-6684C3D6084F}">
      <dsp:nvSpPr>
        <dsp:cNvPr id="0" name=""/>
        <dsp:cNvSpPr/>
      </dsp:nvSpPr>
      <dsp:spPr>
        <a:xfrm>
          <a:off x="2126425" y="1648"/>
          <a:ext cx="4954166" cy="104780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US" sz="1600" kern="1200">
              <a:solidFill>
                <a:schemeClr val="tx1"/>
              </a:solidFill>
              <a:latin typeface="Arial"/>
              <a:cs typeface="Times New Roman"/>
            </a:rPr>
            <a:t>To begin, I will provide a brief description of the company and its major problems.</a:t>
          </a:r>
          <a:endParaRPr lang="en-US" sz="1600" kern="1200">
            <a:latin typeface="Arial"/>
            <a:cs typeface="Times New Roman"/>
          </a:endParaRPr>
        </a:p>
      </dsp:txBody>
      <dsp:txXfrm>
        <a:off x="2126425" y="1648"/>
        <a:ext cx="4954166" cy="1047806"/>
      </dsp:txXfrm>
    </dsp:sp>
    <dsp:sp modelId="{3002CCDB-1C6D-42D7-9665-B8DB653A95B6}">
      <dsp:nvSpPr>
        <dsp:cNvPr id="0" name=""/>
        <dsp:cNvSpPr/>
      </dsp:nvSpPr>
      <dsp:spPr>
        <a:xfrm>
          <a:off x="2126425" y="2188913"/>
          <a:ext cx="4954166" cy="297250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t" anchorCtr="0">
          <a:noAutofit/>
        </a:bodyPr>
        <a:lstStyle/>
        <a:p>
          <a:pPr marL="0" lvl="0" indent="0" algn="l" defTabSz="1022350">
            <a:lnSpc>
              <a:spcPct val="90000"/>
            </a:lnSpc>
            <a:spcBef>
              <a:spcPct val="0"/>
            </a:spcBef>
            <a:spcAft>
              <a:spcPct val="35000"/>
            </a:spcAft>
            <a:buNone/>
          </a:pPr>
          <a:endParaRPr lang="en-US" sz="2300" kern="1200">
            <a:solidFill>
              <a:schemeClr val="tx1"/>
            </a:solidFill>
            <a:latin typeface="Arial"/>
            <a:cs typeface="Times New Roman"/>
          </a:endParaRPr>
        </a:p>
        <a:p>
          <a:pPr marL="171450" lvl="1" indent="-171450" algn="l" defTabSz="800100" rtl="0">
            <a:lnSpc>
              <a:spcPct val="90000"/>
            </a:lnSpc>
            <a:spcBef>
              <a:spcPct val="0"/>
            </a:spcBef>
            <a:spcAft>
              <a:spcPct val="15000"/>
            </a:spcAft>
            <a:buChar char="•"/>
          </a:pPr>
          <a:r>
            <a:rPr lang="en-US" sz="1800" kern="1200">
              <a:solidFill>
                <a:schemeClr val="tx1"/>
              </a:solidFill>
              <a:latin typeface="Arial"/>
              <a:cs typeface="Times New Roman"/>
            </a:rPr>
            <a:t>Next, I will use the 5W2H model to summarize these issues. </a:t>
          </a:r>
        </a:p>
        <a:p>
          <a:pPr marL="171450" lvl="1" indent="-171450" algn="l" defTabSz="800100" rtl="0">
            <a:lnSpc>
              <a:spcPct val="90000"/>
            </a:lnSpc>
            <a:spcBef>
              <a:spcPct val="0"/>
            </a:spcBef>
            <a:spcAft>
              <a:spcPct val="15000"/>
            </a:spcAft>
            <a:buChar char="•"/>
          </a:pPr>
          <a:r>
            <a:rPr lang="en-US" sz="1800" kern="1200">
              <a:solidFill>
                <a:schemeClr val="tx1"/>
              </a:solidFill>
              <a:latin typeface="Arial"/>
              <a:cs typeface="Times New Roman"/>
            </a:rPr>
            <a:t>Then, I will analyze and apply the PESTEL model to understand the external factors. </a:t>
          </a:r>
        </a:p>
        <a:p>
          <a:pPr marL="171450" lvl="1" indent="-171450" algn="l" defTabSz="800100" rtl="0">
            <a:lnSpc>
              <a:spcPct val="90000"/>
            </a:lnSpc>
            <a:spcBef>
              <a:spcPct val="0"/>
            </a:spcBef>
            <a:spcAft>
              <a:spcPct val="15000"/>
            </a:spcAft>
            <a:buChar char="•"/>
          </a:pPr>
          <a:r>
            <a:rPr lang="en-US" sz="1800" kern="1200">
              <a:solidFill>
                <a:schemeClr val="tx1"/>
              </a:solidFill>
              <a:latin typeface="Arial"/>
              <a:cs typeface="Times New Roman"/>
            </a:rPr>
            <a:t>We will also delve into the Cause-and-Effect model to find the root causes of the issues.</a:t>
          </a:r>
        </a:p>
        <a:p>
          <a:pPr marL="171450" lvl="1" indent="-171450" algn="l" defTabSz="800100" rtl="0">
            <a:lnSpc>
              <a:spcPct val="90000"/>
            </a:lnSpc>
            <a:spcBef>
              <a:spcPct val="0"/>
            </a:spcBef>
            <a:spcAft>
              <a:spcPct val="15000"/>
            </a:spcAft>
            <a:buChar char="•"/>
          </a:pPr>
          <a:r>
            <a:rPr lang="en-US" sz="1800" kern="1200">
              <a:solidFill>
                <a:schemeClr val="tx1"/>
              </a:solidFill>
              <a:latin typeface="Arial"/>
              <a:cs typeface="Times New Roman"/>
            </a:rPr>
            <a:t>Finally, I will present a conclusion on the main findings.</a:t>
          </a:r>
        </a:p>
      </dsp:txBody>
      <dsp:txXfrm>
        <a:off x="2126425" y="2188913"/>
        <a:ext cx="4954166" cy="29725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A506BB-8AD0-44BA-8E53-9BC325F4D525}">
      <dsp:nvSpPr>
        <dsp:cNvPr id="0" name=""/>
        <dsp:cNvSpPr/>
      </dsp:nvSpPr>
      <dsp:spPr>
        <a:xfrm>
          <a:off x="0" y="0"/>
          <a:ext cx="5791200" cy="133967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a:solidFill>
                <a:srgbClr val="FFFFFF"/>
              </a:solidFill>
              <a:latin typeface="Arial"/>
              <a:cs typeface="Times New Roman"/>
            </a:rPr>
            <a:t>It was established in 2016 by Liam and Priya Patel. The company focuses on  customized floral designs and environmentally friendly packaging. (IBISWorld, 2025).</a:t>
          </a:r>
          <a:endParaRPr lang="en-US" sz="1400" kern="1200">
            <a:latin typeface="Arial"/>
            <a:cs typeface="Times New Roman"/>
          </a:endParaRPr>
        </a:p>
      </dsp:txBody>
      <dsp:txXfrm>
        <a:off x="1292207" y="0"/>
        <a:ext cx="4498992" cy="1339673"/>
      </dsp:txXfrm>
    </dsp:sp>
    <dsp:sp modelId="{8FFACE66-A3ED-4C7E-8256-E6FD94B99485}">
      <dsp:nvSpPr>
        <dsp:cNvPr id="0" name=""/>
        <dsp:cNvSpPr/>
      </dsp:nvSpPr>
      <dsp:spPr>
        <a:xfrm>
          <a:off x="133967" y="133967"/>
          <a:ext cx="1158240" cy="1071738"/>
        </a:xfrm>
        <a:prstGeom prst="roundRect">
          <a:avLst>
            <a:gd name="adj" fmla="val 10000"/>
          </a:avLst>
        </a:prstGeom>
        <a:blipFill>
          <a:blip xmlns:r="http://schemas.openxmlformats.org/officeDocument/2006/relationships" r:embed="rId1"/>
          <a:srcRect/>
          <a:stretch>
            <a:fillRect t="-22000" b="-22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B54EFDB-7EA6-4D9E-A941-887EE19FDE61}">
      <dsp:nvSpPr>
        <dsp:cNvPr id="0" name=""/>
        <dsp:cNvSpPr/>
      </dsp:nvSpPr>
      <dsp:spPr>
        <a:xfrm>
          <a:off x="0" y="1473640"/>
          <a:ext cx="5791200" cy="133967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a:solidFill>
                <a:srgbClr val="FFFFFF"/>
              </a:solidFill>
              <a:latin typeface="Arial"/>
              <a:cs typeface="Times New Roman"/>
            </a:rPr>
            <a:t>They serve various clients, including walk-in customers, corporate clients, and those planning weddings.</a:t>
          </a:r>
        </a:p>
      </dsp:txBody>
      <dsp:txXfrm>
        <a:off x="1292207" y="1473640"/>
        <a:ext cx="4498992" cy="1339673"/>
      </dsp:txXfrm>
    </dsp:sp>
    <dsp:sp modelId="{696A5600-3512-4C0C-85AA-BB6D304E289B}">
      <dsp:nvSpPr>
        <dsp:cNvPr id="0" name=""/>
        <dsp:cNvSpPr/>
      </dsp:nvSpPr>
      <dsp:spPr>
        <a:xfrm>
          <a:off x="133967" y="1607608"/>
          <a:ext cx="1158240" cy="1071738"/>
        </a:xfrm>
        <a:prstGeom prst="roundRect">
          <a:avLst>
            <a:gd name="adj" fmla="val 10000"/>
          </a:avLst>
        </a:prstGeom>
        <a:blipFill>
          <a:blip xmlns:r="http://schemas.openxmlformats.org/officeDocument/2006/relationships" r:embed="rId2"/>
          <a:srcRect/>
          <a:stretch>
            <a:fillRect l="-12000" r="-12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A668B8A-AD5D-4747-B55D-629B5641749A}">
      <dsp:nvSpPr>
        <dsp:cNvPr id="0" name=""/>
        <dsp:cNvSpPr/>
      </dsp:nvSpPr>
      <dsp:spPr>
        <a:xfrm>
          <a:off x="0" y="2947281"/>
          <a:ext cx="5791200" cy="133967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a:solidFill>
                <a:srgbClr val="FFFFFF"/>
              </a:solidFill>
              <a:latin typeface="Arial"/>
              <a:cs typeface="Times New Roman"/>
            </a:rPr>
            <a:t>Their success is attributed to their personal touch, close community connections, and innovative, sustainable floral designs. (Forsyth, 2021). </a:t>
          </a:r>
          <a:endParaRPr lang="en-GB" sz="1400" kern="1200"/>
        </a:p>
      </dsp:txBody>
      <dsp:txXfrm>
        <a:off x="1292207" y="2947281"/>
        <a:ext cx="4498992" cy="1339673"/>
      </dsp:txXfrm>
    </dsp:sp>
    <dsp:sp modelId="{004E3F24-DBD1-4076-9696-1D8C7270971D}">
      <dsp:nvSpPr>
        <dsp:cNvPr id="0" name=""/>
        <dsp:cNvSpPr/>
      </dsp:nvSpPr>
      <dsp:spPr>
        <a:xfrm>
          <a:off x="133967" y="3081248"/>
          <a:ext cx="1158240" cy="1071738"/>
        </a:xfrm>
        <a:prstGeom prst="roundRect">
          <a:avLst>
            <a:gd name="adj" fmla="val 10000"/>
          </a:avLst>
        </a:prstGeom>
        <a:blipFill>
          <a:blip xmlns:r="http://schemas.openxmlformats.org/officeDocument/2006/relationships" r:embed="rId3"/>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12E8B-F377-45EE-B2CC-DE890365D19C}">
      <dsp:nvSpPr>
        <dsp:cNvPr id="0" name=""/>
        <dsp:cNvSpPr/>
      </dsp:nvSpPr>
      <dsp:spPr>
        <a:xfrm>
          <a:off x="0" y="3994432"/>
          <a:ext cx="5847644" cy="873884"/>
        </a:xfrm>
        <a:prstGeom prst="rect">
          <a:avLst/>
        </a:prstGeom>
        <a:solidFill>
          <a:schemeClr val="accent1">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a:latin typeface="Arial"/>
              <a:cs typeface="Times New Roman"/>
            </a:rPr>
            <a:t>Also, a lack of digital marketing and a dated website have negatively affected its chances of attracting younger and more digitally conscious customers.</a:t>
          </a:r>
        </a:p>
      </dsp:txBody>
      <dsp:txXfrm>
        <a:off x="0" y="3994432"/>
        <a:ext cx="5847644" cy="873884"/>
      </dsp:txXfrm>
    </dsp:sp>
    <dsp:sp modelId="{330E5728-AF4F-4362-9721-2C0ED39430B2}">
      <dsp:nvSpPr>
        <dsp:cNvPr id="0" name=""/>
        <dsp:cNvSpPr/>
      </dsp:nvSpPr>
      <dsp:spPr>
        <a:xfrm rot="10800000">
          <a:off x="0" y="2663506"/>
          <a:ext cx="5847644" cy="1344033"/>
        </a:xfrm>
        <a:prstGeom prst="upArrowCallout">
          <a:avLst/>
        </a:prstGeom>
        <a:solidFill>
          <a:schemeClr val="accent1">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a:latin typeface="Arial"/>
              <a:cs typeface="Times New Roman"/>
            </a:rPr>
            <a:t>The company is facing increasing costs of operations (flower prices and sustainable packaging) as well (Patel, 2023).</a:t>
          </a:r>
        </a:p>
      </dsp:txBody>
      <dsp:txXfrm rot="10800000">
        <a:off x="0" y="2663506"/>
        <a:ext cx="5847644" cy="873312"/>
      </dsp:txXfrm>
    </dsp:sp>
    <dsp:sp modelId="{8DA05530-73CE-48B8-BA73-F5D9137A6D21}">
      <dsp:nvSpPr>
        <dsp:cNvPr id="0" name=""/>
        <dsp:cNvSpPr/>
      </dsp:nvSpPr>
      <dsp:spPr>
        <a:xfrm rot="10800000">
          <a:off x="0" y="1332581"/>
          <a:ext cx="5847644" cy="1344033"/>
        </a:xfrm>
        <a:prstGeom prst="upArrowCallout">
          <a:avLst/>
        </a:prstGeom>
        <a:solidFill>
          <a:schemeClr val="accent1">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a:latin typeface="Arial"/>
              <a:cs typeface="Times New Roman"/>
            </a:rPr>
            <a:t>The heightened competitive presence of the local boutique florists with a good Instagram following and the national chains are affecting market share due to their better prices and delivery services(Ferreira, 2021).</a:t>
          </a:r>
        </a:p>
      </dsp:txBody>
      <dsp:txXfrm rot="10800000">
        <a:off x="0" y="1332581"/>
        <a:ext cx="5847644" cy="873312"/>
      </dsp:txXfrm>
    </dsp:sp>
    <dsp:sp modelId="{186E0AD7-ACB9-47B3-80DE-85985D33123D}">
      <dsp:nvSpPr>
        <dsp:cNvPr id="0" name=""/>
        <dsp:cNvSpPr/>
      </dsp:nvSpPr>
      <dsp:spPr>
        <a:xfrm rot="10800000">
          <a:off x="0" y="2"/>
          <a:ext cx="5847644" cy="1344033"/>
        </a:xfrm>
        <a:prstGeom prst="upArrowCallout">
          <a:avLst/>
        </a:prstGeom>
        <a:solidFill>
          <a:schemeClr val="accent1">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a:latin typeface="Arial"/>
              <a:cs typeface="Times New Roman"/>
            </a:rPr>
            <a:t>Foot traffic is decreasing, which is a major problem because of the closures of businesses in the vicinity and an overall transition to online shopping (Lashgari and Shahab, 2022).</a:t>
          </a:r>
        </a:p>
      </dsp:txBody>
      <dsp:txXfrm rot="10800000">
        <a:off x="0" y="2"/>
        <a:ext cx="5847644" cy="8733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FC04F2-C542-4FB0-9EA4-9284DF544F73}">
      <dsp:nvSpPr>
        <dsp:cNvPr id="0" name=""/>
        <dsp:cNvSpPr/>
      </dsp:nvSpPr>
      <dsp:spPr>
        <a:xfrm rot="10800000">
          <a:off x="1439054" y="2194"/>
          <a:ext cx="4474477" cy="1248097"/>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0376" tIns="60960" rIns="113792" bIns="60960" numCol="1" spcCol="1270" anchor="ctr" anchorCtr="0">
          <a:noAutofit/>
        </a:bodyPr>
        <a:lstStyle/>
        <a:p>
          <a:pPr marL="0" lvl="0" indent="0" algn="ctr" defTabSz="711200" rtl="0">
            <a:lnSpc>
              <a:spcPct val="90000"/>
            </a:lnSpc>
            <a:spcBef>
              <a:spcPct val="0"/>
            </a:spcBef>
            <a:spcAft>
              <a:spcPct val="35000"/>
            </a:spcAft>
            <a:buNone/>
          </a:pPr>
          <a:r>
            <a:rPr lang="en-US" sz="1600" b="1" kern="1200">
              <a:solidFill>
                <a:srgbClr val="FFFFFF"/>
              </a:solidFill>
              <a:latin typeface="Arial"/>
              <a:cs typeface="Times New Roman"/>
            </a:rPr>
            <a:t>What PESTEL is:</a:t>
          </a:r>
          <a:r>
            <a:rPr lang="en-US" sz="1600" kern="1200">
              <a:solidFill>
                <a:srgbClr val="FFFFFF"/>
              </a:solidFill>
              <a:latin typeface="Arial"/>
              <a:cs typeface="Times New Roman"/>
            </a:rPr>
            <a:t> It's a tool to analyze Political, Economic, Sociocultural, Technological, Environmental and Legal</a:t>
          </a:r>
          <a:r>
            <a:rPr lang="en-US" kern="1200">
              <a:solidFill>
                <a:srgbClr val="FFFFFF"/>
              </a:solidFill>
              <a:latin typeface="Arial"/>
              <a:cs typeface="Times New Roman"/>
            </a:rPr>
            <a:t> factors.</a:t>
          </a:r>
          <a:endParaRPr lang="en-US" kern="1200">
            <a:latin typeface="Arial"/>
            <a:cs typeface="Times New Roman"/>
          </a:endParaRPr>
        </a:p>
      </dsp:txBody>
      <dsp:txXfrm rot="10800000">
        <a:off x="1751078" y="2194"/>
        <a:ext cx="4162453" cy="1248097"/>
      </dsp:txXfrm>
    </dsp:sp>
    <dsp:sp modelId="{777126F7-B1CE-401B-A096-278F8CD87308}">
      <dsp:nvSpPr>
        <dsp:cNvPr id="0" name=""/>
        <dsp:cNvSpPr/>
      </dsp:nvSpPr>
      <dsp:spPr>
        <a:xfrm>
          <a:off x="815005" y="2194"/>
          <a:ext cx="1248097" cy="1248097"/>
        </a:xfrm>
        <a:prstGeom prst="ellipse">
          <a:avLst/>
        </a:prstGeom>
        <a:blipFill>
          <a:blip xmlns:r="http://schemas.openxmlformats.org/officeDocument/2006/relationships" r:embed="rId1"/>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0616276-5B68-47F5-8B26-EB6F2323D780}">
      <dsp:nvSpPr>
        <dsp:cNvPr id="0" name=""/>
        <dsp:cNvSpPr/>
      </dsp:nvSpPr>
      <dsp:spPr>
        <a:xfrm rot="10800000">
          <a:off x="1439054" y="1622859"/>
          <a:ext cx="4474477" cy="1248097"/>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0376" tIns="53340" rIns="99568" bIns="53340" numCol="1" spcCol="1270" anchor="ctr" anchorCtr="0">
          <a:noAutofit/>
        </a:bodyPr>
        <a:lstStyle/>
        <a:p>
          <a:pPr marL="0" lvl="0" indent="0" algn="ctr" defTabSz="622300" rtl="0">
            <a:lnSpc>
              <a:spcPct val="90000"/>
            </a:lnSpc>
            <a:spcBef>
              <a:spcPct val="0"/>
            </a:spcBef>
            <a:spcAft>
              <a:spcPct val="35000"/>
            </a:spcAft>
            <a:buNone/>
          </a:pPr>
          <a:r>
            <a:rPr lang="en-US" sz="1400" b="1" kern="1200">
              <a:solidFill>
                <a:srgbClr val="FFFFFF"/>
              </a:solidFill>
              <a:latin typeface="Arial"/>
              <a:cs typeface="Times New Roman"/>
            </a:rPr>
            <a:t>Advantages:</a:t>
          </a:r>
          <a:r>
            <a:rPr lang="en-US" sz="1400" kern="1200">
              <a:solidFill>
                <a:srgbClr val="FFFFFF"/>
              </a:solidFill>
              <a:latin typeface="Arial"/>
              <a:cs typeface="Times New Roman"/>
            </a:rPr>
            <a:t> It helps business understand the larger forces affecting them and aids in strategic planning.</a:t>
          </a:r>
        </a:p>
      </dsp:txBody>
      <dsp:txXfrm rot="10800000">
        <a:off x="1751078" y="1622859"/>
        <a:ext cx="4162453" cy="1248097"/>
      </dsp:txXfrm>
    </dsp:sp>
    <dsp:sp modelId="{86767E93-EBDA-4C0C-AFCA-325865EA604C}">
      <dsp:nvSpPr>
        <dsp:cNvPr id="0" name=""/>
        <dsp:cNvSpPr/>
      </dsp:nvSpPr>
      <dsp:spPr>
        <a:xfrm>
          <a:off x="815005" y="1622859"/>
          <a:ext cx="1248097" cy="1248097"/>
        </a:xfrm>
        <a:prstGeom prst="ellipse">
          <a:avLst/>
        </a:prstGeom>
        <a:blipFill>
          <a:blip xmlns:r="http://schemas.openxmlformats.org/officeDocument/2006/relationships" r:embed="rId2"/>
          <a:srcRect/>
          <a:stretch>
            <a:fillRect l="-21000" r="-21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88C2D4D-C69D-4A06-9387-E7846D530F8B}">
      <dsp:nvSpPr>
        <dsp:cNvPr id="0" name=""/>
        <dsp:cNvSpPr/>
      </dsp:nvSpPr>
      <dsp:spPr>
        <a:xfrm rot="10800000">
          <a:off x="1439054" y="3243523"/>
          <a:ext cx="4474477" cy="1248097"/>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0376" tIns="53340" rIns="99568" bIns="53340" numCol="1" spcCol="1270" anchor="ctr" anchorCtr="0">
          <a:noAutofit/>
        </a:bodyPr>
        <a:lstStyle/>
        <a:p>
          <a:pPr marL="0" lvl="0" indent="0" algn="ctr" defTabSz="622300">
            <a:lnSpc>
              <a:spcPct val="90000"/>
            </a:lnSpc>
            <a:spcBef>
              <a:spcPct val="0"/>
            </a:spcBef>
            <a:spcAft>
              <a:spcPct val="35000"/>
            </a:spcAft>
            <a:buNone/>
          </a:pPr>
          <a:r>
            <a:rPr lang="en-US" sz="1400" kern="1200">
              <a:solidFill>
                <a:srgbClr val="FFFFFF"/>
              </a:solidFill>
              <a:latin typeface="Arial"/>
              <a:cs typeface="Times New Roman"/>
            </a:rPr>
            <a:t>The weakness of it is that it fails to explain internal factors (such as inefficiencies in operation) and is not always focused enough on addressing the challenges a business must tackle at hand.</a:t>
          </a:r>
          <a:endParaRPr lang="en-GB" sz="1400" kern="1200"/>
        </a:p>
      </dsp:txBody>
      <dsp:txXfrm rot="10800000">
        <a:off x="1751078" y="3243523"/>
        <a:ext cx="4162453" cy="1248097"/>
      </dsp:txXfrm>
    </dsp:sp>
    <dsp:sp modelId="{D03F5D13-A956-4222-9541-F8849BD8B5D1}">
      <dsp:nvSpPr>
        <dsp:cNvPr id="0" name=""/>
        <dsp:cNvSpPr/>
      </dsp:nvSpPr>
      <dsp:spPr>
        <a:xfrm>
          <a:off x="815005" y="3243523"/>
          <a:ext cx="1248097" cy="1248097"/>
        </a:xfrm>
        <a:prstGeom prst="ellipse">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81AD1C-B0A0-4BC5-BA59-AF274C2C2846}">
      <dsp:nvSpPr>
        <dsp:cNvPr id="0" name=""/>
        <dsp:cNvSpPr/>
      </dsp:nvSpPr>
      <dsp:spPr>
        <a:xfrm>
          <a:off x="840" y="294190"/>
          <a:ext cx="2752773" cy="275277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solidFill>
                <a:srgbClr val="FFFFFF"/>
              </a:solidFill>
              <a:latin typeface="Arial"/>
              <a:cs typeface="Times New Roman"/>
            </a:rPr>
            <a:t>It is especially useful in </a:t>
          </a:r>
          <a:r>
            <a:rPr lang="en-US" sz="1600" kern="1200" err="1">
              <a:solidFill>
                <a:srgbClr val="FFFFFF"/>
              </a:solidFill>
              <a:latin typeface="Arial"/>
              <a:cs typeface="Times New Roman"/>
            </a:rPr>
            <a:t>visualising</a:t>
          </a:r>
          <a:r>
            <a:rPr lang="en-US" sz="1600" kern="1200">
              <a:solidFill>
                <a:srgbClr val="FFFFFF"/>
              </a:solidFill>
              <a:latin typeface="Arial"/>
              <a:cs typeface="Times New Roman"/>
            </a:rPr>
            <a:t> the breakdown of complex issues into manageable bits.</a:t>
          </a:r>
          <a:endParaRPr lang="en-US" sz="1600" kern="1200">
            <a:latin typeface="Arial"/>
            <a:cs typeface="Times New Roman"/>
          </a:endParaRPr>
        </a:p>
      </dsp:txBody>
      <dsp:txXfrm>
        <a:off x="403974" y="697324"/>
        <a:ext cx="1946505" cy="1946505"/>
      </dsp:txXfrm>
    </dsp:sp>
    <dsp:sp modelId="{C7C63CD8-C6C1-4829-9189-04DFD5CFB58C}">
      <dsp:nvSpPr>
        <dsp:cNvPr id="0" name=""/>
        <dsp:cNvSpPr/>
      </dsp:nvSpPr>
      <dsp:spPr>
        <a:xfrm rot="5400000">
          <a:off x="2980717" y="1305834"/>
          <a:ext cx="963470" cy="729484"/>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E4A5B12-6655-4BA6-AA53-B7223FA22096}">
      <dsp:nvSpPr>
        <dsp:cNvPr id="0" name=""/>
        <dsp:cNvSpPr/>
      </dsp:nvSpPr>
      <dsp:spPr>
        <a:xfrm>
          <a:off x="4130000" y="294190"/>
          <a:ext cx="2752773" cy="275277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a:solidFill>
                <a:srgbClr val="FFFFFF"/>
              </a:solidFill>
              <a:latin typeface="Arial"/>
              <a:cs typeface="Times New Roman"/>
            </a:rPr>
            <a:t>One of the criticisms of this model is that it can be too simplistic of the problem, ignoring certain indirect factors. It also does not always focus on the priorities of the causes to be resolved first.</a:t>
          </a:r>
        </a:p>
      </dsp:txBody>
      <dsp:txXfrm>
        <a:off x="4533134" y="697324"/>
        <a:ext cx="1946505" cy="194650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D44D71-78FE-4ABF-8052-3A89B9E5D179}">
      <dsp:nvSpPr>
        <dsp:cNvPr id="0" name=""/>
        <dsp:cNvSpPr/>
      </dsp:nvSpPr>
      <dsp:spPr>
        <a:xfrm>
          <a:off x="0" y="194601"/>
          <a:ext cx="6683776" cy="1428580"/>
        </a:xfrm>
        <a:prstGeom prst="rightArrow">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290F1D-96E2-4BBD-BF15-8F98F63833AB}">
      <dsp:nvSpPr>
        <dsp:cNvPr id="0" name=""/>
        <dsp:cNvSpPr/>
      </dsp:nvSpPr>
      <dsp:spPr>
        <a:xfrm>
          <a:off x="537677" y="551746"/>
          <a:ext cx="5691653" cy="714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52400" rIns="0" bIns="152400" numCol="1" spcCol="1270" anchor="ctr" anchorCtr="0">
          <a:noAutofit/>
        </a:bodyPr>
        <a:lstStyle/>
        <a:p>
          <a:pPr marL="0" lvl="0" indent="0" algn="ctr" defTabSz="666750">
            <a:lnSpc>
              <a:spcPct val="90000"/>
            </a:lnSpc>
            <a:spcBef>
              <a:spcPct val="0"/>
            </a:spcBef>
            <a:spcAft>
              <a:spcPct val="35000"/>
            </a:spcAft>
            <a:buNone/>
          </a:pPr>
          <a:r>
            <a:rPr lang="en-US" sz="1500" kern="1200">
              <a:solidFill>
                <a:srgbClr val="FFFFFF"/>
              </a:solidFill>
              <a:latin typeface="Arial"/>
              <a:cs typeface="Times New Roman"/>
            </a:rPr>
            <a:t>Cause-and-Effect model is applicable in determining the underlying causes of a problem by tracing factors which lead to an issue.</a:t>
          </a:r>
          <a:endParaRPr lang="en-US" sz="1500" kern="1200">
            <a:latin typeface="Arial"/>
            <a:cs typeface="Times New Roman"/>
          </a:endParaRPr>
        </a:p>
      </dsp:txBody>
      <dsp:txXfrm>
        <a:off x="537677" y="551746"/>
        <a:ext cx="5691653" cy="71429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3125CD-171D-4BFA-8655-375329AFAA3E}">
      <dsp:nvSpPr>
        <dsp:cNvPr id="0" name=""/>
        <dsp:cNvSpPr/>
      </dsp:nvSpPr>
      <dsp:spPr>
        <a:xfrm>
          <a:off x="0" y="0"/>
          <a:ext cx="6191138" cy="291780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Clr>
              <a:schemeClr val="bg2">
                <a:lumMod val="40000"/>
                <a:lumOff val="60000"/>
              </a:schemeClr>
            </a:buClr>
            <a:buSzPct val="80000"/>
            <a:buFont typeface="Wingdings 3" charset="2"/>
            <a:buNone/>
          </a:pPr>
          <a:r>
            <a:rPr lang="en-US" sz="2800" kern="1200">
              <a:solidFill>
                <a:srgbClr val="FFFFFF"/>
              </a:solidFill>
              <a:effectLst/>
              <a:latin typeface="Arial"/>
              <a:ea typeface="+mj-ea"/>
              <a:cs typeface="Times New Roman"/>
            </a:rPr>
            <a:t>Root Causes of the Problem:</a:t>
          </a:r>
          <a:endParaRPr lang="en-US" sz="2800" kern="1200">
            <a:latin typeface="Arial"/>
            <a:cs typeface="Times New Roman"/>
          </a:endParaRPr>
        </a:p>
      </dsp:txBody>
      <dsp:txXfrm>
        <a:off x="0" y="0"/>
        <a:ext cx="6191138" cy="1575615"/>
      </dsp:txXfrm>
    </dsp:sp>
    <dsp:sp modelId="{41D9C5E5-4D5B-402E-8E69-1A766FA03BF9}">
      <dsp:nvSpPr>
        <dsp:cNvPr id="0" name=""/>
        <dsp:cNvSpPr/>
      </dsp:nvSpPr>
      <dsp:spPr>
        <a:xfrm>
          <a:off x="75640" y="1072431"/>
          <a:ext cx="1547784" cy="1856867"/>
        </a:xfrm>
        <a:prstGeom prst="rect">
          <a:avLst/>
        </a:prstGeom>
        <a:solidFill>
          <a:schemeClr val="accent1">
            <a:lumMod val="40000"/>
            <a:lumOff val="60000"/>
            <a:alpha val="9000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rtl="0">
            <a:lnSpc>
              <a:spcPct val="90000"/>
            </a:lnSpc>
            <a:spcBef>
              <a:spcPct val="0"/>
            </a:spcBef>
            <a:spcAft>
              <a:spcPct val="35000"/>
            </a:spcAft>
            <a:buNone/>
          </a:pPr>
          <a:r>
            <a:rPr lang="en-US" sz="1200" kern="1200">
              <a:solidFill>
                <a:srgbClr val="FFFFFF"/>
              </a:solidFill>
              <a:effectLst/>
              <a:latin typeface="Arial"/>
              <a:ea typeface="+mj-ea"/>
              <a:cs typeface="Times New Roman"/>
            </a:rPr>
            <a:t>Outdated Website &amp; Digital Marketing: poor online visibility and communication.</a:t>
          </a:r>
        </a:p>
      </dsp:txBody>
      <dsp:txXfrm>
        <a:off x="75640" y="1072431"/>
        <a:ext cx="1547784" cy="1856867"/>
      </dsp:txXfrm>
    </dsp:sp>
    <dsp:sp modelId="{2415A5AD-C4EC-46A0-8A6F-19167385EE07}">
      <dsp:nvSpPr>
        <dsp:cNvPr id="0" name=""/>
        <dsp:cNvSpPr/>
      </dsp:nvSpPr>
      <dsp:spPr>
        <a:xfrm>
          <a:off x="1570150" y="1058895"/>
          <a:ext cx="1547784" cy="1832238"/>
        </a:xfrm>
        <a:prstGeom prst="rect">
          <a:avLst/>
        </a:prstGeom>
        <a:solidFill>
          <a:schemeClr val="accent1">
            <a:lumMod val="40000"/>
            <a:lumOff val="60000"/>
            <a:alpha val="9000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US" sz="1200" kern="1200">
              <a:solidFill>
                <a:srgbClr val="FFFFFF"/>
              </a:solidFill>
              <a:effectLst/>
              <a:latin typeface="Arial"/>
              <a:ea typeface="+mj-ea"/>
              <a:cs typeface="Times New Roman"/>
            </a:rPr>
            <a:t>Rising Operational Costs: Increased spending on flowers, packaging and delivery.</a:t>
          </a:r>
        </a:p>
      </dsp:txBody>
      <dsp:txXfrm>
        <a:off x="1570150" y="1058895"/>
        <a:ext cx="1547784" cy="1832238"/>
      </dsp:txXfrm>
    </dsp:sp>
    <dsp:sp modelId="{6126FF38-B02B-41C5-9C59-B146F181E1A3}">
      <dsp:nvSpPr>
        <dsp:cNvPr id="0" name=""/>
        <dsp:cNvSpPr/>
      </dsp:nvSpPr>
      <dsp:spPr>
        <a:xfrm>
          <a:off x="3117934" y="1007966"/>
          <a:ext cx="1547784" cy="1993019"/>
        </a:xfrm>
        <a:prstGeom prst="rect">
          <a:avLst/>
        </a:prstGeom>
        <a:solidFill>
          <a:schemeClr val="accent1">
            <a:lumMod val="40000"/>
            <a:lumOff val="60000"/>
            <a:alpha val="9000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rtl="0">
            <a:lnSpc>
              <a:spcPct val="90000"/>
            </a:lnSpc>
            <a:spcBef>
              <a:spcPct val="0"/>
            </a:spcBef>
            <a:spcAft>
              <a:spcPct val="35000"/>
            </a:spcAft>
            <a:buNone/>
          </a:pPr>
          <a:r>
            <a:rPr lang="en-US" sz="1200" kern="1200">
              <a:solidFill>
                <a:srgbClr val="FFFFFF"/>
              </a:solidFill>
              <a:effectLst/>
              <a:latin typeface="Arial"/>
              <a:ea typeface="+mj-ea"/>
              <a:cs typeface="Times New Roman"/>
            </a:rPr>
            <a:t>Shifts in Consumer Behavior: Growing preference for discounts and online shopping.</a:t>
          </a:r>
        </a:p>
      </dsp:txBody>
      <dsp:txXfrm>
        <a:off x="3117934" y="1007966"/>
        <a:ext cx="1547784" cy="1993019"/>
      </dsp:txXfrm>
    </dsp:sp>
    <dsp:sp modelId="{F5465933-ED7A-4C5C-96A9-BF462841E01B}">
      <dsp:nvSpPr>
        <dsp:cNvPr id="0" name=""/>
        <dsp:cNvSpPr/>
      </dsp:nvSpPr>
      <dsp:spPr>
        <a:xfrm>
          <a:off x="4643354" y="999832"/>
          <a:ext cx="1547784" cy="1887254"/>
        </a:xfrm>
        <a:prstGeom prst="rect">
          <a:avLst/>
        </a:prstGeom>
        <a:solidFill>
          <a:schemeClr val="accent1">
            <a:lumMod val="40000"/>
            <a:lumOff val="60000"/>
            <a:alpha val="9000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rtl="0">
            <a:lnSpc>
              <a:spcPct val="90000"/>
            </a:lnSpc>
            <a:spcBef>
              <a:spcPct val="0"/>
            </a:spcBef>
            <a:spcAft>
              <a:spcPct val="35000"/>
            </a:spcAft>
            <a:buNone/>
          </a:pPr>
          <a:r>
            <a:rPr lang="en-US" sz="1200" kern="1200">
              <a:solidFill>
                <a:srgbClr val="FFFFFF"/>
              </a:solidFill>
              <a:effectLst/>
              <a:latin typeface="Arial"/>
              <a:ea typeface="+mj-ea"/>
              <a:cs typeface="Times New Roman"/>
            </a:rPr>
            <a:t>Increased Competition: Trendy florists and national chains offer better pricing and services (Nilsen-Nygaard et al., 2021).</a:t>
          </a:r>
        </a:p>
      </dsp:txBody>
      <dsp:txXfrm>
        <a:off x="4643354" y="999832"/>
        <a:ext cx="1547784" cy="188725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A31CCF-F677-4CF1-9B28-544F9795E326}">
      <dsp:nvSpPr>
        <dsp:cNvPr id="0" name=""/>
        <dsp:cNvSpPr/>
      </dsp:nvSpPr>
      <dsp:spPr>
        <a:xfrm>
          <a:off x="2228" y="728"/>
          <a:ext cx="6032554" cy="42236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solidFill>
                <a:srgbClr val="FFFFFF"/>
              </a:solidFill>
              <a:effectLst/>
              <a:latin typeface="Arial"/>
              <a:ea typeface="+mn-ea"/>
              <a:cs typeface="Times New Roman"/>
            </a:rPr>
            <a:t>Effects</a:t>
          </a:r>
        </a:p>
      </dsp:txBody>
      <dsp:txXfrm>
        <a:off x="14599" y="13099"/>
        <a:ext cx="6007812" cy="397618"/>
      </dsp:txXfrm>
    </dsp:sp>
    <dsp:sp modelId="{DAEAA11D-5FA7-4753-B3AB-45188A34DDF5}">
      <dsp:nvSpPr>
        <dsp:cNvPr id="0" name=""/>
        <dsp:cNvSpPr/>
      </dsp:nvSpPr>
      <dsp:spPr>
        <a:xfrm>
          <a:off x="2228" y="656504"/>
          <a:ext cx="2894700" cy="146581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solidFill>
                <a:srgbClr val="FFFFFF"/>
              </a:solidFill>
              <a:effectLst/>
              <a:latin typeface="Arial"/>
              <a:ea typeface="+mn-ea"/>
              <a:cs typeface="Times New Roman"/>
            </a:rPr>
            <a:t>Revenue Decline: The number of in-store customers has decreased, and this loss has not able to been compensate by online sales.</a:t>
          </a:r>
        </a:p>
      </dsp:txBody>
      <dsp:txXfrm>
        <a:off x="45160" y="699436"/>
        <a:ext cx="2808836" cy="1379951"/>
      </dsp:txXfrm>
    </dsp:sp>
    <dsp:sp modelId="{8FA7E406-98FF-4356-8393-0FBC08152A61}">
      <dsp:nvSpPr>
        <dsp:cNvPr id="0" name=""/>
        <dsp:cNvSpPr/>
      </dsp:nvSpPr>
      <dsp:spPr>
        <a:xfrm>
          <a:off x="3140083" y="656504"/>
          <a:ext cx="2894700" cy="146581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solidFill>
                <a:srgbClr val="FFFFFF"/>
              </a:solidFill>
              <a:effectLst/>
              <a:latin typeface="Arial"/>
              <a:ea typeface="+mn-ea"/>
              <a:cs typeface="Times New Roman"/>
            </a:rPr>
            <a:t>Reduced Market Share: Customers are being lost to more competitive businesses (</a:t>
          </a:r>
          <a:r>
            <a:rPr lang="en-US" sz="1600" kern="1200" err="1">
              <a:solidFill>
                <a:srgbClr val="FFFFFF"/>
              </a:solidFill>
              <a:effectLst/>
              <a:latin typeface="Arial"/>
              <a:ea typeface="+mn-ea"/>
              <a:cs typeface="Times New Roman"/>
            </a:rPr>
            <a:t>Abrardi</a:t>
          </a:r>
          <a:r>
            <a:rPr lang="en-US" sz="1600" kern="1200">
              <a:solidFill>
                <a:srgbClr val="FFFFFF"/>
              </a:solidFill>
              <a:effectLst/>
              <a:latin typeface="Arial"/>
              <a:ea typeface="+mn-ea"/>
              <a:cs typeface="Times New Roman"/>
            </a:rPr>
            <a:t>, </a:t>
          </a:r>
          <a:r>
            <a:rPr lang="en-US" sz="1600" kern="1200" err="1">
              <a:solidFill>
                <a:srgbClr val="FFFFFF"/>
              </a:solidFill>
              <a:effectLst/>
              <a:latin typeface="Arial"/>
              <a:ea typeface="+mn-ea"/>
              <a:cs typeface="Times New Roman"/>
            </a:rPr>
            <a:t>Cambini</a:t>
          </a:r>
          <a:r>
            <a:rPr lang="en-US" sz="1600" kern="1200">
              <a:solidFill>
                <a:srgbClr val="FFFFFF"/>
              </a:solidFill>
              <a:effectLst/>
              <a:latin typeface="Arial"/>
              <a:ea typeface="+mn-ea"/>
              <a:cs typeface="Times New Roman"/>
            </a:rPr>
            <a:t> and Rondi, 2021)</a:t>
          </a:r>
          <a:r>
            <a:rPr lang="en-US" sz="1900" kern="1200">
              <a:solidFill>
                <a:srgbClr val="FFFFFF"/>
              </a:solidFill>
              <a:effectLst/>
              <a:latin typeface="Arial"/>
              <a:ea typeface="+mn-ea"/>
              <a:cs typeface="Times New Roman"/>
            </a:rPr>
            <a:t>.</a:t>
          </a:r>
        </a:p>
      </dsp:txBody>
      <dsp:txXfrm>
        <a:off x="3183015" y="699436"/>
        <a:ext cx="2808836" cy="137995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843470-84E6-4AB1-B697-0402B570A6BE}">
      <dsp:nvSpPr>
        <dsp:cNvPr id="0" name=""/>
        <dsp:cNvSpPr/>
      </dsp:nvSpPr>
      <dsp:spPr>
        <a:xfrm>
          <a:off x="1031114" y="0"/>
          <a:ext cx="6194505" cy="784073"/>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64008" rIns="32004" bIns="64008" numCol="1" spcCol="1270" anchor="ctr" anchorCtr="0">
          <a:noAutofit/>
        </a:bodyPr>
        <a:lstStyle/>
        <a:p>
          <a:pPr marL="0" lvl="0" indent="0" algn="ctr" defTabSz="1066800">
            <a:lnSpc>
              <a:spcPct val="90000"/>
            </a:lnSpc>
            <a:spcBef>
              <a:spcPct val="0"/>
            </a:spcBef>
            <a:spcAft>
              <a:spcPct val="35000"/>
            </a:spcAft>
            <a:buNone/>
          </a:pPr>
          <a:r>
            <a:rPr lang="en-US" sz="2400" kern="1200">
              <a:latin typeface="Arial"/>
              <a:cs typeface="Times New Roman"/>
            </a:rPr>
            <a:t>To summarise the key findings:</a:t>
          </a:r>
        </a:p>
      </dsp:txBody>
      <dsp:txXfrm>
        <a:off x="1031114" y="0"/>
        <a:ext cx="5998487" cy="78407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FCE87E-71DA-4692-9EA8-41BDC6E9F860}">
      <dsp:nvSpPr>
        <dsp:cNvPr id="0" name=""/>
        <dsp:cNvSpPr/>
      </dsp:nvSpPr>
      <dsp:spPr>
        <a:xfrm rot="16200000">
          <a:off x="-917090" y="919149"/>
          <a:ext cx="3858750" cy="2020450"/>
        </a:xfrm>
        <a:prstGeom prst="flowChartManualOperation">
          <a:avLst/>
        </a:prstGeom>
        <a:solidFill>
          <a:schemeClr val="accent1">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1600" tIns="0" rIns="101600" bIns="0" numCol="1" spcCol="1270" anchor="ctr" anchorCtr="0">
          <a:noAutofit/>
        </a:bodyPr>
        <a:lstStyle/>
        <a:p>
          <a:pPr marL="0" lvl="0" indent="0" algn="ctr" defTabSz="711200" rtl="0">
            <a:lnSpc>
              <a:spcPct val="90000"/>
            </a:lnSpc>
            <a:spcBef>
              <a:spcPct val="0"/>
            </a:spcBef>
            <a:spcAft>
              <a:spcPct val="35000"/>
            </a:spcAft>
            <a:buFont typeface="+mj-lt"/>
            <a:buNone/>
          </a:pPr>
          <a:r>
            <a:rPr lang="en-US" sz="1600" kern="1200">
              <a:latin typeface="Arial"/>
              <a:cs typeface="Times New Roman"/>
            </a:rPr>
            <a:t>Digital transformation is essential to strengthen Green Haven's online presence. </a:t>
          </a:r>
        </a:p>
      </dsp:txBody>
      <dsp:txXfrm rot="5400000">
        <a:off x="2060" y="771749"/>
        <a:ext cx="2020450" cy="2315250"/>
      </dsp:txXfrm>
    </dsp:sp>
    <dsp:sp modelId="{94F4D149-4073-4CB7-AA6F-7EF8CBAA2A8B}">
      <dsp:nvSpPr>
        <dsp:cNvPr id="0" name=""/>
        <dsp:cNvSpPr/>
      </dsp:nvSpPr>
      <dsp:spPr>
        <a:xfrm rot="16200000">
          <a:off x="1254893" y="919149"/>
          <a:ext cx="3858750" cy="2020450"/>
        </a:xfrm>
        <a:prstGeom prst="flowChartManualOperation">
          <a:avLst/>
        </a:prstGeom>
        <a:solidFill>
          <a:schemeClr val="accent1">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1600" tIns="0" rIns="101600" bIns="0" numCol="1" spcCol="1270" anchor="ctr" anchorCtr="0">
          <a:noAutofit/>
        </a:bodyPr>
        <a:lstStyle/>
        <a:p>
          <a:pPr marL="0" lvl="0" indent="0" algn="ctr" defTabSz="711200" rtl="0">
            <a:lnSpc>
              <a:spcPct val="90000"/>
            </a:lnSpc>
            <a:spcBef>
              <a:spcPct val="0"/>
            </a:spcBef>
            <a:spcAft>
              <a:spcPct val="35000"/>
            </a:spcAft>
            <a:buNone/>
          </a:pPr>
          <a:r>
            <a:rPr lang="en-US" sz="1600" kern="1200">
              <a:latin typeface="Arial"/>
              <a:cs typeface="Times New Roman"/>
            </a:rPr>
            <a:t>Customer retention can be improved through service diversification, such as subscription models and corporate partnerships. </a:t>
          </a:r>
        </a:p>
      </dsp:txBody>
      <dsp:txXfrm rot="5400000">
        <a:off x="2174043" y="771749"/>
        <a:ext cx="2020450" cy="2315250"/>
      </dsp:txXfrm>
    </dsp:sp>
    <dsp:sp modelId="{32EB2994-3127-41B2-937E-E1FFE1455954}">
      <dsp:nvSpPr>
        <dsp:cNvPr id="0" name=""/>
        <dsp:cNvSpPr/>
      </dsp:nvSpPr>
      <dsp:spPr>
        <a:xfrm rot="16200000">
          <a:off x="3426876" y="919149"/>
          <a:ext cx="3858750" cy="2020450"/>
        </a:xfrm>
        <a:prstGeom prst="flowChartManualOperation">
          <a:avLst/>
        </a:prstGeom>
        <a:solidFill>
          <a:schemeClr val="accent1">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1600" tIns="0" rIns="101600" bIns="0" numCol="1" spcCol="1270" anchor="ctr" anchorCtr="0">
          <a:noAutofit/>
        </a:bodyPr>
        <a:lstStyle/>
        <a:p>
          <a:pPr marL="0" lvl="0" indent="0" algn="ctr" defTabSz="711200" rtl="0">
            <a:lnSpc>
              <a:spcPct val="90000"/>
            </a:lnSpc>
            <a:spcBef>
              <a:spcPct val="0"/>
            </a:spcBef>
            <a:spcAft>
              <a:spcPct val="35000"/>
            </a:spcAft>
            <a:buNone/>
          </a:pPr>
          <a:r>
            <a:rPr lang="en-US" sz="1600" kern="1200">
              <a:latin typeface="Arial"/>
              <a:cs typeface="Times New Roman"/>
            </a:rPr>
            <a:t>Profitability depends on effective cost management, including better supplier negotiations and waste reduction.</a:t>
          </a:r>
        </a:p>
      </dsp:txBody>
      <dsp:txXfrm rot="5400000">
        <a:off x="4346026" y="771749"/>
        <a:ext cx="2020450" cy="2315250"/>
      </dsp:txXfrm>
    </dsp:sp>
    <dsp:sp modelId="{F5ED546E-ACE5-4060-BA39-09D3C1075F37}">
      <dsp:nvSpPr>
        <dsp:cNvPr id="0" name=""/>
        <dsp:cNvSpPr/>
      </dsp:nvSpPr>
      <dsp:spPr>
        <a:xfrm rot="16200000">
          <a:off x="5598860" y="919149"/>
          <a:ext cx="3858750" cy="2020450"/>
        </a:xfrm>
        <a:prstGeom prst="flowChartManualOperation">
          <a:avLst/>
        </a:prstGeom>
        <a:solidFill>
          <a:schemeClr val="accent1">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1600" tIns="0" rIns="101600" bIns="0" numCol="1" spcCol="1270" anchor="ctr" anchorCtr="0">
          <a:noAutofit/>
        </a:bodyPr>
        <a:lstStyle/>
        <a:p>
          <a:pPr marL="0" lvl="0" indent="0" algn="ctr" defTabSz="711200" rtl="0">
            <a:lnSpc>
              <a:spcPct val="90000"/>
            </a:lnSpc>
            <a:spcBef>
              <a:spcPct val="0"/>
            </a:spcBef>
            <a:spcAft>
              <a:spcPct val="35000"/>
            </a:spcAft>
            <a:buNone/>
          </a:pPr>
          <a:r>
            <a:rPr lang="en-US" sz="1600" kern="1200">
              <a:latin typeface="Arial"/>
              <a:cs typeface="Times New Roman"/>
            </a:rPr>
            <a:t>Competitive pricing and loyalty programs can help retain existing customers and attract new ones.</a:t>
          </a:r>
        </a:p>
      </dsp:txBody>
      <dsp:txXfrm rot="5400000">
        <a:off x="6518010" y="771749"/>
        <a:ext cx="2020450" cy="2315250"/>
      </dsp:txXfrm>
    </dsp:sp>
  </dsp:spTree>
</dsp:drawing>
</file>

<file path=ppt/diagrams/layout1.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670FDD-C04B-4F7A-8673-806AC8C47DD5}" type="datetimeFigureOut">
              <a:rPr lang="en-US" smtClean="0"/>
              <a:t>10/12/2025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7A028F-C1C9-4608-BB88-89EF9BEFDD6F}" type="slidenum">
              <a:rPr lang="en-US" smtClean="0"/>
              <a:t>‹#›</a:t>
            </a:fld>
            <a:endParaRPr lang="en-US"/>
          </a:p>
        </p:txBody>
      </p:sp>
    </p:spTree>
    <p:extLst>
      <p:ext uri="{BB962C8B-B14F-4D97-AF65-F5344CB8AC3E}">
        <p14:creationId xmlns:p14="http://schemas.microsoft.com/office/powerpoint/2010/main" val="34052096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fontAlgn="base" hangingPunct="0">
              <a:spcBef>
                <a:spcPct val="0"/>
              </a:spcBef>
              <a:spcAft>
                <a:spcPct val="0"/>
              </a:spcAft>
              <a:defRPr/>
            </a:pPr>
            <a:r>
              <a:rPr lang="en-US" sz="1200" kern="1200">
                <a:solidFill>
                  <a:srgbClr val="000000"/>
                </a:solidFill>
                <a:effectLst/>
                <a:latin typeface="Calibri"/>
                <a:ea typeface="Calibri"/>
                <a:cs typeface="Calibri"/>
                <a:sym typeface="Calibri" panose="020F0502020204030204" pitchFamily="34" charset="0"/>
              </a:rPr>
              <a:t>Good morning/afternoon, my name is </a:t>
            </a:r>
            <a:r>
              <a:rPr lang="en-US">
                <a:solidFill>
                  <a:srgbClr val="000000"/>
                </a:solidFill>
                <a:latin typeface="Calibri"/>
                <a:ea typeface="Calibri"/>
                <a:cs typeface="Calibri"/>
                <a:sym typeface="Calibri" panose="020F0502020204030204" pitchFamily="34" charset="0"/>
              </a:rPr>
              <a:t>Melisssa Ferreira,</a:t>
            </a:r>
            <a:r>
              <a:rPr lang="en-US" sz="1200" kern="1200">
                <a:solidFill>
                  <a:srgbClr val="000000"/>
                </a:solidFill>
                <a:effectLst/>
                <a:latin typeface="Calibri"/>
                <a:ea typeface="Calibri"/>
                <a:cs typeface="Calibri"/>
                <a:sym typeface="Calibri" panose="020F0502020204030204" pitchFamily="34" charset="0"/>
              </a:rPr>
              <a:t> </a:t>
            </a:r>
            <a:r>
              <a:rPr lang="en-US">
                <a:solidFill>
                  <a:srgbClr val="000000"/>
                </a:solidFill>
                <a:latin typeface="Calibri"/>
                <a:ea typeface="Calibri"/>
                <a:cs typeface="Calibri"/>
                <a:sym typeface="Calibri" panose="020F0502020204030204" pitchFamily="34" charset="0"/>
              </a:rPr>
              <a:t>the image is a presentation slide</a:t>
            </a:r>
            <a:r>
              <a:rPr lang="en-US" sz="1200" kern="1200">
                <a:solidFill>
                  <a:srgbClr val="000000"/>
                </a:solidFill>
                <a:effectLst/>
                <a:latin typeface="Calibri"/>
                <a:ea typeface="Calibri"/>
                <a:cs typeface="Calibri"/>
                <a:sym typeface="Calibri" panose="020F0502020204030204" pitchFamily="34" charset="0"/>
              </a:rPr>
              <a:t> </a:t>
            </a:r>
            <a:r>
              <a:rPr lang="en-US">
                <a:solidFill>
                  <a:srgbClr val="000000"/>
                </a:solidFill>
                <a:latin typeface="Calibri"/>
                <a:ea typeface="Calibri"/>
                <a:cs typeface="Calibri"/>
                <a:sym typeface="Calibri" panose="020F0502020204030204" pitchFamily="34" charset="0"/>
              </a:rPr>
              <a:t>for a case study on Green Haven Florists. The presentation will cover the business overview, problem analysis will be identified using the 5H2H model, external factor evaluation using the PESTEL framework, root cause analysis using the Cause-and-Effect model, and a conclusion summarizing the main findings.</a:t>
            </a:r>
            <a:endParaRPr lang="en-US">
              <a:sym typeface="Calibri" panose="020F0502020204030204" pitchFamily="34" charset="0"/>
            </a:endParaRPr>
          </a:p>
          <a:p>
            <a:pPr fontAlgn="base" hangingPunct="0">
              <a:spcBef>
                <a:spcPct val="0"/>
              </a:spcBef>
              <a:spcAft>
                <a:spcPct val="0"/>
              </a:spcAft>
              <a:defRPr/>
            </a:pPr>
            <a:endParaRPr lang="en-US"/>
          </a:p>
        </p:txBody>
      </p:sp>
    </p:spTree>
    <p:extLst>
      <p:ext uri="{BB962C8B-B14F-4D97-AF65-F5344CB8AC3E}">
        <p14:creationId xmlns:p14="http://schemas.microsoft.com/office/powerpoint/2010/main" val="4640746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fontAlgn="base" hangingPunct="0">
              <a:spcBef>
                <a:spcPct val="0"/>
              </a:spcBef>
              <a:spcAft>
                <a:spcPct val="0"/>
              </a:spcAft>
              <a:defRPr/>
            </a:pPr>
            <a:r>
              <a:rPr lang="en-US">
                <a:solidFill>
                  <a:srgbClr val="000000"/>
                </a:solidFill>
                <a:latin typeface="Calibri"/>
                <a:ea typeface="Calibri"/>
                <a:cs typeface="Calibri"/>
                <a:sym typeface="Calibri" panose="020F0502020204030204" pitchFamily="34" charset="0"/>
              </a:rPr>
              <a:t>The presentation discusses</a:t>
            </a:r>
            <a:r>
              <a:rPr lang="en-US" sz="1200" kern="1200">
                <a:solidFill>
                  <a:srgbClr val="000000"/>
                </a:solidFill>
                <a:effectLst/>
                <a:latin typeface="Calibri"/>
                <a:ea typeface="Calibri"/>
                <a:cs typeface="Calibri"/>
                <a:sym typeface="Calibri" panose="020F0502020204030204" pitchFamily="34" charset="0"/>
              </a:rPr>
              <a:t> </a:t>
            </a:r>
            <a:r>
              <a:rPr lang="en-US">
                <a:solidFill>
                  <a:srgbClr val="000000"/>
                </a:solidFill>
                <a:latin typeface="Calibri"/>
                <a:ea typeface="Calibri"/>
                <a:cs typeface="Calibri"/>
                <a:sym typeface="Calibri" panose="020F0502020204030204" pitchFamily="34" charset="0"/>
              </a:rPr>
              <a:t>the </a:t>
            </a:r>
            <a:r>
              <a:rPr lang="en-US" sz="1200" kern="1200">
                <a:solidFill>
                  <a:srgbClr val="000000"/>
                </a:solidFill>
                <a:effectLst/>
                <a:latin typeface="Calibri"/>
                <a:ea typeface="Calibri"/>
                <a:cs typeface="Calibri"/>
                <a:sym typeface="Calibri" panose="020F0502020204030204" pitchFamily="34" charset="0"/>
              </a:rPr>
              <a:t>history of Green Haven Florists, their background and the key issues</a:t>
            </a:r>
            <a:r>
              <a:rPr lang="en-US">
                <a:solidFill>
                  <a:srgbClr val="000000"/>
                </a:solidFill>
                <a:latin typeface="Calibri"/>
                <a:ea typeface="Calibri"/>
                <a:cs typeface="Calibri"/>
                <a:sym typeface="Calibri" panose="020F0502020204030204" pitchFamily="34" charset="0"/>
              </a:rPr>
              <a:t>.</a:t>
            </a:r>
            <a:r>
              <a:rPr lang="en-US" sz="1200" kern="1200">
                <a:solidFill>
                  <a:srgbClr val="000000"/>
                </a:solidFill>
                <a:effectLst/>
                <a:latin typeface="Calibri"/>
                <a:ea typeface="Calibri"/>
                <a:cs typeface="Calibri"/>
                <a:sym typeface="Calibri" panose="020F0502020204030204" pitchFamily="34" charset="0"/>
              </a:rPr>
              <a:t> </a:t>
            </a:r>
            <a:r>
              <a:rPr lang="en-US">
                <a:solidFill>
                  <a:srgbClr val="000000"/>
                </a:solidFill>
                <a:latin typeface="Calibri"/>
                <a:ea typeface="Calibri"/>
                <a:cs typeface="Calibri"/>
                <a:sym typeface="Calibri" panose="020F0502020204030204" pitchFamily="34" charset="0"/>
              </a:rPr>
              <a:t>These issues are summarized using the 5W2H</a:t>
            </a:r>
            <a:r>
              <a:rPr lang="en-US" sz="1200" kern="1200">
                <a:solidFill>
                  <a:srgbClr val="000000"/>
                </a:solidFill>
                <a:effectLst/>
                <a:latin typeface="Calibri"/>
                <a:ea typeface="Calibri"/>
                <a:cs typeface="Calibri"/>
                <a:sym typeface="Calibri" panose="020F0502020204030204" pitchFamily="34" charset="0"/>
              </a:rPr>
              <a:t> framework, including </a:t>
            </a:r>
            <a:r>
              <a:rPr lang="en-US">
                <a:solidFill>
                  <a:srgbClr val="000000"/>
                </a:solidFill>
                <a:latin typeface="Calibri"/>
                <a:ea typeface="Calibri"/>
                <a:cs typeface="Calibri"/>
                <a:sym typeface="Calibri" panose="020F0502020204030204" pitchFamily="34" charset="0"/>
              </a:rPr>
              <a:t>a </a:t>
            </a:r>
            <a:r>
              <a:rPr lang="en-US" sz="1200" kern="1200">
                <a:solidFill>
                  <a:srgbClr val="000000"/>
                </a:solidFill>
                <a:effectLst/>
                <a:latin typeface="Calibri"/>
                <a:ea typeface="Calibri"/>
                <a:cs typeface="Calibri"/>
                <a:sym typeface="Calibri" panose="020F0502020204030204" pitchFamily="34" charset="0"/>
              </a:rPr>
              <a:t>discussion of causative factors, and the outcomes of declining sales. </a:t>
            </a:r>
            <a:r>
              <a:rPr lang="en-US">
                <a:solidFill>
                  <a:srgbClr val="000000"/>
                </a:solidFill>
                <a:latin typeface="Calibri"/>
                <a:ea typeface="Calibri"/>
                <a:cs typeface="Calibri"/>
                <a:sym typeface="Calibri" panose="020F0502020204030204" pitchFamily="34" charset="0"/>
              </a:rPr>
              <a:t>It further examines the external factors influencing the enterprise using the </a:t>
            </a:r>
            <a:r>
              <a:rPr lang="en-US" sz="1200" kern="1200">
                <a:solidFill>
                  <a:srgbClr val="000000"/>
                </a:solidFill>
                <a:effectLst/>
                <a:latin typeface="Calibri"/>
                <a:ea typeface="Calibri"/>
                <a:cs typeface="Calibri"/>
                <a:sym typeface="Calibri" panose="020F0502020204030204" pitchFamily="34" charset="0"/>
              </a:rPr>
              <a:t>PESTEL </a:t>
            </a:r>
            <a:r>
              <a:rPr lang="en-US">
                <a:solidFill>
                  <a:srgbClr val="000000"/>
                </a:solidFill>
                <a:latin typeface="Calibri"/>
                <a:ea typeface="Calibri"/>
                <a:cs typeface="Calibri"/>
                <a:sym typeface="Calibri" panose="020F0502020204030204" pitchFamily="34" charset="0"/>
              </a:rPr>
              <a:t>model and identifies underlying causes using Cause-and-Effect model. A conclusion of the key findings will be presented at the end.</a:t>
            </a:r>
            <a:endParaRPr lang="en-US"/>
          </a:p>
        </p:txBody>
      </p:sp>
    </p:spTree>
    <p:extLst>
      <p:ext uri="{BB962C8B-B14F-4D97-AF65-F5344CB8AC3E}">
        <p14:creationId xmlns:p14="http://schemas.microsoft.com/office/powerpoint/2010/main" val="16000537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base" latinLnBrk="0" hangingPunct="0">
              <a:lnSpc>
                <a:spcPct val="100000"/>
              </a:lnSpc>
              <a:spcBef>
                <a:spcPct val="0"/>
              </a:spcBef>
              <a:spcAft>
                <a:spcPct val="0"/>
              </a:spcAft>
              <a:buClrTx/>
              <a:buSzTx/>
              <a:buFontTx/>
              <a:buNone/>
              <a:tabLst/>
              <a:defRPr/>
            </a:pPr>
            <a:r>
              <a:rPr lang="en-US" sz="1200" kern="1200">
                <a:solidFill>
                  <a:srgbClr val="000000"/>
                </a:solidFill>
                <a:effectLst/>
                <a:latin typeface="Calibri"/>
                <a:ea typeface="Calibri"/>
                <a:cs typeface="Calibri"/>
                <a:sym typeface="Calibri" panose="020F0502020204030204" pitchFamily="34" charset="0"/>
              </a:rPr>
              <a:t>Green Haven Florists was established by Liam and Priya Patel in Norwich, the United Kingdom in 2016. The shop soon gained a reputation for a </a:t>
            </a:r>
            <a:r>
              <a:rPr lang="en-US">
                <a:solidFill>
                  <a:srgbClr val="000000"/>
                </a:solidFill>
                <a:latin typeface="Calibri"/>
                <a:ea typeface="Calibri"/>
                <a:cs typeface="Calibri"/>
                <a:sym typeface="Calibri" panose="020F0502020204030204" pitchFamily="34" charset="0"/>
              </a:rPr>
              <a:t>personalized</a:t>
            </a:r>
            <a:r>
              <a:rPr lang="en-US" sz="1200" kern="1200">
                <a:solidFill>
                  <a:srgbClr val="000000"/>
                </a:solidFill>
                <a:effectLst/>
                <a:latin typeface="Calibri"/>
                <a:ea typeface="Calibri"/>
                <a:cs typeface="Calibri"/>
                <a:sym typeface="Calibri" panose="020F0502020204030204" pitchFamily="34" charset="0"/>
              </a:rPr>
              <a:t> floral arrangement and environmentally friendly package. The florist has given importance to the individual approach and close community interaction through serving individual customers and corporate clients. Nevertheless, due to certain initial successes, the business is currently experiencing the growing threat of external competition, the rise in the cost of operations, and the obsolete web page, which, in combination, have been undermining its responsiveness to the current market demands. </a:t>
            </a:r>
          </a:p>
          <a:p>
            <a:endParaRPr lang="en-US"/>
          </a:p>
        </p:txBody>
      </p:sp>
    </p:spTree>
    <p:extLst>
      <p:ext uri="{BB962C8B-B14F-4D97-AF65-F5344CB8AC3E}">
        <p14:creationId xmlns:p14="http://schemas.microsoft.com/office/powerpoint/2010/main" val="36739588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base" latinLnBrk="0" hangingPunct="0">
              <a:lnSpc>
                <a:spcPct val="100000"/>
              </a:lnSpc>
              <a:spcBef>
                <a:spcPct val="0"/>
              </a:spcBef>
              <a:spcAft>
                <a:spcPct val="0"/>
              </a:spcAft>
              <a:buClrTx/>
              <a:buSzTx/>
              <a:buFontTx/>
              <a:buNone/>
              <a:tabLst/>
              <a:defRPr/>
            </a:pPr>
            <a:r>
              <a:rPr lang="en-US" sz="1200" kern="1200">
                <a:solidFill>
                  <a:srgbClr val="000000"/>
                </a:solidFill>
                <a:effectLst/>
                <a:latin typeface="Calibri" panose="020F0502020204030204" pitchFamily="34" charset="0"/>
                <a:ea typeface="+mn-ea"/>
                <a:cs typeface="Calibri" panose="020F0502020204030204" pitchFamily="34" charset="0"/>
                <a:sym typeface="Calibri" panose="020F0502020204030204" pitchFamily="34" charset="0"/>
              </a:rPr>
              <a:t>Green Haven Florists are now registering a 30 % decline in in-store sales. This reduction can be in large part attributed to the fact that the foot traffic has been reduced and this reduction is in its turn due to the proximate business shutdowns and the measurable shift in the buying </a:t>
            </a:r>
            <a:r>
              <a:rPr lang="en-US" sz="1200" kern="1200" err="1">
                <a:solidFill>
                  <a:srgbClr val="000000"/>
                </a:solidFill>
                <a:effectLst/>
                <a:latin typeface="Calibri" panose="020F0502020204030204" pitchFamily="34" charset="0"/>
                <a:ea typeface="+mn-ea"/>
                <a:cs typeface="Calibri" panose="020F0502020204030204" pitchFamily="34" charset="0"/>
                <a:sym typeface="Calibri" panose="020F0502020204030204" pitchFamily="34" charset="0"/>
              </a:rPr>
              <a:t>behaviour</a:t>
            </a:r>
            <a:r>
              <a:rPr lang="en-US" sz="1200" kern="1200">
                <a:solidFill>
                  <a:srgbClr val="000000"/>
                </a:solidFill>
                <a:effectLst/>
                <a:latin typeface="Calibri" panose="020F0502020204030204" pitchFamily="34" charset="0"/>
                <a:ea typeface="+mn-ea"/>
                <a:cs typeface="Calibri" panose="020F0502020204030204" pitchFamily="34" charset="0"/>
                <a:sym typeface="Calibri" panose="020F0502020204030204" pitchFamily="34" charset="0"/>
              </a:rPr>
              <a:t> towards online buying. In addition, the competition between local boutique florists with high social-media exposure and the local chains of national florists that offer their services at a cheaper price and additional delivery opportunities decrease the market share of the florist. In addition, there is a growing cost of flower products and eco-friendly packaging materials, and the company has a weak online marketing policy that has not allowed the company to attract a younger generation that is tech-savvy.</a:t>
            </a:r>
          </a:p>
          <a:p>
            <a:endParaRPr lang="en-US"/>
          </a:p>
        </p:txBody>
      </p:sp>
    </p:spTree>
    <p:extLst>
      <p:ext uri="{BB962C8B-B14F-4D97-AF65-F5344CB8AC3E}">
        <p14:creationId xmlns:p14="http://schemas.microsoft.com/office/powerpoint/2010/main" val="40576836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base" latinLnBrk="0" hangingPunct="0">
              <a:lnSpc>
                <a:spcPct val="100000"/>
              </a:lnSpc>
              <a:spcBef>
                <a:spcPct val="0"/>
              </a:spcBef>
              <a:spcAft>
                <a:spcPct val="0"/>
              </a:spcAft>
              <a:buClrTx/>
              <a:buSzTx/>
              <a:buFontTx/>
              <a:buNone/>
              <a:tabLst/>
              <a:defRPr/>
            </a:pPr>
            <a:r>
              <a:rPr lang="en-US" sz="1200" kern="1200">
                <a:solidFill>
                  <a:srgbClr val="000000"/>
                </a:solidFill>
                <a:effectLst/>
                <a:latin typeface="Calibri" panose="020F0502020204030204" pitchFamily="34" charset="0"/>
                <a:ea typeface="+mn-ea"/>
                <a:cs typeface="Calibri" panose="020F0502020204030204" pitchFamily="34" charset="0"/>
                <a:sym typeface="Calibri" panose="020F0502020204030204" pitchFamily="34" charset="0"/>
              </a:rPr>
              <a:t>We shall break down the situation using the 5W2H model. The problem with Green Haven Florist is the loss of 30 % in sales and the competition. This is the issue that is being witnessed in Norwich, UK in their high street establishment. The problem has been evident in the last one year. The key stakeholders that are involved are the business owners (Liam and Priya Patel) and their customers. The problem can be traced back to the economic problems, online shopping as a new form of consumer </a:t>
            </a:r>
            <a:r>
              <a:rPr lang="en-US" sz="1200" kern="1200" err="1">
                <a:solidFill>
                  <a:srgbClr val="000000"/>
                </a:solidFill>
                <a:effectLst/>
                <a:latin typeface="Calibri" panose="020F0502020204030204" pitchFamily="34" charset="0"/>
                <a:ea typeface="+mn-ea"/>
                <a:cs typeface="Calibri" panose="020F0502020204030204" pitchFamily="34" charset="0"/>
                <a:sym typeface="Calibri" panose="020F0502020204030204" pitchFamily="34" charset="0"/>
              </a:rPr>
              <a:t>behaviour</a:t>
            </a:r>
            <a:r>
              <a:rPr lang="en-US" sz="1200" kern="1200">
                <a:solidFill>
                  <a:srgbClr val="000000"/>
                </a:solidFill>
                <a:effectLst/>
                <a:latin typeface="Calibri" panose="020F0502020204030204" pitchFamily="34" charset="0"/>
                <a:ea typeface="+mn-ea"/>
                <a:cs typeface="Calibri" panose="020F0502020204030204" pitchFamily="34" charset="0"/>
                <a:sym typeface="Calibri" panose="020F0502020204030204" pitchFamily="34" charset="0"/>
              </a:rPr>
              <a:t>, the rising cost and the competition. The company has not yet re-</a:t>
            </a:r>
            <a:r>
              <a:rPr lang="en-US" sz="1200" kern="1200" err="1">
                <a:solidFill>
                  <a:srgbClr val="000000"/>
                </a:solidFill>
                <a:effectLst/>
                <a:latin typeface="Calibri" panose="020F0502020204030204" pitchFamily="34" charset="0"/>
                <a:ea typeface="+mn-ea"/>
                <a:cs typeface="Calibri" panose="020F0502020204030204" pitchFamily="34" charset="0"/>
                <a:sym typeface="Calibri" panose="020F0502020204030204" pitchFamily="34" charset="0"/>
              </a:rPr>
              <a:t>digitised</a:t>
            </a:r>
            <a:r>
              <a:rPr lang="en-US" sz="1200" kern="1200">
                <a:solidFill>
                  <a:srgbClr val="000000"/>
                </a:solidFill>
                <a:effectLst/>
                <a:latin typeface="Calibri" panose="020F0502020204030204" pitchFamily="34" charset="0"/>
                <a:ea typeface="+mn-ea"/>
                <a:cs typeface="Calibri" panose="020F0502020204030204" pitchFamily="34" charset="0"/>
                <a:sym typeface="Calibri" panose="020F0502020204030204" pitchFamily="34" charset="0"/>
              </a:rPr>
              <a:t> its digital marketing and adapted to the digital trends that have seen the company lose 30 percent of sales that directly impacts the profitability. </a:t>
            </a:r>
          </a:p>
          <a:p>
            <a:endParaRPr lang="en-US"/>
          </a:p>
        </p:txBody>
      </p:sp>
    </p:spTree>
    <p:extLst>
      <p:ext uri="{BB962C8B-B14F-4D97-AF65-F5344CB8AC3E}">
        <p14:creationId xmlns:p14="http://schemas.microsoft.com/office/powerpoint/2010/main" val="8544369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base" latinLnBrk="0" hangingPunct="0">
              <a:lnSpc>
                <a:spcPct val="100000"/>
              </a:lnSpc>
              <a:spcBef>
                <a:spcPct val="0"/>
              </a:spcBef>
              <a:spcAft>
                <a:spcPct val="0"/>
              </a:spcAft>
              <a:buClrTx/>
              <a:buSzTx/>
              <a:buFontTx/>
              <a:buNone/>
              <a:tabLst/>
              <a:defRPr/>
            </a:pPr>
            <a:r>
              <a:rPr lang="en-US" sz="1200" kern="1200">
                <a:solidFill>
                  <a:srgbClr val="000000"/>
                </a:solidFill>
                <a:effectLst/>
                <a:latin typeface="Calibri" panose="020F0502020204030204" pitchFamily="34" charset="0"/>
                <a:ea typeface="+mn-ea"/>
                <a:cs typeface="Calibri" panose="020F0502020204030204" pitchFamily="34" charset="0"/>
                <a:sym typeface="Calibri" panose="020F0502020204030204" pitchFamily="34" charset="0"/>
              </a:rPr>
              <a:t>The PESTEL analysis is used to </a:t>
            </a:r>
            <a:r>
              <a:rPr lang="en-US" sz="1200" kern="1200" err="1">
                <a:solidFill>
                  <a:srgbClr val="000000"/>
                </a:solidFill>
                <a:effectLst/>
                <a:latin typeface="Calibri" panose="020F0502020204030204" pitchFamily="34" charset="0"/>
                <a:ea typeface="+mn-ea"/>
                <a:cs typeface="Calibri" panose="020F0502020204030204" pitchFamily="34" charset="0"/>
                <a:sym typeface="Calibri" panose="020F0502020204030204" pitchFamily="34" charset="0"/>
              </a:rPr>
              <a:t>analyse</a:t>
            </a:r>
            <a:r>
              <a:rPr lang="en-US" sz="1200" kern="1200">
                <a:solidFill>
                  <a:srgbClr val="000000"/>
                </a:solidFill>
                <a:effectLst/>
                <a:latin typeface="Calibri" panose="020F0502020204030204" pitchFamily="34" charset="0"/>
                <a:ea typeface="+mn-ea"/>
                <a:cs typeface="Calibri" panose="020F0502020204030204" pitchFamily="34" charset="0"/>
                <a:sym typeface="Calibri" panose="020F0502020204030204" pitchFamily="34" charset="0"/>
              </a:rPr>
              <a:t> the external forces that could influence the business. It evaluates the political, economic, sociocultural, technological, environmental and legal forces. The pros of this framework are that it causes the businesses to be sensitive to the larger forces that affect the functioning of the business and provide insights into how to plan strategically. Its biggest weakness though is that it does not take any internal factors into consideration, including operational inefficiencies and is at times too general and it lacks focus on immediate problems that a business must address. In as much as it is helpful it is normally more relevant in long term planning rather than short term solutions. </a:t>
            </a:r>
          </a:p>
          <a:p>
            <a:endParaRPr lang="en-US"/>
          </a:p>
        </p:txBody>
      </p:sp>
    </p:spTree>
    <p:extLst>
      <p:ext uri="{BB962C8B-B14F-4D97-AF65-F5344CB8AC3E}">
        <p14:creationId xmlns:p14="http://schemas.microsoft.com/office/powerpoint/2010/main" val="25636853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base" latinLnBrk="0" hangingPunct="0">
              <a:lnSpc>
                <a:spcPct val="100000"/>
              </a:lnSpc>
              <a:spcBef>
                <a:spcPct val="0"/>
              </a:spcBef>
              <a:spcAft>
                <a:spcPct val="0"/>
              </a:spcAft>
              <a:buClrTx/>
              <a:buSzTx/>
              <a:buFontTx/>
              <a:buNone/>
              <a:tabLst/>
              <a:defRPr/>
            </a:pPr>
            <a:r>
              <a:rPr lang="en-US" sz="1200" kern="1200">
                <a:solidFill>
                  <a:srgbClr val="000000"/>
                </a:solidFill>
                <a:effectLst/>
                <a:latin typeface="Calibri" panose="020F0502020204030204" pitchFamily="34" charset="0"/>
                <a:ea typeface="+mn-ea"/>
                <a:cs typeface="Calibri" panose="020F0502020204030204" pitchFamily="34" charset="0"/>
                <a:sym typeface="Calibri" panose="020F0502020204030204" pitchFamily="34" charset="0"/>
              </a:rPr>
              <a:t>Applying PESTEL analysis to Green Haven Florists, one can note that there are several critical issues. Politically, trade policies like importation of flowers, business rates affect it. Increasing cost of operation due to inflation and supply chain shocks are matters that are of economic concern. The sociocultural trends have been towards an increase in the consumer preference of environmentally friendly products, but online shopping by a high proportion of customers has been on the rise. Technologically, the antiquated archaic location of the store and failure to </a:t>
            </a:r>
            <a:r>
              <a:rPr lang="en-US" sz="1200" kern="1200" err="1">
                <a:solidFill>
                  <a:srgbClr val="000000"/>
                </a:solidFill>
                <a:effectLst/>
                <a:latin typeface="Calibri" panose="020F0502020204030204" pitchFamily="34" charset="0"/>
                <a:ea typeface="+mn-ea"/>
                <a:cs typeface="Calibri" panose="020F0502020204030204" pitchFamily="34" charset="0"/>
                <a:sym typeface="Calibri" panose="020F0502020204030204" pitchFamily="34" charset="0"/>
              </a:rPr>
              <a:t>utilise</a:t>
            </a:r>
            <a:r>
              <a:rPr lang="en-US" sz="1200" kern="1200">
                <a:solidFill>
                  <a:srgbClr val="000000"/>
                </a:solidFill>
                <a:effectLst/>
                <a:latin typeface="Calibri" panose="020F0502020204030204" pitchFamily="34" charset="0"/>
                <a:ea typeface="+mn-ea"/>
                <a:cs typeface="Calibri" panose="020F0502020204030204" pitchFamily="34" charset="0"/>
                <a:sym typeface="Calibri" panose="020F0502020204030204" pitchFamily="34" charset="0"/>
              </a:rPr>
              <a:t> online marketing have been challenges. Sustainable materials, including biodegradable wrapping, are becoming an expensive choice for the business on the environmental level. Lastly, on the legal front, they should be consistent with the online transactions and delivery consumer protection legislation. </a:t>
            </a:r>
          </a:p>
          <a:p>
            <a:endParaRPr lang="en-US"/>
          </a:p>
        </p:txBody>
      </p:sp>
    </p:spTree>
    <p:extLst>
      <p:ext uri="{BB962C8B-B14F-4D97-AF65-F5344CB8AC3E}">
        <p14:creationId xmlns:p14="http://schemas.microsoft.com/office/powerpoint/2010/main" val="41765554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base" latinLnBrk="0" hangingPunct="0">
              <a:lnSpc>
                <a:spcPct val="100000"/>
              </a:lnSpc>
              <a:spcBef>
                <a:spcPct val="0"/>
              </a:spcBef>
              <a:spcAft>
                <a:spcPct val="0"/>
              </a:spcAft>
              <a:buClrTx/>
              <a:buSzTx/>
              <a:buFontTx/>
              <a:buNone/>
              <a:tabLst/>
              <a:defRPr/>
            </a:pPr>
            <a:r>
              <a:rPr lang="en-US" sz="1200" kern="1200">
                <a:solidFill>
                  <a:srgbClr val="000000"/>
                </a:solidFill>
                <a:effectLst/>
                <a:latin typeface="Calibri" panose="020F0502020204030204" pitchFamily="34" charset="0"/>
                <a:ea typeface="+mn-ea"/>
                <a:cs typeface="Calibri" panose="020F0502020204030204" pitchFamily="34" charset="0"/>
                <a:sym typeface="Calibri" panose="020F0502020204030204" pitchFamily="34" charset="0"/>
              </a:rPr>
              <a:t>The Cause and Effect model or the fishbone diagram helps in determining the gist of the problem by breaking down the problems into categories. It proves handy because it provides a pictorial understanding of the multifaceted issues, and companies can consider all the variables. One of the weaknesses with this model is that it might not be able to capture some of the indirect factors or interdependencies and hence simplifies the issue. Furthermore, it does not always pay much attention to what causes should be addressed first which complicates the knowledge of what areas need to be discussed in the first place. It is useful in determining causes but lacks useful information in some cases. </a:t>
            </a:r>
          </a:p>
          <a:p>
            <a:r>
              <a:rPr lang="en-US"/>
              <a:t>	</a:t>
            </a:r>
          </a:p>
        </p:txBody>
      </p:sp>
    </p:spTree>
    <p:extLst>
      <p:ext uri="{BB962C8B-B14F-4D97-AF65-F5344CB8AC3E}">
        <p14:creationId xmlns:p14="http://schemas.microsoft.com/office/powerpoint/2010/main" val="18793809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base" latinLnBrk="0" hangingPunct="0">
              <a:lnSpc>
                <a:spcPct val="100000"/>
              </a:lnSpc>
              <a:spcBef>
                <a:spcPct val="0"/>
              </a:spcBef>
              <a:spcAft>
                <a:spcPct val="0"/>
              </a:spcAft>
              <a:buClrTx/>
              <a:buSzTx/>
              <a:buFontTx/>
              <a:buNone/>
              <a:tabLst/>
              <a:defRPr/>
            </a:pPr>
            <a:r>
              <a:rPr lang="en-US" sz="1200" kern="1200">
                <a:solidFill>
                  <a:srgbClr val="000000"/>
                </a:solidFill>
                <a:effectLst/>
                <a:latin typeface="Calibri" panose="020F0502020204030204" pitchFamily="34" charset="0"/>
                <a:ea typeface="+mn-ea"/>
                <a:cs typeface="Calibri" panose="020F0502020204030204" pitchFamily="34" charset="0"/>
                <a:sym typeface="Calibri" panose="020F0502020204030204" pitchFamily="34" charset="0"/>
              </a:rPr>
              <a:t>According to the Cause-and-Effect diagram of Green Haven Florists, the root causes of the issues can be found. The outdated and inefficient web site and lack of online advertisement have led to poor internet presence and involvement. High cost of doing business and in flowers and environmentally friendly packaging is reducing the profit margins. Consumer </a:t>
            </a:r>
            <a:r>
              <a:rPr lang="en-US" sz="1200" kern="1200" err="1">
                <a:solidFill>
                  <a:srgbClr val="000000"/>
                </a:solidFill>
                <a:effectLst/>
                <a:latin typeface="Calibri" panose="020F0502020204030204" pitchFamily="34" charset="0"/>
                <a:ea typeface="+mn-ea"/>
                <a:cs typeface="Calibri" panose="020F0502020204030204" pitchFamily="34" charset="0"/>
                <a:sym typeface="Calibri" panose="020F0502020204030204" pitchFamily="34" charset="0"/>
              </a:rPr>
              <a:t>behaviour</a:t>
            </a:r>
            <a:r>
              <a:rPr lang="en-US" sz="1200" kern="1200">
                <a:solidFill>
                  <a:srgbClr val="000000"/>
                </a:solidFill>
                <a:effectLst/>
                <a:latin typeface="Calibri" panose="020F0502020204030204" pitchFamily="34" charset="0"/>
                <a:ea typeface="+mn-ea"/>
                <a:cs typeface="Calibri" panose="020F0502020204030204" pitchFamily="34" charset="0"/>
                <a:sym typeface="Calibri" panose="020F0502020204030204" pitchFamily="34" charset="0"/>
              </a:rPr>
              <a:t> has evolved, in which online shopping and shopping on discount basis has increased. In addition, the increased rivalry with trendy florists and other chains with lower prices and superior delivery plans is also leading to a reduction in revenues, decline in market share and loss of regular customers. </a:t>
            </a:r>
          </a:p>
          <a:p>
            <a:endParaRPr lang="en-US"/>
          </a:p>
        </p:txBody>
      </p:sp>
    </p:spTree>
    <p:extLst>
      <p:ext uri="{BB962C8B-B14F-4D97-AF65-F5344CB8AC3E}">
        <p14:creationId xmlns:p14="http://schemas.microsoft.com/office/powerpoint/2010/main" val="31939021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base" latinLnBrk="0" hangingPunct="0">
              <a:lnSpc>
                <a:spcPct val="100000"/>
              </a:lnSpc>
              <a:spcBef>
                <a:spcPct val="0"/>
              </a:spcBef>
              <a:spcAft>
                <a:spcPct val="0"/>
              </a:spcAft>
              <a:buClrTx/>
              <a:buSzTx/>
              <a:buFontTx/>
              <a:buNone/>
              <a:tabLst/>
              <a:defRPr/>
            </a:pPr>
            <a:r>
              <a:rPr lang="en-US" sz="1200" kern="1200">
                <a:solidFill>
                  <a:srgbClr val="000000"/>
                </a:solidFill>
                <a:effectLst/>
                <a:latin typeface="Calibri" panose="020F0502020204030204" pitchFamily="34" charset="0"/>
                <a:ea typeface="+mn-ea"/>
                <a:cs typeface="Calibri" panose="020F0502020204030204" pitchFamily="34" charset="0"/>
                <a:sym typeface="Calibri" panose="020F0502020204030204" pitchFamily="34" charset="0"/>
              </a:rPr>
              <a:t>Firstly, Green Haven Florists should go digital to increase its internet presence. Second, it must diversify its services, i.e. offer subscriptions and corporate partnering which can be employed to maintain the existing customers and to attract new customers. Third, profitability necessitates management on costs such as improved prices with suppliers and reduction of wastage. Lastly, competitive prices and the introduction of loyalty </a:t>
            </a:r>
            <a:r>
              <a:rPr lang="en-US" sz="1200" kern="1200" err="1">
                <a:solidFill>
                  <a:srgbClr val="000000"/>
                </a:solidFill>
                <a:effectLst/>
                <a:latin typeface="Calibri" panose="020F0502020204030204" pitchFamily="34" charset="0"/>
                <a:ea typeface="+mn-ea"/>
                <a:cs typeface="Calibri" panose="020F0502020204030204" pitchFamily="34" charset="0"/>
                <a:sym typeface="Calibri" panose="020F0502020204030204" pitchFamily="34" charset="0"/>
              </a:rPr>
              <a:t>programmes</a:t>
            </a:r>
            <a:r>
              <a:rPr lang="en-US" sz="1200" kern="1200">
                <a:solidFill>
                  <a:srgbClr val="000000"/>
                </a:solidFill>
                <a:effectLst/>
                <a:latin typeface="Calibri" panose="020F0502020204030204" pitchFamily="34" charset="0"/>
                <a:ea typeface="+mn-ea"/>
                <a:cs typeface="Calibri" panose="020F0502020204030204" pitchFamily="34" charset="0"/>
                <a:sym typeface="Calibri" panose="020F0502020204030204" pitchFamily="34" charset="0"/>
              </a:rPr>
              <a:t> will be used to retain the existing customers and draw in new customers as another method of ensuring that Green Haven Florists remain competitive in a competitive market. </a:t>
            </a:r>
          </a:p>
          <a:p>
            <a:endParaRPr lang="en-US"/>
          </a:p>
        </p:txBody>
      </p:sp>
    </p:spTree>
    <p:extLst>
      <p:ext uri="{BB962C8B-B14F-4D97-AF65-F5344CB8AC3E}">
        <p14:creationId xmlns:p14="http://schemas.microsoft.com/office/powerpoint/2010/main" val="5197735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DB814E0E-388B-4B96-94AE-ADAA13895767}"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F8E6CE1-637D-407E-A9DA-F0D559A8FA13}" type="slidenum">
              <a:rPr lang="en-US" smtClean="0"/>
              <a:t>‹#›</a:t>
            </a:fld>
            <a:endParaRPr lang="en-US"/>
          </a:p>
        </p:txBody>
      </p:sp>
    </p:spTree>
    <p:extLst>
      <p:ext uri="{BB962C8B-B14F-4D97-AF65-F5344CB8AC3E}">
        <p14:creationId xmlns:p14="http://schemas.microsoft.com/office/powerpoint/2010/main" val="35014255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DB814E0E-388B-4B96-94AE-ADAA13895767}"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F8E6CE1-637D-407E-A9DA-F0D559A8FA13}" type="slidenum">
              <a:rPr lang="en-US" smtClean="0"/>
              <a:t>‹#›</a:t>
            </a:fld>
            <a:endParaRPr lang="en-US"/>
          </a:p>
        </p:txBody>
      </p:sp>
    </p:spTree>
    <p:extLst>
      <p:ext uri="{BB962C8B-B14F-4D97-AF65-F5344CB8AC3E}">
        <p14:creationId xmlns:p14="http://schemas.microsoft.com/office/powerpoint/2010/main" val="19046020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814E0E-388B-4B96-94AE-ADAA13895767}"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F8E6CE1-637D-407E-A9DA-F0D559A8FA13}" type="slidenum">
              <a:rPr lang="en-US" smtClean="0"/>
              <a:t>‹#›</a:t>
            </a:fld>
            <a:endParaRPr lang="en-US"/>
          </a:p>
        </p:txBody>
      </p:sp>
    </p:spTree>
    <p:extLst>
      <p:ext uri="{BB962C8B-B14F-4D97-AF65-F5344CB8AC3E}">
        <p14:creationId xmlns:p14="http://schemas.microsoft.com/office/powerpoint/2010/main" val="17286604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B814E0E-388B-4B96-94AE-ADAA13895767}"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F8E6CE1-637D-407E-A9DA-F0D559A8FA13}" type="slidenum">
              <a:rPr lang="en-US" smtClean="0"/>
              <a:t>‹#›</a:t>
            </a:fld>
            <a:endParaRPr lang="en-US"/>
          </a:p>
        </p:txBody>
      </p:sp>
    </p:spTree>
    <p:extLst>
      <p:ext uri="{BB962C8B-B14F-4D97-AF65-F5344CB8AC3E}">
        <p14:creationId xmlns:p14="http://schemas.microsoft.com/office/powerpoint/2010/main" val="23114215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B814E0E-388B-4B96-94AE-ADAA13895767}" type="datetimeFigureOut">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F8E6CE1-637D-407E-A9DA-F0D559A8FA13}" type="slidenum">
              <a:rPr lang="en-US" smtClean="0"/>
              <a:t>‹#›</a:t>
            </a:fld>
            <a:endParaRPr lang="en-US"/>
          </a:p>
        </p:txBody>
      </p:sp>
    </p:spTree>
    <p:extLst>
      <p:ext uri="{BB962C8B-B14F-4D97-AF65-F5344CB8AC3E}">
        <p14:creationId xmlns:p14="http://schemas.microsoft.com/office/powerpoint/2010/main" val="21663046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DB814E0E-388B-4B96-94AE-ADAA13895767}" type="datetimeFigureOut">
              <a:rPr lang="en-US" smtClean="0"/>
              <a:t>10/12/2025</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2F8E6CE1-637D-407E-A9DA-F0D559A8FA13}" type="slidenum">
              <a:rPr lang="en-US" smtClean="0"/>
              <a:t>‹#›</a:t>
            </a:fld>
            <a:endParaRPr lang="en-US"/>
          </a:p>
        </p:txBody>
      </p:sp>
    </p:spTree>
    <p:extLst>
      <p:ext uri="{BB962C8B-B14F-4D97-AF65-F5344CB8AC3E}">
        <p14:creationId xmlns:p14="http://schemas.microsoft.com/office/powerpoint/2010/main" val="15934308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B814E0E-388B-4B96-94AE-ADAA13895767}" type="datetimeFigureOut">
              <a:rPr lang="en-US" smtClean="0"/>
              <a:t>10/12/2025</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2F8E6CE1-637D-407E-A9DA-F0D559A8FA13}" type="slidenum">
              <a:rPr lang="en-US" smtClean="0"/>
              <a:t>‹#›</a:t>
            </a:fld>
            <a:endParaRPr lang="en-US"/>
          </a:p>
        </p:txBody>
      </p:sp>
    </p:spTree>
    <p:extLst>
      <p:ext uri="{BB962C8B-B14F-4D97-AF65-F5344CB8AC3E}">
        <p14:creationId xmlns:p14="http://schemas.microsoft.com/office/powerpoint/2010/main" val="1006880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DB814E0E-388B-4B96-94AE-ADAA13895767}" type="datetimeFigureOut">
              <a:rPr lang="en-US" smtClean="0"/>
              <a:t>10/12/2025</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2F8E6CE1-637D-407E-A9DA-F0D559A8FA13}" type="slidenum">
              <a:rPr lang="en-US" smtClean="0"/>
              <a:t>‹#›</a:t>
            </a:fld>
            <a:endParaRPr lang="en-US"/>
          </a:p>
        </p:txBody>
      </p:sp>
    </p:spTree>
    <p:extLst>
      <p:ext uri="{BB962C8B-B14F-4D97-AF65-F5344CB8AC3E}">
        <p14:creationId xmlns:p14="http://schemas.microsoft.com/office/powerpoint/2010/main" val="12878257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814E0E-388B-4B96-94AE-ADAA13895767}"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F8E6CE1-637D-407E-A9DA-F0D559A8FA13}" type="slidenum">
              <a:rPr lang="en-US" smtClean="0"/>
              <a:t>‹#›</a:t>
            </a:fld>
            <a:endParaRPr lang="en-US"/>
          </a:p>
        </p:txBody>
      </p:sp>
    </p:spTree>
    <p:extLst>
      <p:ext uri="{BB962C8B-B14F-4D97-AF65-F5344CB8AC3E}">
        <p14:creationId xmlns:p14="http://schemas.microsoft.com/office/powerpoint/2010/main" val="36359761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814E0E-388B-4B96-94AE-ADAA13895767}"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F8E6CE1-637D-407E-A9DA-F0D559A8FA13}" type="slidenum">
              <a:rPr lang="en-US" smtClean="0"/>
              <a:t>‹#›</a:t>
            </a:fld>
            <a:endParaRPr lang="en-US"/>
          </a:p>
        </p:txBody>
      </p:sp>
    </p:spTree>
    <p:extLst>
      <p:ext uri="{BB962C8B-B14F-4D97-AF65-F5344CB8AC3E}">
        <p14:creationId xmlns:p14="http://schemas.microsoft.com/office/powerpoint/2010/main" val="13256430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B814E0E-388B-4B96-94AE-ADAA13895767}"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F8E6CE1-637D-407E-A9DA-F0D559A8FA13}" type="slidenum">
              <a:rPr lang="en-US" smtClean="0"/>
              <a:t>‹#›</a:t>
            </a:fld>
            <a:endParaRPr lang="en-US"/>
          </a:p>
        </p:txBody>
      </p:sp>
    </p:spTree>
    <p:extLst>
      <p:ext uri="{BB962C8B-B14F-4D97-AF65-F5344CB8AC3E}">
        <p14:creationId xmlns:p14="http://schemas.microsoft.com/office/powerpoint/2010/main" val="22749290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B814E0E-388B-4B96-94AE-ADAA13895767}"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F8E6CE1-637D-407E-A9DA-F0D559A8FA13}"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15382298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814E0E-388B-4B96-94AE-ADAA13895767}"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F8E6CE1-637D-407E-A9DA-F0D559A8FA13}" type="slidenum">
              <a:rPr lang="en-US" smtClean="0"/>
              <a:t>‹#›</a:t>
            </a:fld>
            <a:endParaRPr lang="en-US"/>
          </a:p>
        </p:txBody>
      </p:sp>
    </p:spTree>
    <p:extLst>
      <p:ext uri="{BB962C8B-B14F-4D97-AF65-F5344CB8AC3E}">
        <p14:creationId xmlns:p14="http://schemas.microsoft.com/office/powerpoint/2010/main" val="42605833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B814E0E-388B-4B96-94AE-ADAA13895767}" type="datetimeFigureOut">
              <a:rPr lang="en-US" smtClean="0"/>
              <a:t>10/12/2025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F8E6CE1-637D-407E-A9DA-F0D559A8FA13}" type="slidenum">
              <a:rPr lang="en-US" smtClean="0"/>
              <a:t>‹#›</a:t>
            </a:fld>
            <a:endParaRPr lang="en-US"/>
          </a:p>
        </p:txBody>
      </p:sp>
    </p:spTree>
    <p:extLst>
      <p:ext uri="{BB962C8B-B14F-4D97-AF65-F5344CB8AC3E}">
        <p14:creationId xmlns:p14="http://schemas.microsoft.com/office/powerpoint/2010/main" val="39995869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B814E0E-388B-4B96-94AE-ADAA13895767}" type="datetimeFigureOut">
              <a:rPr lang="en-US" smtClean="0"/>
              <a:t>10/12/2025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F8E6CE1-637D-407E-A9DA-F0D559A8FA13}" type="slidenum">
              <a:rPr lang="en-US" smtClean="0"/>
              <a:t>‹#›</a:t>
            </a:fld>
            <a:endParaRPr lang="en-US"/>
          </a:p>
        </p:txBody>
      </p:sp>
    </p:spTree>
    <p:extLst>
      <p:ext uri="{BB962C8B-B14F-4D97-AF65-F5344CB8AC3E}">
        <p14:creationId xmlns:p14="http://schemas.microsoft.com/office/powerpoint/2010/main" val="4053818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B814E0E-388B-4B96-94AE-ADAA13895767}"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F8E6CE1-637D-407E-A9DA-F0D559A8FA13}" type="slidenum">
              <a:rPr lang="en-US" smtClean="0"/>
              <a:t>‹#›</a:t>
            </a:fld>
            <a:endParaRPr lang="en-US"/>
          </a:p>
        </p:txBody>
      </p:sp>
    </p:spTree>
    <p:extLst>
      <p:ext uri="{BB962C8B-B14F-4D97-AF65-F5344CB8AC3E}">
        <p14:creationId xmlns:p14="http://schemas.microsoft.com/office/powerpoint/2010/main" val="39494708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B814E0E-388B-4B96-94AE-ADAA13895767}"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F8E6CE1-637D-407E-A9DA-F0D559A8FA13}" type="slidenum">
              <a:rPr lang="en-US" smtClean="0"/>
              <a:t>‹#›</a:t>
            </a:fld>
            <a:endParaRPr lang="en-US"/>
          </a:p>
        </p:txBody>
      </p:sp>
    </p:spTree>
    <p:extLst>
      <p:ext uri="{BB962C8B-B14F-4D97-AF65-F5344CB8AC3E}">
        <p14:creationId xmlns:p14="http://schemas.microsoft.com/office/powerpoint/2010/main" val="3250447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B814E0E-388B-4B96-94AE-ADAA13895767}" type="datetimeFigureOut">
              <a:rPr lang="en-US" smtClean="0"/>
              <a:t>10/12/2025</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2F8E6CE1-637D-407E-A9DA-F0D559A8FA13}" type="slidenum">
              <a:rPr lang="en-US" smtClean="0"/>
              <a:t>‹#›</a:t>
            </a:fld>
            <a:endParaRPr lang="en-US"/>
          </a:p>
        </p:txBody>
      </p:sp>
    </p:spTree>
    <p:extLst>
      <p:ext uri="{BB962C8B-B14F-4D97-AF65-F5344CB8AC3E}">
        <p14:creationId xmlns:p14="http://schemas.microsoft.com/office/powerpoint/2010/main" val="73466877"/>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jpe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7.jpeg"/><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jpeg"/><Relationship Id="rId7" Type="http://schemas.openxmlformats.org/officeDocument/2006/relationships/diagramQuickStyle" Target="../diagrams/quickStyle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11.jpeg"/><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2.jpeg"/><Relationship Id="rId7" Type="http://schemas.openxmlformats.org/officeDocument/2006/relationships/diagramColors" Target="../diagrams/colors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15.jpeg"/><Relationship Id="rId7"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 Id="rId9" Type="http://schemas.openxmlformats.org/officeDocument/2006/relationships/image" Target="../media/image21.jpeg"/></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13" Type="http://schemas.microsoft.com/office/2007/relationships/diagramDrawing" Target="../diagrams/drawing6.xml"/><Relationship Id="rId3" Type="http://schemas.openxmlformats.org/officeDocument/2006/relationships/image" Target="../media/image22.jpeg"/><Relationship Id="rId7" Type="http://schemas.openxmlformats.org/officeDocument/2006/relationships/diagramColors" Target="../diagrams/colors5.xml"/><Relationship Id="rId12" Type="http://schemas.openxmlformats.org/officeDocument/2006/relationships/diagramColors" Target="../diagrams/colors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5.xml"/><Relationship Id="rId11" Type="http://schemas.openxmlformats.org/officeDocument/2006/relationships/diagramQuickStyle" Target="../diagrams/quickStyle6.xml"/><Relationship Id="rId5" Type="http://schemas.openxmlformats.org/officeDocument/2006/relationships/diagramLayout" Target="../diagrams/layout5.xml"/><Relationship Id="rId10" Type="http://schemas.openxmlformats.org/officeDocument/2006/relationships/diagramLayout" Target="../diagrams/layout6.xml"/><Relationship Id="rId4" Type="http://schemas.openxmlformats.org/officeDocument/2006/relationships/diagramData" Target="../diagrams/data5.xml"/><Relationship Id="rId9" Type="http://schemas.openxmlformats.org/officeDocument/2006/relationships/diagramData" Target="../diagrams/data6.xml"/></Relationships>
</file>

<file path=ppt/slides/_rels/slide9.xml.rels><?xml version="1.0" encoding="UTF-8" standalone="yes"?>
<Relationships xmlns="http://schemas.openxmlformats.org/package/2006/relationships"><Relationship Id="rId8" Type="http://schemas.microsoft.com/office/2007/relationships/diagramDrawing" Target="../diagrams/drawing7.xml"/><Relationship Id="rId13" Type="http://schemas.microsoft.com/office/2007/relationships/diagramDrawing" Target="../diagrams/drawing8.xml"/><Relationship Id="rId3" Type="http://schemas.openxmlformats.org/officeDocument/2006/relationships/image" Target="../media/image23.png"/><Relationship Id="rId7" Type="http://schemas.openxmlformats.org/officeDocument/2006/relationships/diagramColors" Target="../diagrams/colors7.xml"/><Relationship Id="rId12" Type="http://schemas.openxmlformats.org/officeDocument/2006/relationships/diagramColors" Target="../diagrams/colors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7.xml"/><Relationship Id="rId11" Type="http://schemas.openxmlformats.org/officeDocument/2006/relationships/diagramQuickStyle" Target="../diagrams/quickStyle8.xml"/><Relationship Id="rId5" Type="http://schemas.openxmlformats.org/officeDocument/2006/relationships/diagramLayout" Target="../diagrams/layout7.xml"/><Relationship Id="rId10" Type="http://schemas.openxmlformats.org/officeDocument/2006/relationships/diagramLayout" Target="../diagrams/layout8.xml"/><Relationship Id="rId4" Type="http://schemas.openxmlformats.org/officeDocument/2006/relationships/diagramData" Target="../diagrams/data7.xml"/><Relationship Id="rId9" Type="http://schemas.openxmlformats.org/officeDocument/2006/relationships/diagramData" Target="../diagrams/data8.xml"/></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10.xml"/><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s>
</file>

<file path=ppt/slides/_rels/slide11.xml.rels><?xml version="1.0" encoding="UTF-8" standalone="yes"?>
<Relationships xmlns="http://schemas.openxmlformats.org/package/2006/relationships"><Relationship Id="rId8" Type="http://schemas.openxmlformats.org/officeDocument/2006/relationships/hyperlink" Target="https://www.ibisworld.com/united-kingdom/industry/florists/6015/" TargetMode="External"/><Relationship Id="rId13" Type="http://schemas.openxmlformats.org/officeDocument/2006/relationships/hyperlink" Target="https://doi.org/10.3390/su14031627" TargetMode="External"/><Relationship Id="rId3" Type="http://schemas.openxmlformats.org/officeDocument/2006/relationships/hyperlink" Target="https://doi.org/10.1016/j.cej.2023.144725" TargetMode="External"/><Relationship Id="rId7" Type="http://schemas.openxmlformats.org/officeDocument/2006/relationships/hyperlink" Target="https://doi.org/10.1080/23311975.2022.2105285" TargetMode="External"/><Relationship Id="rId12" Type="http://schemas.openxmlformats.org/officeDocument/2006/relationships/hyperlink" Target="https://doi.org/10.58631/ajemb.v2i8.51" TargetMode="External"/><Relationship Id="rId2" Type="http://schemas.openxmlformats.org/officeDocument/2006/relationships/hyperlink" Target="https://doi.org/10.1111/joes.12455" TargetMode="External"/><Relationship Id="rId1" Type="http://schemas.openxmlformats.org/officeDocument/2006/relationships/slideLayout" Target="../slideLayouts/slideLayout2.xml"/><Relationship Id="rId6" Type="http://schemas.openxmlformats.org/officeDocument/2006/relationships/hyperlink" Target="https://www.proquest.com/openview/daed9643d1b2febaae79df28922f7221/1?pq-origsite=gscholar&amp;cbl=18750&amp;diss=y" TargetMode="External"/><Relationship Id="rId11" Type="http://schemas.openxmlformats.org/officeDocument/2006/relationships/hyperlink" Target="https://doi.org/10.1111/1541-4337.12715" TargetMode="External"/><Relationship Id="rId5" Type="http://schemas.openxmlformats.org/officeDocument/2006/relationships/hyperlink" Target="https://www.proquest.com/openview/493ab4a76fac0673b9404a028cf205d4/1?pq-origsite=gscholar&amp;cbl=2026366&amp;diss=y" TargetMode="External"/><Relationship Id="rId10" Type="http://schemas.openxmlformats.org/officeDocument/2006/relationships/hyperlink" Target="https://doi.org/10.3390/su141811463" TargetMode="External"/><Relationship Id="rId4" Type="http://schemas.openxmlformats.org/officeDocument/2006/relationships/hyperlink" Target="https://doi.org/10.1080/23302674.2021.1950863" TargetMode="External"/><Relationship Id="rId9" Type="http://schemas.openxmlformats.org/officeDocument/2006/relationships/hyperlink" Target="https://doi.org/10.46852/0424-2513.3.2024.26" TargetMode="External"/><Relationship Id="rId14" Type="http://schemas.openxmlformats.org/officeDocument/2006/relationships/hyperlink" Target="https://doi.org/10.1186/s43093-021-00079-4"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bwMode="auto">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2304" name="Rectangle 12303">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1A989E5-9E13-3D30-2B18-B845F102D6F5}"/>
              </a:ext>
            </a:extLst>
          </p:cNvPr>
          <p:cNvSpPr txBox="1"/>
          <p:nvPr/>
        </p:nvSpPr>
        <p:spPr>
          <a:xfrm>
            <a:off x="668041" y="661012"/>
            <a:ext cx="6347513" cy="5221995"/>
          </a:xfrm>
          <a:prstGeom prst="rect">
            <a:avLst/>
          </a:prstGeom>
        </p:spPr>
        <p:txBody>
          <a:bodyPr vert="horz" lIns="91440" tIns="45720" rIns="91440" bIns="45720" rtlCol="0" anchor="t">
            <a:normAutofit/>
          </a:bodyPr>
          <a:lstStyle/>
          <a:p>
            <a:pPr algn="ctr">
              <a:spcBef>
                <a:spcPts val="1000"/>
              </a:spcBef>
              <a:buClr>
                <a:schemeClr val="bg2">
                  <a:lumMod val="40000"/>
                  <a:lumOff val="60000"/>
                </a:schemeClr>
              </a:buClr>
              <a:buSzPct val="80000"/>
            </a:pPr>
            <a:r>
              <a:rPr lang="en-US" sz="2400" b="1" u="sng">
                <a:solidFill>
                  <a:srgbClr val="FFFFFF"/>
                </a:solidFill>
                <a:effectLst/>
                <a:latin typeface="Arial"/>
                <a:ea typeface="+mj-ea"/>
                <a:cs typeface="Times New Roman"/>
              </a:rPr>
              <a:t>Green Haven Florists</a:t>
            </a:r>
            <a:endParaRPr lang="en-US" sz="2400" b="1" u="sng">
              <a:solidFill>
                <a:srgbClr val="FFFFFF"/>
              </a:solidFill>
              <a:latin typeface="Arial"/>
              <a:ea typeface="+mj-ea"/>
              <a:cs typeface="Times New Roman"/>
            </a:endParaRPr>
          </a:p>
          <a:p>
            <a:pPr algn="ctr">
              <a:spcBef>
                <a:spcPts val="1000"/>
              </a:spcBef>
              <a:buClr>
                <a:schemeClr val="bg2">
                  <a:lumMod val="40000"/>
                  <a:lumOff val="60000"/>
                </a:schemeClr>
              </a:buClr>
              <a:buSzPct val="80000"/>
              <a:buFont typeface="Wingdings 3" charset="2"/>
              <a:buChar char=""/>
            </a:pPr>
            <a:endParaRPr lang="en-US" sz="2400" b="1">
              <a:solidFill>
                <a:srgbClr val="FFFFFF"/>
              </a:solidFill>
              <a:latin typeface="Arial"/>
              <a:ea typeface="+mj-ea"/>
              <a:cs typeface="Times New Roman" panose="02020603050405020304" pitchFamily="18" charset="0"/>
            </a:endParaRPr>
          </a:p>
          <a:p>
            <a:pPr algn="ctr">
              <a:spcBef>
                <a:spcPts val="1000"/>
              </a:spcBef>
              <a:buClr>
                <a:schemeClr val="bg2">
                  <a:lumMod val="40000"/>
                  <a:lumOff val="60000"/>
                </a:schemeClr>
              </a:buClr>
              <a:buSzPct val="80000"/>
              <a:buFont typeface="Wingdings 3" charset="2"/>
              <a:buChar char=""/>
            </a:pPr>
            <a:r>
              <a:rPr lang="en-US" sz="2400">
                <a:solidFill>
                  <a:srgbClr val="FFFFFF"/>
                </a:solidFill>
                <a:latin typeface="Arial"/>
                <a:ea typeface="+mj-ea"/>
                <a:cs typeface="Times New Roman"/>
              </a:rPr>
              <a:t>Student Name: Melissa Ferreira</a:t>
            </a:r>
          </a:p>
          <a:p>
            <a:pPr lvl="0" algn="ctr">
              <a:spcBef>
                <a:spcPts val="1000"/>
              </a:spcBef>
              <a:buClr>
                <a:srgbClr val="8AD0D6"/>
              </a:buClr>
              <a:buSzPct val="80000"/>
              <a:buFont typeface="Wingdings 3" charset="2"/>
              <a:buChar char=""/>
            </a:pPr>
            <a:r>
              <a:rPr lang="en-US" sz="2400">
                <a:solidFill>
                  <a:srgbClr val="FFFFFF"/>
                </a:solidFill>
                <a:latin typeface="Arial"/>
                <a:ea typeface="+mj-ea"/>
                <a:cs typeface="Times New Roman"/>
              </a:rPr>
              <a:t>Student ID: 2440080</a:t>
            </a:r>
            <a:endParaRPr lang="en-US" sz="2400">
              <a:latin typeface="Arial"/>
              <a:ea typeface="+mj-ea"/>
              <a:cs typeface="Times New Roman"/>
            </a:endParaRPr>
          </a:p>
          <a:p>
            <a:pPr lvl="0" algn="ctr">
              <a:spcBef>
                <a:spcPts val="1000"/>
              </a:spcBef>
              <a:buClr>
                <a:schemeClr val="bg2">
                  <a:lumMod val="40000"/>
                  <a:lumOff val="60000"/>
                </a:schemeClr>
              </a:buClr>
              <a:buSzPct val="80000"/>
              <a:buFont typeface="Wingdings 3" charset="2"/>
              <a:buChar char=""/>
            </a:pPr>
            <a:r>
              <a:rPr lang="en-US" sz="2400">
                <a:solidFill>
                  <a:srgbClr val="FFFFFF"/>
                </a:solidFill>
                <a:latin typeface="Arial"/>
                <a:ea typeface="+mj-ea"/>
                <a:cs typeface="Times New Roman"/>
              </a:rPr>
              <a:t>Module Code: LCLM4004</a:t>
            </a:r>
          </a:p>
          <a:p>
            <a:pPr lvl="0" algn="ctr">
              <a:spcBef>
                <a:spcPts val="1000"/>
              </a:spcBef>
              <a:buClr>
                <a:schemeClr val="bg2">
                  <a:lumMod val="40000"/>
                  <a:lumOff val="60000"/>
                </a:schemeClr>
              </a:buClr>
              <a:buSzPct val="80000"/>
              <a:buFont typeface="Wingdings 3" charset="2"/>
              <a:buChar char=""/>
            </a:pPr>
            <a:r>
              <a:rPr lang="en-US" sz="2400">
                <a:solidFill>
                  <a:srgbClr val="FFFFFF"/>
                </a:solidFill>
                <a:latin typeface="Arial"/>
                <a:ea typeface="+mj-ea"/>
                <a:cs typeface="Times New Roman"/>
              </a:rPr>
              <a:t>Module Name: Problem Solving and Decision Making</a:t>
            </a:r>
          </a:p>
          <a:p>
            <a:pPr algn="ctr">
              <a:spcBef>
                <a:spcPts val="1000"/>
              </a:spcBef>
              <a:buClr>
                <a:schemeClr val="bg2">
                  <a:lumMod val="40000"/>
                  <a:lumOff val="60000"/>
                </a:schemeClr>
              </a:buClr>
              <a:buSzPct val="80000"/>
              <a:buFont typeface="Wingdings 3" charset="2"/>
              <a:buChar char=""/>
            </a:pPr>
            <a:r>
              <a:rPr lang="en-US" sz="2400">
                <a:solidFill>
                  <a:srgbClr val="FFFFFF"/>
                </a:solidFill>
                <a:latin typeface="Arial"/>
                <a:ea typeface="+mj-ea"/>
                <a:cs typeface="Times New Roman"/>
              </a:rPr>
              <a:t>Lecturer’s Name: Chijioke Uba</a:t>
            </a:r>
          </a:p>
          <a:p>
            <a:pPr algn="ctr">
              <a:spcBef>
                <a:spcPts val="1000"/>
              </a:spcBef>
              <a:buClr>
                <a:schemeClr val="bg2">
                  <a:lumMod val="40000"/>
                  <a:lumOff val="60000"/>
                </a:schemeClr>
              </a:buClr>
              <a:buSzPct val="80000"/>
              <a:buFont typeface="Wingdings 3" charset="2"/>
              <a:buChar char=""/>
            </a:pPr>
            <a:endParaRPr lang="en-US" sz="2400" b="1">
              <a:solidFill>
                <a:srgbClr val="FFFFFF"/>
              </a:solidFill>
              <a:latin typeface="Arial"/>
              <a:ea typeface="+mj-ea"/>
              <a:cs typeface="Times New Roman" panose="02020603050405020304" pitchFamily="18" charset="0"/>
            </a:endParaRPr>
          </a:p>
        </p:txBody>
      </p:sp>
      <p:sp>
        <p:nvSpPr>
          <p:cNvPr id="12306"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12290" name="Picture 2" descr="Green Haven Flower Bouquet - Send Flowers to China - Rén Gifts to China">
            <a:extLst>
              <a:ext uri="{FF2B5EF4-FFF2-40B4-BE49-F238E27FC236}">
                <a16:creationId xmlns:a16="http://schemas.microsoft.com/office/drawing/2014/main" id="{4B19A722-D7F8-70FB-EA64-F1CD530873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8569" r="9059"/>
          <a:stretch>
            <a:fillRect/>
          </a:stretch>
        </p:blipFill>
        <p:spPr bwMode="auto">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a:noFill/>
          <a:extLst>
            <a:ext uri="{909E8E84-426E-40DD-AFC4-6F175D3DCCD1}">
              <a14:hiddenFill xmlns:a14="http://schemas.microsoft.com/office/drawing/2010/main">
                <a:solidFill>
                  <a:srgbClr val="FFFFFF"/>
                </a:solidFill>
              </a14:hiddenFill>
            </a:ext>
          </a:extLst>
        </p:spPr>
      </p:pic>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4FA2D56-88D6-4EBB-6964-ED830A6A5F08}"/>
              </a:ext>
            </a:extLst>
          </p:cNvPr>
          <p:cNvSpPr>
            <a:spLocks noGrp="1"/>
          </p:cNvSpPr>
          <p:nvPr>
            <p:ph type="title"/>
          </p:nvPr>
        </p:nvSpPr>
        <p:spPr>
          <a:xfrm>
            <a:off x="2198572" y="272722"/>
            <a:ext cx="7791834" cy="622657"/>
          </a:xfrm>
        </p:spPr>
        <p:txBody>
          <a:bodyPr/>
          <a:lstStyle/>
          <a:p>
            <a:r>
              <a:rPr lang="en-US" sz="4000" b="1" u="sng">
                <a:latin typeface="Times New Roman"/>
                <a:cs typeface="Times New Roman"/>
              </a:rPr>
              <a:t> </a:t>
            </a:r>
            <a:r>
              <a:rPr lang="en-US" sz="3200" b="1" u="sng">
                <a:latin typeface="Arial"/>
                <a:cs typeface="Times New Roman"/>
              </a:rPr>
              <a:t>Overview of my Presentation </a:t>
            </a:r>
            <a:endParaRPr lang="en-US" sz="3200" u="sng">
              <a:latin typeface="Arial"/>
              <a:cs typeface="Times New Roman"/>
            </a:endParaRPr>
          </a:p>
        </p:txBody>
      </p:sp>
      <p:graphicFrame>
        <p:nvGraphicFramePr>
          <p:cNvPr id="4" name="Diagram 3">
            <a:extLst>
              <a:ext uri="{FF2B5EF4-FFF2-40B4-BE49-F238E27FC236}">
                <a16:creationId xmlns:a16="http://schemas.microsoft.com/office/drawing/2014/main" id="{E836C196-2039-3889-5EB9-F41ABDE0C238}"/>
              </a:ext>
            </a:extLst>
          </p:cNvPr>
          <p:cNvGraphicFramePr/>
          <p:nvPr>
            <p:extLst>
              <p:ext uri="{D42A27DB-BD31-4B8C-83A1-F6EECF244321}">
                <p14:modId xmlns:p14="http://schemas.microsoft.com/office/powerpoint/2010/main" val="1096725404"/>
              </p:ext>
            </p:extLst>
          </p:nvPr>
        </p:nvGraphicFramePr>
        <p:xfrm>
          <a:off x="1384933" y="1292823"/>
          <a:ext cx="9207018" cy="5163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bg bwMode="auto">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6145" name="Rectangle 1" descr="Title 1">
            <a:extLst>
              <a:ext uri="{FF2B5EF4-FFF2-40B4-BE49-F238E27FC236}">
                <a16:creationId xmlns:a16="http://schemas.microsoft.com/office/drawing/2014/main" id="{C6BE4388-7312-26F8-062D-EA8C4D510F11}"/>
              </a:ext>
            </a:extLst>
          </p:cNvPr>
          <p:cNvSpPr>
            <a:spLocks noGrp="1" noChangeArrowheads="1"/>
          </p:cNvSpPr>
          <p:nvPr>
            <p:ph type="title"/>
          </p:nvPr>
        </p:nvSpPr>
        <p:spPr>
          <a:xfrm>
            <a:off x="721184" y="181898"/>
            <a:ext cx="6188190" cy="737299"/>
          </a:xfrm>
        </p:spPr>
        <p:txBody>
          <a:bodyPr>
            <a:noAutofit/>
          </a:bodyPr>
          <a:lstStyle/>
          <a:p>
            <a:pPr algn="ctr"/>
            <a:r>
              <a:rPr lang="en-US" sz="2000" b="1" u="sng">
                <a:solidFill>
                  <a:srgbClr val="EBEBEB"/>
                </a:solidFill>
                <a:latin typeface="Arial"/>
                <a:cs typeface="Times New Roman"/>
              </a:rPr>
              <a:t>Provide an Overview of Green Haven Florists </a:t>
            </a:r>
            <a:endParaRPr lang="en-US" altLang="en-US" sz="2000" b="1" u="sng">
              <a:solidFill>
                <a:srgbClr val="EBEBEB"/>
              </a:solidFill>
              <a:latin typeface="Arial"/>
              <a:cs typeface="Times New Roman"/>
            </a:endParaRPr>
          </a:p>
        </p:txBody>
      </p:sp>
      <p:sp>
        <p:nvSpPr>
          <p:cNvPr id="6146" name="Rectangle 2" descr="Content Placeholder 2">
            <a:extLst>
              <a:ext uri="{FF2B5EF4-FFF2-40B4-BE49-F238E27FC236}">
                <a16:creationId xmlns:a16="http://schemas.microsoft.com/office/drawing/2014/main" id="{746C89AE-1A25-0D73-3015-EE6CA2295258}"/>
              </a:ext>
            </a:extLst>
          </p:cNvPr>
          <p:cNvSpPr>
            <a:spLocks noGrp="1" noChangeArrowheads="1"/>
          </p:cNvSpPr>
          <p:nvPr>
            <p:ph idx="1"/>
          </p:nvPr>
        </p:nvSpPr>
        <p:spPr>
          <a:xfrm>
            <a:off x="729771" y="1101095"/>
            <a:ext cx="6188189" cy="4670441"/>
          </a:xfrm>
        </p:spPr>
        <p:txBody>
          <a:bodyPr vert="horz" lIns="91440" tIns="45720" rIns="91440" bIns="45720" rtlCol="0" anchor="t">
            <a:normAutofit/>
          </a:bodyPr>
          <a:lstStyle/>
          <a:p>
            <a:pPr lvl="0">
              <a:lnSpc>
                <a:spcPct val="90000"/>
              </a:lnSpc>
            </a:pPr>
            <a:r>
              <a:rPr lang="en-US" sz="1800">
                <a:solidFill>
                  <a:srgbClr val="FFFFFF"/>
                </a:solidFill>
                <a:latin typeface="Arial"/>
                <a:cs typeface="Times New Roman"/>
              </a:rPr>
              <a:t>Green Haven Florists is an independent small flower shop located in Norwich, UK.</a:t>
            </a:r>
          </a:p>
        </p:txBody>
      </p:sp>
      <p:sp>
        <p:nvSpPr>
          <p:cNvPr id="615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2" name="Picture 1" descr="The Best Florists in Every City | goop">
            <a:extLst>
              <a:ext uri="{FF2B5EF4-FFF2-40B4-BE49-F238E27FC236}">
                <a16:creationId xmlns:a16="http://schemas.microsoft.com/office/drawing/2014/main" id="{4141B187-0D26-0654-0987-34E48115C1E8}"/>
              </a:ext>
            </a:extLst>
          </p:cNvPr>
          <p:cNvPicPr>
            <a:picLocks noChangeAspect="1"/>
          </p:cNvPicPr>
          <p:nvPr/>
        </p:nvPicPr>
        <p:blipFill>
          <a:blip r:embed="rId4" cstate="print">
            <a:extLst>
              <a:ext uri="{28A0092B-C50C-407E-A947-70E740481C1C}">
                <a14:useLocalDpi xmlns:a14="http://schemas.microsoft.com/office/drawing/2010/main" val="0"/>
              </a:ext>
            </a:extLst>
          </a:blip>
          <a:srcRect l="18019" r="26797" b="-1"/>
          <a:stretch>
            <a:fillRect/>
          </a:stretch>
        </p:blipFill>
        <p:spPr bwMode="auto">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a:noFill/>
        </p:spPr>
      </p:pic>
      <p:graphicFrame>
        <p:nvGraphicFramePr>
          <p:cNvPr id="5" name="Diagram 4">
            <a:extLst>
              <a:ext uri="{FF2B5EF4-FFF2-40B4-BE49-F238E27FC236}">
                <a16:creationId xmlns:a16="http://schemas.microsoft.com/office/drawing/2014/main" id="{6E6B539E-F6CC-E758-5FBD-A7E8AACAF2DE}"/>
              </a:ext>
            </a:extLst>
          </p:cNvPr>
          <p:cNvGraphicFramePr/>
          <p:nvPr>
            <p:extLst>
              <p:ext uri="{D42A27DB-BD31-4B8C-83A1-F6EECF244321}">
                <p14:modId xmlns:p14="http://schemas.microsoft.com/office/powerpoint/2010/main" val="2576120294"/>
              </p:ext>
            </p:extLst>
          </p:nvPr>
        </p:nvGraphicFramePr>
        <p:xfrm>
          <a:off x="928265" y="1937592"/>
          <a:ext cx="5791200" cy="428695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bg bwMode="auto">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223" name="Rectangle 922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7169" name="Rectangle 1" descr="Title 1">
            <a:extLst>
              <a:ext uri="{FF2B5EF4-FFF2-40B4-BE49-F238E27FC236}">
                <a16:creationId xmlns:a16="http://schemas.microsoft.com/office/drawing/2014/main" id="{F1A6F33D-5821-2EB5-5DE6-DDD0673D228F}"/>
              </a:ext>
            </a:extLst>
          </p:cNvPr>
          <p:cNvSpPr>
            <a:spLocks noGrp="1" noChangeArrowheads="1"/>
          </p:cNvSpPr>
          <p:nvPr>
            <p:ph type="title"/>
          </p:nvPr>
        </p:nvSpPr>
        <p:spPr>
          <a:xfrm>
            <a:off x="827364" y="179097"/>
            <a:ext cx="6188190" cy="910167"/>
          </a:xfrm>
        </p:spPr>
        <p:txBody>
          <a:bodyPr>
            <a:normAutofit/>
          </a:bodyPr>
          <a:lstStyle/>
          <a:p>
            <a:pPr algn="ctr">
              <a:lnSpc>
                <a:spcPct val="90000"/>
              </a:lnSpc>
            </a:pPr>
            <a:r>
              <a:rPr lang="en-US" sz="2000" b="1" u="sng">
                <a:solidFill>
                  <a:srgbClr val="EBEBEB"/>
                </a:solidFill>
                <a:latin typeface="Arial"/>
                <a:cs typeface="Times New Roman"/>
              </a:rPr>
              <a:t>Insight into the Problems Green Haven Florists is Facing </a:t>
            </a:r>
            <a:endParaRPr lang="en-US" altLang="en-US" sz="2000" b="1" u="sng">
              <a:solidFill>
                <a:srgbClr val="EBEBEB"/>
              </a:solidFill>
              <a:latin typeface="Arial"/>
              <a:cs typeface="Times New Roman"/>
            </a:endParaRPr>
          </a:p>
        </p:txBody>
      </p:sp>
      <p:sp>
        <p:nvSpPr>
          <p:cNvPr id="7170" name="Rectangle 2" descr="Content Placeholder 2">
            <a:extLst>
              <a:ext uri="{FF2B5EF4-FFF2-40B4-BE49-F238E27FC236}">
                <a16:creationId xmlns:a16="http://schemas.microsoft.com/office/drawing/2014/main" id="{0E1F0421-8381-BC4F-4AD7-E7F07E1DD448}"/>
              </a:ext>
            </a:extLst>
          </p:cNvPr>
          <p:cNvSpPr>
            <a:spLocks noGrp="1" noChangeArrowheads="1"/>
          </p:cNvSpPr>
          <p:nvPr>
            <p:ph idx="1"/>
          </p:nvPr>
        </p:nvSpPr>
        <p:spPr>
          <a:xfrm>
            <a:off x="307292" y="944950"/>
            <a:ext cx="6188189" cy="646822"/>
          </a:xfrm>
        </p:spPr>
        <p:txBody>
          <a:bodyPr vert="horz" lIns="91440" tIns="45720" rIns="91440" bIns="45720" rtlCol="0" anchor="t">
            <a:normAutofit/>
          </a:bodyPr>
          <a:lstStyle/>
          <a:p>
            <a:pPr lvl="0" algn="just">
              <a:lnSpc>
                <a:spcPct val="90000"/>
              </a:lnSpc>
            </a:pPr>
            <a:r>
              <a:rPr lang="en-US" sz="1600">
                <a:solidFill>
                  <a:srgbClr val="FFFFFF"/>
                </a:solidFill>
                <a:latin typeface="Arial"/>
                <a:cs typeface="Times New Roman"/>
              </a:rPr>
              <a:t>Green Haven Florists is facing a 30% decline in in-store sales over the past year.</a:t>
            </a:r>
          </a:p>
        </p:txBody>
      </p:sp>
      <p:sp>
        <p:nvSpPr>
          <p:cNvPr id="922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9218" name="Picture 2" descr="The environmental impact of cut flowers? Not so rosy |">
            <a:extLst>
              <a:ext uri="{FF2B5EF4-FFF2-40B4-BE49-F238E27FC236}">
                <a16:creationId xmlns:a16="http://schemas.microsoft.com/office/drawing/2014/main" id="{AC280D4B-BC85-A743-3E44-AF5A2692E5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33007" r="23570"/>
          <a:stretch>
            <a:fillRect/>
          </a:stretch>
        </p:blipFill>
        <p:spPr bwMode="auto">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a:noFill/>
          <a:extLst>
            <a:ext uri="{909E8E84-426E-40DD-AFC4-6F175D3DCCD1}">
              <a14:hiddenFill xmlns:a14="http://schemas.microsoft.com/office/drawing/2010/main">
                <a:solidFill>
                  <a:srgbClr val="FFFFFF"/>
                </a:solidFill>
              </a14:hiddenFill>
            </a:ext>
          </a:extLst>
        </p:spPr>
      </p:pic>
      <p:graphicFrame>
        <p:nvGraphicFramePr>
          <p:cNvPr id="2" name="Diagram 1">
            <a:extLst>
              <a:ext uri="{FF2B5EF4-FFF2-40B4-BE49-F238E27FC236}">
                <a16:creationId xmlns:a16="http://schemas.microsoft.com/office/drawing/2014/main" id="{5E8BF90F-3D28-D4BD-F550-8D9B50B628EF}"/>
              </a:ext>
            </a:extLst>
          </p:cNvPr>
          <p:cNvGraphicFramePr/>
          <p:nvPr>
            <p:extLst>
              <p:ext uri="{D42A27DB-BD31-4B8C-83A1-F6EECF244321}">
                <p14:modId xmlns:p14="http://schemas.microsoft.com/office/powerpoint/2010/main" val="1045705265"/>
              </p:ext>
            </p:extLst>
          </p:nvPr>
        </p:nvGraphicFramePr>
        <p:xfrm>
          <a:off x="827364" y="1663301"/>
          <a:ext cx="5847644" cy="486997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194" name="Group 2">
            <a:extLst>
              <a:ext uri="{FF2B5EF4-FFF2-40B4-BE49-F238E27FC236}">
                <a16:creationId xmlns:a16="http://schemas.microsoft.com/office/drawing/2014/main" id="{3665C261-EA37-C79D-9F7E-6194E7A5C25F}"/>
              </a:ext>
            </a:extLst>
          </p:cNvPr>
          <p:cNvGraphicFramePr>
            <a:graphicFrameLocks noGrp="1"/>
          </p:cNvGraphicFramePr>
          <p:nvPr>
            <p:extLst>
              <p:ext uri="{D42A27DB-BD31-4B8C-83A1-F6EECF244321}">
                <p14:modId xmlns:p14="http://schemas.microsoft.com/office/powerpoint/2010/main" val="768161568"/>
              </p:ext>
            </p:extLst>
          </p:nvPr>
        </p:nvGraphicFramePr>
        <p:xfrm>
          <a:off x="464820" y="1409700"/>
          <a:ext cx="11157674" cy="4925909"/>
        </p:xfrm>
        <a:graphic>
          <a:graphicData uri="http://schemas.openxmlformats.org/drawingml/2006/table">
            <a:tbl>
              <a:tblPr/>
              <a:tblGrid>
                <a:gridCol w="1593953">
                  <a:extLst>
                    <a:ext uri="{9D8B030D-6E8A-4147-A177-3AD203B41FA5}">
                      <a16:colId xmlns:a16="http://schemas.microsoft.com/office/drawing/2014/main" val="2628791808"/>
                    </a:ext>
                  </a:extLst>
                </a:gridCol>
                <a:gridCol w="1593954">
                  <a:extLst>
                    <a:ext uri="{9D8B030D-6E8A-4147-A177-3AD203B41FA5}">
                      <a16:colId xmlns:a16="http://schemas.microsoft.com/office/drawing/2014/main" val="4228144268"/>
                    </a:ext>
                  </a:extLst>
                </a:gridCol>
                <a:gridCol w="1593953">
                  <a:extLst>
                    <a:ext uri="{9D8B030D-6E8A-4147-A177-3AD203B41FA5}">
                      <a16:colId xmlns:a16="http://schemas.microsoft.com/office/drawing/2014/main" val="4183495634"/>
                    </a:ext>
                  </a:extLst>
                </a:gridCol>
                <a:gridCol w="1593954">
                  <a:extLst>
                    <a:ext uri="{9D8B030D-6E8A-4147-A177-3AD203B41FA5}">
                      <a16:colId xmlns:a16="http://schemas.microsoft.com/office/drawing/2014/main" val="2194765591"/>
                    </a:ext>
                  </a:extLst>
                </a:gridCol>
                <a:gridCol w="1593953">
                  <a:extLst>
                    <a:ext uri="{9D8B030D-6E8A-4147-A177-3AD203B41FA5}">
                      <a16:colId xmlns:a16="http://schemas.microsoft.com/office/drawing/2014/main" val="2026245220"/>
                    </a:ext>
                  </a:extLst>
                </a:gridCol>
                <a:gridCol w="1593954">
                  <a:extLst>
                    <a:ext uri="{9D8B030D-6E8A-4147-A177-3AD203B41FA5}">
                      <a16:colId xmlns:a16="http://schemas.microsoft.com/office/drawing/2014/main" val="3471072803"/>
                    </a:ext>
                  </a:extLst>
                </a:gridCol>
                <a:gridCol w="1593953">
                  <a:extLst>
                    <a:ext uri="{9D8B030D-6E8A-4147-A177-3AD203B41FA5}">
                      <a16:colId xmlns:a16="http://schemas.microsoft.com/office/drawing/2014/main" val="2507167267"/>
                    </a:ext>
                  </a:extLst>
                </a:gridCol>
              </a:tblGrid>
              <a:tr h="647315">
                <a:tc gridSpan="7">
                  <a:txBody>
                    <a:bodyPr/>
                    <a:lstStyle>
                      <a:lvl1pPr>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1pPr>
                      <a:lvl2pPr marL="723900" indent="-2667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2pPr>
                      <a:lvl3pPr marL="1233488" indent="-319088">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3pPr>
                      <a:lvl4pPr marL="17272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4pPr>
                      <a:lvl5pPr marL="21844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5pPr>
                      <a:lvl6pPr marL="26416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6pPr>
                      <a:lvl7pPr marL="30988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7pPr>
                      <a:lvl8pPr marL="35560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8pPr>
                      <a:lvl9pPr marL="40132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9pPr>
                    </a:lstStyle>
                    <a:p>
                      <a:pPr marL="0" marR="0" lvl="0" indent="0" algn="ctr" defTabSz="914400" rtl="0" eaLnBrk="1"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Arial"/>
                          <a:cs typeface="Times New Roman"/>
                          <a:sym typeface="Calibri" panose="020F0502020204030204" pitchFamily="34" charset="0"/>
                        </a:rPr>
                        <a:t>Sales decline and financial loss</a:t>
                      </a:r>
                      <a:endParaRPr kumimoji="0" lang="en-US" altLang="en-US" sz="1800" b="0" i="0" u="none" strike="noStrike" cap="none" normalizeH="0" baseline="0">
                        <a:ln>
                          <a:noFill/>
                        </a:ln>
                        <a:solidFill>
                          <a:srgbClr val="000000"/>
                        </a:solidFill>
                        <a:effectLst/>
                        <a:latin typeface="Arial"/>
                        <a:cs typeface="Times New Roman"/>
                        <a:sym typeface="Calibri" panose="020F0502020204030204"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rgbClr val="E7E6E6"/>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437353889"/>
                  </a:ext>
                </a:extLst>
              </a:tr>
              <a:tr h="1215689">
                <a:tc>
                  <a:txBody>
                    <a:bodyPr/>
                    <a:lstStyle>
                      <a:lvl1pPr>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1pPr>
                      <a:lvl2pPr marL="723900" indent="-2667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2pPr>
                      <a:lvl3pPr marL="1233488" indent="-319088">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3pPr>
                      <a:lvl4pPr marL="17272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4pPr>
                      <a:lvl5pPr marL="21844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5pPr>
                      <a:lvl6pPr marL="26416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6pPr>
                      <a:lvl7pPr marL="30988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7pPr>
                      <a:lvl8pPr marL="35560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8pPr>
                      <a:lvl9pPr marL="40132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9pPr>
                    </a:lstStyle>
                    <a:p>
                      <a:pPr marL="0" marR="0" lvl="0" indent="0" algn="ctr" defTabSz="914400" rtl="0" eaLnBrk="1"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Arial"/>
                          <a:cs typeface="Times New Roman"/>
                          <a:sym typeface="Calibri" panose="020F0502020204030204" pitchFamily="34" charset="0"/>
                        </a:rPr>
                        <a:t>What?</a:t>
                      </a: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F0000"/>
                    </a:solidFill>
                  </a:tcPr>
                </a:tc>
                <a:tc>
                  <a:txBody>
                    <a:bodyPr/>
                    <a:lstStyle>
                      <a:lvl1pPr>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1pPr>
                      <a:lvl2pPr marL="723900" indent="-2667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2pPr>
                      <a:lvl3pPr marL="1233488" indent="-319088">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3pPr>
                      <a:lvl4pPr marL="17272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4pPr>
                      <a:lvl5pPr marL="21844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5pPr>
                      <a:lvl6pPr marL="26416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6pPr>
                      <a:lvl7pPr marL="30988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7pPr>
                      <a:lvl8pPr marL="35560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8pPr>
                      <a:lvl9pPr marL="40132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9pPr>
                    </a:lstStyle>
                    <a:p>
                      <a:pPr marL="0" marR="0" lvl="0" indent="0" algn="ctr" defTabSz="914400" rtl="0" eaLnBrk="1"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Arial"/>
                          <a:cs typeface="Times New Roman"/>
                          <a:sym typeface="Calibri" panose="020F0502020204030204" pitchFamily="34" charset="0"/>
                        </a:rPr>
                        <a:t>Where? </a:t>
                      </a: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FC000"/>
                    </a:solidFill>
                  </a:tcPr>
                </a:tc>
                <a:tc>
                  <a:txBody>
                    <a:bodyPr/>
                    <a:lstStyle>
                      <a:lvl1pPr>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1pPr>
                      <a:lvl2pPr marL="723900" indent="-2667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2pPr>
                      <a:lvl3pPr marL="1233488" indent="-319088">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3pPr>
                      <a:lvl4pPr marL="17272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4pPr>
                      <a:lvl5pPr marL="21844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5pPr>
                      <a:lvl6pPr marL="26416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6pPr>
                      <a:lvl7pPr marL="30988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7pPr>
                      <a:lvl8pPr marL="35560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8pPr>
                      <a:lvl9pPr marL="40132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9pPr>
                    </a:lstStyle>
                    <a:p>
                      <a:pPr marL="0" marR="0" lvl="0" indent="0" algn="ctr" defTabSz="914400" rtl="0" eaLnBrk="1"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Arial"/>
                          <a:cs typeface="Times New Roman"/>
                          <a:sym typeface="Calibri" panose="020F0502020204030204" pitchFamily="34" charset="0"/>
                        </a:rPr>
                        <a:t>When?</a:t>
                      </a: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FFF00"/>
                    </a:solidFill>
                  </a:tcPr>
                </a:tc>
                <a:tc>
                  <a:txBody>
                    <a:bodyPr/>
                    <a:lstStyle>
                      <a:lvl1pPr>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1pPr>
                      <a:lvl2pPr marL="723900" indent="-2667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2pPr>
                      <a:lvl3pPr marL="1233488" indent="-319088">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3pPr>
                      <a:lvl4pPr marL="17272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4pPr>
                      <a:lvl5pPr marL="21844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5pPr>
                      <a:lvl6pPr marL="26416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6pPr>
                      <a:lvl7pPr marL="30988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7pPr>
                      <a:lvl8pPr marL="35560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8pPr>
                      <a:lvl9pPr marL="40132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9pPr>
                    </a:lstStyle>
                    <a:p>
                      <a:pPr marL="0" marR="0" lvl="0" indent="0" algn="ctr" defTabSz="914400" rtl="0" eaLnBrk="1"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Arial"/>
                          <a:cs typeface="Times New Roman"/>
                          <a:sym typeface="Calibri" panose="020F0502020204030204" pitchFamily="34" charset="0"/>
                        </a:rPr>
                        <a:t>Who?</a:t>
                      </a: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92D050"/>
                    </a:solidFill>
                  </a:tcPr>
                </a:tc>
                <a:tc>
                  <a:txBody>
                    <a:bodyPr/>
                    <a:lstStyle>
                      <a:lvl1pPr>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1pPr>
                      <a:lvl2pPr marL="723900" indent="-2667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2pPr>
                      <a:lvl3pPr marL="1233488" indent="-319088">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3pPr>
                      <a:lvl4pPr marL="17272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4pPr>
                      <a:lvl5pPr marL="21844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5pPr>
                      <a:lvl6pPr marL="26416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6pPr>
                      <a:lvl7pPr marL="30988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7pPr>
                      <a:lvl8pPr marL="35560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8pPr>
                      <a:lvl9pPr marL="40132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9pPr>
                    </a:lstStyle>
                    <a:p>
                      <a:pPr marL="0" marR="0" lvl="0" indent="0" algn="ctr" defTabSz="914400" rtl="0" eaLnBrk="1"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Arial"/>
                          <a:cs typeface="Times New Roman"/>
                          <a:sym typeface="Calibri" panose="020F0502020204030204" pitchFamily="34" charset="0"/>
                        </a:rPr>
                        <a:t>Why?</a:t>
                      </a: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00B0F0"/>
                    </a:solidFill>
                  </a:tcPr>
                </a:tc>
                <a:tc>
                  <a:txBody>
                    <a:bodyPr/>
                    <a:lstStyle>
                      <a:lvl1pPr>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1pPr>
                      <a:lvl2pPr marL="723900" indent="-2667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2pPr>
                      <a:lvl3pPr marL="1233488" indent="-319088">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3pPr>
                      <a:lvl4pPr marL="17272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4pPr>
                      <a:lvl5pPr marL="21844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5pPr>
                      <a:lvl6pPr marL="26416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6pPr>
                      <a:lvl7pPr marL="30988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7pPr>
                      <a:lvl8pPr marL="35560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8pPr>
                      <a:lvl9pPr marL="40132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9pPr>
                    </a:lstStyle>
                    <a:p>
                      <a:pPr marL="0" marR="0" lvl="0" indent="0" algn="ctr" defTabSz="914400" rtl="0" eaLnBrk="1"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Arial"/>
                          <a:cs typeface="Times New Roman"/>
                          <a:sym typeface="Calibri" panose="020F0502020204030204" pitchFamily="34" charset="0"/>
                        </a:rPr>
                        <a:t>How?</a:t>
                      </a: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0070C0"/>
                    </a:solidFill>
                  </a:tcPr>
                </a:tc>
                <a:tc>
                  <a:txBody>
                    <a:bodyPr/>
                    <a:lstStyle>
                      <a:lvl1pPr>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1pPr>
                      <a:lvl2pPr marL="723900" indent="-2667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2pPr>
                      <a:lvl3pPr marL="1233488" indent="-319088">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3pPr>
                      <a:lvl4pPr marL="17272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4pPr>
                      <a:lvl5pPr marL="21844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5pPr>
                      <a:lvl6pPr marL="26416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6pPr>
                      <a:lvl7pPr marL="30988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7pPr>
                      <a:lvl8pPr marL="35560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8pPr>
                      <a:lvl9pPr marL="40132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9pPr>
                    </a:lstStyle>
                    <a:p>
                      <a:pPr marL="0" marR="0" lvl="0" indent="0" algn="ctr" defTabSz="914400" rtl="0" eaLnBrk="1"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Arial"/>
                          <a:cs typeface="Times New Roman"/>
                          <a:sym typeface="Calibri" panose="020F0502020204030204" pitchFamily="34" charset="0"/>
                        </a:rPr>
                        <a:t>How much?</a:t>
                      </a: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7030A0"/>
                    </a:solidFill>
                  </a:tcPr>
                </a:tc>
                <a:extLst>
                  <a:ext uri="{0D108BD9-81ED-4DB2-BD59-A6C34878D82A}">
                    <a16:rowId xmlns:a16="http://schemas.microsoft.com/office/drawing/2014/main" val="818781797"/>
                  </a:ext>
                </a:extLst>
              </a:tr>
              <a:tr h="3062905">
                <a:tc>
                  <a:txBody>
                    <a:bodyPr/>
                    <a:lstStyle>
                      <a:lvl1pPr>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1pPr>
                      <a:lvl2pPr marL="723900" indent="-2667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2pPr>
                      <a:lvl3pPr marL="1233488" indent="-319088">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3pPr>
                      <a:lvl4pPr marL="17272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4pPr>
                      <a:lvl5pPr marL="21844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5pPr>
                      <a:lvl6pPr marL="26416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6pPr>
                      <a:lvl7pPr marL="30988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7pPr>
                      <a:lvl8pPr marL="35560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8pPr>
                      <a:lvl9pPr marL="40132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9pPr>
                    </a:lstStyle>
                    <a:p>
                      <a:pPr marL="0" marR="0" lvl="0" indent="0" algn="ctr" rtl="0" eaLnBrk="1" fontAlgn="base" latinLnBrk="0" hangingPunct="0">
                        <a:lnSpc>
                          <a:spcPct val="100000"/>
                        </a:lnSpc>
                        <a:spcBef>
                          <a:spcPct val="0"/>
                        </a:spcBef>
                        <a:spcAft>
                          <a:spcPct val="0"/>
                        </a:spcAft>
                        <a:buClrTx/>
                        <a:buSzTx/>
                        <a:buFontTx/>
                        <a:buNone/>
                      </a:pPr>
                      <a:endParaRPr lang="en-US" sz="1600" b="0" kern="1200">
                        <a:solidFill>
                          <a:srgbClr val="000000"/>
                        </a:solidFill>
                        <a:effectLst/>
                        <a:latin typeface="Arial"/>
                        <a:ea typeface="+mn-ea"/>
                        <a:cs typeface="Times New Roman"/>
                      </a:endParaRPr>
                    </a:p>
                    <a:p>
                      <a:pPr marL="0" marR="0" lvl="0" indent="0" algn="ctr">
                        <a:lnSpc>
                          <a:spcPct val="100000"/>
                        </a:lnSpc>
                        <a:spcBef>
                          <a:spcPct val="0"/>
                        </a:spcBef>
                        <a:spcAft>
                          <a:spcPct val="0"/>
                        </a:spcAft>
                        <a:buClrTx/>
                        <a:buSzTx/>
                        <a:buFontTx/>
                        <a:buNone/>
                      </a:pPr>
                      <a:r>
                        <a:rPr lang="en-US" sz="1600" b="0" kern="1200">
                          <a:solidFill>
                            <a:srgbClr val="000000"/>
                          </a:solidFill>
                          <a:effectLst/>
                          <a:latin typeface="Arial"/>
                          <a:ea typeface="+mn-ea"/>
                          <a:cs typeface="Times New Roman"/>
                          <a:sym typeface="Calibri" panose="020F0502020204030204" pitchFamily="34" charset="0"/>
                        </a:rPr>
                        <a:t>The issue is that the sales </a:t>
                      </a:r>
                      <a:r>
                        <a:rPr lang="en-US" sz="1600" b="0" kern="1200">
                          <a:solidFill>
                            <a:srgbClr val="000000"/>
                          </a:solidFill>
                          <a:effectLst/>
                          <a:latin typeface="Arial"/>
                          <a:ea typeface="+mn-ea"/>
                          <a:cs typeface="Times New Roman"/>
                        </a:rPr>
                        <a:t>have  </a:t>
                      </a:r>
                      <a:r>
                        <a:rPr lang="en-US" sz="1600" b="0" kern="1200">
                          <a:solidFill>
                            <a:srgbClr val="000000"/>
                          </a:solidFill>
                          <a:effectLst/>
                          <a:latin typeface="Arial"/>
                          <a:ea typeface="+mn-ea"/>
                          <a:cs typeface="Times New Roman"/>
                          <a:sym typeface="Calibri" panose="020F0502020204030204" pitchFamily="34" charset="0"/>
                        </a:rPr>
                        <a:t>decreased by 30</a:t>
                      </a:r>
                      <a:r>
                        <a:rPr lang="en-US" sz="1600" b="0" kern="1200">
                          <a:solidFill>
                            <a:srgbClr val="000000"/>
                          </a:solidFill>
                          <a:effectLst/>
                          <a:latin typeface="Arial"/>
                          <a:ea typeface="+mn-ea"/>
                          <a:cs typeface="Times New Roman"/>
                        </a:rPr>
                        <a:t>% and competition</a:t>
                      </a:r>
                      <a:r>
                        <a:rPr lang="en-US" sz="1600" b="0" kern="1200">
                          <a:solidFill>
                            <a:srgbClr val="000000"/>
                          </a:solidFill>
                          <a:effectLst/>
                          <a:latin typeface="Arial"/>
                          <a:ea typeface="+mn-ea"/>
                          <a:cs typeface="Times New Roman"/>
                          <a:sym typeface="Calibri" panose="020F0502020204030204" pitchFamily="34" charset="0"/>
                        </a:rPr>
                        <a:t> was </a:t>
                      </a:r>
                      <a:r>
                        <a:rPr lang="en-US" sz="1600" b="0" kern="1200">
                          <a:solidFill>
                            <a:srgbClr val="000000"/>
                          </a:solidFill>
                          <a:effectLst/>
                          <a:latin typeface="Arial"/>
                          <a:ea typeface="+mn-ea"/>
                          <a:cs typeface="Times New Roman"/>
                        </a:rPr>
                        <a:t>become  stronger</a:t>
                      </a:r>
                      <a:r>
                        <a:rPr lang="en-US" sz="1600" b="0" kern="1200">
                          <a:solidFill>
                            <a:srgbClr val="000000"/>
                          </a:solidFill>
                          <a:effectLst/>
                          <a:latin typeface="Arial"/>
                          <a:ea typeface="+mn-ea"/>
                          <a:cs typeface="Times New Roman"/>
                          <a:sym typeface="Calibri" panose="020F0502020204030204" pitchFamily="34" charset="0"/>
                        </a:rPr>
                        <a:t> (</a:t>
                      </a:r>
                      <a:r>
                        <a:rPr lang="en-US" sz="1600" b="0" kern="1200" err="1">
                          <a:solidFill>
                            <a:srgbClr val="000000"/>
                          </a:solidFill>
                          <a:effectLst/>
                          <a:latin typeface="Arial"/>
                          <a:ea typeface="+mn-ea"/>
                          <a:cs typeface="Times New Roman"/>
                        </a:rPr>
                        <a:t>Rouanagi</a:t>
                      </a:r>
                      <a:r>
                        <a:rPr lang="en-US" sz="1600" b="0" kern="1200">
                          <a:solidFill>
                            <a:srgbClr val="000000"/>
                          </a:solidFill>
                          <a:effectLst/>
                          <a:latin typeface="Arial"/>
                          <a:ea typeface="+mn-ea"/>
                          <a:cs typeface="Times New Roman"/>
                          <a:sym typeface="Calibri" panose="020F0502020204030204" pitchFamily="34" charset="0"/>
                        </a:rPr>
                        <a:t>, Jarrar and Dana, 2021).</a:t>
                      </a:r>
                      <a:endParaRPr kumimoji="0" lang="en-US" altLang="en-US" sz="1600" b="0" i="0" u="none" strike="noStrike" cap="none" normalizeH="0" baseline="0">
                        <a:ln>
                          <a:noFill/>
                        </a:ln>
                        <a:solidFill>
                          <a:srgbClr val="000000"/>
                        </a:solidFill>
                        <a:effectLst/>
                        <a:latin typeface="Arial"/>
                        <a:cs typeface="Times New Roman"/>
                        <a:sym typeface="Calibri" panose="020F0502020204030204" pitchFamily="34" charset="0"/>
                      </a:endParaRPr>
                    </a:p>
                  </a:txBody>
                  <a:tcPr marL="45720" marR="4572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F0000"/>
                    </a:solidFill>
                  </a:tcPr>
                </a:tc>
                <a:tc>
                  <a:txBody>
                    <a:bodyPr/>
                    <a:lstStyle>
                      <a:lvl1pPr>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1pPr>
                      <a:lvl2pPr marL="723900" indent="-2667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2pPr>
                      <a:lvl3pPr marL="1233488" indent="-319088">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3pPr>
                      <a:lvl4pPr marL="17272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4pPr>
                      <a:lvl5pPr marL="21844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5pPr>
                      <a:lvl6pPr marL="26416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6pPr>
                      <a:lvl7pPr marL="30988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7pPr>
                      <a:lvl8pPr marL="35560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8pPr>
                      <a:lvl9pPr marL="40132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9pPr>
                    </a:lstStyle>
                    <a:p>
                      <a:pPr marL="0" marR="0" lvl="0" indent="0" algn="ctr" rtl="0" eaLnBrk="1" fontAlgn="base" latinLnBrk="0" hangingPunct="0">
                        <a:lnSpc>
                          <a:spcPct val="100000"/>
                        </a:lnSpc>
                        <a:spcBef>
                          <a:spcPct val="0"/>
                        </a:spcBef>
                        <a:spcAft>
                          <a:spcPct val="0"/>
                        </a:spcAft>
                        <a:buClrTx/>
                        <a:buSzTx/>
                        <a:buFontTx/>
                        <a:buNone/>
                      </a:pPr>
                      <a:endParaRPr lang="en-US" sz="1600" b="0" kern="1200">
                        <a:solidFill>
                          <a:srgbClr val="000000"/>
                        </a:solidFill>
                        <a:effectLst/>
                        <a:latin typeface="Arial"/>
                        <a:ea typeface="+mn-ea"/>
                        <a:cs typeface="Times New Roman"/>
                      </a:endParaRPr>
                    </a:p>
                    <a:p>
                      <a:pPr marL="0" marR="0" lvl="0" indent="0" algn="ctr">
                        <a:lnSpc>
                          <a:spcPct val="100000"/>
                        </a:lnSpc>
                        <a:spcBef>
                          <a:spcPct val="0"/>
                        </a:spcBef>
                        <a:spcAft>
                          <a:spcPct val="0"/>
                        </a:spcAft>
                        <a:buClrTx/>
                        <a:buSzTx/>
                        <a:buFontTx/>
                        <a:buNone/>
                      </a:pPr>
                      <a:r>
                        <a:rPr lang="en-US" sz="1600" b="0" kern="1200">
                          <a:solidFill>
                            <a:srgbClr val="000000"/>
                          </a:solidFill>
                          <a:effectLst/>
                          <a:latin typeface="Arial"/>
                          <a:ea typeface="+mn-ea"/>
                          <a:cs typeface="Times New Roman"/>
                          <a:sym typeface="Calibri" panose="020F0502020204030204" pitchFamily="34" charset="0"/>
                        </a:rPr>
                        <a:t>The issue is </a:t>
                      </a:r>
                      <a:r>
                        <a:rPr lang="en-US" sz="1600" b="0" kern="1200">
                          <a:solidFill>
                            <a:srgbClr val="000000"/>
                          </a:solidFill>
                          <a:effectLst/>
                          <a:latin typeface="Arial"/>
                          <a:ea typeface="+mn-ea"/>
                          <a:cs typeface="Times New Roman"/>
                        </a:rPr>
                        <a:t>occurring Norwich</a:t>
                      </a:r>
                      <a:r>
                        <a:rPr lang="en-US" sz="1600" b="0" kern="1200">
                          <a:solidFill>
                            <a:srgbClr val="000000"/>
                          </a:solidFill>
                          <a:effectLst/>
                          <a:latin typeface="Arial"/>
                          <a:ea typeface="+mn-ea"/>
                          <a:cs typeface="Times New Roman"/>
                          <a:sym typeface="Calibri" panose="020F0502020204030204" pitchFamily="34" charset="0"/>
                        </a:rPr>
                        <a:t>, UK, </a:t>
                      </a:r>
                      <a:r>
                        <a:rPr lang="en-US" sz="1600" b="0" kern="1200">
                          <a:solidFill>
                            <a:srgbClr val="000000"/>
                          </a:solidFill>
                          <a:effectLst/>
                          <a:latin typeface="Arial"/>
                          <a:ea typeface="+mn-ea"/>
                          <a:cs typeface="Times New Roman"/>
                        </a:rPr>
                        <a:t>on</a:t>
                      </a:r>
                      <a:r>
                        <a:rPr lang="en-US" sz="1600" b="0" kern="1200">
                          <a:solidFill>
                            <a:srgbClr val="000000"/>
                          </a:solidFill>
                          <a:effectLst/>
                          <a:latin typeface="Arial"/>
                          <a:ea typeface="+mn-ea"/>
                          <a:cs typeface="Times New Roman"/>
                          <a:sym typeface="Calibri" panose="020F0502020204030204" pitchFamily="34" charset="0"/>
                        </a:rPr>
                        <a:t> the high street </a:t>
                      </a:r>
                      <a:r>
                        <a:rPr lang="en-US" sz="1600" b="0" kern="1200">
                          <a:solidFill>
                            <a:srgbClr val="000000"/>
                          </a:solidFill>
                          <a:effectLst/>
                          <a:latin typeface="Arial"/>
                          <a:ea typeface="+mn-ea"/>
                          <a:cs typeface="Times New Roman"/>
                        </a:rPr>
                        <a:t>where the shop is located.</a:t>
                      </a:r>
                      <a:endParaRPr kumimoji="0" lang="en-US" altLang="en-US" sz="1600" b="0" i="0" u="none" strike="noStrike" cap="none" normalizeH="0" baseline="0">
                        <a:ln>
                          <a:noFill/>
                        </a:ln>
                        <a:solidFill>
                          <a:srgbClr val="000000"/>
                        </a:solidFill>
                        <a:effectLst/>
                        <a:latin typeface="Arial"/>
                        <a:cs typeface="Times New Roman"/>
                        <a:sym typeface="Calibri" panose="020F0502020204030204" pitchFamily="34" charset="0"/>
                      </a:endParaRPr>
                    </a:p>
                  </a:txBody>
                  <a:tcPr marL="45720" marR="4572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FC000"/>
                    </a:solidFill>
                  </a:tcPr>
                </a:tc>
                <a:tc>
                  <a:txBody>
                    <a:bodyPr/>
                    <a:lstStyle>
                      <a:lvl1pPr>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1pPr>
                      <a:lvl2pPr marL="723900" indent="-2667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2pPr>
                      <a:lvl3pPr marL="1233488" indent="-319088">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3pPr>
                      <a:lvl4pPr marL="17272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4pPr>
                      <a:lvl5pPr marL="21844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5pPr>
                      <a:lvl6pPr marL="26416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6pPr>
                      <a:lvl7pPr marL="30988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7pPr>
                      <a:lvl8pPr marL="35560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8pPr>
                      <a:lvl9pPr marL="40132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9pPr>
                    </a:lstStyle>
                    <a:p>
                      <a:pPr marL="0" marR="0" lvl="0" indent="0" algn="ctr" rtl="0" eaLnBrk="1" fontAlgn="base" latinLnBrk="0" hangingPunct="0">
                        <a:lnSpc>
                          <a:spcPct val="100000"/>
                        </a:lnSpc>
                        <a:spcBef>
                          <a:spcPct val="0"/>
                        </a:spcBef>
                        <a:spcAft>
                          <a:spcPct val="0"/>
                        </a:spcAft>
                        <a:buClrTx/>
                        <a:buSzTx/>
                        <a:buFontTx/>
                        <a:buNone/>
                      </a:pPr>
                      <a:endParaRPr lang="en-US" sz="1600" b="0" kern="1200">
                        <a:solidFill>
                          <a:srgbClr val="000000"/>
                        </a:solidFill>
                        <a:effectLst/>
                        <a:latin typeface="Arial"/>
                        <a:ea typeface="+mn-ea"/>
                        <a:cs typeface="Times New Roman"/>
                      </a:endParaRPr>
                    </a:p>
                    <a:p>
                      <a:pPr marL="0" marR="0" lvl="0" indent="0" algn="ctr">
                        <a:lnSpc>
                          <a:spcPct val="100000"/>
                        </a:lnSpc>
                        <a:spcBef>
                          <a:spcPct val="0"/>
                        </a:spcBef>
                        <a:spcAft>
                          <a:spcPct val="0"/>
                        </a:spcAft>
                        <a:buClrTx/>
                        <a:buSzTx/>
                        <a:buFontTx/>
                        <a:buNone/>
                      </a:pPr>
                      <a:r>
                        <a:rPr lang="en-US" sz="1600" b="0" kern="1200">
                          <a:solidFill>
                            <a:srgbClr val="000000"/>
                          </a:solidFill>
                          <a:effectLst/>
                          <a:latin typeface="Arial"/>
                          <a:ea typeface="+mn-ea"/>
                          <a:cs typeface="Times New Roman"/>
                          <a:sym typeface="Calibri" panose="020F0502020204030204" pitchFamily="34" charset="0"/>
                        </a:rPr>
                        <a:t>The issue has </a:t>
                      </a:r>
                      <a:r>
                        <a:rPr lang="en-US" sz="1600" b="0" kern="1200">
                          <a:solidFill>
                            <a:srgbClr val="000000"/>
                          </a:solidFill>
                          <a:effectLst/>
                          <a:latin typeface="Arial"/>
                          <a:ea typeface="+mn-ea"/>
                          <a:cs typeface="Times New Roman"/>
                        </a:rPr>
                        <a:t>developed </a:t>
                      </a:r>
                      <a:r>
                        <a:rPr lang="en-US" sz="1600" b="0" kern="1200">
                          <a:solidFill>
                            <a:srgbClr val="000000"/>
                          </a:solidFill>
                          <a:effectLst/>
                          <a:latin typeface="Arial"/>
                          <a:ea typeface="+mn-ea"/>
                          <a:cs typeface="Times New Roman"/>
                          <a:sym typeface="Calibri" panose="020F0502020204030204" pitchFamily="34" charset="0"/>
                        </a:rPr>
                        <a:t>over the past 12 months.</a:t>
                      </a:r>
                      <a:endParaRPr kumimoji="0" lang="en-US" altLang="en-US" sz="1600" b="0" i="0" u="none" strike="noStrike" cap="none" normalizeH="0" baseline="0">
                        <a:ln>
                          <a:noFill/>
                        </a:ln>
                        <a:solidFill>
                          <a:srgbClr val="000000"/>
                        </a:solidFill>
                        <a:effectLst/>
                        <a:latin typeface="Arial"/>
                        <a:cs typeface="Times New Roman"/>
                        <a:sym typeface="Calibri" panose="020F0502020204030204" pitchFamily="34" charset="0"/>
                      </a:endParaRPr>
                    </a:p>
                  </a:txBody>
                  <a:tcPr marL="45720" marR="4572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FFF00"/>
                    </a:solidFill>
                  </a:tcPr>
                </a:tc>
                <a:tc>
                  <a:txBody>
                    <a:bodyPr/>
                    <a:lstStyle>
                      <a:lvl1pPr>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1pPr>
                      <a:lvl2pPr marL="723900" indent="-2667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2pPr>
                      <a:lvl3pPr marL="1233488" indent="-319088">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3pPr>
                      <a:lvl4pPr marL="17272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4pPr>
                      <a:lvl5pPr marL="21844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5pPr>
                      <a:lvl6pPr marL="26416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6pPr>
                      <a:lvl7pPr marL="30988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7pPr>
                      <a:lvl8pPr marL="35560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8pPr>
                      <a:lvl9pPr marL="40132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9pPr>
                    </a:lstStyle>
                    <a:p>
                      <a:pPr marL="0" marR="0" lvl="0" indent="0" algn="ctr" rtl="0" eaLnBrk="1" fontAlgn="base" latinLnBrk="0" hangingPunct="0">
                        <a:lnSpc>
                          <a:spcPct val="100000"/>
                        </a:lnSpc>
                        <a:spcBef>
                          <a:spcPct val="0"/>
                        </a:spcBef>
                        <a:spcAft>
                          <a:spcPct val="0"/>
                        </a:spcAft>
                        <a:buClrTx/>
                        <a:buSzTx/>
                        <a:buFontTx/>
                        <a:buNone/>
                      </a:pPr>
                      <a:endParaRPr lang="en-US" sz="1600" b="0" kern="1200">
                        <a:solidFill>
                          <a:srgbClr val="000000"/>
                        </a:solidFill>
                        <a:effectLst/>
                        <a:latin typeface="Arial"/>
                        <a:ea typeface="+mn-ea"/>
                        <a:cs typeface="Times New Roman"/>
                      </a:endParaRPr>
                    </a:p>
                    <a:p>
                      <a:pPr marL="0" marR="0" lvl="0" indent="0" algn="ctr">
                        <a:lnSpc>
                          <a:spcPct val="100000"/>
                        </a:lnSpc>
                        <a:spcBef>
                          <a:spcPct val="0"/>
                        </a:spcBef>
                        <a:spcAft>
                          <a:spcPct val="0"/>
                        </a:spcAft>
                        <a:buClrTx/>
                        <a:buSzTx/>
                        <a:buFontTx/>
                        <a:buNone/>
                      </a:pPr>
                      <a:r>
                        <a:rPr lang="en-US" sz="1600" b="0" kern="1200">
                          <a:solidFill>
                            <a:srgbClr val="000000"/>
                          </a:solidFill>
                          <a:effectLst/>
                          <a:latin typeface="Arial"/>
                          <a:ea typeface="+mn-ea"/>
                          <a:cs typeface="Times New Roman"/>
                          <a:sym typeface="Calibri" panose="020F0502020204030204" pitchFamily="34" charset="0"/>
                        </a:rPr>
                        <a:t>The main </a:t>
                      </a:r>
                      <a:r>
                        <a:rPr lang="en-US" sz="1600" b="0" kern="1200">
                          <a:solidFill>
                            <a:srgbClr val="000000"/>
                          </a:solidFill>
                          <a:effectLst/>
                          <a:latin typeface="Arial"/>
                          <a:ea typeface="+mn-ea"/>
                          <a:cs typeface="Times New Roman"/>
                        </a:rPr>
                        <a:t>stakeholders affected</a:t>
                      </a:r>
                      <a:r>
                        <a:rPr lang="en-US" sz="1600" b="0" kern="1200">
                          <a:solidFill>
                            <a:srgbClr val="000000"/>
                          </a:solidFill>
                          <a:effectLst/>
                          <a:latin typeface="Arial"/>
                          <a:ea typeface="+mn-ea"/>
                          <a:cs typeface="Times New Roman"/>
                          <a:sym typeface="Calibri" panose="020F0502020204030204" pitchFamily="34" charset="0"/>
                        </a:rPr>
                        <a:t> are the </a:t>
                      </a:r>
                      <a:r>
                        <a:rPr lang="en-US" sz="1600" b="0" kern="1200">
                          <a:solidFill>
                            <a:srgbClr val="000000"/>
                          </a:solidFill>
                          <a:effectLst/>
                          <a:latin typeface="Arial"/>
                          <a:ea typeface="+mn-ea"/>
                          <a:cs typeface="Times New Roman"/>
                        </a:rPr>
                        <a:t>business owners </a:t>
                      </a:r>
                      <a:r>
                        <a:rPr lang="en-US" sz="1600" b="0" kern="1200">
                          <a:solidFill>
                            <a:srgbClr val="000000"/>
                          </a:solidFill>
                          <a:effectLst/>
                          <a:latin typeface="Arial"/>
                          <a:ea typeface="+mn-ea"/>
                          <a:cs typeface="Times New Roman"/>
                          <a:sym typeface="Calibri" panose="020F0502020204030204" pitchFamily="34" charset="0"/>
                        </a:rPr>
                        <a:t>(Liam and Priya Patel) and their customers.</a:t>
                      </a:r>
                      <a:endParaRPr kumimoji="0" lang="en-US" altLang="en-US" sz="1600" b="0" i="0" u="none" strike="noStrike" cap="none" normalizeH="0" baseline="0">
                        <a:ln>
                          <a:noFill/>
                        </a:ln>
                        <a:solidFill>
                          <a:srgbClr val="000000"/>
                        </a:solidFill>
                        <a:effectLst/>
                        <a:latin typeface="Arial"/>
                        <a:cs typeface="Times New Roman"/>
                        <a:sym typeface="Calibri" panose="020F0502020204030204" pitchFamily="34" charset="0"/>
                      </a:endParaRPr>
                    </a:p>
                  </a:txBody>
                  <a:tcPr marL="45720" marR="4572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92D050"/>
                    </a:solidFill>
                  </a:tcPr>
                </a:tc>
                <a:tc>
                  <a:txBody>
                    <a:bodyPr/>
                    <a:lstStyle>
                      <a:lvl1pPr>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1pPr>
                      <a:lvl2pPr marL="723900" indent="-2667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2pPr>
                      <a:lvl3pPr marL="1233488" indent="-319088">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3pPr>
                      <a:lvl4pPr marL="17272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4pPr>
                      <a:lvl5pPr marL="21844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5pPr>
                      <a:lvl6pPr marL="26416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6pPr>
                      <a:lvl7pPr marL="30988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7pPr>
                      <a:lvl8pPr marL="35560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8pPr>
                      <a:lvl9pPr marL="40132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9pPr>
                    </a:lstStyle>
                    <a:p>
                      <a:pPr marL="0" marR="0" lvl="0" indent="0" algn="ctr" rtl="0" eaLnBrk="1" fontAlgn="base" latinLnBrk="0" hangingPunct="0">
                        <a:lnSpc>
                          <a:spcPct val="100000"/>
                        </a:lnSpc>
                        <a:spcBef>
                          <a:spcPct val="0"/>
                        </a:spcBef>
                        <a:spcAft>
                          <a:spcPct val="0"/>
                        </a:spcAft>
                        <a:buClrTx/>
                        <a:buSzTx/>
                        <a:buFontTx/>
                        <a:buNone/>
                      </a:pPr>
                      <a:endParaRPr lang="en-US" sz="1600" b="0" kern="1200">
                        <a:solidFill>
                          <a:srgbClr val="000000"/>
                        </a:solidFill>
                        <a:effectLst/>
                        <a:latin typeface="Arial"/>
                        <a:ea typeface="+mn-ea"/>
                        <a:cs typeface="Times New Roman"/>
                      </a:endParaRPr>
                    </a:p>
                    <a:p>
                      <a:pPr marL="0" marR="0" lvl="0" indent="0" algn="ctr">
                        <a:lnSpc>
                          <a:spcPct val="100000"/>
                        </a:lnSpc>
                        <a:spcBef>
                          <a:spcPct val="0"/>
                        </a:spcBef>
                        <a:spcAft>
                          <a:spcPct val="0"/>
                        </a:spcAft>
                        <a:buClrTx/>
                        <a:buSzTx/>
                        <a:buFontTx/>
                        <a:buNone/>
                      </a:pPr>
                      <a:r>
                        <a:rPr lang="en-US" sz="1600" b="0" kern="1200">
                          <a:solidFill>
                            <a:srgbClr val="000000"/>
                          </a:solidFill>
                          <a:effectLst/>
                          <a:latin typeface="Arial"/>
                          <a:ea typeface="+mn-ea"/>
                          <a:cs typeface="Times New Roman"/>
                          <a:sym typeface="Calibri" panose="020F0502020204030204" pitchFamily="34" charset="0"/>
                        </a:rPr>
                        <a:t>The problem is </a:t>
                      </a:r>
                      <a:r>
                        <a:rPr lang="en-US" sz="1600" b="0" kern="1200">
                          <a:solidFill>
                            <a:srgbClr val="000000"/>
                          </a:solidFill>
                          <a:effectLst/>
                          <a:latin typeface="Arial"/>
                          <a:ea typeface="+mn-ea"/>
                          <a:cs typeface="Times New Roman"/>
                        </a:rPr>
                        <a:t>due </a:t>
                      </a:r>
                      <a:r>
                        <a:rPr lang="en-US" sz="1600" b="0" kern="1200">
                          <a:solidFill>
                            <a:srgbClr val="000000"/>
                          </a:solidFill>
                          <a:effectLst/>
                          <a:latin typeface="Arial"/>
                          <a:ea typeface="+mn-ea"/>
                          <a:cs typeface="Times New Roman"/>
                          <a:sym typeface="Calibri" panose="020F0502020204030204" pitchFamily="34" charset="0"/>
                        </a:rPr>
                        <a:t>economic difficulties, the shift towards online shopping, </a:t>
                      </a:r>
                      <a:r>
                        <a:rPr lang="en-US" sz="1600" b="0" kern="1200">
                          <a:solidFill>
                            <a:srgbClr val="000000"/>
                          </a:solidFill>
                          <a:effectLst/>
                          <a:latin typeface="Arial"/>
                          <a:ea typeface="+mn-ea"/>
                          <a:cs typeface="Times New Roman"/>
                        </a:rPr>
                        <a:t>rising </a:t>
                      </a:r>
                      <a:r>
                        <a:rPr lang="en-US" sz="1600" b="0" kern="1200">
                          <a:solidFill>
                            <a:srgbClr val="000000"/>
                          </a:solidFill>
                          <a:effectLst/>
                          <a:latin typeface="Arial"/>
                          <a:ea typeface="+mn-ea"/>
                          <a:cs typeface="Times New Roman"/>
                          <a:sym typeface="Calibri" panose="020F0502020204030204" pitchFamily="34" charset="0"/>
                        </a:rPr>
                        <a:t>costs, and </a:t>
                      </a:r>
                      <a:r>
                        <a:rPr lang="en-US" sz="1600" b="0" kern="1200">
                          <a:solidFill>
                            <a:srgbClr val="000000"/>
                          </a:solidFill>
                          <a:effectLst/>
                          <a:latin typeface="Arial"/>
                          <a:ea typeface="+mn-ea"/>
                          <a:cs typeface="Times New Roman"/>
                        </a:rPr>
                        <a:t>increased </a:t>
                      </a:r>
                      <a:r>
                        <a:rPr lang="en-US" sz="1600" b="0" kern="1200">
                          <a:solidFill>
                            <a:srgbClr val="000000"/>
                          </a:solidFill>
                          <a:effectLst/>
                          <a:latin typeface="Arial"/>
                          <a:ea typeface="+mn-ea"/>
                          <a:cs typeface="Times New Roman"/>
                          <a:sym typeface="Calibri" panose="020F0502020204030204" pitchFamily="34" charset="0"/>
                        </a:rPr>
                        <a:t>competition (</a:t>
                      </a:r>
                      <a:r>
                        <a:rPr lang="en-US" sz="1600" b="0" kern="1200" err="1">
                          <a:solidFill>
                            <a:srgbClr val="000000"/>
                          </a:solidFill>
                          <a:effectLst/>
                          <a:latin typeface="Arial"/>
                          <a:ea typeface="+mn-ea"/>
                          <a:cs typeface="Times New Roman"/>
                          <a:sym typeface="Calibri" panose="020F0502020204030204" pitchFamily="34" charset="0"/>
                        </a:rPr>
                        <a:t>Purcărea</a:t>
                      </a:r>
                      <a:r>
                        <a:rPr lang="en-US" sz="1600" b="0" kern="1200">
                          <a:solidFill>
                            <a:srgbClr val="000000"/>
                          </a:solidFill>
                          <a:effectLst/>
                          <a:latin typeface="Arial"/>
                          <a:ea typeface="+mn-ea"/>
                          <a:cs typeface="Times New Roman"/>
                          <a:sym typeface="Calibri" panose="020F0502020204030204" pitchFamily="34" charset="0"/>
                        </a:rPr>
                        <a:t> et al., 2022).</a:t>
                      </a:r>
                      <a:endParaRPr kumimoji="0" lang="en-US" altLang="en-US" sz="1600" b="0" i="0" u="none" strike="noStrike" cap="none" normalizeH="0" baseline="0">
                        <a:ln>
                          <a:noFill/>
                        </a:ln>
                        <a:solidFill>
                          <a:srgbClr val="000000"/>
                        </a:solidFill>
                        <a:effectLst/>
                        <a:latin typeface="Arial"/>
                        <a:cs typeface="Times New Roman"/>
                        <a:sym typeface="Calibri" panose="020F0502020204030204" pitchFamily="34" charset="0"/>
                      </a:endParaRPr>
                    </a:p>
                  </a:txBody>
                  <a:tcPr marL="45720" marR="4572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00B0F0"/>
                    </a:solidFill>
                  </a:tcPr>
                </a:tc>
                <a:tc>
                  <a:txBody>
                    <a:bodyPr/>
                    <a:lstStyle>
                      <a:lvl1pPr>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1pPr>
                      <a:lvl2pPr marL="723900" indent="-2667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2pPr>
                      <a:lvl3pPr marL="1233488" indent="-319088">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3pPr>
                      <a:lvl4pPr marL="17272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4pPr>
                      <a:lvl5pPr marL="21844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5pPr>
                      <a:lvl6pPr marL="26416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6pPr>
                      <a:lvl7pPr marL="30988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7pPr>
                      <a:lvl8pPr marL="35560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8pPr>
                      <a:lvl9pPr marL="40132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9pPr>
                    </a:lstStyle>
                    <a:p>
                      <a:pPr marL="0" marR="0" lvl="0" indent="0" algn="ctr" rtl="0" eaLnBrk="1" fontAlgn="base" latinLnBrk="0" hangingPunct="0">
                        <a:lnSpc>
                          <a:spcPct val="100000"/>
                        </a:lnSpc>
                        <a:spcBef>
                          <a:spcPct val="0"/>
                        </a:spcBef>
                        <a:spcAft>
                          <a:spcPct val="0"/>
                        </a:spcAft>
                        <a:buClrTx/>
                        <a:buSzTx/>
                        <a:buFontTx/>
                        <a:buNone/>
                      </a:pPr>
                      <a:endParaRPr lang="en-US" sz="1600" b="0" kern="1200">
                        <a:solidFill>
                          <a:srgbClr val="000000"/>
                        </a:solidFill>
                        <a:effectLst/>
                        <a:latin typeface="Arial"/>
                        <a:ea typeface="+mn-ea"/>
                        <a:cs typeface="Times New Roman"/>
                      </a:endParaRPr>
                    </a:p>
                    <a:p>
                      <a:pPr marL="0" marR="0" lvl="0" indent="0" algn="ctr">
                        <a:lnSpc>
                          <a:spcPct val="100000"/>
                        </a:lnSpc>
                        <a:spcBef>
                          <a:spcPct val="0"/>
                        </a:spcBef>
                        <a:spcAft>
                          <a:spcPct val="0"/>
                        </a:spcAft>
                        <a:buClrTx/>
                        <a:buSzTx/>
                        <a:buFontTx/>
                        <a:buNone/>
                      </a:pPr>
                      <a:r>
                        <a:rPr lang="en-US" sz="1600" b="0" kern="1200">
                          <a:solidFill>
                            <a:srgbClr val="000000"/>
                          </a:solidFill>
                          <a:effectLst/>
                          <a:latin typeface="Arial"/>
                          <a:ea typeface="+mn-ea"/>
                          <a:cs typeface="Times New Roman"/>
                          <a:sym typeface="Calibri" panose="020F0502020204030204" pitchFamily="34" charset="0"/>
                        </a:rPr>
                        <a:t>The company has not </a:t>
                      </a:r>
                      <a:r>
                        <a:rPr lang="en-US" sz="1600" b="0" kern="1200">
                          <a:solidFill>
                            <a:srgbClr val="000000"/>
                          </a:solidFill>
                          <a:effectLst/>
                          <a:latin typeface="Arial"/>
                          <a:ea typeface="+mn-ea"/>
                          <a:cs typeface="Times New Roman"/>
                        </a:rPr>
                        <a:t>modernized</a:t>
                      </a:r>
                      <a:r>
                        <a:rPr lang="en-US" sz="1600" b="0" kern="1200">
                          <a:solidFill>
                            <a:srgbClr val="000000"/>
                          </a:solidFill>
                          <a:effectLst/>
                          <a:latin typeface="Arial"/>
                          <a:ea typeface="+mn-ea"/>
                          <a:cs typeface="Times New Roman"/>
                          <a:sym typeface="Calibri" panose="020F0502020204030204" pitchFamily="34" charset="0"/>
                        </a:rPr>
                        <a:t> its marketing </a:t>
                      </a:r>
                      <a:r>
                        <a:rPr lang="en-US" sz="1600" b="0" kern="1200">
                          <a:solidFill>
                            <a:srgbClr val="000000"/>
                          </a:solidFill>
                          <a:effectLst/>
                          <a:latin typeface="Arial"/>
                          <a:ea typeface="+mn-ea"/>
                          <a:cs typeface="Times New Roman"/>
                        </a:rPr>
                        <a:t>strategies or aligned with </a:t>
                      </a:r>
                      <a:r>
                        <a:rPr lang="en-US" sz="1600" b="0" kern="1200">
                          <a:solidFill>
                            <a:srgbClr val="000000"/>
                          </a:solidFill>
                          <a:effectLst/>
                          <a:latin typeface="Arial"/>
                          <a:ea typeface="+mn-ea"/>
                          <a:cs typeface="Times New Roman"/>
                          <a:sym typeface="Calibri" panose="020F0502020204030204" pitchFamily="34" charset="0"/>
                        </a:rPr>
                        <a:t>digital trends (Kobets, 2024).</a:t>
                      </a:r>
                    </a:p>
                    <a:p>
                      <a:pPr marL="0" marR="0" lvl="0" indent="0" algn="ctr" defTabSz="914400" rtl="0" eaLnBrk="1"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a:ln>
                          <a:noFill/>
                        </a:ln>
                        <a:solidFill>
                          <a:srgbClr val="000000"/>
                        </a:solidFill>
                        <a:effectLst/>
                        <a:latin typeface="Arial"/>
                        <a:cs typeface="Times New Roman"/>
                        <a:sym typeface="Calibri" panose="020F0502020204030204" pitchFamily="34" charset="0"/>
                      </a:endParaRPr>
                    </a:p>
                  </a:txBody>
                  <a:tcPr marL="45720" marR="4572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0070C0"/>
                    </a:solidFill>
                  </a:tcPr>
                </a:tc>
                <a:tc>
                  <a:txBody>
                    <a:bodyPr/>
                    <a:lstStyle>
                      <a:lvl1pPr>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1pPr>
                      <a:lvl2pPr marL="723900" indent="-2667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2pPr>
                      <a:lvl3pPr marL="1233488" indent="-319088">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3pPr>
                      <a:lvl4pPr marL="17272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4pPr>
                      <a:lvl5pPr marL="21844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5pPr>
                      <a:lvl6pPr marL="26416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6pPr>
                      <a:lvl7pPr marL="30988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7pPr>
                      <a:lvl8pPr marL="35560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8pPr>
                      <a:lvl9pPr marL="40132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9pPr>
                    </a:lstStyle>
                    <a:p>
                      <a:pPr marL="0" marR="0" lvl="0" indent="0" algn="ctr" rtl="0" eaLnBrk="1" fontAlgn="base" latinLnBrk="0" hangingPunct="0">
                        <a:lnSpc>
                          <a:spcPct val="100000"/>
                        </a:lnSpc>
                        <a:spcBef>
                          <a:spcPct val="0"/>
                        </a:spcBef>
                        <a:spcAft>
                          <a:spcPct val="0"/>
                        </a:spcAft>
                        <a:buClrTx/>
                        <a:buSzTx/>
                        <a:buFontTx/>
                        <a:buNone/>
                      </a:pPr>
                      <a:endParaRPr lang="en-US" sz="1600" b="0" kern="1200">
                        <a:solidFill>
                          <a:srgbClr val="000000"/>
                        </a:solidFill>
                        <a:effectLst/>
                        <a:latin typeface="Arial"/>
                        <a:ea typeface="+mn-ea"/>
                        <a:cs typeface="Times New Roman"/>
                      </a:endParaRPr>
                    </a:p>
                    <a:p>
                      <a:pPr marL="0" marR="0" lvl="0" indent="0" algn="ctr">
                        <a:lnSpc>
                          <a:spcPct val="100000"/>
                        </a:lnSpc>
                        <a:spcBef>
                          <a:spcPct val="0"/>
                        </a:spcBef>
                        <a:spcAft>
                          <a:spcPct val="0"/>
                        </a:spcAft>
                        <a:buClrTx/>
                        <a:buSzTx/>
                        <a:buFontTx/>
                        <a:buNone/>
                      </a:pPr>
                      <a:r>
                        <a:rPr lang="en-US" sz="1600" b="0" kern="1200">
                          <a:solidFill>
                            <a:srgbClr val="000000"/>
                          </a:solidFill>
                          <a:effectLst/>
                          <a:latin typeface="Arial"/>
                          <a:ea typeface="+mn-ea"/>
                          <a:cs typeface="Times New Roman"/>
                        </a:rPr>
                        <a:t>The 30% drop in sales is </a:t>
                      </a:r>
                      <a:r>
                        <a:rPr lang="en-US" sz="1600" b="0" kern="1200">
                          <a:solidFill>
                            <a:srgbClr val="000000"/>
                          </a:solidFill>
                          <a:effectLst/>
                          <a:latin typeface="Arial"/>
                          <a:ea typeface="+mn-ea"/>
                          <a:cs typeface="Times New Roman"/>
                          <a:sym typeface="Calibri" panose="020F0502020204030204" pitchFamily="34" charset="0"/>
                        </a:rPr>
                        <a:t>a significant loss that has affected profitability</a:t>
                      </a:r>
                      <a:r>
                        <a:rPr lang="en-US" sz="1600" b="0" kern="1200">
                          <a:solidFill>
                            <a:srgbClr val="000000"/>
                          </a:solidFill>
                          <a:effectLst/>
                          <a:latin typeface="Arial"/>
                          <a:ea typeface="+mn-ea"/>
                          <a:cs typeface="Times New Roman"/>
                        </a:rPr>
                        <a:t> </a:t>
                      </a:r>
                      <a:r>
                        <a:rPr lang="en-US" sz="1600" b="0" kern="1200">
                          <a:solidFill>
                            <a:srgbClr val="000000"/>
                          </a:solidFill>
                          <a:effectLst/>
                          <a:latin typeface="Arial"/>
                          <a:ea typeface="+mn-ea"/>
                          <a:cs typeface="Times New Roman"/>
                          <a:sym typeface="Calibri" panose="020F0502020204030204" pitchFamily="34" charset="0"/>
                        </a:rPr>
                        <a:t>(Al-Breiki and Bicer, 2023).</a:t>
                      </a:r>
                      <a:endParaRPr kumimoji="0" lang="en-US" altLang="en-US" sz="1600" b="0" i="0" u="none" strike="noStrike" cap="none" normalizeH="0" baseline="0">
                        <a:ln>
                          <a:noFill/>
                        </a:ln>
                        <a:solidFill>
                          <a:srgbClr val="000000"/>
                        </a:solidFill>
                        <a:effectLst/>
                        <a:latin typeface="Arial"/>
                        <a:cs typeface="Times New Roman"/>
                        <a:sym typeface="Calibri" panose="020F0502020204030204" pitchFamily="34" charset="0"/>
                      </a:endParaRPr>
                    </a:p>
                  </a:txBody>
                  <a:tcPr marL="45720" marR="4572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7030A0"/>
                    </a:solidFill>
                  </a:tcPr>
                </a:tc>
                <a:extLst>
                  <a:ext uri="{0D108BD9-81ED-4DB2-BD59-A6C34878D82A}">
                    <a16:rowId xmlns:a16="http://schemas.microsoft.com/office/drawing/2014/main" val="4128780917"/>
                  </a:ext>
                </a:extLst>
              </a:tr>
            </a:tbl>
          </a:graphicData>
        </a:graphic>
      </p:graphicFrame>
      <p:sp>
        <p:nvSpPr>
          <p:cNvPr id="8316" name="Text Box 124" descr="TextBox 5">
            <a:extLst>
              <a:ext uri="{FF2B5EF4-FFF2-40B4-BE49-F238E27FC236}">
                <a16:creationId xmlns:a16="http://schemas.microsoft.com/office/drawing/2014/main" id="{60E7B746-41E9-02CB-41B8-EEFE6A795AAB}"/>
              </a:ext>
            </a:extLst>
          </p:cNvPr>
          <p:cNvSpPr txBox="1">
            <a:spLocks/>
          </p:cNvSpPr>
          <p:nvPr/>
        </p:nvSpPr>
        <p:spPr bwMode="auto">
          <a:xfrm>
            <a:off x="3112312" y="470972"/>
            <a:ext cx="5967375" cy="52322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cmpd="sng">
                <a:solidFill>
                  <a:srgbClr val="000000"/>
                </a:solidFill>
                <a:prstDash val="solid"/>
                <a:miter lim="400000"/>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45720" tIns="45720" rIns="45720" bIns="45720" anchor="t">
            <a:spAutoFit/>
          </a:bodyPr>
          <a:lstStyle/>
          <a:p>
            <a:pPr algn="ctr"/>
            <a:r>
              <a:rPr lang="en-US" sz="2800" b="1" u="sng">
                <a:latin typeface="Arial"/>
                <a:cs typeface="Times New Roman"/>
              </a:rPr>
              <a:t>5W2H Model </a:t>
            </a:r>
            <a:endParaRPr lang="en-US" altLang="en-US" sz="4000" b="1" u="sng">
              <a:latin typeface="Arial"/>
              <a:cs typeface="Times New Roman"/>
              <a:sym typeface="Arial" panose="020B0604020202020204" pitchFamily="34" charset="0"/>
            </a:endParaRP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bg bwMode="auto">
      <p:bgPr>
        <a:solidFill>
          <a:schemeClr val="bg1"/>
        </a:solidFill>
        <a:effectLst/>
      </p:bgPr>
    </p:bg>
    <p:spTree>
      <p:nvGrpSpPr>
        <p:cNvPr id="1" name=""/>
        <p:cNvGrpSpPr/>
        <p:nvPr/>
      </p:nvGrpSpPr>
      <p:grpSpPr>
        <a:xfrm>
          <a:off x="0" y="0"/>
          <a:ext cx="0" cy="0"/>
          <a:chOff x="0" y="0"/>
          <a:chExt cx="0" cy="0"/>
        </a:xfrm>
      </p:grpSpPr>
      <p:sp>
        <p:nvSpPr>
          <p:cNvPr id="9223" name="Rectangle 922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9217" name="Rectangle 1" descr="Title 1">
            <a:extLst>
              <a:ext uri="{FF2B5EF4-FFF2-40B4-BE49-F238E27FC236}">
                <a16:creationId xmlns:a16="http://schemas.microsoft.com/office/drawing/2014/main" id="{E43453FA-A84D-82AC-F578-FD4ABBC2D12F}"/>
              </a:ext>
            </a:extLst>
          </p:cNvPr>
          <p:cNvSpPr>
            <a:spLocks noGrp="1" noChangeArrowheads="1"/>
          </p:cNvSpPr>
          <p:nvPr>
            <p:ph type="title"/>
          </p:nvPr>
        </p:nvSpPr>
        <p:spPr>
          <a:xfrm>
            <a:off x="721185" y="326361"/>
            <a:ext cx="6188190" cy="615640"/>
          </a:xfrm>
        </p:spPr>
        <p:txBody>
          <a:bodyPr>
            <a:normAutofit/>
          </a:bodyPr>
          <a:lstStyle/>
          <a:p>
            <a:pPr algn="ctr"/>
            <a:r>
              <a:rPr lang="en-US" sz="2400" b="1" u="sng">
                <a:solidFill>
                  <a:srgbClr val="EBEBEB"/>
                </a:solidFill>
                <a:latin typeface="Arial"/>
                <a:cs typeface="Times New Roman"/>
              </a:rPr>
              <a:t>Critique of the PESTEL Framework </a:t>
            </a:r>
            <a:endParaRPr lang="en-US" altLang="en-US" sz="2400" b="1" u="sng">
              <a:solidFill>
                <a:srgbClr val="EBEBEB"/>
              </a:solidFill>
              <a:latin typeface="Arial"/>
              <a:cs typeface="Times New Roman"/>
            </a:endParaRPr>
          </a:p>
        </p:txBody>
      </p:sp>
      <p:sp>
        <p:nvSpPr>
          <p:cNvPr id="922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9227" name="Freeform: Shape 9226">
            <a:extLst>
              <a:ext uri="{FF2B5EF4-FFF2-40B4-BE49-F238E27FC236}">
                <a16:creationId xmlns:a16="http://schemas.microsoft.com/office/drawing/2014/main" id="{AC3BF0FA-36FA-4CE9-840E-F7C3A8F16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81796" y="947378"/>
            <a:ext cx="6858001" cy="4963245"/>
          </a:xfrm>
          <a:custGeom>
            <a:avLst/>
            <a:gdLst>
              <a:gd name="connsiteX0" fmla="*/ 6858001 w 6858001"/>
              <a:gd name="connsiteY0" fmla="*/ 1177 h 4963245"/>
              <a:gd name="connsiteX1" fmla="*/ 6858001 w 6858001"/>
              <a:gd name="connsiteY1" fmla="*/ 1344715 h 4963245"/>
              <a:gd name="connsiteX2" fmla="*/ 6858000 w 6858001"/>
              <a:gd name="connsiteY2" fmla="*/ 1344715 h 4963245"/>
              <a:gd name="connsiteX3" fmla="*/ 6858000 w 6858001"/>
              <a:gd name="connsiteY3" fmla="*/ 4963245 h 4963245"/>
              <a:gd name="connsiteX4" fmla="*/ 0 w 6858001"/>
              <a:gd name="connsiteY4" fmla="*/ 4963244 h 4963245"/>
              <a:gd name="connsiteX5" fmla="*/ 0 w 6858001"/>
              <a:gd name="connsiteY5" fmla="*/ 900697 h 4963245"/>
              <a:gd name="connsiteX6" fmla="*/ 1 w 6858001"/>
              <a:gd name="connsiteY6" fmla="*/ 900697 h 4963245"/>
              <a:gd name="connsiteX7" fmla="*/ 1 w 6858001"/>
              <a:gd name="connsiteY7" fmla="*/ 0 h 4963245"/>
              <a:gd name="connsiteX8" fmla="*/ 40463 w 6858001"/>
              <a:gd name="connsiteY8" fmla="*/ 5883 h 4963245"/>
              <a:gd name="connsiteX9" fmla="*/ 159107 w 6858001"/>
              <a:gd name="connsiteY9" fmla="*/ 23196 h 4963245"/>
              <a:gd name="connsiteX10" fmla="*/ 245518 w 6858001"/>
              <a:gd name="connsiteY10" fmla="*/ 35299 h 4963245"/>
              <a:gd name="connsiteX11" fmla="*/ 348388 w 6858001"/>
              <a:gd name="connsiteY11" fmla="*/ 48073 h 4963245"/>
              <a:gd name="connsiteX12" fmla="*/ 470460 w 6858001"/>
              <a:gd name="connsiteY12" fmla="*/ 63369 h 4963245"/>
              <a:gd name="connsiteX13" fmla="*/ 605563 w 6858001"/>
              <a:gd name="connsiteY13" fmla="*/ 79506 h 4963245"/>
              <a:gd name="connsiteX14" fmla="*/ 757810 w 6858001"/>
              <a:gd name="connsiteY14" fmla="*/ 96483 h 4963245"/>
              <a:gd name="connsiteX15" fmla="*/ 923774 w 6858001"/>
              <a:gd name="connsiteY15" fmla="*/ 114469 h 4963245"/>
              <a:gd name="connsiteX16" fmla="*/ 1104139 w 6858001"/>
              <a:gd name="connsiteY16" fmla="*/ 132454 h 4963245"/>
              <a:gd name="connsiteX17" fmla="*/ 1296163 w 6858001"/>
              <a:gd name="connsiteY17" fmla="*/ 150776 h 4963245"/>
              <a:gd name="connsiteX18" fmla="*/ 1503275 w 6858001"/>
              <a:gd name="connsiteY18" fmla="*/ 167753 h 4963245"/>
              <a:gd name="connsiteX19" fmla="*/ 1719988 w 6858001"/>
              <a:gd name="connsiteY19" fmla="*/ 184058 h 4963245"/>
              <a:gd name="connsiteX20" fmla="*/ 1949045 w 6858001"/>
              <a:gd name="connsiteY20" fmla="*/ 198849 h 4963245"/>
              <a:gd name="connsiteX21" fmla="*/ 2187703 w 6858001"/>
              <a:gd name="connsiteY21" fmla="*/ 212969 h 4963245"/>
              <a:gd name="connsiteX22" fmla="*/ 2436649 w 6858001"/>
              <a:gd name="connsiteY22" fmla="*/ 226248 h 4963245"/>
              <a:gd name="connsiteX23" fmla="*/ 2564208 w 6858001"/>
              <a:gd name="connsiteY23" fmla="*/ 230955 h 4963245"/>
              <a:gd name="connsiteX24" fmla="*/ 2694509 w 6858001"/>
              <a:gd name="connsiteY24" fmla="*/ 236165 h 4963245"/>
              <a:gd name="connsiteX25" fmla="*/ 2826868 w 6858001"/>
              <a:gd name="connsiteY25" fmla="*/ 241040 h 4963245"/>
              <a:gd name="connsiteX26" fmla="*/ 2959914 w 6858001"/>
              <a:gd name="connsiteY26" fmla="*/ 244234 h 4963245"/>
              <a:gd name="connsiteX27" fmla="*/ 3095702 w 6858001"/>
              <a:gd name="connsiteY27" fmla="*/ 247091 h 4963245"/>
              <a:gd name="connsiteX28" fmla="*/ 3232862 w 6858001"/>
              <a:gd name="connsiteY28" fmla="*/ 250117 h 4963245"/>
              <a:gd name="connsiteX29" fmla="*/ 3372765 w 6858001"/>
              <a:gd name="connsiteY29" fmla="*/ 252134 h 4963245"/>
              <a:gd name="connsiteX30" fmla="*/ 3514040 w 6858001"/>
              <a:gd name="connsiteY30" fmla="*/ 252134 h 4963245"/>
              <a:gd name="connsiteX31" fmla="*/ 3656686 w 6858001"/>
              <a:gd name="connsiteY31" fmla="*/ 253142 h 4963245"/>
              <a:gd name="connsiteX32" fmla="*/ 3800704 w 6858001"/>
              <a:gd name="connsiteY32" fmla="*/ 252134 h 4963245"/>
              <a:gd name="connsiteX33" fmla="*/ 3946780 w 6858001"/>
              <a:gd name="connsiteY33" fmla="*/ 250117 h 4963245"/>
              <a:gd name="connsiteX34" fmla="*/ 4092855 w 6858001"/>
              <a:gd name="connsiteY34" fmla="*/ 248268 h 4963245"/>
              <a:gd name="connsiteX35" fmla="*/ 4240988 w 6858001"/>
              <a:gd name="connsiteY35" fmla="*/ 244234 h 4963245"/>
              <a:gd name="connsiteX36" fmla="*/ 4390492 w 6858001"/>
              <a:gd name="connsiteY36" fmla="*/ 240032 h 4963245"/>
              <a:gd name="connsiteX37" fmla="*/ 4539997 w 6858001"/>
              <a:gd name="connsiteY37" fmla="*/ 235157 h 4963245"/>
              <a:gd name="connsiteX38" fmla="*/ 4690873 w 6858001"/>
              <a:gd name="connsiteY38" fmla="*/ 228266 h 4963245"/>
              <a:gd name="connsiteX39" fmla="*/ 4843120 w 6858001"/>
              <a:gd name="connsiteY39" fmla="*/ 220029 h 4963245"/>
              <a:gd name="connsiteX40" fmla="*/ 4996054 w 6858001"/>
              <a:gd name="connsiteY40" fmla="*/ 212129 h 4963245"/>
              <a:gd name="connsiteX41" fmla="*/ 5148987 w 6858001"/>
              <a:gd name="connsiteY41" fmla="*/ 202044 h 4963245"/>
              <a:gd name="connsiteX42" fmla="*/ 5303978 w 6858001"/>
              <a:gd name="connsiteY42" fmla="*/ 189941 h 4963245"/>
              <a:gd name="connsiteX43" fmla="*/ 5456911 w 6858001"/>
              <a:gd name="connsiteY43" fmla="*/ 177839 h 4963245"/>
              <a:gd name="connsiteX44" fmla="*/ 5612588 w 6858001"/>
              <a:gd name="connsiteY44" fmla="*/ 163887 h 4963245"/>
              <a:gd name="connsiteX45" fmla="*/ 5768950 w 6858001"/>
              <a:gd name="connsiteY45" fmla="*/ 148591 h 4963245"/>
              <a:gd name="connsiteX46" fmla="*/ 5923255 w 6858001"/>
              <a:gd name="connsiteY46" fmla="*/ 132455 h 4963245"/>
              <a:gd name="connsiteX47" fmla="*/ 6079618 w 6858001"/>
              <a:gd name="connsiteY47" fmla="*/ 113629 h 4963245"/>
              <a:gd name="connsiteX48" fmla="*/ 6235294 w 6858001"/>
              <a:gd name="connsiteY48" fmla="*/ 93458 h 4963245"/>
              <a:gd name="connsiteX49" fmla="*/ 6391657 w 6858001"/>
              <a:gd name="connsiteY49" fmla="*/ 73455 h 4963245"/>
              <a:gd name="connsiteX50" fmla="*/ 6547333 w 6858001"/>
              <a:gd name="connsiteY50" fmla="*/ 50091 h 4963245"/>
              <a:gd name="connsiteX51" fmla="*/ 6702324 w 6858001"/>
              <a:gd name="connsiteY51" fmla="*/ 26222 h 496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63245">
                <a:moveTo>
                  <a:pt x="6858001" y="1177"/>
                </a:moveTo>
                <a:lnTo>
                  <a:pt x="6858001" y="1344715"/>
                </a:lnTo>
                <a:lnTo>
                  <a:pt x="6858000" y="1344715"/>
                </a:lnTo>
                <a:lnTo>
                  <a:pt x="6858000" y="4963245"/>
                </a:lnTo>
                <a:lnTo>
                  <a:pt x="0" y="4963244"/>
                </a:lnTo>
                <a:lnTo>
                  <a:pt x="0" y="900697"/>
                </a:lnTo>
                <a:lnTo>
                  <a:pt x="1" y="900697"/>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US"/>
          </a:p>
        </p:txBody>
      </p:sp>
      <p:pic>
        <p:nvPicPr>
          <p:cNvPr id="2" name="Picture 1" descr="Scanning the Environment: PESTEL Analysis - Planium Pro">
            <a:extLst>
              <a:ext uri="{FF2B5EF4-FFF2-40B4-BE49-F238E27FC236}">
                <a16:creationId xmlns:a16="http://schemas.microsoft.com/office/drawing/2014/main" id="{F67DE35E-75EF-86FF-B503-CE0852471C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8129871" y="1494715"/>
            <a:ext cx="3414010" cy="3868566"/>
          </a:xfrm>
          <a:prstGeom prst="rect">
            <a:avLst/>
          </a:prstGeom>
          <a:noFill/>
          <a:effectLst/>
        </p:spPr>
      </p:pic>
      <p:sp>
        <p:nvSpPr>
          <p:cNvPr id="9229" name="Rectangle 9228">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9218" name="Rectangle 2" descr="Content Placeholder 2">
            <a:extLst>
              <a:ext uri="{FF2B5EF4-FFF2-40B4-BE49-F238E27FC236}">
                <a16:creationId xmlns:a16="http://schemas.microsoft.com/office/drawing/2014/main" id="{8E01F8C4-73AA-50D3-DFFE-8E78B0ACF3E2}"/>
              </a:ext>
            </a:extLst>
          </p:cNvPr>
          <p:cNvSpPr>
            <a:spLocks noGrp="1" noChangeArrowheads="1"/>
          </p:cNvSpPr>
          <p:nvPr>
            <p:ph idx="1"/>
          </p:nvPr>
        </p:nvSpPr>
        <p:spPr>
          <a:xfrm>
            <a:off x="590635" y="1179872"/>
            <a:ext cx="6188189" cy="4493815"/>
          </a:xfrm>
        </p:spPr>
        <p:txBody>
          <a:bodyPr vert="horz" lIns="91440" tIns="45720" rIns="91440" bIns="45720" rtlCol="0" anchor="t">
            <a:normAutofit/>
          </a:bodyPr>
          <a:lstStyle/>
          <a:p>
            <a:pPr algn="just">
              <a:lnSpc>
                <a:spcPct val="90000"/>
              </a:lnSpc>
            </a:pPr>
            <a:r>
              <a:rPr lang="en-US" sz="1600">
                <a:solidFill>
                  <a:srgbClr val="FFFFFF"/>
                </a:solidFill>
                <a:latin typeface="Arial"/>
                <a:cs typeface="Times New Roman"/>
              </a:rPr>
              <a:t>The image presents a critique PESTEL framework, which is used to analyze external factors that can affect a business.</a:t>
            </a:r>
            <a:endParaRPr lang="en-US" sz="1800">
              <a:solidFill>
                <a:srgbClr val="FFFFFF"/>
              </a:solidFill>
              <a:latin typeface="Arial"/>
              <a:cs typeface="Times New Roman" panose="02020603050405020304" pitchFamily="18" charset="0"/>
            </a:endParaRPr>
          </a:p>
          <a:p>
            <a:pPr algn="just">
              <a:lnSpc>
                <a:spcPct val="90000"/>
              </a:lnSpc>
            </a:pPr>
            <a:endParaRPr lang="en-US" sz="1800">
              <a:solidFill>
                <a:srgbClr val="FFFFFF"/>
              </a:solidFill>
              <a:latin typeface="Times New Roman" panose="02020603050405020304" pitchFamily="18" charset="0"/>
              <a:cs typeface="Times New Roman" panose="02020603050405020304" pitchFamily="18" charset="0"/>
            </a:endParaRPr>
          </a:p>
        </p:txBody>
      </p:sp>
      <p:graphicFrame>
        <p:nvGraphicFramePr>
          <p:cNvPr id="3" name="Diagram 2">
            <a:extLst>
              <a:ext uri="{FF2B5EF4-FFF2-40B4-BE49-F238E27FC236}">
                <a16:creationId xmlns:a16="http://schemas.microsoft.com/office/drawing/2014/main" id="{EC8E6AB6-053D-4F9D-FD9D-F5EB6A5EA521}"/>
              </a:ext>
            </a:extLst>
          </p:cNvPr>
          <p:cNvGraphicFramePr/>
          <p:nvPr>
            <p:extLst>
              <p:ext uri="{D42A27DB-BD31-4B8C-83A1-F6EECF244321}">
                <p14:modId xmlns:p14="http://schemas.microsoft.com/office/powerpoint/2010/main" val="3798961764"/>
              </p:ext>
            </p:extLst>
          </p:nvPr>
        </p:nvGraphicFramePr>
        <p:xfrm>
          <a:off x="500216" y="1854821"/>
          <a:ext cx="6728538" cy="44938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overrideClrMapping bg1="lt1" tx1="dk1" bg2="lt2" tx2="dk2" accent1="accent1" accent2="accent2" accent3="accent3" accent4="accent4" accent5="accent5" accent6="accent6" hlink="hlink" folHlink="folHlink"/>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1" descr="Title 1">
            <a:extLst>
              <a:ext uri="{FF2B5EF4-FFF2-40B4-BE49-F238E27FC236}">
                <a16:creationId xmlns:a16="http://schemas.microsoft.com/office/drawing/2014/main" id="{3D07A8FE-D116-CD96-9687-4038C9F6AECA}"/>
              </a:ext>
            </a:extLst>
          </p:cNvPr>
          <p:cNvSpPr>
            <a:spLocks noGrp="1" noChangeArrowheads="1"/>
          </p:cNvSpPr>
          <p:nvPr>
            <p:ph type="title"/>
          </p:nvPr>
        </p:nvSpPr>
        <p:spPr>
          <a:xfrm>
            <a:off x="2874446" y="346180"/>
            <a:ext cx="6974633" cy="568670"/>
          </a:xfrm>
        </p:spPr>
        <p:txBody>
          <a:bodyPr>
            <a:normAutofit fontScale="90000"/>
          </a:bodyPr>
          <a:lstStyle/>
          <a:p>
            <a:pPr defTabSz="365125"/>
            <a:r>
              <a:rPr lang="en-US" b="1" u="sng">
                <a:latin typeface="Times New Roman" panose="02020603050405020304" pitchFamily="18" charset="0"/>
                <a:cs typeface="Times New Roman" panose="02020603050405020304" pitchFamily="18" charset="0"/>
              </a:rPr>
              <a:t>Apply the PESTEL Framework </a:t>
            </a:r>
            <a:endParaRPr lang="en-US" altLang="en-US" sz="1500" b="1" u="sng">
              <a:latin typeface="Times New Roman" panose="02020603050405020304" pitchFamily="18" charset="0"/>
              <a:cs typeface="Times New Roman" panose="02020603050405020304" pitchFamily="18" charset="0"/>
              <a:sym typeface="Arial" panose="020B0604020202020204" pitchFamily="34" charset="0"/>
            </a:endParaRPr>
          </a:p>
        </p:txBody>
      </p:sp>
      <p:graphicFrame>
        <p:nvGraphicFramePr>
          <p:cNvPr id="10243" name="Group 3">
            <a:extLst>
              <a:ext uri="{FF2B5EF4-FFF2-40B4-BE49-F238E27FC236}">
                <a16:creationId xmlns:a16="http://schemas.microsoft.com/office/drawing/2014/main" id="{C4E1AFFE-94FA-3309-35A2-2951CC411574}"/>
              </a:ext>
            </a:extLst>
          </p:cNvPr>
          <p:cNvGraphicFramePr>
            <a:graphicFrameLocks noGrp="1"/>
          </p:cNvGraphicFramePr>
          <p:nvPr>
            <p:extLst>
              <p:ext uri="{D42A27DB-BD31-4B8C-83A1-F6EECF244321}">
                <p14:modId xmlns:p14="http://schemas.microsoft.com/office/powerpoint/2010/main" val="227195428"/>
              </p:ext>
            </p:extLst>
          </p:nvPr>
        </p:nvGraphicFramePr>
        <p:xfrm>
          <a:off x="914400" y="1524001"/>
          <a:ext cx="10515600" cy="4488180"/>
        </p:xfrm>
        <a:graphic>
          <a:graphicData uri="http://schemas.openxmlformats.org/drawingml/2006/table">
            <a:tbl>
              <a:tblPr/>
              <a:tblGrid>
                <a:gridCol w="1715057">
                  <a:extLst>
                    <a:ext uri="{9D8B030D-6E8A-4147-A177-3AD203B41FA5}">
                      <a16:colId xmlns:a16="http://schemas.microsoft.com/office/drawing/2014/main" val="3451218081"/>
                    </a:ext>
                  </a:extLst>
                </a:gridCol>
                <a:gridCol w="1800382">
                  <a:extLst>
                    <a:ext uri="{9D8B030D-6E8A-4147-A177-3AD203B41FA5}">
                      <a16:colId xmlns:a16="http://schemas.microsoft.com/office/drawing/2014/main" val="1262149150"/>
                    </a:ext>
                  </a:extLst>
                </a:gridCol>
                <a:gridCol w="1785024">
                  <a:extLst>
                    <a:ext uri="{9D8B030D-6E8A-4147-A177-3AD203B41FA5}">
                      <a16:colId xmlns:a16="http://schemas.microsoft.com/office/drawing/2014/main" val="263175659"/>
                    </a:ext>
                  </a:extLst>
                </a:gridCol>
                <a:gridCol w="1788437">
                  <a:extLst>
                    <a:ext uri="{9D8B030D-6E8A-4147-A177-3AD203B41FA5}">
                      <a16:colId xmlns:a16="http://schemas.microsoft.com/office/drawing/2014/main" val="311786960"/>
                    </a:ext>
                  </a:extLst>
                </a:gridCol>
                <a:gridCol w="1479557">
                  <a:extLst>
                    <a:ext uri="{9D8B030D-6E8A-4147-A177-3AD203B41FA5}">
                      <a16:colId xmlns:a16="http://schemas.microsoft.com/office/drawing/2014/main" val="2421350230"/>
                    </a:ext>
                  </a:extLst>
                </a:gridCol>
                <a:gridCol w="1947143">
                  <a:extLst>
                    <a:ext uri="{9D8B030D-6E8A-4147-A177-3AD203B41FA5}">
                      <a16:colId xmlns:a16="http://schemas.microsoft.com/office/drawing/2014/main" val="3124234428"/>
                    </a:ext>
                  </a:extLst>
                </a:gridCol>
              </a:tblGrid>
              <a:tr h="465271">
                <a:tc>
                  <a:txBody>
                    <a:bodyPr/>
                    <a:lstStyle>
                      <a:lvl1pPr>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1pPr>
                      <a:lvl2pPr marL="723900" indent="-2667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2pPr>
                      <a:lvl3pPr marL="1233488" indent="-319088">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3pPr>
                      <a:lvl4pPr marL="17272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4pPr>
                      <a:lvl5pPr marL="21844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5pPr>
                      <a:lvl6pPr marL="26416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6pPr>
                      <a:lvl7pPr marL="30988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7pPr>
                      <a:lvl8pPr marL="35560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8pPr>
                      <a:lvl9pPr marL="40132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9pPr>
                    </a:lstStyle>
                    <a:p>
                      <a:pPr marL="0" marR="0" lvl="0" indent="0" algn="ctr" defTabSz="914400" rtl="0" eaLnBrk="1" fontAlgn="base" latinLnBrk="0" hangingPunct="0">
                        <a:lnSpc>
                          <a:spcPct val="100000"/>
                        </a:lnSpc>
                        <a:spcBef>
                          <a:spcPct val="0"/>
                        </a:spcBef>
                        <a:spcAft>
                          <a:spcPct val="0"/>
                        </a:spcAft>
                        <a:buClrTx/>
                        <a:buSzTx/>
                        <a:buFontTx/>
                        <a:buNone/>
                        <a:tabLst/>
                      </a:pPr>
                      <a:endParaRPr kumimoji="0" lang="en-US" altLang="en-US" sz="1050" b="1" i="0" u="none" strike="noStrike" cap="none" normalizeH="0" baseline="0">
                        <a:ln>
                          <a:noFill/>
                        </a:ln>
                        <a:solidFill>
                          <a:srgbClr val="FFFFFF"/>
                        </a:solidFill>
                        <a:effectLst/>
                        <a:latin typeface="Arial"/>
                        <a:cs typeface="Times New Roman"/>
                        <a:sym typeface="Calibri" panose="020F0502020204030204" pitchFamily="34" charset="0"/>
                      </a:endParaRPr>
                    </a:p>
                    <a:p>
                      <a:pPr marL="0" marR="0" lvl="0" indent="0" algn="ctr" defTabSz="914400" rtl="0" eaLnBrk="1"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a:ln>
                            <a:noFill/>
                          </a:ln>
                          <a:solidFill>
                            <a:srgbClr val="000000"/>
                          </a:solidFill>
                          <a:effectLst/>
                          <a:latin typeface="Arial"/>
                          <a:cs typeface="Times New Roman"/>
                          <a:sym typeface="Calibri" panose="020F0502020204030204" pitchFamily="34" charset="0"/>
                        </a:rPr>
                        <a:t>Political  Factors</a:t>
                      </a:r>
                    </a:p>
                  </a:txBody>
                  <a:tcPr marL="45720" marR="4572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blipFill dpi="0" rotWithShape="0">
                      <a:blip r:embed="rId3"/>
                      <a:srcRect/>
                      <a:tile tx="0" ty="0" sx="100000" sy="100000" flip="none" algn="tl"/>
                    </a:blipFill>
                  </a:tcPr>
                </a:tc>
                <a:tc>
                  <a:txBody>
                    <a:bodyPr/>
                    <a:lstStyle>
                      <a:lvl1pPr>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1pPr>
                      <a:lvl2pPr marL="723900" indent="-2667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2pPr>
                      <a:lvl3pPr marL="1233488" indent="-319088">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3pPr>
                      <a:lvl4pPr marL="17272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4pPr>
                      <a:lvl5pPr marL="21844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5pPr>
                      <a:lvl6pPr marL="26416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6pPr>
                      <a:lvl7pPr marL="30988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7pPr>
                      <a:lvl8pPr marL="35560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8pPr>
                      <a:lvl9pPr marL="40132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9pPr>
                    </a:lstStyle>
                    <a:p>
                      <a:pPr marL="0" marR="0" lvl="0" indent="0" algn="ctr" defTabSz="914400" rtl="0" eaLnBrk="1" fontAlgn="base" latinLnBrk="0" hangingPunct="0">
                        <a:lnSpc>
                          <a:spcPct val="100000"/>
                        </a:lnSpc>
                        <a:spcBef>
                          <a:spcPct val="0"/>
                        </a:spcBef>
                        <a:spcAft>
                          <a:spcPct val="0"/>
                        </a:spcAft>
                        <a:buClrTx/>
                        <a:buSzTx/>
                        <a:buFontTx/>
                        <a:buNone/>
                        <a:tabLst/>
                      </a:pPr>
                      <a:endParaRPr kumimoji="0" lang="en-US" altLang="en-US" sz="1050" b="1" i="0" u="none" strike="noStrike" cap="none" normalizeH="0" baseline="0">
                        <a:ln>
                          <a:noFill/>
                        </a:ln>
                        <a:solidFill>
                          <a:srgbClr val="FFFFFF"/>
                        </a:solidFill>
                        <a:effectLst/>
                        <a:latin typeface="Arial"/>
                        <a:cs typeface="Times New Roman"/>
                        <a:sym typeface="Calibri" panose="020F0502020204030204" pitchFamily="34" charset="0"/>
                      </a:endParaRPr>
                    </a:p>
                    <a:p>
                      <a:pPr marL="0" marR="0" lvl="0" indent="0" algn="ctr" defTabSz="914400" rtl="0" eaLnBrk="1"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a:ln>
                            <a:noFill/>
                          </a:ln>
                          <a:solidFill>
                            <a:srgbClr val="000000"/>
                          </a:solidFill>
                          <a:effectLst/>
                          <a:latin typeface="Arial"/>
                          <a:cs typeface="Times New Roman"/>
                          <a:sym typeface="Calibri" panose="020F0502020204030204" pitchFamily="34" charset="0"/>
                        </a:rPr>
                        <a:t>Economic Factors</a:t>
                      </a:r>
                    </a:p>
                  </a:txBody>
                  <a:tcPr marL="45720" marR="4572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blipFill dpi="0" rotWithShape="0">
                      <a:blip r:embed="rId4"/>
                      <a:srcRect/>
                      <a:tile tx="0" ty="0" sx="100000" sy="100000" flip="none" algn="tl"/>
                    </a:blipFill>
                  </a:tcPr>
                </a:tc>
                <a:tc>
                  <a:txBody>
                    <a:bodyPr/>
                    <a:lstStyle>
                      <a:lvl1pPr>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1pPr>
                      <a:lvl2pPr marL="723900" indent="-2667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2pPr>
                      <a:lvl3pPr marL="1233488" indent="-319088">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3pPr>
                      <a:lvl4pPr marL="17272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4pPr>
                      <a:lvl5pPr marL="21844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5pPr>
                      <a:lvl6pPr marL="26416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6pPr>
                      <a:lvl7pPr marL="30988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7pPr>
                      <a:lvl8pPr marL="35560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8pPr>
                      <a:lvl9pPr marL="40132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9pPr>
                    </a:lstStyle>
                    <a:p>
                      <a:pPr marL="0" marR="0" lvl="0" indent="0" algn="ctr" defTabSz="914400" rtl="0" eaLnBrk="1" fontAlgn="base" latinLnBrk="0" hangingPunct="0">
                        <a:lnSpc>
                          <a:spcPct val="100000"/>
                        </a:lnSpc>
                        <a:spcBef>
                          <a:spcPct val="0"/>
                        </a:spcBef>
                        <a:spcAft>
                          <a:spcPct val="0"/>
                        </a:spcAft>
                        <a:buClrTx/>
                        <a:buSzTx/>
                        <a:buFontTx/>
                        <a:buNone/>
                        <a:tabLst/>
                      </a:pPr>
                      <a:endParaRPr kumimoji="0" lang="en-US" altLang="en-US" sz="1050" b="1" i="0" u="none" strike="noStrike" cap="none" normalizeH="0" baseline="0">
                        <a:ln>
                          <a:noFill/>
                        </a:ln>
                        <a:solidFill>
                          <a:srgbClr val="FFFFFF"/>
                        </a:solidFill>
                        <a:effectLst/>
                        <a:latin typeface="Arial"/>
                        <a:cs typeface="Times New Roman"/>
                        <a:sym typeface="Calibri" panose="020F0502020204030204" pitchFamily="34" charset="0"/>
                      </a:endParaRPr>
                    </a:p>
                    <a:p>
                      <a:pPr marL="0" marR="0" lvl="0" indent="0" algn="ctr" defTabSz="914400" rtl="0" eaLnBrk="1"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a:ln>
                            <a:noFill/>
                          </a:ln>
                          <a:solidFill>
                            <a:srgbClr val="000000"/>
                          </a:solidFill>
                          <a:effectLst/>
                          <a:latin typeface="Arial"/>
                          <a:cs typeface="Times New Roman"/>
                          <a:sym typeface="Calibri" panose="020F0502020204030204" pitchFamily="34" charset="0"/>
                        </a:rPr>
                        <a:t>Social Factors</a:t>
                      </a:r>
                    </a:p>
                  </a:txBody>
                  <a:tcPr marL="45720" marR="4572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blipFill dpi="0" rotWithShape="0">
                      <a:blip r:embed="rId5"/>
                      <a:srcRect/>
                      <a:tile tx="0" ty="0" sx="100000" sy="100000" flip="none" algn="tl"/>
                    </a:blipFill>
                  </a:tcPr>
                </a:tc>
                <a:tc>
                  <a:txBody>
                    <a:bodyPr/>
                    <a:lstStyle>
                      <a:lvl1pPr>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1pPr>
                      <a:lvl2pPr marL="723900" indent="-2667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2pPr>
                      <a:lvl3pPr marL="1233488" indent="-319088">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3pPr>
                      <a:lvl4pPr marL="17272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4pPr>
                      <a:lvl5pPr marL="21844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5pPr>
                      <a:lvl6pPr marL="26416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6pPr>
                      <a:lvl7pPr marL="30988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7pPr>
                      <a:lvl8pPr marL="35560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8pPr>
                      <a:lvl9pPr marL="40132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9pPr>
                    </a:lstStyle>
                    <a:p>
                      <a:pPr marL="0" marR="0" lvl="0" indent="0" algn="ctr" defTabSz="914400" rtl="0" eaLnBrk="1" fontAlgn="base" latinLnBrk="0" hangingPunct="0">
                        <a:lnSpc>
                          <a:spcPct val="100000"/>
                        </a:lnSpc>
                        <a:spcBef>
                          <a:spcPct val="0"/>
                        </a:spcBef>
                        <a:spcAft>
                          <a:spcPct val="0"/>
                        </a:spcAft>
                        <a:buClrTx/>
                        <a:buSzTx/>
                        <a:buFontTx/>
                        <a:buNone/>
                        <a:tabLst/>
                      </a:pPr>
                      <a:endParaRPr kumimoji="0" lang="en-US" altLang="en-US" sz="1050" b="1" i="0" u="none" strike="noStrike" cap="none" normalizeH="0" baseline="0">
                        <a:ln>
                          <a:noFill/>
                        </a:ln>
                        <a:solidFill>
                          <a:srgbClr val="FFFFFF"/>
                        </a:solidFill>
                        <a:effectLst/>
                        <a:latin typeface="Arial"/>
                        <a:cs typeface="Times New Roman"/>
                        <a:sym typeface="Calibri" panose="020F0502020204030204" pitchFamily="34" charset="0"/>
                      </a:endParaRPr>
                    </a:p>
                    <a:p>
                      <a:pPr marL="0" marR="0" lvl="0" indent="0" algn="ctr" defTabSz="914400" rtl="0" eaLnBrk="1"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000000"/>
                          </a:solidFill>
                          <a:effectLst/>
                          <a:latin typeface="Arial"/>
                          <a:cs typeface="Times New Roman"/>
                          <a:sym typeface="Calibri" panose="020F0502020204030204" pitchFamily="34" charset="0"/>
                        </a:rPr>
                        <a:t>Technological </a:t>
                      </a:r>
                    </a:p>
                    <a:p>
                      <a:pPr marL="0" marR="0" lvl="0" indent="0" algn="ctr" defTabSz="914400" rtl="0" eaLnBrk="1"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000000"/>
                          </a:solidFill>
                          <a:effectLst/>
                          <a:latin typeface="Arial"/>
                          <a:cs typeface="Times New Roman"/>
                          <a:sym typeface="Calibri" panose="020F0502020204030204" pitchFamily="34" charset="0"/>
                        </a:rPr>
                        <a:t>Factors</a:t>
                      </a:r>
                    </a:p>
                  </a:txBody>
                  <a:tcPr marL="45720" marR="4572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blipFill dpi="0" rotWithShape="0">
                      <a:blip r:embed="rId6"/>
                      <a:srcRect/>
                      <a:tile tx="0" ty="0" sx="100000" sy="100000" flip="none" algn="tl"/>
                    </a:blipFill>
                  </a:tcPr>
                </a:tc>
                <a:tc>
                  <a:txBody>
                    <a:bodyPr/>
                    <a:lstStyle>
                      <a:lvl1pPr>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1pPr>
                      <a:lvl2pPr marL="723900" indent="-2667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2pPr>
                      <a:lvl3pPr marL="1233488" indent="-319088">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3pPr>
                      <a:lvl4pPr marL="17272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4pPr>
                      <a:lvl5pPr marL="21844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5pPr>
                      <a:lvl6pPr marL="26416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6pPr>
                      <a:lvl7pPr marL="30988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7pPr>
                      <a:lvl8pPr marL="35560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8pPr>
                      <a:lvl9pPr marL="40132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9pPr>
                    </a:lstStyle>
                    <a:p>
                      <a:pPr marL="0" marR="0" lvl="0" indent="0" algn="ctr" defTabSz="914400" rtl="0" eaLnBrk="1" fontAlgn="base" latinLnBrk="0" hangingPunct="0">
                        <a:lnSpc>
                          <a:spcPct val="100000"/>
                        </a:lnSpc>
                        <a:spcBef>
                          <a:spcPct val="0"/>
                        </a:spcBef>
                        <a:spcAft>
                          <a:spcPct val="0"/>
                        </a:spcAft>
                        <a:buClrTx/>
                        <a:buSzTx/>
                        <a:buFontTx/>
                        <a:buNone/>
                        <a:tabLst/>
                      </a:pPr>
                      <a:endParaRPr kumimoji="0" lang="en-US" altLang="en-US" sz="1050" b="1" i="0" u="none" strike="noStrike" cap="none" normalizeH="0" baseline="0">
                        <a:ln>
                          <a:noFill/>
                        </a:ln>
                        <a:solidFill>
                          <a:srgbClr val="FFFFFF"/>
                        </a:solidFill>
                        <a:effectLst/>
                        <a:latin typeface="Arial"/>
                        <a:cs typeface="Times New Roman"/>
                        <a:sym typeface="Calibri" panose="020F0502020204030204" pitchFamily="34" charset="0"/>
                      </a:endParaRPr>
                    </a:p>
                    <a:p>
                      <a:pPr marL="0" marR="0" lvl="0" indent="0" algn="ctr" defTabSz="914400" rtl="0" eaLnBrk="1"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a:ln>
                            <a:noFill/>
                          </a:ln>
                          <a:solidFill>
                            <a:srgbClr val="000000"/>
                          </a:solidFill>
                          <a:effectLst/>
                          <a:latin typeface="Arial"/>
                          <a:cs typeface="Times New Roman"/>
                          <a:sym typeface="Calibri" panose="020F0502020204030204" pitchFamily="34" charset="0"/>
                        </a:rPr>
                        <a:t>Legal Factors</a:t>
                      </a:r>
                    </a:p>
                  </a:txBody>
                  <a:tcPr marL="45720" marR="4572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blipFill dpi="0" rotWithShape="0">
                      <a:blip r:embed="rId7"/>
                      <a:srcRect/>
                      <a:tile tx="0" ty="0" sx="100000" sy="100000" flip="none" algn="tl"/>
                    </a:blipFill>
                  </a:tcPr>
                </a:tc>
                <a:tc>
                  <a:txBody>
                    <a:bodyPr/>
                    <a:lstStyle>
                      <a:lvl1pPr>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1pPr>
                      <a:lvl2pPr marL="723900" indent="-2667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2pPr>
                      <a:lvl3pPr marL="1233488" indent="-319088">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3pPr>
                      <a:lvl4pPr marL="17272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4pPr>
                      <a:lvl5pPr marL="21844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5pPr>
                      <a:lvl6pPr marL="26416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6pPr>
                      <a:lvl7pPr marL="30988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7pPr>
                      <a:lvl8pPr marL="35560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8pPr>
                      <a:lvl9pPr marL="40132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9pPr>
                    </a:lstStyle>
                    <a:p>
                      <a:pPr marL="0" marR="0" lvl="0" indent="0" algn="ctr" defTabSz="914400" rtl="0" eaLnBrk="1"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a:ln>
                          <a:noFill/>
                        </a:ln>
                        <a:solidFill>
                          <a:srgbClr val="FFFFFF"/>
                        </a:solidFill>
                        <a:effectLst/>
                        <a:latin typeface="Arial"/>
                        <a:cs typeface="Times New Roman"/>
                        <a:sym typeface="Calibri" panose="020F0502020204030204" pitchFamily="34" charset="0"/>
                      </a:endParaRPr>
                    </a:p>
                    <a:p>
                      <a:pPr marL="0" marR="0" lvl="0" indent="0" algn="ctr" defTabSz="914400" rtl="0" eaLnBrk="1"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rgbClr val="000000"/>
                          </a:solidFill>
                          <a:effectLst/>
                          <a:latin typeface="Arial"/>
                          <a:cs typeface="Times New Roman"/>
                          <a:sym typeface="Calibri" panose="020F0502020204030204" pitchFamily="34" charset="0"/>
                        </a:rPr>
                        <a:t>Environmental Factors</a:t>
                      </a:r>
                    </a:p>
                  </a:txBody>
                  <a:tcPr marL="45720" marR="4572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blipFill dpi="0" rotWithShape="0">
                      <a:blip r:embed="rId8"/>
                      <a:srcRect/>
                      <a:tile tx="0" ty="0" sx="100000" sy="100000" flip="none" algn="tl"/>
                    </a:blipFill>
                  </a:tcPr>
                </a:tc>
                <a:extLst>
                  <a:ext uri="{0D108BD9-81ED-4DB2-BD59-A6C34878D82A}">
                    <a16:rowId xmlns:a16="http://schemas.microsoft.com/office/drawing/2014/main" val="1091532779"/>
                  </a:ext>
                </a:extLst>
              </a:tr>
              <a:tr h="3801929">
                <a:tc>
                  <a:txBody>
                    <a:bodyPr/>
                    <a:lstStyle>
                      <a:lvl1pPr marL="285750" indent="-28575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1pPr>
                      <a:lvl2pPr marL="723900" indent="-2667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2pPr>
                      <a:lvl3pPr marL="1233488" indent="-319088">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3pPr>
                      <a:lvl4pPr marL="17272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4pPr>
                      <a:lvl5pPr marL="21844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5pPr>
                      <a:lvl6pPr marL="26416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6pPr>
                      <a:lvl7pPr marL="30988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7pPr>
                      <a:lvl8pPr marL="35560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8pPr>
                      <a:lvl9pPr marL="40132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9pPr>
                    </a:lstStyle>
                    <a:p>
                      <a:pPr marL="457200" lvl="0" indent="-457200" algn="ctr">
                        <a:buFont typeface="+mj-lt"/>
                        <a:buAutoNum type="arabicPeriod"/>
                      </a:pPr>
                      <a:endParaRPr lang="en-US" sz="1400" b="1" kern="1200">
                        <a:solidFill>
                          <a:srgbClr val="000000"/>
                        </a:solidFill>
                        <a:effectLst/>
                        <a:latin typeface="Arial"/>
                        <a:ea typeface="+mn-ea"/>
                        <a:cs typeface="Times New Roman"/>
                      </a:endParaRPr>
                    </a:p>
                    <a:p>
                      <a:pPr marL="457200" lvl="0" indent="-457200" algn="ctr">
                        <a:buAutoNum type="arabicPeriod"/>
                      </a:pPr>
                      <a:r>
                        <a:rPr lang="en-US" sz="1400" b="1" kern="1200">
                          <a:solidFill>
                            <a:srgbClr val="000000"/>
                          </a:solidFill>
                          <a:effectLst/>
                          <a:latin typeface="Arial"/>
                          <a:ea typeface="+mn-ea"/>
                          <a:cs typeface="Times New Roman"/>
                          <a:sym typeface="Calibri" panose="020F0502020204030204" pitchFamily="34" charset="0"/>
                        </a:rPr>
                        <a:t>Effects of trade policies on imports of flowers.</a:t>
                      </a:r>
                    </a:p>
                    <a:p>
                      <a:pPr marL="457200" lvl="0" indent="-457200" algn="ctr">
                        <a:buFont typeface="+mj-lt"/>
                        <a:buAutoNum type="arabicPeriod"/>
                      </a:pPr>
                      <a:endParaRPr lang="en-US" sz="1400" b="1" kern="1200">
                        <a:solidFill>
                          <a:srgbClr val="000000"/>
                        </a:solidFill>
                        <a:effectLst/>
                        <a:latin typeface="Arial"/>
                        <a:ea typeface="+mn-ea"/>
                        <a:cs typeface="Times New Roman"/>
                      </a:endParaRPr>
                    </a:p>
                    <a:p>
                      <a:pPr marL="457200" lvl="0" indent="-457200" algn="ctr">
                        <a:buAutoNum type="arabicPeriod"/>
                      </a:pPr>
                      <a:r>
                        <a:rPr lang="en-US" sz="1400" b="1" kern="1200">
                          <a:solidFill>
                            <a:srgbClr val="000000"/>
                          </a:solidFill>
                          <a:effectLst/>
                          <a:latin typeface="Arial"/>
                          <a:ea typeface="+mn-ea"/>
                          <a:cs typeface="Times New Roman"/>
                          <a:sym typeface="Calibri" panose="020F0502020204030204" pitchFamily="34" charset="0"/>
                        </a:rPr>
                        <a:t>Profitability rates on business.</a:t>
                      </a:r>
                      <a:endParaRPr lang="en-US" b="1">
                        <a:sym typeface="Calibri" panose="020F0502020204030204" pitchFamily="34" charset="0"/>
                      </a:endParaRPr>
                    </a:p>
                    <a:p>
                      <a:pPr marL="0" marR="0" lvl="0" indent="0" algn="ctr" defTabSz="914400" rtl="0" eaLnBrk="1" fontAlgn="base" latinLnBrk="0" hangingPunct="0">
                        <a:lnSpc>
                          <a:spcPct val="100000"/>
                        </a:lnSpc>
                        <a:spcBef>
                          <a:spcPct val="0"/>
                        </a:spcBef>
                        <a:spcAft>
                          <a:spcPct val="0"/>
                        </a:spcAft>
                        <a:buClrTx/>
                        <a:buSzPct val="100000"/>
                        <a:buFontTx/>
                        <a:buNone/>
                        <a:tabLst/>
                      </a:pPr>
                      <a:endParaRPr kumimoji="0" lang="en-US" altLang="en-US" sz="1000" b="1" i="0" u="none" strike="noStrike" cap="none" normalizeH="0" baseline="0">
                        <a:ln>
                          <a:noFill/>
                        </a:ln>
                        <a:solidFill>
                          <a:srgbClr val="000000"/>
                        </a:solidFill>
                        <a:effectLst/>
                        <a:latin typeface="Arial"/>
                        <a:cs typeface="Times New Roman"/>
                        <a:sym typeface="Calibri" panose="020F0502020204030204" pitchFamily="34" charset="0"/>
                      </a:endParaRPr>
                    </a:p>
                  </a:txBody>
                  <a:tcPr marL="45720" marR="4572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blipFill dpi="0" rotWithShape="0">
                      <a:blip r:embed="rId3"/>
                      <a:srcRect/>
                      <a:tile tx="0" ty="0" sx="100000" sy="100000" flip="none" algn="tl"/>
                    </a:blipFill>
                  </a:tcPr>
                </a:tc>
                <a:tc>
                  <a:txBody>
                    <a:bodyPr/>
                    <a:lstStyle>
                      <a:lvl1pPr marL="285750" indent="-28575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1pPr>
                      <a:lvl2pPr marL="723900" indent="-2667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2pPr>
                      <a:lvl3pPr marL="1233488" indent="-319088">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3pPr>
                      <a:lvl4pPr marL="17272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4pPr>
                      <a:lvl5pPr marL="21844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5pPr>
                      <a:lvl6pPr marL="26416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6pPr>
                      <a:lvl7pPr marL="30988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7pPr>
                      <a:lvl8pPr marL="35560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8pPr>
                      <a:lvl9pPr marL="40132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9pPr>
                    </a:lstStyle>
                    <a:p>
                      <a:pPr marL="457200" marR="0" lvl="0" indent="-457200" algn="ctr" rtl="0" eaLnBrk="1" fontAlgn="base" latinLnBrk="0" hangingPunct="0">
                        <a:lnSpc>
                          <a:spcPct val="100000"/>
                        </a:lnSpc>
                        <a:spcBef>
                          <a:spcPct val="0"/>
                        </a:spcBef>
                        <a:spcAft>
                          <a:spcPct val="0"/>
                        </a:spcAft>
                        <a:buClrTx/>
                        <a:buSzPct val="100000"/>
                        <a:buFont typeface="+mj-lt"/>
                        <a:buAutoNum type="arabicPeriod"/>
                      </a:pPr>
                      <a:endParaRPr lang="en-US" sz="1400" b="1" kern="1200">
                        <a:solidFill>
                          <a:srgbClr val="000000"/>
                        </a:solidFill>
                        <a:effectLst/>
                        <a:latin typeface="Arial"/>
                        <a:ea typeface="+mn-ea"/>
                        <a:cs typeface="Times New Roman"/>
                      </a:endParaRPr>
                    </a:p>
                    <a:p>
                      <a:pPr marL="457200" marR="0" lvl="0" indent="-457200" algn="ctr" defTabSz="914400">
                        <a:lnSpc>
                          <a:spcPct val="100000"/>
                        </a:lnSpc>
                        <a:spcBef>
                          <a:spcPct val="0"/>
                        </a:spcBef>
                        <a:spcAft>
                          <a:spcPct val="0"/>
                        </a:spcAft>
                        <a:buClrTx/>
                        <a:buSzPct val="100000"/>
                        <a:buAutoNum type="arabicPeriod"/>
                        <a:tabLst/>
                        <a:defRPr/>
                      </a:pPr>
                      <a:r>
                        <a:rPr lang="en-US" sz="1400" b="1" kern="1200">
                          <a:solidFill>
                            <a:srgbClr val="000000"/>
                          </a:solidFill>
                          <a:effectLst/>
                          <a:latin typeface="Arial"/>
                          <a:ea typeface="+mn-ea"/>
                          <a:cs typeface="Times New Roman"/>
                          <a:sym typeface="Calibri" panose="020F0502020204030204" pitchFamily="34" charset="0"/>
                        </a:rPr>
                        <a:t>Increasing cost of operation through inflation.</a:t>
                      </a:r>
                    </a:p>
                    <a:p>
                      <a:pPr marL="457200" marR="0" lvl="0" indent="-457200" algn="ctr" rtl="0" eaLnBrk="1" fontAlgn="base" latinLnBrk="0" hangingPunct="0">
                        <a:lnSpc>
                          <a:spcPct val="100000"/>
                        </a:lnSpc>
                        <a:spcBef>
                          <a:spcPct val="0"/>
                        </a:spcBef>
                        <a:spcAft>
                          <a:spcPct val="0"/>
                        </a:spcAft>
                        <a:buClrTx/>
                        <a:buSzPct val="100000"/>
                        <a:buFont typeface="+mj-lt"/>
                        <a:buAutoNum type="arabicPeriod"/>
                      </a:pPr>
                      <a:endParaRPr lang="en-US" sz="1400" b="1" kern="1200">
                        <a:solidFill>
                          <a:srgbClr val="000000"/>
                        </a:solidFill>
                        <a:effectLst/>
                        <a:latin typeface="Arial"/>
                        <a:ea typeface="+mn-ea"/>
                        <a:cs typeface="Times New Roman"/>
                      </a:endParaRPr>
                    </a:p>
                    <a:p>
                      <a:pPr marL="457200" marR="0" lvl="0" indent="-457200" algn="ctr" defTabSz="914400">
                        <a:lnSpc>
                          <a:spcPct val="100000"/>
                        </a:lnSpc>
                        <a:spcBef>
                          <a:spcPct val="0"/>
                        </a:spcBef>
                        <a:spcAft>
                          <a:spcPct val="0"/>
                        </a:spcAft>
                        <a:buClrTx/>
                        <a:buSzPct val="100000"/>
                        <a:buAutoNum type="arabicPeriod"/>
                        <a:tabLst/>
                        <a:defRPr/>
                      </a:pPr>
                      <a:r>
                        <a:rPr lang="en-US" sz="1400" b="1" kern="1200">
                          <a:solidFill>
                            <a:srgbClr val="000000"/>
                          </a:solidFill>
                          <a:effectLst/>
                          <a:latin typeface="Arial"/>
                          <a:ea typeface="+mn-ea"/>
                          <a:cs typeface="Times New Roman"/>
                          <a:sym typeface="Calibri" panose="020F0502020204030204" pitchFamily="34" charset="0"/>
                        </a:rPr>
                        <a:t>Disruptions in the supply chain are adding costs (Choudhury, De and Mahata, 2021).</a:t>
                      </a:r>
                      <a:endParaRPr lang="en-US" b="1">
                        <a:sym typeface="Calibri" panose="020F0502020204030204" pitchFamily="34" charset="0"/>
                      </a:endParaRPr>
                    </a:p>
                    <a:p>
                      <a:pPr marL="0" marR="0" lvl="0" indent="0" algn="ctr" defTabSz="914400" rtl="0" eaLnBrk="1" fontAlgn="base" latinLnBrk="0" hangingPunct="0">
                        <a:lnSpc>
                          <a:spcPct val="100000"/>
                        </a:lnSpc>
                        <a:spcBef>
                          <a:spcPct val="0"/>
                        </a:spcBef>
                        <a:spcAft>
                          <a:spcPct val="0"/>
                        </a:spcAft>
                        <a:buClrTx/>
                        <a:buSzPct val="100000"/>
                        <a:buFontTx/>
                        <a:buNone/>
                        <a:tabLst/>
                      </a:pPr>
                      <a:endParaRPr kumimoji="0" lang="en-US" altLang="en-US" sz="1000" b="1" i="0" u="none" strike="noStrike" cap="none" normalizeH="0" baseline="0">
                        <a:ln>
                          <a:noFill/>
                        </a:ln>
                        <a:solidFill>
                          <a:srgbClr val="000000"/>
                        </a:solidFill>
                        <a:effectLst/>
                        <a:latin typeface="Arial"/>
                        <a:cs typeface="Times New Roman"/>
                        <a:sym typeface="Calibri" panose="020F0502020204030204" pitchFamily="34" charset="0"/>
                      </a:endParaRPr>
                    </a:p>
                  </a:txBody>
                  <a:tcPr marL="45720" marR="4572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blipFill dpi="0" rotWithShape="0">
                      <a:blip r:embed="rId4"/>
                      <a:srcRect/>
                      <a:tile tx="0" ty="0" sx="100000" sy="100000" flip="none" algn="tl"/>
                    </a:blipFill>
                  </a:tcPr>
                </a:tc>
                <a:tc>
                  <a:txBody>
                    <a:bodyPr/>
                    <a:lstStyle>
                      <a:lvl1pPr marL="285750" indent="-28575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1pPr>
                      <a:lvl2pPr marL="723900" indent="-2667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2pPr>
                      <a:lvl3pPr marL="1233488" indent="-319088">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3pPr>
                      <a:lvl4pPr marL="17272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4pPr>
                      <a:lvl5pPr marL="21844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5pPr>
                      <a:lvl6pPr marL="26416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6pPr>
                      <a:lvl7pPr marL="30988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7pPr>
                      <a:lvl8pPr marL="35560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8pPr>
                      <a:lvl9pPr marL="40132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9pPr>
                    </a:lstStyle>
                    <a:p>
                      <a:pPr marL="457200" marR="0" lvl="0" indent="-457200" algn="ctr" rtl="0" eaLnBrk="1" fontAlgn="base" latinLnBrk="0" hangingPunct="0">
                        <a:lnSpc>
                          <a:spcPct val="100000"/>
                        </a:lnSpc>
                        <a:spcBef>
                          <a:spcPct val="0"/>
                        </a:spcBef>
                        <a:spcAft>
                          <a:spcPct val="0"/>
                        </a:spcAft>
                        <a:buClrTx/>
                        <a:buSzPct val="100000"/>
                        <a:buFont typeface="+mj-lt"/>
                        <a:buAutoNum type="arabicPeriod"/>
                      </a:pPr>
                      <a:endParaRPr lang="en-US" sz="1400" b="1" kern="1200">
                        <a:solidFill>
                          <a:srgbClr val="000000"/>
                        </a:solidFill>
                        <a:effectLst/>
                        <a:latin typeface="Arial"/>
                        <a:ea typeface="+mn-ea"/>
                        <a:cs typeface="Times New Roman"/>
                      </a:endParaRPr>
                    </a:p>
                    <a:p>
                      <a:pPr marL="457200" marR="0" lvl="0" indent="-457200" algn="ctr" defTabSz="914400">
                        <a:lnSpc>
                          <a:spcPct val="100000"/>
                        </a:lnSpc>
                        <a:spcBef>
                          <a:spcPct val="0"/>
                        </a:spcBef>
                        <a:spcAft>
                          <a:spcPct val="0"/>
                        </a:spcAft>
                        <a:buClrTx/>
                        <a:buSzPct val="100000"/>
                        <a:buAutoNum type="arabicPeriod"/>
                        <a:tabLst/>
                        <a:defRPr/>
                      </a:pPr>
                      <a:r>
                        <a:rPr lang="en-US" sz="1400" b="1" kern="1200">
                          <a:solidFill>
                            <a:srgbClr val="000000"/>
                          </a:solidFill>
                          <a:effectLst/>
                          <a:latin typeface="Arial"/>
                          <a:ea typeface="+mn-ea"/>
                          <a:cs typeface="Times New Roman"/>
                          <a:sym typeface="Calibri" panose="020F0502020204030204" pitchFamily="34" charset="0"/>
                        </a:rPr>
                        <a:t>Increasing consumerism towards environmentally friendly products.</a:t>
                      </a:r>
                    </a:p>
                    <a:p>
                      <a:pPr marL="457200" marR="0" lvl="0" indent="-457200" algn="ctr" defTabSz="914400" rtl="0" eaLnBrk="1" fontAlgn="base" latinLnBrk="0" hangingPunct="0">
                        <a:lnSpc>
                          <a:spcPct val="100000"/>
                        </a:lnSpc>
                        <a:spcBef>
                          <a:spcPct val="0"/>
                        </a:spcBef>
                        <a:spcAft>
                          <a:spcPct val="0"/>
                        </a:spcAft>
                        <a:buClrTx/>
                        <a:buSzPct val="100000"/>
                        <a:buFont typeface="+mj-lt"/>
                        <a:buAutoNum type="arabicPeriod"/>
                        <a:tabLst/>
                        <a:defRPr/>
                      </a:pPr>
                      <a:endParaRPr lang="en-US" sz="1400" b="1" kern="1200">
                        <a:solidFill>
                          <a:srgbClr val="000000"/>
                        </a:solidFill>
                        <a:effectLst/>
                        <a:latin typeface="Arial"/>
                        <a:ea typeface="+mn-ea"/>
                        <a:cs typeface="Times New Roman"/>
                        <a:sym typeface="Calibri" panose="020F0502020204030204" pitchFamily="34" charset="0"/>
                      </a:endParaRPr>
                    </a:p>
                    <a:p>
                      <a:pPr marL="457200" marR="0" lvl="0" indent="-457200" algn="ctr" defTabSz="914400" rtl="0" eaLnBrk="1" fontAlgn="base" latinLnBrk="0" hangingPunct="0">
                        <a:lnSpc>
                          <a:spcPct val="100000"/>
                        </a:lnSpc>
                        <a:spcBef>
                          <a:spcPct val="0"/>
                        </a:spcBef>
                        <a:spcAft>
                          <a:spcPct val="0"/>
                        </a:spcAft>
                        <a:buClrTx/>
                        <a:buSzPct val="100000"/>
                        <a:buFont typeface="+mj-lt"/>
                        <a:buAutoNum type="arabicPeriod"/>
                        <a:tabLst/>
                        <a:defRPr/>
                      </a:pPr>
                      <a:endParaRPr lang="en-US" sz="1400" b="1" kern="1200">
                        <a:solidFill>
                          <a:srgbClr val="000000"/>
                        </a:solidFill>
                        <a:effectLst/>
                        <a:latin typeface="Arial"/>
                        <a:ea typeface="+mn-ea"/>
                        <a:cs typeface="Times New Roman"/>
                        <a:sym typeface="Calibri" panose="020F0502020204030204" pitchFamily="34" charset="0"/>
                      </a:endParaRPr>
                    </a:p>
                    <a:p>
                      <a:pPr marL="457200" marR="0" lvl="0" indent="-457200" algn="ctr" defTabSz="914400" rtl="0" eaLnBrk="1" fontAlgn="base" latinLnBrk="0" hangingPunct="0">
                        <a:lnSpc>
                          <a:spcPct val="100000"/>
                        </a:lnSpc>
                        <a:spcBef>
                          <a:spcPct val="0"/>
                        </a:spcBef>
                        <a:spcAft>
                          <a:spcPct val="0"/>
                        </a:spcAft>
                        <a:buClrTx/>
                        <a:buSzPct val="100000"/>
                        <a:buFont typeface="+mj-lt"/>
                        <a:buAutoNum type="arabicPeriod"/>
                        <a:tabLst/>
                        <a:defRPr/>
                      </a:pPr>
                      <a:r>
                        <a:rPr lang="en-US" sz="1400" b="1" kern="1200">
                          <a:solidFill>
                            <a:srgbClr val="000000"/>
                          </a:solidFill>
                          <a:effectLst/>
                          <a:latin typeface="Arial"/>
                          <a:ea typeface="+mn-ea"/>
                          <a:cs typeface="Times New Roman"/>
                          <a:sym typeface="Calibri" panose="020F0502020204030204" pitchFamily="34" charset="0"/>
                        </a:rPr>
                        <a:t>Changes to online shopping, which affect foot traffic.</a:t>
                      </a:r>
                    </a:p>
                    <a:p>
                      <a:pPr marL="342900" marR="0" lvl="0" indent="-342900" algn="ctr" defTabSz="914400" rtl="0" eaLnBrk="1" fontAlgn="base" latinLnBrk="0" hangingPunct="0">
                        <a:lnSpc>
                          <a:spcPct val="100000"/>
                        </a:lnSpc>
                        <a:spcBef>
                          <a:spcPct val="0"/>
                        </a:spcBef>
                        <a:spcAft>
                          <a:spcPct val="0"/>
                        </a:spcAft>
                        <a:buClrTx/>
                        <a:buSzPct val="100000"/>
                        <a:buFont typeface="+mj-lt"/>
                        <a:buAutoNum type="arabicPeriod"/>
                        <a:tabLst/>
                      </a:pPr>
                      <a:endParaRPr kumimoji="0" lang="en-US" altLang="en-US" sz="1000" b="1" i="0" u="none" strike="noStrike" cap="none" normalizeH="0" baseline="0">
                        <a:ln>
                          <a:noFill/>
                        </a:ln>
                        <a:solidFill>
                          <a:srgbClr val="000000"/>
                        </a:solidFill>
                        <a:effectLst/>
                        <a:latin typeface="Arial"/>
                        <a:cs typeface="Times New Roman"/>
                        <a:sym typeface="Calibri" panose="020F0502020204030204" pitchFamily="34" charset="0"/>
                      </a:endParaRPr>
                    </a:p>
                  </a:txBody>
                  <a:tcPr marL="45720" marR="4572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blipFill dpi="0" rotWithShape="0">
                      <a:blip r:embed="rId5"/>
                      <a:srcRect/>
                      <a:tile tx="0" ty="0" sx="100000" sy="100000" flip="none" algn="tl"/>
                    </a:blipFill>
                  </a:tcPr>
                </a:tc>
                <a:tc>
                  <a:txBody>
                    <a:bodyPr/>
                    <a:lstStyle>
                      <a:lvl1pPr marL="285750" indent="-28575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1pPr>
                      <a:lvl2pPr marL="723900" indent="-2667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2pPr>
                      <a:lvl3pPr marL="1233488" indent="-319088">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3pPr>
                      <a:lvl4pPr marL="17272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4pPr>
                      <a:lvl5pPr marL="21844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5pPr>
                      <a:lvl6pPr marL="26416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6pPr>
                      <a:lvl7pPr marL="30988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7pPr>
                      <a:lvl8pPr marL="35560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8pPr>
                      <a:lvl9pPr marL="40132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9pPr>
                    </a:lstStyle>
                    <a:p>
                      <a:pPr marL="457200" lvl="0" indent="-457200" algn="ctr">
                        <a:buFont typeface="+mj-lt"/>
                        <a:buAutoNum type="arabicPeriod"/>
                      </a:pPr>
                      <a:endParaRPr lang="en-US" sz="1400" b="1" kern="1200">
                        <a:solidFill>
                          <a:srgbClr val="000000"/>
                        </a:solidFill>
                        <a:effectLst/>
                        <a:latin typeface="Arial"/>
                        <a:ea typeface="+mn-ea"/>
                        <a:cs typeface="Times New Roman"/>
                      </a:endParaRPr>
                    </a:p>
                    <a:p>
                      <a:pPr marL="457200" lvl="0" indent="-457200" algn="ctr">
                        <a:buAutoNum type="arabicPeriod"/>
                      </a:pPr>
                      <a:r>
                        <a:rPr lang="en-US" sz="1400" b="1" kern="1200">
                          <a:solidFill>
                            <a:srgbClr val="000000"/>
                          </a:solidFill>
                          <a:effectLst/>
                          <a:latin typeface="Arial"/>
                          <a:ea typeface="+mn-ea"/>
                          <a:cs typeface="Times New Roman"/>
                          <a:sym typeface="Calibri" panose="020F0502020204030204" pitchFamily="34" charset="0"/>
                        </a:rPr>
                        <a:t>Website is outdated and do not allow customers to interact.</a:t>
                      </a:r>
                    </a:p>
                    <a:p>
                      <a:pPr marL="457200" lvl="0" indent="-457200" algn="ctr">
                        <a:buFont typeface="+mj-lt"/>
                        <a:buAutoNum type="arabicPeriod"/>
                      </a:pPr>
                      <a:endParaRPr lang="en-US" sz="1400" b="1" kern="1200">
                        <a:solidFill>
                          <a:srgbClr val="000000"/>
                        </a:solidFill>
                        <a:effectLst/>
                        <a:latin typeface="Arial"/>
                        <a:ea typeface="+mn-ea"/>
                        <a:cs typeface="Times New Roman"/>
                        <a:sym typeface="Calibri" panose="020F0502020204030204" pitchFamily="34" charset="0"/>
                      </a:endParaRPr>
                    </a:p>
                    <a:p>
                      <a:pPr marL="457200" marR="0" lvl="0" indent="-457200" algn="ctr" defTabSz="457200" rtl="0" eaLnBrk="1" fontAlgn="auto" latinLnBrk="0" hangingPunct="1">
                        <a:lnSpc>
                          <a:spcPct val="90000"/>
                        </a:lnSpc>
                        <a:spcBef>
                          <a:spcPts val="1000"/>
                        </a:spcBef>
                        <a:spcAft>
                          <a:spcPts val="0"/>
                        </a:spcAft>
                        <a:buClrTx/>
                        <a:buSzPct val="100000"/>
                        <a:buFont typeface="+mj-lt"/>
                        <a:buAutoNum type="arabicPeriod"/>
                        <a:tabLst/>
                        <a:defRPr/>
                      </a:pPr>
                      <a:r>
                        <a:rPr lang="en-US" sz="1400" b="1" kern="1200">
                          <a:solidFill>
                            <a:srgbClr val="000000"/>
                          </a:solidFill>
                          <a:effectLst/>
                          <a:latin typeface="Arial"/>
                          <a:ea typeface="+mn-ea"/>
                          <a:cs typeface="Times New Roman"/>
                          <a:sym typeface="Calibri" panose="020F0502020204030204" pitchFamily="34" charset="0"/>
                        </a:rPr>
                        <a:t>Poor digital marketing plans on online presence (Hien and Nhu, 2022).</a:t>
                      </a:r>
                    </a:p>
                    <a:p>
                      <a:pPr marL="457200" lvl="0" indent="-457200" algn="ctr">
                        <a:buFont typeface="+mj-lt"/>
                        <a:buAutoNum type="arabicPeriod"/>
                      </a:pPr>
                      <a:endParaRPr lang="en-US" sz="1400" b="1" kern="1200">
                        <a:solidFill>
                          <a:srgbClr val="000000"/>
                        </a:solidFill>
                        <a:effectLst/>
                        <a:latin typeface="Arial"/>
                        <a:ea typeface="+mn-ea"/>
                        <a:cs typeface="Times New Roman"/>
                        <a:sym typeface="Calibri" panose="020F0502020204030204" pitchFamily="34" charset="0"/>
                      </a:endParaRPr>
                    </a:p>
                    <a:p>
                      <a:pPr marL="342900" marR="0" lvl="0" indent="-342900" algn="ctr" defTabSz="914400" rtl="0" eaLnBrk="1" fontAlgn="base" latinLnBrk="0" hangingPunct="0">
                        <a:lnSpc>
                          <a:spcPct val="100000"/>
                        </a:lnSpc>
                        <a:spcBef>
                          <a:spcPct val="0"/>
                        </a:spcBef>
                        <a:spcAft>
                          <a:spcPct val="0"/>
                        </a:spcAft>
                        <a:buClrTx/>
                        <a:buSzPct val="100000"/>
                        <a:buFont typeface="+mj-lt"/>
                        <a:buAutoNum type="arabicPeriod"/>
                        <a:tabLst/>
                      </a:pPr>
                      <a:endParaRPr kumimoji="0" lang="en-US" altLang="en-US" sz="1000" b="1" i="0" u="none" strike="noStrike" cap="none" normalizeH="0" baseline="0">
                        <a:ln>
                          <a:noFill/>
                        </a:ln>
                        <a:solidFill>
                          <a:srgbClr val="000000"/>
                        </a:solidFill>
                        <a:effectLst/>
                        <a:latin typeface="Arial"/>
                        <a:cs typeface="Times New Roman"/>
                        <a:sym typeface="Calibri" panose="020F0502020204030204" pitchFamily="34" charset="0"/>
                      </a:endParaRPr>
                    </a:p>
                  </a:txBody>
                  <a:tcPr marL="45720" marR="4572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blipFill dpi="0" rotWithShape="0">
                      <a:blip r:embed="rId6"/>
                      <a:srcRect/>
                      <a:tile tx="0" ty="0" sx="100000" sy="100000" flip="none" algn="tl"/>
                    </a:blipFill>
                  </a:tcPr>
                </a:tc>
                <a:tc>
                  <a:txBody>
                    <a:bodyPr/>
                    <a:lstStyle>
                      <a:lvl1pPr marL="285750" indent="-28575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1pPr>
                      <a:lvl2pPr marL="723900" indent="-2667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2pPr>
                      <a:lvl3pPr marL="1233488" indent="-319088">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3pPr>
                      <a:lvl4pPr marL="17272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4pPr>
                      <a:lvl5pPr marL="21844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5pPr>
                      <a:lvl6pPr marL="26416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6pPr>
                      <a:lvl7pPr marL="30988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7pPr>
                      <a:lvl8pPr marL="35560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8pPr>
                      <a:lvl9pPr marL="40132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9pPr>
                    </a:lstStyle>
                    <a:p>
                      <a:pPr marL="457200" lvl="0" indent="-457200" algn="ctr">
                        <a:buFont typeface="+mj-lt"/>
                        <a:buAutoNum type="arabicPeriod"/>
                      </a:pPr>
                      <a:endParaRPr lang="en-US" sz="1400" b="1" kern="1200">
                        <a:solidFill>
                          <a:srgbClr val="000000"/>
                        </a:solidFill>
                        <a:effectLst/>
                        <a:latin typeface="Arial"/>
                        <a:ea typeface="+mn-ea"/>
                        <a:cs typeface="Times New Roman"/>
                      </a:endParaRPr>
                    </a:p>
                    <a:p>
                      <a:pPr marL="457200" lvl="0" indent="-457200" algn="ctr">
                        <a:buAutoNum type="arabicPeriod"/>
                      </a:pPr>
                      <a:r>
                        <a:rPr lang="en-US" sz="1400" b="1" kern="1200">
                          <a:solidFill>
                            <a:srgbClr val="000000"/>
                          </a:solidFill>
                          <a:effectLst/>
                          <a:latin typeface="Arial"/>
                          <a:ea typeface="+mn-ea"/>
                          <a:cs typeface="Times New Roman"/>
                          <a:sym typeface="Calibri" panose="020F0502020204030204" pitchFamily="34" charset="0"/>
                        </a:rPr>
                        <a:t>Compliance with consumer protection laws for online sales.</a:t>
                      </a:r>
                    </a:p>
                    <a:p>
                      <a:pPr marL="457200" lvl="0" indent="-457200" algn="ctr">
                        <a:buFont typeface="+mj-lt"/>
                        <a:buAutoNum type="arabicPeriod"/>
                      </a:pPr>
                      <a:r>
                        <a:rPr lang="en-US" sz="1400" b="1" kern="1200">
                          <a:solidFill>
                            <a:srgbClr val="000000"/>
                          </a:solidFill>
                          <a:effectLst/>
                          <a:latin typeface="Arial"/>
                          <a:ea typeface="+mn-ea"/>
                          <a:cs typeface="Times New Roman"/>
                          <a:sym typeface="Calibri" panose="020F0502020204030204" pitchFamily="34" charset="0"/>
                        </a:rPr>
                        <a:t>Adhering to delivery regulations and returns policies.</a:t>
                      </a:r>
                    </a:p>
                    <a:p>
                      <a:pPr marL="342900" marR="0" lvl="0" indent="-342900" algn="ctr" defTabSz="914400" rtl="0" eaLnBrk="1" fontAlgn="base" latinLnBrk="0" hangingPunct="0">
                        <a:lnSpc>
                          <a:spcPct val="100000"/>
                        </a:lnSpc>
                        <a:spcBef>
                          <a:spcPct val="0"/>
                        </a:spcBef>
                        <a:spcAft>
                          <a:spcPct val="0"/>
                        </a:spcAft>
                        <a:buClrTx/>
                        <a:buSzPct val="100000"/>
                        <a:buFont typeface="+mj-lt"/>
                        <a:buAutoNum type="arabicPeriod"/>
                        <a:tabLst/>
                      </a:pPr>
                      <a:endParaRPr kumimoji="0" lang="en-US" altLang="en-US" sz="1000" b="1" i="0" u="none" strike="noStrike" cap="none" normalizeH="0" baseline="0">
                        <a:ln>
                          <a:noFill/>
                        </a:ln>
                        <a:solidFill>
                          <a:srgbClr val="000000"/>
                        </a:solidFill>
                        <a:effectLst/>
                        <a:latin typeface="Arial"/>
                        <a:cs typeface="Times New Roman"/>
                        <a:sym typeface="Calibri" panose="020F0502020204030204" pitchFamily="34" charset="0"/>
                      </a:endParaRPr>
                    </a:p>
                  </a:txBody>
                  <a:tcPr marL="45720" marR="4572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blipFill dpi="0" rotWithShape="0">
                      <a:blip r:embed="rId7"/>
                      <a:srcRect/>
                      <a:tile tx="0" ty="0" sx="100000" sy="100000" flip="none" algn="tl"/>
                    </a:blipFill>
                  </a:tcPr>
                </a:tc>
                <a:tc>
                  <a:txBody>
                    <a:bodyPr/>
                    <a:lstStyle>
                      <a:lvl1pPr marL="285750" indent="-28575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1pPr>
                      <a:lvl2pPr marL="723900" indent="-2667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2pPr>
                      <a:lvl3pPr marL="1233488" indent="-319088">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3pPr>
                      <a:lvl4pPr marL="17272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4pPr>
                      <a:lvl5pPr marL="2184400" indent="-355600">
                        <a:lnSpc>
                          <a:spcPct val="90000"/>
                        </a:lnSpc>
                        <a:spcBef>
                          <a:spcPts val="1000"/>
                        </a:spcBef>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5pPr>
                      <a:lvl6pPr marL="26416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6pPr>
                      <a:lvl7pPr marL="30988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7pPr>
                      <a:lvl8pPr marL="35560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8pPr>
                      <a:lvl9pPr marL="4013200" indent="-355600" fontAlgn="base" hangingPunct="0">
                        <a:lnSpc>
                          <a:spcPct val="90000"/>
                        </a:lnSpc>
                        <a:spcBef>
                          <a:spcPts val="1000"/>
                        </a:spcBef>
                        <a:spcAft>
                          <a:spcPct val="0"/>
                        </a:spcAft>
                        <a:buSzPct val="100000"/>
                        <a:buFont typeface="Arial" panose="020B0604020202020204" pitchFamily="34" charset="0"/>
                        <a:defRPr sz="2400">
                          <a:solidFill>
                            <a:srgbClr val="000000"/>
                          </a:solidFill>
                          <a:latin typeface="Calibri" panose="020F0502020204030204" pitchFamily="34" charset="0"/>
                          <a:cs typeface="Calibri" panose="020F0502020204030204" pitchFamily="34" charset="0"/>
                          <a:sym typeface="Calibri" panose="020F0502020204030204" pitchFamily="34" charset="0"/>
                        </a:defRPr>
                      </a:lvl9pPr>
                    </a:lstStyle>
                    <a:p>
                      <a:pPr marL="457200" marR="0" lvl="0" indent="-457200" algn="ctr" rtl="0" eaLnBrk="1" fontAlgn="base" latinLnBrk="0" hangingPunct="0">
                        <a:lnSpc>
                          <a:spcPct val="100000"/>
                        </a:lnSpc>
                        <a:spcBef>
                          <a:spcPct val="0"/>
                        </a:spcBef>
                        <a:spcAft>
                          <a:spcPct val="0"/>
                        </a:spcAft>
                        <a:buClrTx/>
                        <a:buSzPct val="100000"/>
                        <a:buFont typeface="+mj-lt"/>
                        <a:buAutoNum type="arabicPeriod"/>
                      </a:pPr>
                      <a:endParaRPr lang="en-US" sz="1400" b="0" kern="1200">
                        <a:solidFill>
                          <a:srgbClr val="000000"/>
                        </a:solidFill>
                        <a:effectLst/>
                        <a:latin typeface="Arial"/>
                        <a:ea typeface="+mn-ea"/>
                        <a:cs typeface="Times New Roman"/>
                      </a:endParaRPr>
                    </a:p>
                    <a:p>
                      <a:pPr marL="457200" marR="0" lvl="0" indent="-457200" algn="ctr" defTabSz="914400">
                        <a:lnSpc>
                          <a:spcPct val="100000"/>
                        </a:lnSpc>
                        <a:spcBef>
                          <a:spcPct val="0"/>
                        </a:spcBef>
                        <a:spcAft>
                          <a:spcPct val="0"/>
                        </a:spcAft>
                        <a:buClrTx/>
                        <a:buSzPct val="100000"/>
                        <a:buAutoNum type="arabicPeriod"/>
                        <a:tabLst/>
                        <a:defRPr/>
                      </a:pPr>
                      <a:r>
                        <a:rPr lang="en-US" sz="1400" b="1" kern="1200">
                          <a:solidFill>
                            <a:srgbClr val="000000"/>
                          </a:solidFill>
                          <a:effectLst/>
                          <a:latin typeface="Arial"/>
                          <a:ea typeface="+mn-ea"/>
                          <a:cs typeface="Times New Roman"/>
                          <a:sym typeface="Calibri" panose="020F0502020204030204" pitchFamily="34" charset="0"/>
                        </a:rPr>
                        <a:t>High price of sustainable resources such as biodegradable wrapping (Nilsen-Nygaard et al., 2021).</a:t>
                      </a:r>
                    </a:p>
                    <a:p>
                      <a:pPr marL="457200" marR="0" lvl="0" indent="-457200" algn="ctr" defTabSz="914400" rtl="0" eaLnBrk="1" fontAlgn="base" latinLnBrk="0" hangingPunct="0">
                        <a:lnSpc>
                          <a:spcPct val="100000"/>
                        </a:lnSpc>
                        <a:spcBef>
                          <a:spcPct val="0"/>
                        </a:spcBef>
                        <a:spcAft>
                          <a:spcPct val="0"/>
                        </a:spcAft>
                        <a:buClrTx/>
                        <a:buSzPct val="100000"/>
                        <a:buFont typeface="+mj-lt"/>
                        <a:buAutoNum type="arabicPeriod"/>
                        <a:tabLst/>
                        <a:defRPr/>
                      </a:pPr>
                      <a:endParaRPr lang="en-US" sz="1400" b="1" kern="1200">
                        <a:solidFill>
                          <a:srgbClr val="000000"/>
                        </a:solidFill>
                        <a:effectLst/>
                        <a:latin typeface="Arial"/>
                        <a:ea typeface="+mn-ea"/>
                        <a:cs typeface="Times New Roman"/>
                        <a:sym typeface="Calibri" panose="020F0502020204030204" pitchFamily="34" charset="0"/>
                      </a:endParaRPr>
                    </a:p>
                    <a:p>
                      <a:pPr marL="457200" marR="0" lvl="0" indent="-457200" algn="ctr" defTabSz="914400" rtl="0" eaLnBrk="1" fontAlgn="base" latinLnBrk="0" hangingPunct="0">
                        <a:lnSpc>
                          <a:spcPct val="100000"/>
                        </a:lnSpc>
                        <a:spcBef>
                          <a:spcPct val="0"/>
                        </a:spcBef>
                        <a:spcAft>
                          <a:spcPct val="0"/>
                        </a:spcAft>
                        <a:buClrTx/>
                        <a:buSzPct val="100000"/>
                        <a:buFont typeface="+mj-lt"/>
                        <a:buAutoNum type="arabicPeriod"/>
                        <a:tabLst/>
                        <a:defRPr/>
                      </a:pPr>
                      <a:r>
                        <a:rPr lang="en-US" sz="1400" b="1" kern="1200">
                          <a:solidFill>
                            <a:srgbClr val="000000"/>
                          </a:solidFill>
                          <a:effectLst/>
                          <a:latin typeface="Arial"/>
                          <a:ea typeface="+mn-ea"/>
                          <a:cs typeface="Times New Roman"/>
                          <a:sym typeface="Calibri" panose="020F0502020204030204" pitchFamily="34" charset="0"/>
                        </a:rPr>
                        <a:t>The burden to remain environmentally friendly despite the increase in expenses.</a:t>
                      </a:r>
                    </a:p>
                    <a:p>
                      <a:pPr marL="457200" marR="0" lvl="0" indent="-457200" algn="ctr" defTabSz="914400" rtl="0" eaLnBrk="1" fontAlgn="base" latinLnBrk="0" hangingPunct="0">
                        <a:lnSpc>
                          <a:spcPct val="100000"/>
                        </a:lnSpc>
                        <a:spcBef>
                          <a:spcPct val="0"/>
                        </a:spcBef>
                        <a:spcAft>
                          <a:spcPct val="0"/>
                        </a:spcAft>
                        <a:buClrTx/>
                        <a:buSzPct val="100000"/>
                        <a:buFont typeface="+mj-lt"/>
                        <a:buAutoNum type="arabicPeriod"/>
                        <a:tabLst/>
                        <a:defRPr/>
                      </a:pPr>
                      <a:endParaRPr lang="en-US" sz="1400" b="0" kern="1200">
                        <a:solidFill>
                          <a:srgbClr val="000000"/>
                        </a:solidFill>
                        <a:effectLst/>
                        <a:latin typeface="Arial"/>
                        <a:ea typeface="+mn-ea"/>
                        <a:cs typeface="Times New Roman"/>
                        <a:sym typeface="Calibri" panose="020F0502020204030204" pitchFamily="34" charset="0"/>
                      </a:endParaRPr>
                    </a:p>
                    <a:p>
                      <a:pPr marL="342900" marR="0" lvl="0" indent="-342900" algn="ctr" defTabSz="914400" rtl="0" eaLnBrk="1" fontAlgn="base" latinLnBrk="0" hangingPunct="0">
                        <a:lnSpc>
                          <a:spcPct val="100000"/>
                        </a:lnSpc>
                        <a:spcBef>
                          <a:spcPct val="0"/>
                        </a:spcBef>
                        <a:spcAft>
                          <a:spcPct val="0"/>
                        </a:spcAft>
                        <a:buClrTx/>
                        <a:buSzPct val="100000"/>
                        <a:buFont typeface="+mj-lt"/>
                        <a:buAutoNum type="arabicPeriod"/>
                        <a:tabLst/>
                      </a:pPr>
                      <a:endParaRPr kumimoji="0" lang="en-US" altLang="en-US" sz="1000" b="0" i="0" u="none" strike="noStrike" cap="none" normalizeH="0" baseline="0">
                        <a:ln>
                          <a:noFill/>
                        </a:ln>
                        <a:solidFill>
                          <a:srgbClr val="000000"/>
                        </a:solidFill>
                        <a:effectLst/>
                        <a:latin typeface="Arial"/>
                        <a:cs typeface="Times New Roman"/>
                        <a:sym typeface="Calibri" panose="020F0502020204030204" pitchFamily="34" charset="0"/>
                      </a:endParaRPr>
                    </a:p>
                  </a:txBody>
                  <a:tcPr marL="45720" marR="4572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blipFill dpi="0" rotWithShape="0">
                      <a:blip r:embed="rId9"/>
                      <a:srcRect/>
                      <a:tile tx="0" ty="0" sx="100000" sy="100000" flip="none" algn="tl"/>
                    </a:blipFill>
                  </a:tcPr>
                </a:tc>
                <a:extLst>
                  <a:ext uri="{0D108BD9-81ED-4DB2-BD59-A6C34878D82A}">
                    <a16:rowId xmlns:a16="http://schemas.microsoft.com/office/drawing/2014/main" val="1563116505"/>
                  </a:ext>
                </a:extLst>
              </a:tr>
            </a:tbl>
          </a:graphicData>
        </a:graphic>
      </p:graphicFrame>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bg bwMode="auto">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265" name="Rectangle 1" descr="Title 1">
            <a:extLst>
              <a:ext uri="{FF2B5EF4-FFF2-40B4-BE49-F238E27FC236}">
                <a16:creationId xmlns:a16="http://schemas.microsoft.com/office/drawing/2014/main" id="{EE409BFC-CE5F-6F35-EDF9-A6173EB01C2A}"/>
              </a:ext>
            </a:extLst>
          </p:cNvPr>
          <p:cNvSpPr>
            <a:spLocks noGrp="1" noChangeArrowheads="1"/>
          </p:cNvSpPr>
          <p:nvPr>
            <p:ph type="title"/>
          </p:nvPr>
        </p:nvSpPr>
        <p:spPr>
          <a:xfrm>
            <a:off x="648931" y="262215"/>
            <a:ext cx="6188190" cy="880045"/>
          </a:xfrm>
        </p:spPr>
        <p:txBody>
          <a:bodyPr>
            <a:noAutofit/>
          </a:bodyPr>
          <a:lstStyle/>
          <a:p>
            <a:pPr algn="ctr"/>
            <a:r>
              <a:rPr lang="en-US" sz="2800" b="1" u="sng">
                <a:solidFill>
                  <a:srgbClr val="EBEBEB"/>
                </a:solidFill>
                <a:latin typeface="Arial"/>
                <a:cs typeface="Times New Roman"/>
              </a:rPr>
              <a:t>Critique of the Cause-and-Effect Model </a:t>
            </a:r>
            <a:endParaRPr lang="en-US" altLang="en-US" sz="2800" b="1" u="sng">
              <a:solidFill>
                <a:srgbClr val="EBEBEB"/>
              </a:solidFill>
              <a:latin typeface="Arial"/>
              <a:cs typeface="Times New Roman"/>
              <a:sym typeface="Arial" panose="020B0604020202020204" pitchFamily="34" charset="0"/>
            </a:endParaRPr>
          </a:p>
        </p:txBody>
      </p:sp>
      <p:sp>
        <p:nvSpPr>
          <p:cNvPr id="1127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1275" name="Freeform: Shape 11274">
            <a:extLst>
              <a:ext uri="{FF2B5EF4-FFF2-40B4-BE49-F238E27FC236}">
                <a16:creationId xmlns:a16="http://schemas.microsoft.com/office/drawing/2014/main" id="{AC3BF0FA-36FA-4CE9-840E-F7C3A8F16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81796" y="947378"/>
            <a:ext cx="6858001" cy="4963245"/>
          </a:xfrm>
          <a:custGeom>
            <a:avLst/>
            <a:gdLst>
              <a:gd name="connsiteX0" fmla="*/ 6858001 w 6858001"/>
              <a:gd name="connsiteY0" fmla="*/ 1177 h 4963245"/>
              <a:gd name="connsiteX1" fmla="*/ 6858001 w 6858001"/>
              <a:gd name="connsiteY1" fmla="*/ 1344715 h 4963245"/>
              <a:gd name="connsiteX2" fmla="*/ 6858000 w 6858001"/>
              <a:gd name="connsiteY2" fmla="*/ 1344715 h 4963245"/>
              <a:gd name="connsiteX3" fmla="*/ 6858000 w 6858001"/>
              <a:gd name="connsiteY3" fmla="*/ 4963245 h 4963245"/>
              <a:gd name="connsiteX4" fmla="*/ 0 w 6858001"/>
              <a:gd name="connsiteY4" fmla="*/ 4963244 h 4963245"/>
              <a:gd name="connsiteX5" fmla="*/ 0 w 6858001"/>
              <a:gd name="connsiteY5" fmla="*/ 900697 h 4963245"/>
              <a:gd name="connsiteX6" fmla="*/ 1 w 6858001"/>
              <a:gd name="connsiteY6" fmla="*/ 900697 h 4963245"/>
              <a:gd name="connsiteX7" fmla="*/ 1 w 6858001"/>
              <a:gd name="connsiteY7" fmla="*/ 0 h 4963245"/>
              <a:gd name="connsiteX8" fmla="*/ 40463 w 6858001"/>
              <a:gd name="connsiteY8" fmla="*/ 5883 h 4963245"/>
              <a:gd name="connsiteX9" fmla="*/ 159107 w 6858001"/>
              <a:gd name="connsiteY9" fmla="*/ 23196 h 4963245"/>
              <a:gd name="connsiteX10" fmla="*/ 245518 w 6858001"/>
              <a:gd name="connsiteY10" fmla="*/ 35299 h 4963245"/>
              <a:gd name="connsiteX11" fmla="*/ 348388 w 6858001"/>
              <a:gd name="connsiteY11" fmla="*/ 48073 h 4963245"/>
              <a:gd name="connsiteX12" fmla="*/ 470460 w 6858001"/>
              <a:gd name="connsiteY12" fmla="*/ 63369 h 4963245"/>
              <a:gd name="connsiteX13" fmla="*/ 605563 w 6858001"/>
              <a:gd name="connsiteY13" fmla="*/ 79506 h 4963245"/>
              <a:gd name="connsiteX14" fmla="*/ 757810 w 6858001"/>
              <a:gd name="connsiteY14" fmla="*/ 96483 h 4963245"/>
              <a:gd name="connsiteX15" fmla="*/ 923774 w 6858001"/>
              <a:gd name="connsiteY15" fmla="*/ 114469 h 4963245"/>
              <a:gd name="connsiteX16" fmla="*/ 1104139 w 6858001"/>
              <a:gd name="connsiteY16" fmla="*/ 132454 h 4963245"/>
              <a:gd name="connsiteX17" fmla="*/ 1296163 w 6858001"/>
              <a:gd name="connsiteY17" fmla="*/ 150776 h 4963245"/>
              <a:gd name="connsiteX18" fmla="*/ 1503275 w 6858001"/>
              <a:gd name="connsiteY18" fmla="*/ 167753 h 4963245"/>
              <a:gd name="connsiteX19" fmla="*/ 1719988 w 6858001"/>
              <a:gd name="connsiteY19" fmla="*/ 184058 h 4963245"/>
              <a:gd name="connsiteX20" fmla="*/ 1949045 w 6858001"/>
              <a:gd name="connsiteY20" fmla="*/ 198849 h 4963245"/>
              <a:gd name="connsiteX21" fmla="*/ 2187703 w 6858001"/>
              <a:gd name="connsiteY21" fmla="*/ 212969 h 4963245"/>
              <a:gd name="connsiteX22" fmla="*/ 2436649 w 6858001"/>
              <a:gd name="connsiteY22" fmla="*/ 226248 h 4963245"/>
              <a:gd name="connsiteX23" fmla="*/ 2564208 w 6858001"/>
              <a:gd name="connsiteY23" fmla="*/ 230955 h 4963245"/>
              <a:gd name="connsiteX24" fmla="*/ 2694509 w 6858001"/>
              <a:gd name="connsiteY24" fmla="*/ 236165 h 4963245"/>
              <a:gd name="connsiteX25" fmla="*/ 2826868 w 6858001"/>
              <a:gd name="connsiteY25" fmla="*/ 241040 h 4963245"/>
              <a:gd name="connsiteX26" fmla="*/ 2959914 w 6858001"/>
              <a:gd name="connsiteY26" fmla="*/ 244234 h 4963245"/>
              <a:gd name="connsiteX27" fmla="*/ 3095702 w 6858001"/>
              <a:gd name="connsiteY27" fmla="*/ 247091 h 4963245"/>
              <a:gd name="connsiteX28" fmla="*/ 3232862 w 6858001"/>
              <a:gd name="connsiteY28" fmla="*/ 250117 h 4963245"/>
              <a:gd name="connsiteX29" fmla="*/ 3372765 w 6858001"/>
              <a:gd name="connsiteY29" fmla="*/ 252134 h 4963245"/>
              <a:gd name="connsiteX30" fmla="*/ 3514040 w 6858001"/>
              <a:gd name="connsiteY30" fmla="*/ 252134 h 4963245"/>
              <a:gd name="connsiteX31" fmla="*/ 3656686 w 6858001"/>
              <a:gd name="connsiteY31" fmla="*/ 253142 h 4963245"/>
              <a:gd name="connsiteX32" fmla="*/ 3800704 w 6858001"/>
              <a:gd name="connsiteY32" fmla="*/ 252134 h 4963245"/>
              <a:gd name="connsiteX33" fmla="*/ 3946780 w 6858001"/>
              <a:gd name="connsiteY33" fmla="*/ 250117 h 4963245"/>
              <a:gd name="connsiteX34" fmla="*/ 4092855 w 6858001"/>
              <a:gd name="connsiteY34" fmla="*/ 248268 h 4963245"/>
              <a:gd name="connsiteX35" fmla="*/ 4240988 w 6858001"/>
              <a:gd name="connsiteY35" fmla="*/ 244234 h 4963245"/>
              <a:gd name="connsiteX36" fmla="*/ 4390492 w 6858001"/>
              <a:gd name="connsiteY36" fmla="*/ 240032 h 4963245"/>
              <a:gd name="connsiteX37" fmla="*/ 4539997 w 6858001"/>
              <a:gd name="connsiteY37" fmla="*/ 235157 h 4963245"/>
              <a:gd name="connsiteX38" fmla="*/ 4690873 w 6858001"/>
              <a:gd name="connsiteY38" fmla="*/ 228266 h 4963245"/>
              <a:gd name="connsiteX39" fmla="*/ 4843120 w 6858001"/>
              <a:gd name="connsiteY39" fmla="*/ 220029 h 4963245"/>
              <a:gd name="connsiteX40" fmla="*/ 4996054 w 6858001"/>
              <a:gd name="connsiteY40" fmla="*/ 212129 h 4963245"/>
              <a:gd name="connsiteX41" fmla="*/ 5148987 w 6858001"/>
              <a:gd name="connsiteY41" fmla="*/ 202044 h 4963245"/>
              <a:gd name="connsiteX42" fmla="*/ 5303978 w 6858001"/>
              <a:gd name="connsiteY42" fmla="*/ 189941 h 4963245"/>
              <a:gd name="connsiteX43" fmla="*/ 5456911 w 6858001"/>
              <a:gd name="connsiteY43" fmla="*/ 177839 h 4963245"/>
              <a:gd name="connsiteX44" fmla="*/ 5612588 w 6858001"/>
              <a:gd name="connsiteY44" fmla="*/ 163887 h 4963245"/>
              <a:gd name="connsiteX45" fmla="*/ 5768950 w 6858001"/>
              <a:gd name="connsiteY45" fmla="*/ 148591 h 4963245"/>
              <a:gd name="connsiteX46" fmla="*/ 5923255 w 6858001"/>
              <a:gd name="connsiteY46" fmla="*/ 132455 h 4963245"/>
              <a:gd name="connsiteX47" fmla="*/ 6079618 w 6858001"/>
              <a:gd name="connsiteY47" fmla="*/ 113629 h 4963245"/>
              <a:gd name="connsiteX48" fmla="*/ 6235294 w 6858001"/>
              <a:gd name="connsiteY48" fmla="*/ 93458 h 4963245"/>
              <a:gd name="connsiteX49" fmla="*/ 6391657 w 6858001"/>
              <a:gd name="connsiteY49" fmla="*/ 73455 h 4963245"/>
              <a:gd name="connsiteX50" fmla="*/ 6547333 w 6858001"/>
              <a:gd name="connsiteY50" fmla="*/ 50091 h 4963245"/>
              <a:gd name="connsiteX51" fmla="*/ 6702324 w 6858001"/>
              <a:gd name="connsiteY51" fmla="*/ 26222 h 496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63245">
                <a:moveTo>
                  <a:pt x="6858001" y="1177"/>
                </a:moveTo>
                <a:lnTo>
                  <a:pt x="6858001" y="1344715"/>
                </a:lnTo>
                <a:lnTo>
                  <a:pt x="6858000" y="1344715"/>
                </a:lnTo>
                <a:lnTo>
                  <a:pt x="6858000" y="4963245"/>
                </a:lnTo>
                <a:lnTo>
                  <a:pt x="0" y="4963244"/>
                </a:lnTo>
                <a:lnTo>
                  <a:pt x="0" y="900697"/>
                </a:lnTo>
                <a:lnTo>
                  <a:pt x="1" y="900697"/>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US"/>
          </a:p>
        </p:txBody>
      </p:sp>
      <p:pic>
        <p:nvPicPr>
          <p:cNvPr id="5122" name="Picture 2" descr="Importance of Cause-and-Effect Analysis">
            <a:extLst>
              <a:ext uri="{FF2B5EF4-FFF2-40B4-BE49-F238E27FC236}">
                <a16:creationId xmlns:a16="http://schemas.microsoft.com/office/drawing/2014/main" id="{AF1EFF8F-54C5-572F-67FF-DCCA491FA24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129871" y="1773204"/>
            <a:ext cx="3414010" cy="3311589"/>
          </a:xfrm>
          <a:prstGeom prst="rect">
            <a:avLst/>
          </a:prstGeom>
          <a:noFill/>
          <a:effectLst/>
          <a:extLst>
            <a:ext uri="{909E8E84-426E-40DD-AFC4-6F175D3DCCD1}">
              <a14:hiddenFill xmlns:a14="http://schemas.microsoft.com/office/drawing/2010/main">
                <a:solidFill>
                  <a:srgbClr val="FFFFFF"/>
                </a:solidFill>
              </a14:hiddenFill>
            </a:ext>
          </a:extLst>
        </p:spPr>
      </p:pic>
      <p:sp>
        <p:nvSpPr>
          <p:cNvPr id="11277" name="Rectangle 11276">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1266" name="Rectangle 2" descr="Content Placeholder 2">
            <a:extLst>
              <a:ext uri="{FF2B5EF4-FFF2-40B4-BE49-F238E27FC236}">
                <a16:creationId xmlns:a16="http://schemas.microsoft.com/office/drawing/2014/main" id="{748FCA2A-A8CC-B271-0462-D3730CAA0D3B}"/>
              </a:ext>
            </a:extLst>
          </p:cNvPr>
          <p:cNvSpPr>
            <a:spLocks noGrp="1" noChangeArrowheads="1"/>
          </p:cNvSpPr>
          <p:nvPr>
            <p:ph idx="1"/>
          </p:nvPr>
        </p:nvSpPr>
        <p:spPr>
          <a:xfrm>
            <a:off x="590635" y="1299374"/>
            <a:ext cx="6188189" cy="3785419"/>
          </a:xfrm>
        </p:spPr>
        <p:txBody>
          <a:bodyPr>
            <a:normAutofit/>
          </a:bodyPr>
          <a:lstStyle/>
          <a:p>
            <a:endParaRPr lang="en-US">
              <a:solidFill>
                <a:srgbClr val="FFFFFF"/>
              </a:solidFill>
              <a:latin typeface="Times New Roman" panose="02020603050405020304" pitchFamily="18" charset="0"/>
              <a:cs typeface="Times New Roman" panose="02020603050405020304" pitchFamily="18" charset="0"/>
            </a:endParaRPr>
          </a:p>
          <a:p>
            <a:endParaRPr lang="en-US">
              <a:solidFill>
                <a:srgbClr val="FFFFFF"/>
              </a:solidFill>
              <a:latin typeface="Times New Roman" panose="02020603050405020304" pitchFamily="18" charset="0"/>
              <a:cs typeface="Times New Roman" panose="02020603050405020304" pitchFamily="18" charset="0"/>
            </a:endParaRPr>
          </a:p>
        </p:txBody>
      </p:sp>
      <p:graphicFrame>
        <p:nvGraphicFramePr>
          <p:cNvPr id="2" name="Diagram 1">
            <a:extLst>
              <a:ext uri="{FF2B5EF4-FFF2-40B4-BE49-F238E27FC236}">
                <a16:creationId xmlns:a16="http://schemas.microsoft.com/office/drawing/2014/main" id="{4C52DDC3-D636-221C-86EC-F65A51D20A6D}"/>
              </a:ext>
            </a:extLst>
          </p:cNvPr>
          <p:cNvGraphicFramePr/>
          <p:nvPr>
            <p:extLst>
              <p:ext uri="{D42A27DB-BD31-4B8C-83A1-F6EECF244321}">
                <p14:modId xmlns:p14="http://schemas.microsoft.com/office/powerpoint/2010/main" val="3422110965"/>
              </p:ext>
            </p:extLst>
          </p:nvPr>
        </p:nvGraphicFramePr>
        <p:xfrm>
          <a:off x="131942" y="2883376"/>
          <a:ext cx="6883614" cy="33411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3" name="Diagram 2">
            <a:extLst>
              <a:ext uri="{FF2B5EF4-FFF2-40B4-BE49-F238E27FC236}">
                <a16:creationId xmlns:a16="http://schemas.microsoft.com/office/drawing/2014/main" id="{1A6FC6DF-DDBE-5FB0-E66B-DC422FB9270A}"/>
              </a:ext>
            </a:extLst>
          </p:cNvPr>
          <p:cNvGraphicFramePr/>
          <p:nvPr>
            <p:extLst>
              <p:ext uri="{D42A27DB-BD31-4B8C-83A1-F6EECF244321}">
                <p14:modId xmlns:p14="http://schemas.microsoft.com/office/powerpoint/2010/main" val="2521288894"/>
              </p:ext>
            </p:extLst>
          </p:nvPr>
        </p:nvGraphicFramePr>
        <p:xfrm>
          <a:off x="324060" y="1142260"/>
          <a:ext cx="6683777" cy="1817783"/>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cSld>
  <p:clrMapOvr>
    <a:overrideClrMapping bg1="lt1" tx1="dk1" bg2="lt2" tx2="dk2" accent1="accent1" accent2="accent2" accent3="accent3" accent4="accent4" accent5="accent5" accent6="accent6" hlink="hlink" folHlink="folHlink"/>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bg bwMode="auto">
      <p:bgPr>
        <a:solidFill>
          <a:schemeClr val="bg1"/>
        </a:solidFill>
        <a:effectLst/>
      </p:bgPr>
    </p:bg>
    <p:spTree>
      <p:nvGrpSpPr>
        <p:cNvPr id="1" name=""/>
        <p:cNvGrpSpPr/>
        <p:nvPr/>
      </p:nvGrpSpPr>
      <p:grpSpPr>
        <a:xfrm>
          <a:off x="0" y="0"/>
          <a:ext cx="0" cy="0"/>
          <a:chOff x="0" y="0"/>
          <a:chExt cx="0" cy="0"/>
        </a:xfrm>
      </p:grpSpPr>
      <p:sp>
        <p:nvSpPr>
          <p:cNvPr id="12295" name="Rectangle 12294">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290" name="Text Box 2" descr="TextBox 5">
            <a:extLst>
              <a:ext uri="{FF2B5EF4-FFF2-40B4-BE49-F238E27FC236}">
                <a16:creationId xmlns:a16="http://schemas.microsoft.com/office/drawing/2014/main" id="{4DDE8015-6F3A-382A-B431-FB19F78CB064}"/>
              </a:ext>
            </a:extLst>
          </p:cNvPr>
          <p:cNvSpPr txBox="1">
            <a:spLocks/>
          </p:cNvSpPr>
          <p:nvPr/>
        </p:nvSpPr>
        <p:spPr bwMode="auto">
          <a:xfrm>
            <a:off x="727026" y="174820"/>
            <a:ext cx="5616217" cy="49720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cmpd="sng">
                <a:solidFill>
                  <a:srgbClr val="000000"/>
                </a:solidFill>
                <a:prstDash val="solid"/>
                <a:miter lim="400000"/>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chor="t">
            <a:normAutofit/>
          </a:bodyPr>
          <a:lstStyle/>
          <a:p>
            <a:pPr algn="ctr">
              <a:spcBef>
                <a:spcPct val="0"/>
              </a:spcBef>
              <a:spcAft>
                <a:spcPts val="600"/>
              </a:spcAft>
            </a:pPr>
            <a:r>
              <a:rPr lang="en-US" sz="2400" b="1" u="sng">
                <a:solidFill>
                  <a:schemeClr val="bg1"/>
                </a:solidFill>
                <a:latin typeface="Arial"/>
                <a:cs typeface="Times New Roman"/>
              </a:rPr>
              <a:t>Apply the Cause-and-Effect </a:t>
            </a:r>
            <a:endParaRPr lang="en-US" altLang="en-US" sz="2400" b="1" i="0" u="sng" kern="1200">
              <a:solidFill>
                <a:schemeClr val="bg1"/>
              </a:solidFill>
              <a:latin typeface="Arial"/>
              <a:ea typeface="+mj-ea"/>
              <a:cs typeface="Times New Roman"/>
              <a:sym typeface="Arial" panose="020B0604020202020204" pitchFamily="34" charset="0"/>
            </a:endParaRPr>
          </a:p>
        </p:txBody>
      </p:sp>
      <p:sp>
        <p:nvSpPr>
          <p:cNvPr id="12297"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12299" name="Freeform: Shape 12298">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US"/>
          </a:p>
        </p:txBody>
      </p:sp>
      <p:pic>
        <p:nvPicPr>
          <p:cNvPr id="4" name="Picture 3">
            <a:extLst>
              <a:ext uri="{FF2B5EF4-FFF2-40B4-BE49-F238E27FC236}">
                <a16:creationId xmlns:a16="http://schemas.microsoft.com/office/drawing/2014/main" id="{DA6E655C-BF59-655F-4123-BF8CEA7D6913}"/>
              </a:ext>
            </a:extLst>
          </p:cNvPr>
          <p:cNvPicPr>
            <a:picLocks noChangeAspect="1"/>
          </p:cNvPicPr>
          <p:nvPr/>
        </p:nvPicPr>
        <p:blipFill>
          <a:blip r:embed="rId3"/>
          <a:stretch>
            <a:fillRect/>
          </a:stretch>
        </p:blipFill>
        <p:spPr>
          <a:xfrm>
            <a:off x="7009315" y="1814103"/>
            <a:ext cx="5182685" cy="3229793"/>
          </a:xfrm>
          <a:prstGeom prst="rect">
            <a:avLst/>
          </a:prstGeom>
          <a:effectLst/>
        </p:spPr>
      </p:pic>
      <p:sp>
        <p:nvSpPr>
          <p:cNvPr id="12301" name="Rectangle 12300">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2" name="Diagram 1">
            <a:extLst>
              <a:ext uri="{FF2B5EF4-FFF2-40B4-BE49-F238E27FC236}">
                <a16:creationId xmlns:a16="http://schemas.microsoft.com/office/drawing/2014/main" id="{A9EEE2E6-44D6-7555-6743-DF4F0DB940ED}"/>
              </a:ext>
            </a:extLst>
          </p:cNvPr>
          <p:cNvGraphicFramePr/>
          <p:nvPr>
            <p:extLst>
              <p:ext uri="{D42A27DB-BD31-4B8C-83A1-F6EECF244321}">
                <p14:modId xmlns:p14="http://schemas.microsoft.com/office/powerpoint/2010/main" val="348774499"/>
              </p:ext>
            </p:extLst>
          </p:nvPr>
        </p:nvGraphicFramePr>
        <p:xfrm>
          <a:off x="417202" y="846849"/>
          <a:ext cx="6191139" cy="31853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6" name="Diagram 5">
            <a:extLst>
              <a:ext uri="{FF2B5EF4-FFF2-40B4-BE49-F238E27FC236}">
                <a16:creationId xmlns:a16="http://schemas.microsoft.com/office/drawing/2014/main" id="{336AB3C4-C1EE-A8D2-61F3-AF680169861B}"/>
              </a:ext>
            </a:extLst>
          </p:cNvPr>
          <p:cNvGraphicFramePr/>
          <p:nvPr>
            <p:extLst>
              <p:ext uri="{D42A27DB-BD31-4B8C-83A1-F6EECF244321}">
                <p14:modId xmlns:p14="http://schemas.microsoft.com/office/powerpoint/2010/main" val="135113301"/>
              </p:ext>
            </p:extLst>
          </p:nvPr>
        </p:nvGraphicFramePr>
        <p:xfrm>
          <a:off x="516627" y="4436330"/>
          <a:ext cx="6037012" cy="2123048"/>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cSld>
  <p:clrMapOvr>
    <a:overrideClrMapping bg1="lt1" tx1="dk1" bg2="lt2" tx2="dk2" accent1="accent1" accent2="accent2" accent3="accent3" accent4="accent4" accent5="accent5" accent6="accent6" hlink="hlink" folHlink="folHlink"/>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1" descr="Title 1">
            <a:extLst>
              <a:ext uri="{FF2B5EF4-FFF2-40B4-BE49-F238E27FC236}">
                <a16:creationId xmlns:a16="http://schemas.microsoft.com/office/drawing/2014/main" id="{D85E1F13-0982-2FE9-0973-A1C440050D38}"/>
              </a:ext>
            </a:extLst>
          </p:cNvPr>
          <p:cNvSpPr>
            <a:spLocks noGrp="1" noChangeArrowheads="1"/>
          </p:cNvSpPr>
          <p:nvPr>
            <p:ph type="title"/>
          </p:nvPr>
        </p:nvSpPr>
        <p:spPr>
          <a:xfrm>
            <a:off x="4002347" y="328945"/>
            <a:ext cx="4392168" cy="446756"/>
          </a:xfrm>
        </p:spPr>
        <p:txBody>
          <a:bodyPr/>
          <a:lstStyle/>
          <a:p>
            <a:pPr defTabSz="868363"/>
            <a:r>
              <a:rPr lang="en-US" sz="3200" b="1" u="sng">
                <a:latin typeface="Arial"/>
                <a:cs typeface="Times New Roman"/>
              </a:rPr>
              <a:t>Key Findings </a:t>
            </a:r>
            <a:endParaRPr lang="en-US" altLang="en-US" sz="3200" b="1" u="sng">
              <a:latin typeface="Arial"/>
              <a:cs typeface="Times New Roman"/>
              <a:sym typeface="Arial" panose="020B0604020202020204" pitchFamily="34" charset="0"/>
            </a:endParaRPr>
          </a:p>
        </p:txBody>
      </p:sp>
      <p:graphicFrame>
        <p:nvGraphicFramePr>
          <p:cNvPr id="4" name="Content Placeholder 3">
            <a:extLst>
              <a:ext uri="{FF2B5EF4-FFF2-40B4-BE49-F238E27FC236}">
                <a16:creationId xmlns:a16="http://schemas.microsoft.com/office/drawing/2014/main" id="{705D5E38-E867-74B0-3D14-BE57543B5037}"/>
              </a:ext>
            </a:extLst>
          </p:cNvPr>
          <p:cNvGraphicFramePr>
            <a:graphicFrameLocks noGrp="1"/>
          </p:cNvGraphicFramePr>
          <p:nvPr>
            <p:ph idx="1"/>
            <p:extLst>
              <p:ext uri="{D42A27DB-BD31-4B8C-83A1-F6EECF244321}">
                <p14:modId xmlns:p14="http://schemas.microsoft.com/office/powerpoint/2010/main" val="2045417427"/>
              </p:ext>
            </p:extLst>
          </p:nvPr>
        </p:nvGraphicFramePr>
        <p:xfrm>
          <a:off x="2077086" y="1441334"/>
          <a:ext cx="8256735" cy="7840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a:extLst>
              <a:ext uri="{FF2B5EF4-FFF2-40B4-BE49-F238E27FC236}">
                <a16:creationId xmlns:a16="http://schemas.microsoft.com/office/drawing/2014/main" id="{396576A1-82F8-ECEB-0920-F91B6404087E}"/>
              </a:ext>
            </a:extLst>
          </p:cNvPr>
          <p:cNvGraphicFramePr/>
          <p:nvPr>
            <p:extLst>
              <p:ext uri="{D42A27DB-BD31-4B8C-83A1-F6EECF244321}">
                <p14:modId xmlns:p14="http://schemas.microsoft.com/office/powerpoint/2010/main" val="1909415782"/>
              </p:ext>
            </p:extLst>
          </p:nvPr>
        </p:nvGraphicFramePr>
        <p:xfrm>
          <a:off x="1388125" y="2467779"/>
          <a:ext cx="8540520" cy="385875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1" descr="Title 1">
            <a:extLst>
              <a:ext uri="{FF2B5EF4-FFF2-40B4-BE49-F238E27FC236}">
                <a16:creationId xmlns:a16="http://schemas.microsoft.com/office/drawing/2014/main" id="{78927FC4-DF92-293F-BDC5-1FD817D68F0F}"/>
              </a:ext>
            </a:extLst>
          </p:cNvPr>
          <p:cNvSpPr>
            <a:spLocks noGrp="1" noChangeArrowheads="1"/>
          </p:cNvSpPr>
          <p:nvPr>
            <p:ph type="title"/>
          </p:nvPr>
        </p:nvSpPr>
        <p:spPr>
          <a:xfrm>
            <a:off x="4733925" y="304800"/>
            <a:ext cx="2286000" cy="473075"/>
          </a:xfrm>
        </p:spPr>
        <p:txBody>
          <a:bodyPr/>
          <a:lstStyle/>
          <a:p>
            <a:r>
              <a:rPr lang="en-US" altLang="en-US" sz="2000" b="1">
                <a:latin typeface="Arial"/>
                <a:cs typeface="Times New Roman"/>
                <a:sym typeface="Arial" panose="020B0604020202020204" pitchFamily="34" charset="0"/>
              </a:rPr>
              <a:t>Reference List</a:t>
            </a:r>
            <a:endParaRPr lang="en-US" altLang="en-US" sz="2000" b="1">
              <a:latin typeface="Arial"/>
              <a:cs typeface="Times New Roman"/>
            </a:endParaRPr>
          </a:p>
        </p:txBody>
      </p:sp>
      <p:sp>
        <p:nvSpPr>
          <p:cNvPr id="14338" name="Rectangle 2" descr="Content Placeholder 2">
            <a:extLst>
              <a:ext uri="{FF2B5EF4-FFF2-40B4-BE49-F238E27FC236}">
                <a16:creationId xmlns:a16="http://schemas.microsoft.com/office/drawing/2014/main" id="{0E580B42-AF2F-0907-F271-CE1FD193F72B}"/>
              </a:ext>
            </a:extLst>
          </p:cNvPr>
          <p:cNvSpPr>
            <a:spLocks noGrp="1" noChangeArrowheads="1"/>
          </p:cNvSpPr>
          <p:nvPr>
            <p:ph idx="1"/>
          </p:nvPr>
        </p:nvSpPr>
        <p:spPr>
          <a:xfrm>
            <a:off x="518160" y="1066801"/>
            <a:ext cx="10715625" cy="4972050"/>
          </a:xfrm>
        </p:spPr>
        <p:txBody>
          <a:bodyPr vert="horz" lIns="91440" tIns="45720" rIns="91440" bIns="45720" rtlCol="0" anchor="t">
            <a:noAutofit/>
          </a:bodyPr>
          <a:lstStyle/>
          <a:p>
            <a:pPr>
              <a:lnSpc>
                <a:spcPct val="170000"/>
              </a:lnSpc>
            </a:pPr>
            <a:r>
              <a:rPr lang="en-US" sz="700" err="1">
                <a:latin typeface="Arial"/>
                <a:cs typeface="Times New Roman"/>
              </a:rPr>
              <a:t>Abrardi</a:t>
            </a:r>
            <a:r>
              <a:rPr lang="en-US" sz="700">
                <a:latin typeface="Arial"/>
                <a:cs typeface="Times New Roman"/>
              </a:rPr>
              <a:t>, L., </a:t>
            </a:r>
            <a:r>
              <a:rPr lang="en-US" sz="700" err="1">
                <a:latin typeface="Arial"/>
                <a:cs typeface="Times New Roman"/>
              </a:rPr>
              <a:t>Cambini</a:t>
            </a:r>
            <a:r>
              <a:rPr lang="en-US" sz="700">
                <a:latin typeface="Arial"/>
                <a:cs typeface="Times New Roman"/>
              </a:rPr>
              <a:t>, C. and Rondi, L. (2021) 'Artificial intelligence, firms and consumer behavior: A survey,' </a:t>
            </a:r>
            <a:r>
              <a:rPr lang="en-US" sz="700" i="1">
                <a:latin typeface="Arial"/>
                <a:cs typeface="Times New Roman"/>
              </a:rPr>
              <a:t>Journal of Economic Surveys</a:t>
            </a:r>
            <a:r>
              <a:rPr lang="en-US" sz="700">
                <a:latin typeface="Arial"/>
                <a:cs typeface="Times New Roman"/>
              </a:rPr>
              <a:t>, 36(4), pp. 969–991. </a:t>
            </a:r>
            <a:r>
              <a:rPr lang="en-US" sz="700" u="sng">
                <a:latin typeface="Arial"/>
                <a:cs typeface="Times New Roman"/>
                <a:hlinkClick r:id="rId2"/>
              </a:rPr>
              <a:t>https://doi.org/10.1111/joes.12455</a:t>
            </a:r>
            <a:r>
              <a:rPr lang="en-US" sz="700">
                <a:latin typeface="Arial"/>
                <a:cs typeface="Times New Roman"/>
              </a:rPr>
              <a:t>. </a:t>
            </a:r>
            <a:endParaRPr lang="en-US" sz="700"/>
          </a:p>
          <a:p>
            <a:pPr>
              <a:lnSpc>
                <a:spcPct val="170000"/>
              </a:lnSpc>
            </a:pPr>
            <a:r>
              <a:rPr lang="en-US" sz="700">
                <a:latin typeface="Arial"/>
                <a:cs typeface="Times New Roman"/>
              </a:rPr>
              <a:t>Al-Breiki, M. and Bicer, Y. (2023) 'Techno-economic evaluation of a power-to-methane plant : Levelized cost of methane, financial performance metrics, and sensitivity analysis,' </a:t>
            </a:r>
            <a:r>
              <a:rPr lang="en-US" sz="700" i="1">
                <a:latin typeface="Arial"/>
                <a:cs typeface="Times New Roman"/>
              </a:rPr>
              <a:t>Chemical Engineering Journal</a:t>
            </a:r>
            <a:r>
              <a:rPr lang="en-US" sz="700">
                <a:latin typeface="Arial"/>
                <a:cs typeface="Times New Roman"/>
              </a:rPr>
              <a:t>, 471, p. 144725. </a:t>
            </a:r>
            <a:r>
              <a:rPr lang="en-US" sz="700" u="sng">
                <a:latin typeface="Arial"/>
                <a:cs typeface="Times New Roman"/>
                <a:hlinkClick r:id="rId3"/>
              </a:rPr>
              <a:t>https://doi.org/10.1016/j.cej.2023.144725</a:t>
            </a:r>
            <a:r>
              <a:rPr lang="en-US" sz="700">
                <a:latin typeface="Arial"/>
                <a:cs typeface="Times New Roman"/>
              </a:rPr>
              <a:t>. </a:t>
            </a:r>
          </a:p>
          <a:p>
            <a:pPr>
              <a:lnSpc>
                <a:spcPct val="170000"/>
              </a:lnSpc>
            </a:pPr>
            <a:r>
              <a:rPr lang="en-US" sz="700">
                <a:latin typeface="Arial"/>
                <a:cs typeface="Times New Roman"/>
              </a:rPr>
              <a:t>Choudhury, M., De, S.K. and Mahata, G.C. (2021) 'Pollution-sensitive integrated production-inventory management for deteriorating items with quality loss and quantity loss with expiration date,' </a:t>
            </a:r>
            <a:r>
              <a:rPr lang="en-US" sz="700" i="1">
                <a:latin typeface="Arial"/>
                <a:cs typeface="Times New Roman"/>
              </a:rPr>
              <a:t>International Journal of Systems Science Operations &amp; Logistics</a:t>
            </a:r>
            <a:r>
              <a:rPr lang="en-US" sz="700">
                <a:latin typeface="Arial"/>
                <a:cs typeface="Times New Roman"/>
              </a:rPr>
              <a:t>, 9(4), pp. 546–568. </a:t>
            </a:r>
            <a:r>
              <a:rPr lang="en-US" sz="700" u="sng">
                <a:latin typeface="Arial"/>
                <a:cs typeface="Times New Roman"/>
                <a:hlinkClick r:id="rId4"/>
              </a:rPr>
              <a:t>https://doi.org/10.1080/23302674.2021.1950863</a:t>
            </a:r>
            <a:r>
              <a:rPr lang="en-US" sz="700">
                <a:latin typeface="Arial"/>
                <a:cs typeface="Times New Roman"/>
              </a:rPr>
              <a:t>. </a:t>
            </a:r>
          </a:p>
          <a:p>
            <a:pPr>
              <a:lnSpc>
                <a:spcPct val="170000"/>
              </a:lnSpc>
            </a:pPr>
            <a:r>
              <a:rPr lang="en-US" sz="700">
                <a:latin typeface="Arial"/>
                <a:cs typeface="Times New Roman"/>
              </a:rPr>
              <a:t>Ferreira, D.S.M.D.J. (2021) </a:t>
            </a:r>
            <a:r>
              <a:rPr lang="en-US" sz="700" i="1">
                <a:latin typeface="Arial"/>
                <a:cs typeface="Times New Roman"/>
              </a:rPr>
              <a:t>How luxury Micro-Enterprises ensure customer stewardship : Case of </a:t>
            </a:r>
            <a:r>
              <a:rPr lang="en-US" sz="700" i="1" err="1">
                <a:latin typeface="Arial"/>
                <a:cs typeface="Times New Roman"/>
              </a:rPr>
              <a:t>Beesweet</a:t>
            </a:r>
            <a:r>
              <a:rPr lang="en-US" sz="700" i="1">
                <a:latin typeface="Arial"/>
                <a:cs typeface="Times New Roman"/>
              </a:rPr>
              <a:t> - ProQuest</a:t>
            </a:r>
            <a:r>
              <a:rPr lang="en-US" sz="700">
                <a:latin typeface="Arial"/>
                <a:cs typeface="Times New Roman"/>
              </a:rPr>
              <a:t>. </a:t>
            </a:r>
            <a:r>
              <a:rPr lang="en-US" sz="700" u="sng">
                <a:latin typeface="Arial"/>
                <a:cs typeface="Times New Roman"/>
                <a:hlinkClick r:id="rId5"/>
              </a:rPr>
              <a:t>https://www.proquest.com/openview/493ab4a76fac0673b9404a028cf205d4/1?pq-origsite=gscholar&amp;cbl=2026366&amp;diss=y</a:t>
            </a:r>
            <a:r>
              <a:rPr lang="en-US" sz="700">
                <a:latin typeface="Arial"/>
                <a:cs typeface="Times New Roman"/>
              </a:rPr>
              <a:t>. </a:t>
            </a:r>
          </a:p>
          <a:p>
            <a:pPr>
              <a:lnSpc>
                <a:spcPct val="170000"/>
              </a:lnSpc>
            </a:pPr>
            <a:r>
              <a:rPr lang="en-US" sz="700">
                <a:latin typeface="Arial"/>
                <a:cs typeface="Times New Roman"/>
              </a:rPr>
              <a:t>Forsyth, K.J. (2021) </a:t>
            </a:r>
            <a:r>
              <a:rPr lang="en-US" sz="700" i="1">
                <a:latin typeface="Arial"/>
                <a:cs typeface="Times New Roman"/>
              </a:rPr>
              <a:t>Where have all the flowers gone? Searching for answers in contemporary practice - ProQuest</a:t>
            </a:r>
            <a:r>
              <a:rPr lang="en-US" sz="700">
                <a:latin typeface="Arial"/>
                <a:cs typeface="Times New Roman"/>
              </a:rPr>
              <a:t>. </a:t>
            </a:r>
            <a:r>
              <a:rPr lang="en-US" sz="700" u="sng">
                <a:latin typeface="Arial"/>
                <a:cs typeface="Times New Roman"/>
                <a:hlinkClick r:id="rId6"/>
              </a:rPr>
              <a:t>https://www.proquest.com/openview/daed9643d1b2febaae79df28922f7221/1?pq-origsite=gscholar&amp;cbl=18750&amp;diss=y</a:t>
            </a:r>
            <a:r>
              <a:rPr lang="en-US" sz="700">
                <a:latin typeface="Arial"/>
                <a:cs typeface="Times New Roman"/>
              </a:rPr>
              <a:t>.</a:t>
            </a:r>
          </a:p>
          <a:p>
            <a:pPr>
              <a:lnSpc>
                <a:spcPct val="170000"/>
              </a:lnSpc>
            </a:pPr>
            <a:r>
              <a:rPr lang="en-US" sz="700">
                <a:latin typeface="Arial"/>
                <a:cs typeface="Times New Roman"/>
              </a:rPr>
              <a:t>Hien, N.N. and Nhu, T.N.H. (2022) 'The effect of digital marketing transformation trends on consumers’ purchase intention in B2B businesses: The moderating role of brand awareness,' </a:t>
            </a:r>
            <a:r>
              <a:rPr lang="en-US" sz="700" i="1">
                <a:latin typeface="Arial"/>
                <a:cs typeface="Times New Roman"/>
              </a:rPr>
              <a:t>Cogent Business &amp; Management</a:t>
            </a:r>
            <a:r>
              <a:rPr lang="en-US" sz="700">
                <a:latin typeface="Arial"/>
                <a:cs typeface="Times New Roman"/>
              </a:rPr>
              <a:t>, 9(1). </a:t>
            </a:r>
            <a:r>
              <a:rPr lang="en-US" sz="700" u="sng">
                <a:latin typeface="Arial"/>
                <a:cs typeface="Times New Roman"/>
                <a:hlinkClick r:id="rId7"/>
              </a:rPr>
              <a:t>https://doi.org/10.1080/23311975.2022.2105285</a:t>
            </a:r>
            <a:r>
              <a:rPr lang="en-US" sz="700">
                <a:latin typeface="Arial"/>
                <a:cs typeface="Times New Roman"/>
              </a:rPr>
              <a:t>. </a:t>
            </a:r>
          </a:p>
          <a:p>
            <a:pPr>
              <a:lnSpc>
                <a:spcPct val="170000"/>
              </a:lnSpc>
            </a:pPr>
            <a:r>
              <a:rPr lang="en-US" sz="700">
                <a:latin typeface="Arial"/>
                <a:cs typeface="Times New Roman"/>
              </a:rPr>
              <a:t>IBISWorld. (2025, September 30). </a:t>
            </a:r>
            <a:r>
              <a:rPr lang="en-US" sz="700" i="1">
                <a:latin typeface="Arial"/>
                <a:cs typeface="Times New Roman"/>
              </a:rPr>
              <a:t>Florists in the UK</a:t>
            </a:r>
            <a:r>
              <a:rPr lang="en-US" sz="700">
                <a:latin typeface="Arial"/>
                <a:cs typeface="Times New Roman"/>
              </a:rPr>
              <a:t>. Copyright © 1999-2025 IBISWorld, Inc. </a:t>
            </a:r>
            <a:r>
              <a:rPr lang="en-US" sz="700" u="sng">
                <a:latin typeface="Arial"/>
                <a:cs typeface="Times New Roman"/>
                <a:hlinkClick r:id="rId8"/>
              </a:rPr>
              <a:t>https://www.ibisworld.com/united-kingdom/industry/florists/6015/</a:t>
            </a:r>
            <a:r>
              <a:rPr lang="en-US" sz="700">
                <a:latin typeface="Arial"/>
                <a:cs typeface="Times New Roman"/>
              </a:rPr>
              <a:t> </a:t>
            </a:r>
          </a:p>
          <a:p>
            <a:pPr>
              <a:lnSpc>
                <a:spcPct val="170000"/>
              </a:lnSpc>
            </a:pPr>
            <a:r>
              <a:rPr lang="en-US" sz="700">
                <a:latin typeface="Arial"/>
                <a:cs typeface="Times New Roman"/>
              </a:rPr>
              <a:t>Kobets, D. (2024) 'Digitalization and its Impact on the Development of Contemporary Marketing Strategies,' </a:t>
            </a:r>
            <a:r>
              <a:rPr lang="en-US" sz="700" i="1">
                <a:latin typeface="Arial"/>
                <a:cs typeface="Times New Roman"/>
              </a:rPr>
              <a:t>Economic Affairs</a:t>
            </a:r>
            <a:r>
              <a:rPr lang="en-US" sz="700">
                <a:latin typeface="Arial"/>
                <a:cs typeface="Times New Roman"/>
              </a:rPr>
              <a:t>, 69(2). </a:t>
            </a:r>
            <a:r>
              <a:rPr lang="en-US" sz="700" u="sng">
                <a:latin typeface="Arial"/>
                <a:cs typeface="Times New Roman"/>
                <a:hlinkClick r:id="rId9"/>
              </a:rPr>
              <a:t>https://doi.org/10.46852/0424-2513.3.2024.26</a:t>
            </a:r>
            <a:r>
              <a:rPr lang="en-US" sz="700">
                <a:latin typeface="Arial"/>
                <a:cs typeface="Times New Roman"/>
              </a:rPr>
              <a:t>. </a:t>
            </a:r>
          </a:p>
          <a:p>
            <a:pPr>
              <a:lnSpc>
                <a:spcPct val="170000"/>
              </a:lnSpc>
            </a:pPr>
            <a:r>
              <a:rPr lang="en-US" sz="700">
                <a:latin typeface="Arial"/>
                <a:cs typeface="Times New Roman"/>
              </a:rPr>
              <a:t>Lashgari, Y.S. and Shahab, S. (2022) 'The impact of the COVID-19 pandemic on retail in city </a:t>
            </a:r>
            <a:r>
              <a:rPr lang="en-US" sz="700" err="1">
                <a:latin typeface="Arial"/>
                <a:cs typeface="Times New Roman"/>
              </a:rPr>
              <a:t>centres</a:t>
            </a:r>
            <a:r>
              <a:rPr lang="en-US" sz="700">
                <a:latin typeface="Arial"/>
                <a:cs typeface="Times New Roman"/>
              </a:rPr>
              <a:t>,' </a:t>
            </a:r>
            <a:r>
              <a:rPr lang="en-US" sz="700" i="1">
                <a:latin typeface="Arial"/>
                <a:cs typeface="Times New Roman"/>
              </a:rPr>
              <a:t>Sustainability</a:t>
            </a:r>
            <a:r>
              <a:rPr lang="en-US" sz="700">
                <a:latin typeface="Arial"/>
                <a:cs typeface="Times New Roman"/>
              </a:rPr>
              <a:t>, 14(18), p. 11463. </a:t>
            </a:r>
            <a:r>
              <a:rPr lang="en-US" sz="700" u="sng">
                <a:latin typeface="Arial"/>
                <a:cs typeface="Times New Roman"/>
                <a:hlinkClick r:id="rId10"/>
              </a:rPr>
              <a:t>https://doi.org/10.3390/su141811463</a:t>
            </a:r>
            <a:r>
              <a:rPr lang="en-US" sz="700">
                <a:latin typeface="Arial"/>
                <a:cs typeface="Times New Roman"/>
              </a:rPr>
              <a:t>. </a:t>
            </a:r>
          </a:p>
          <a:p>
            <a:pPr>
              <a:lnSpc>
                <a:spcPct val="170000"/>
              </a:lnSpc>
            </a:pPr>
            <a:r>
              <a:rPr lang="en-US" sz="700">
                <a:latin typeface="Arial"/>
                <a:cs typeface="Times New Roman"/>
              </a:rPr>
              <a:t>Nilsen‐Nygaard, J. </a:t>
            </a:r>
            <a:r>
              <a:rPr lang="en-US" sz="700" i="1">
                <a:latin typeface="Arial"/>
                <a:cs typeface="Times New Roman"/>
              </a:rPr>
              <a:t>et al.</a:t>
            </a:r>
            <a:r>
              <a:rPr lang="en-US" sz="700">
                <a:latin typeface="Arial"/>
                <a:cs typeface="Times New Roman"/>
              </a:rPr>
              <a:t> (2021) 'Current status of biobased and biodegradable food packaging materials: Impact on food quality and effect of innovative processing technologies,' </a:t>
            </a:r>
            <a:r>
              <a:rPr lang="en-US" sz="700" i="1">
                <a:latin typeface="Arial"/>
                <a:cs typeface="Times New Roman"/>
              </a:rPr>
              <a:t>Comprehensive Reviews in Food Science and Food Safety</a:t>
            </a:r>
            <a:r>
              <a:rPr lang="en-US" sz="700">
                <a:latin typeface="Arial"/>
                <a:cs typeface="Times New Roman"/>
              </a:rPr>
              <a:t>, 20(2), pp. 1333–1380. </a:t>
            </a:r>
            <a:r>
              <a:rPr lang="en-US" sz="700" u="sng">
                <a:latin typeface="Arial"/>
                <a:cs typeface="Times New Roman"/>
                <a:hlinkClick r:id="rId11"/>
              </a:rPr>
              <a:t>https://doi.org/10.1111/1541-4337.12715</a:t>
            </a:r>
            <a:r>
              <a:rPr lang="en-US" sz="700">
                <a:latin typeface="Arial"/>
                <a:cs typeface="Times New Roman"/>
              </a:rPr>
              <a:t>. </a:t>
            </a:r>
          </a:p>
          <a:p>
            <a:pPr>
              <a:lnSpc>
                <a:spcPct val="170000"/>
              </a:lnSpc>
            </a:pPr>
            <a:r>
              <a:rPr lang="en-US" sz="700">
                <a:latin typeface="Arial"/>
                <a:cs typeface="Times New Roman"/>
              </a:rPr>
              <a:t>Patel, K.R. (2023) 'Harmonizing sustainability, functionality, and cost: Navigating responsible packaging innovations in modern supply chains,' </a:t>
            </a:r>
            <a:r>
              <a:rPr lang="en-US" sz="700" i="1">
                <a:latin typeface="Arial"/>
                <a:cs typeface="Times New Roman"/>
              </a:rPr>
              <a:t>American Journal of Economic and Management Business (AJEMB)</a:t>
            </a:r>
            <a:r>
              <a:rPr lang="en-US" sz="700">
                <a:latin typeface="Arial"/>
                <a:cs typeface="Times New Roman"/>
              </a:rPr>
              <a:t>, 2(8), pp. 287–300. </a:t>
            </a:r>
            <a:r>
              <a:rPr lang="en-US" sz="700" u="sng">
                <a:latin typeface="Arial"/>
                <a:cs typeface="Times New Roman"/>
                <a:hlinkClick r:id="rId12"/>
              </a:rPr>
              <a:t>https://doi.org/10.58631/ajemb.v2i8.51</a:t>
            </a:r>
            <a:r>
              <a:rPr lang="en-US" sz="700">
                <a:latin typeface="Arial"/>
                <a:cs typeface="Times New Roman"/>
              </a:rPr>
              <a:t>. </a:t>
            </a:r>
          </a:p>
          <a:p>
            <a:pPr>
              <a:lnSpc>
                <a:spcPct val="170000"/>
              </a:lnSpc>
            </a:pPr>
            <a:r>
              <a:rPr lang="en-US" sz="700" err="1">
                <a:latin typeface="Arial"/>
                <a:cs typeface="Times New Roman"/>
              </a:rPr>
              <a:t>Purcărea</a:t>
            </a:r>
            <a:r>
              <a:rPr lang="en-US" sz="700">
                <a:latin typeface="Arial"/>
                <a:cs typeface="Times New Roman"/>
              </a:rPr>
              <a:t>, T. </a:t>
            </a:r>
            <a:r>
              <a:rPr lang="en-US" sz="700" i="1">
                <a:latin typeface="Arial"/>
                <a:cs typeface="Times New Roman"/>
              </a:rPr>
              <a:t>et al.</a:t>
            </a:r>
            <a:r>
              <a:rPr lang="en-US" sz="700">
                <a:latin typeface="Arial"/>
                <a:cs typeface="Times New Roman"/>
              </a:rPr>
              <a:t> (2022) 'Major shifts in sustainable consumer behavior in Romania and retailers’ priorities in agilely adapting to it,' </a:t>
            </a:r>
            <a:r>
              <a:rPr lang="en-US" sz="700" i="1">
                <a:latin typeface="Arial"/>
                <a:cs typeface="Times New Roman"/>
              </a:rPr>
              <a:t>Sustainability</a:t>
            </a:r>
            <a:r>
              <a:rPr lang="en-US" sz="700">
                <a:latin typeface="Arial"/>
                <a:cs typeface="Times New Roman"/>
              </a:rPr>
              <a:t>, 14(3), p. 1627. </a:t>
            </a:r>
            <a:r>
              <a:rPr lang="en-US" sz="700" u="sng">
                <a:latin typeface="Arial"/>
                <a:cs typeface="Times New Roman"/>
                <a:hlinkClick r:id="rId13"/>
              </a:rPr>
              <a:t>https://doi.org/10.3390/su14031627</a:t>
            </a:r>
            <a:r>
              <a:rPr lang="en-US" sz="700">
                <a:latin typeface="Arial"/>
                <a:cs typeface="Times New Roman"/>
              </a:rPr>
              <a:t>. </a:t>
            </a:r>
          </a:p>
          <a:p>
            <a:pPr>
              <a:lnSpc>
                <a:spcPct val="170000"/>
              </a:lnSpc>
            </a:pPr>
            <a:r>
              <a:rPr lang="en-US" sz="700" err="1">
                <a:latin typeface="Arial"/>
                <a:cs typeface="Times New Roman"/>
              </a:rPr>
              <a:t>Rounaghi</a:t>
            </a:r>
            <a:r>
              <a:rPr lang="en-US" sz="700">
                <a:latin typeface="Arial"/>
                <a:cs typeface="Times New Roman"/>
              </a:rPr>
              <a:t>, M.M., Jarrar, H. and Dana, L.-P. (2021) 'Implementation of strategic cost management in manufacturing companies: overcoming costs stickiness and increasing corporate sustainability,' </a:t>
            </a:r>
            <a:r>
              <a:rPr lang="en-US" sz="700" i="1">
                <a:latin typeface="Arial"/>
                <a:cs typeface="Times New Roman"/>
              </a:rPr>
              <a:t>Future Business Journal</a:t>
            </a:r>
            <a:r>
              <a:rPr lang="en-US" sz="700">
                <a:latin typeface="Arial"/>
                <a:cs typeface="Times New Roman"/>
              </a:rPr>
              <a:t>, 7(1). </a:t>
            </a:r>
            <a:r>
              <a:rPr lang="en-US" sz="700" u="sng">
                <a:latin typeface="Arial"/>
                <a:cs typeface="Times New Roman"/>
                <a:hlinkClick r:id="rId14"/>
              </a:rPr>
              <a:t>https://doi.org/10.1186/s43093-021-00079-4</a:t>
            </a:r>
            <a:r>
              <a:rPr lang="en-US" sz="700">
                <a:latin typeface="Arial"/>
                <a:cs typeface="Times New Roman"/>
              </a:rPr>
              <a:t>. </a:t>
            </a:r>
          </a:p>
          <a:p>
            <a:pPr marL="182245" indent="-182245" algn="just">
              <a:lnSpc>
                <a:spcPct val="170000"/>
              </a:lnSpc>
            </a:pPr>
            <a:endParaRPr lang="en-US" altLang="en-US" sz="700">
              <a:latin typeface="Arial"/>
              <a:cs typeface="Times New Roman" panose="02020603050405020304" pitchFamily="18" charset="0"/>
            </a:endParaRPr>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1" descr="Title 1">
            <a:extLst>
              <a:ext uri="{FF2B5EF4-FFF2-40B4-BE49-F238E27FC236}">
                <a16:creationId xmlns:a16="http://schemas.microsoft.com/office/drawing/2014/main" id="{7F9D5704-79F8-F2DF-75C4-7D5E6125307E}"/>
              </a:ext>
            </a:extLst>
          </p:cNvPr>
          <p:cNvSpPr>
            <a:spLocks noGrp="1" noChangeArrowheads="1"/>
          </p:cNvSpPr>
          <p:nvPr>
            <p:ph type="title"/>
          </p:nvPr>
        </p:nvSpPr>
        <p:spPr/>
        <p:txBody>
          <a:bodyPr/>
          <a:lstStyle/>
          <a:p>
            <a:pPr algn="ctr"/>
            <a:br>
              <a:rPr lang="en-US" altLang="en-US" b="1">
                <a:latin typeface="Arial" panose="020B0604020202020204" pitchFamily="34" charset="0"/>
                <a:cs typeface="Arial" panose="020B0604020202020204" pitchFamily="34" charset="0"/>
                <a:sym typeface="Arial" panose="020B0604020202020204" pitchFamily="34" charset="0"/>
              </a:rPr>
            </a:br>
            <a:endParaRPr lang="en-US" altLang="en-US" b="1">
              <a:latin typeface="Arial" panose="020B0604020202020204" pitchFamily="34" charset="0"/>
              <a:cs typeface="Arial" panose="020B0604020202020204" pitchFamily="34" charset="0"/>
              <a:sym typeface="Arial" panose="020B0604020202020204" pitchFamily="34" charset="0"/>
            </a:endParaRPr>
          </a:p>
        </p:txBody>
      </p:sp>
      <p:sp>
        <p:nvSpPr>
          <p:cNvPr id="15362" name="Rectangle 2" descr="Content Placeholder 2">
            <a:extLst>
              <a:ext uri="{FF2B5EF4-FFF2-40B4-BE49-F238E27FC236}">
                <a16:creationId xmlns:a16="http://schemas.microsoft.com/office/drawing/2014/main" id="{C88541AA-5874-D122-734E-C9060B6B6E07}"/>
              </a:ext>
            </a:extLst>
          </p:cNvPr>
          <p:cNvSpPr>
            <a:spLocks noGrp="1" noChangeArrowheads="1"/>
          </p:cNvSpPr>
          <p:nvPr>
            <p:ph idx="1"/>
          </p:nvPr>
        </p:nvSpPr>
        <p:spPr>
          <a:xfrm>
            <a:off x="899160" y="1731265"/>
            <a:ext cx="9720072" cy="2621280"/>
          </a:xfrm>
        </p:spPr>
        <p:txBody>
          <a:bodyPr>
            <a:normAutofit/>
          </a:bodyPr>
          <a:lstStyle/>
          <a:p>
            <a:pPr marL="114300" indent="-114300"/>
            <a:endParaRPr lang="en-US" altLang="en-US" sz="3200">
              <a:latin typeface="Amasis MT Pro Medium" panose="02040604050005020304" pitchFamily="18" charset="0"/>
              <a:cs typeface="Arial" panose="020B0604020202020204" pitchFamily="34" charset="0"/>
              <a:sym typeface="Arial" panose="020B0604020202020204" pitchFamily="34" charset="0"/>
            </a:endParaRPr>
          </a:p>
          <a:p>
            <a:pPr marL="114300" indent="-114300" algn="ctr">
              <a:buSzTx/>
              <a:buFont typeface="Arial" panose="020B0604020202020204" pitchFamily="34" charset="0"/>
              <a:buNone/>
            </a:pPr>
            <a:r>
              <a:rPr lang="en-US" altLang="en-US" sz="6600" b="1">
                <a:latin typeface="Amasis MT Pro Medium" panose="02040604050005020304" pitchFamily="18" charset="0"/>
                <a:cs typeface="Arial" panose="020B0604020202020204" pitchFamily="34" charset="0"/>
                <a:sym typeface="Arial" panose="020B0604020202020204" pitchFamily="34" charset="0"/>
              </a:rPr>
              <a:t>Thank you for listening</a:t>
            </a:r>
          </a:p>
        </p:txBody>
      </p:sp>
    </p:spTree>
  </p:cSld>
  <p:clrMapOvr>
    <a:masterClrMapping/>
  </p:clrMapOvr>
  <p:transition spd="med"/>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Application>Microsoft Office PowerPoint</Application>
  <PresentationFormat>Widescreen</PresentationFormat>
  <Slides>12</Slides>
  <Notes>10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Ion</vt:lpstr>
      <vt:lpstr>PowerPoint Presentation</vt:lpstr>
      <vt:lpstr> Overview of my Presentation </vt:lpstr>
      <vt:lpstr>Provide an Overview of Green Haven Florists </vt:lpstr>
      <vt:lpstr>Insight into the Problems Green Haven Florists is Facing </vt:lpstr>
      <vt:lpstr>PowerPoint Presentation</vt:lpstr>
      <vt:lpstr>Critique of the PESTEL Framework </vt:lpstr>
      <vt:lpstr>Apply the PESTEL Framework </vt:lpstr>
      <vt:lpstr>Critique of the Cause-and-Effect Model </vt:lpstr>
      <vt:lpstr>PowerPoint Presentation</vt:lpstr>
      <vt:lpstr>Key Findings </vt:lpstr>
      <vt:lpstr>Reference List</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Aa</dc:creator>
  <cp:revision>1</cp:revision>
  <dcterms:created xsi:type="dcterms:W3CDTF">2025-10-07T20:54:42Z</dcterms:created>
  <dcterms:modified xsi:type="dcterms:W3CDTF">2025-10-13T06:58:38Z</dcterms:modified>
</cp:coreProperties>
</file>