
<file path=[Content_Types].xml><?xml version="1.0" encoding="utf-8"?>
<Types xmlns="http://schemas.openxmlformats.org/package/2006/content-types">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rts/chart1.xml" ContentType="application/vnd.openxmlformats-officedocument.drawingml.chart+xml"/>
  <Override PartName="/ppt/notesSlides/notesSlide12.xml" ContentType="application/vnd.openxmlformats-officedocument.presentationml.notesSlide+xml"/>
  <Override PartName="/ppt/charts/chart2.xml" ContentType="application/vnd.openxmlformats-officedocument.drawingml.chart+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57" r:id="rId3"/>
    <p:sldId id="258" r:id="rId4"/>
    <p:sldId id="259" r:id="rId5"/>
    <p:sldId id="268" r:id="rId6"/>
    <p:sldId id="269" r:id="rId7"/>
    <p:sldId id="261" r:id="rId8"/>
    <p:sldId id="262" r:id="rId9"/>
    <p:sldId id="263" r:id="rId10"/>
    <p:sldId id="270" r:id="rId11"/>
    <p:sldId id="264" r:id="rId12"/>
    <p:sldId id="271" r:id="rId13"/>
    <p:sldId id="265" r:id="rId14"/>
    <p:sldId id="266" r:id="rId15"/>
    <p:sldId id="267" r:id="rId16"/>
    <p:sldId id="272" r:id="rId17"/>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74379" autoAdjust="0"/>
  </p:normalViewPr>
  <p:slideViewPr>
    <p:cSldViewPr snapToGrid="0" snapToObjects="1">
      <p:cViewPr varScale="1">
        <p:scale>
          <a:sx n="61" d="100"/>
          <a:sy n="61" d="100"/>
        </p:scale>
        <p:origin x="1493" y="53"/>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rts/_rels/chart1.xml.rels><?xml version="1.0" encoding="UTF-8" standalone="yes"?>
<Relationships xmlns="http://schemas.openxmlformats.org/package/2006/relationships"><Relationship Id="rId1" Type="http://schemas.openxmlformats.org/officeDocument/2006/relationships/package" Target="../embeddings/Microsoft_Excel_Worksheet.xlsx"/></Relationships>
</file>

<file path=ppt/charts/_rels/chart2.xml.rels><?xml version="1.0" encoding="UTF-8" standalone="yes"?>
<Relationships xmlns="http://schemas.openxmlformats.org/package/2006/relationships"><Relationship Id="rId1" Type="http://schemas.openxmlformats.org/officeDocument/2006/relationships/package" Target="../embeddings/Microsoft_Excel_Worksheet1.xlsx"/></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bar"/>
        <c:grouping val="clustered"/>
        <c:varyColors val="1"/>
        <c:ser>
          <c:idx val="0"/>
          <c:order val="0"/>
          <c:tx>
            <c:strRef>
              <c:f>Sheet1!$B$1</c:f>
              <c:strCache>
                <c:ptCount val="1"/>
                <c:pt idx="0">
                  <c:v>New CTOs per 100,000</c:v>
                </c:pt>
              </c:strCache>
            </c:strRef>
          </c:tx>
          <c:invertIfNegative val="1"/>
          <c:dPt>
            <c:idx val="0"/>
            <c:invertIfNegative val="1"/>
            <c:bubble3D val="0"/>
            <c:spPr>
              <a:solidFill>
                <a:srgbClr val="3D5A66"/>
              </a:solidFill>
            </c:spPr>
            <c:extLst>
              <c:ext xmlns:c16="http://schemas.microsoft.com/office/drawing/2014/chart" uri="{C3380CC4-5D6E-409C-BE32-E72D297353CC}">
                <c16:uniqueId val="{00000001-BE4E-4461-A159-E532652D9D7D}"/>
              </c:ext>
            </c:extLst>
          </c:dPt>
          <c:dPt>
            <c:idx val="1"/>
            <c:invertIfNegative val="1"/>
            <c:bubble3D val="0"/>
            <c:spPr>
              <a:solidFill>
                <a:srgbClr val="E08E45"/>
              </a:solidFill>
            </c:spPr>
            <c:extLst>
              <c:ext xmlns:c16="http://schemas.microsoft.com/office/drawing/2014/chart" uri="{C3380CC4-5D6E-409C-BE32-E72D297353CC}">
                <c16:uniqueId val="{00000003-BE4E-4461-A159-E532652D9D7D}"/>
              </c:ext>
            </c:extLst>
          </c:dPt>
          <c:dLbls>
            <c:numFmt formatCode="0.0" sourceLinked="0"/>
            <c:spPr>
              <a:noFill/>
              <a:ln>
                <a:noFill/>
              </a:ln>
              <a:effectLst/>
            </c:spPr>
            <c:txPr>
              <a:bodyPr/>
              <a:lstStyle/>
              <a:p>
                <a:pPr>
                  <a:defRPr sz="1200" b="1">
                    <a:solidFill>
                      <a:srgbClr val="26333A"/>
                    </a:solidFill>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Sheet1!$A$2:$A$3</c:f>
              <c:strCache>
                <c:ptCount val="2"/>
                <c:pt idx="0">
                  <c:v>White</c:v>
                </c:pt>
                <c:pt idx="1">
                  <c:v>Black or Black British</c:v>
                </c:pt>
              </c:strCache>
            </c:strRef>
          </c:cat>
          <c:val>
            <c:numRef>
              <c:f>Sheet1!$B$2:$B$3</c:f>
              <c:numCache>
                <c:formatCode>General</c:formatCode>
                <c:ptCount val="2"/>
                <c:pt idx="0">
                  <c:v>7.5</c:v>
                </c:pt>
                <c:pt idx="1">
                  <c:v>61.3</c:v>
                </c:pt>
              </c:numCache>
            </c:numRef>
          </c:val>
          <c:extLst>
            <c:ext xmlns:c16="http://schemas.microsoft.com/office/drawing/2014/chart" uri="{C3380CC4-5D6E-409C-BE32-E72D297353CC}">
              <c16:uniqueId val="{00000004-BE4E-4461-A159-E532652D9D7D}"/>
            </c:ext>
          </c:extLst>
        </c:ser>
        <c:dLbls>
          <c:dLblPos val="outEnd"/>
          <c:showLegendKey val="0"/>
          <c:showVal val="1"/>
          <c:showCatName val="0"/>
          <c:showSerName val="0"/>
          <c:showPercent val="0"/>
          <c:showBubbleSize val="0"/>
        </c:dLbls>
        <c:gapWidth val="45"/>
        <c:axId val="-2068027336"/>
        <c:axId val="-2113994440"/>
      </c:barChart>
      <c:catAx>
        <c:axId val="-2068027336"/>
        <c:scaling>
          <c:orientation val="minMax"/>
        </c:scaling>
        <c:delete val="0"/>
        <c:axPos val="l"/>
        <c:numFmt formatCode="General" sourceLinked="0"/>
        <c:majorTickMark val="out"/>
        <c:minorTickMark val="none"/>
        <c:tickLblPos val="nextTo"/>
        <c:spPr>
          <a:ln>
            <a:noFill/>
          </a:ln>
        </c:spPr>
        <c:txPr>
          <a:bodyPr/>
          <a:lstStyle/>
          <a:p>
            <a:pPr>
              <a:defRPr sz="1100">
                <a:solidFill>
                  <a:srgbClr val="26333A"/>
                </a:solidFill>
              </a:defRPr>
            </a:pPr>
            <a:endParaRPr lang="en-US"/>
          </a:p>
        </c:txPr>
        <c:crossAx val="-2113994440"/>
        <c:crosses val="autoZero"/>
        <c:auto val="1"/>
        <c:lblAlgn val="ctr"/>
        <c:lblOffset val="100"/>
        <c:noMultiLvlLbl val="0"/>
      </c:catAx>
      <c:valAx>
        <c:axId val="-2113994440"/>
        <c:scaling>
          <c:orientation val="minMax"/>
          <c:max val="75"/>
          <c:min val="0"/>
        </c:scaling>
        <c:delete val="1"/>
        <c:axPos val="b"/>
        <c:numFmt formatCode="General" sourceLinked="1"/>
        <c:majorTickMark val="out"/>
        <c:minorTickMark val="none"/>
        <c:tickLblPos val="nextTo"/>
        <c:crossAx val="-2068027336"/>
        <c:crosses val="autoZero"/>
        <c:crossBetween val="between"/>
      </c:valAx>
    </c:plotArea>
    <c:plotVisOnly val="1"/>
    <c:dispBlanksAs val="gap"/>
    <c:showDLblsOverMax val="1"/>
  </c:chart>
  <c:txPr>
    <a:bodyPr/>
    <a:lstStyle/>
    <a:p>
      <a:pPr>
        <a:defRPr sz="1800"/>
      </a:pPr>
      <a:endParaRPr lang="en-US"/>
    </a:p>
  </c:txPr>
  <c:externalData r:id="rId1">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1"/>
  <c:style val="2"/>
  <c:chart>
    <c:autoTitleDeleted val="1"/>
    <c:plotArea>
      <c:layout/>
      <c:barChart>
        <c:barDir val="col"/>
        <c:grouping val="clustered"/>
        <c:varyColors val="1"/>
        <c:ser>
          <c:idx val="0"/>
          <c:order val="0"/>
          <c:tx>
            <c:strRef>
              <c:f>Sheet1!$B$1</c:f>
              <c:strCache>
                <c:ptCount val="1"/>
                <c:pt idx="0">
                  <c:v>% of 8–16s</c:v>
                </c:pt>
              </c:strCache>
            </c:strRef>
          </c:tx>
          <c:spPr>
            <a:solidFill>
              <a:srgbClr val="7FB069"/>
            </a:solidFill>
          </c:spPr>
          <c:invertIfNegative val="1"/>
          <c:dPt>
            <c:idx val="4"/>
            <c:invertIfNegative val="1"/>
            <c:bubble3D val="0"/>
            <c:spPr>
              <a:solidFill>
                <a:srgbClr val="3D5A66"/>
              </a:solidFill>
            </c:spPr>
            <c:extLst>
              <c:ext xmlns:c16="http://schemas.microsoft.com/office/drawing/2014/chart" uri="{C3380CC4-5D6E-409C-BE32-E72D297353CC}">
                <c16:uniqueId val="{00000001-40B6-417F-9541-B311E7CE6F95}"/>
              </c:ext>
            </c:extLst>
          </c:dPt>
          <c:dLbls>
            <c:numFmt formatCode="0.0&quot;%&quot;" sourceLinked="0"/>
            <c:spPr>
              <a:noFill/>
              <a:ln>
                <a:noFill/>
              </a:ln>
              <a:effectLst/>
            </c:spPr>
            <c:txPr>
              <a:bodyPr/>
              <a:lstStyle/>
              <a:p>
                <a:pPr>
                  <a:defRPr sz="1000" b="1">
                    <a:solidFill>
                      <a:srgbClr val="26333A"/>
                    </a:solidFill>
                  </a:defRPr>
                </a:pPr>
                <a:endParaRPr lang="en-US"/>
              </a:p>
            </c:txPr>
            <c:dLblPos val="outEnd"/>
            <c:showLegendKey val="0"/>
            <c:showVal val="1"/>
            <c:showCatName val="0"/>
            <c:showSerName val="0"/>
            <c:showPercent val="0"/>
            <c:showBubbleSize val="0"/>
            <c:showLeaderLines val="0"/>
            <c:extLst>
              <c:ext xmlns:c15="http://schemas.microsoft.com/office/drawing/2012/chart" uri="{CE6537A1-D6FC-4f65-9D91-7224C49458BB}">
                <c15:showLeaderLines val="0"/>
              </c:ext>
            </c:extLst>
          </c:dLbls>
          <c:cat>
            <c:strRef>
              <c:f>Sheet1!$A$2:$A$6</c:f>
              <c:strCache>
                <c:ptCount val="5"/>
                <c:pt idx="0">
                  <c:v>2017</c:v>
                </c:pt>
                <c:pt idx="1">
                  <c:v>2020</c:v>
                </c:pt>
                <c:pt idx="2">
                  <c:v>2021</c:v>
                </c:pt>
                <c:pt idx="3">
                  <c:v>2022</c:v>
                </c:pt>
                <c:pt idx="4">
                  <c:v>2023</c:v>
                </c:pt>
              </c:strCache>
            </c:strRef>
          </c:cat>
          <c:val>
            <c:numRef>
              <c:f>Sheet1!$B$2:$B$6</c:f>
              <c:numCache>
                <c:formatCode>General</c:formatCode>
                <c:ptCount val="5"/>
                <c:pt idx="0">
                  <c:v>12.5</c:v>
                </c:pt>
                <c:pt idx="1">
                  <c:v>17.100000000000001</c:v>
                </c:pt>
                <c:pt idx="2">
                  <c:v>17.7</c:v>
                </c:pt>
                <c:pt idx="3">
                  <c:v>19</c:v>
                </c:pt>
                <c:pt idx="4">
                  <c:v>20.3</c:v>
                </c:pt>
              </c:numCache>
            </c:numRef>
          </c:val>
          <c:extLst>
            <c:ext xmlns:c14="http://schemas.microsoft.com/office/drawing/2007/8/2/chart" uri="{6F2FDCE9-48DA-4B69-8628-5D25D57E5C99}">
              <c14:invertSolidFillFmt>
                <c14:spPr xmlns:c14="http://schemas.microsoft.com/office/drawing/2007/8/2/chart">
                  <a:solidFill>
                    <a:srgbClr val="FFFFFF"/>
                  </a:solidFill>
                </c14:spPr>
              </c14:invertSolidFillFmt>
            </c:ext>
            <c:ext xmlns:c16="http://schemas.microsoft.com/office/drawing/2014/chart" uri="{C3380CC4-5D6E-409C-BE32-E72D297353CC}">
              <c16:uniqueId val="{00000002-40B6-417F-9541-B311E7CE6F95}"/>
            </c:ext>
          </c:extLst>
        </c:ser>
        <c:dLbls>
          <c:dLblPos val="outEnd"/>
          <c:showLegendKey val="0"/>
          <c:showVal val="1"/>
          <c:showCatName val="0"/>
          <c:showSerName val="0"/>
          <c:showPercent val="0"/>
          <c:showBubbleSize val="0"/>
        </c:dLbls>
        <c:gapWidth val="40"/>
        <c:axId val="-2068027336"/>
        <c:axId val="-2113994440"/>
      </c:barChart>
      <c:catAx>
        <c:axId val="-2068027336"/>
        <c:scaling>
          <c:orientation val="minMax"/>
        </c:scaling>
        <c:delete val="0"/>
        <c:axPos val="b"/>
        <c:numFmt formatCode="General" sourceLinked="0"/>
        <c:majorTickMark val="out"/>
        <c:minorTickMark val="none"/>
        <c:tickLblPos val="nextTo"/>
        <c:txPr>
          <a:bodyPr/>
          <a:lstStyle/>
          <a:p>
            <a:pPr>
              <a:defRPr sz="1000">
                <a:solidFill>
                  <a:srgbClr val="26333A"/>
                </a:solidFill>
              </a:defRPr>
            </a:pPr>
            <a:endParaRPr lang="en-US"/>
          </a:p>
        </c:txPr>
        <c:crossAx val="-2113994440"/>
        <c:crosses val="autoZero"/>
        <c:auto val="1"/>
        <c:lblAlgn val="ctr"/>
        <c:lblOffset val="100"/>
        <c:noMultiLvlLbl val="0"/>
      </c:catAx>
      <c:valAx>
        <c:axId val="-2113994440"/>
        <c:scaling>
          <c:orientation val="minMax"/>
          <c:max val="24"/>
          <c:min val="0"/>
        </c:scaling>
        <c:delete val="1"/>
        <c:axPos val="l"/>
        <c:numFmt formatCode="General" sourceLinked="1"/>
        <c:majorTickMark val="out"/>
        <c:minorTickMark val="none"/>
        <c:tickLblPos val="nextTo"/>
        <c:crossAx val="-2068027336"/>
        <c:crosses val="autoZero"/>
        <c:crossBetween val="between"/>
      </c:valAx>
    </c:plotArea>
    <c:plotVisOnly val="1"/>
    <c:dispBlanksAs val="gap"/>
    <c:showDLblsOverMax val="1"/>
  </c:chart>
  <c:txPr>
    <a:bodyPr/>
    <a:lstStyle/>
    <a:p>
      <a:pPr>
        <a:defRPr sz="1800"/>
      </a:pPr>
      <a:endParaRPr lang="en-US"/>
    </a:p>
  </c:txPr>
  <c:externalData r:id="rId1">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6551103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Hello, Today I will be presenting BMHP6030, Health, Wellbeing and Sustainable Development - Component 1. I will critically analyse the integration of health, wellbeing and sustainable development in health and social care, with reference to mental health and the growth of green social prescribing as an example of care in the UK that is nature based and community focused.</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 this assessment we are required to critically look at the integration of health, wellbeing and sustainable development in the delivery of care. Let me explore that from a mental health perspective. The need for mental health provision in the UK has greatly increased, there is serious capacity strain, and the answer is more and more looking at nature, community and prevention. This is alongside clinical provision to address the problem. Like all areas of the health and social care sector, Weeks, Weinstein and Lavista (2023) remind us that almost every UN Sustainable Development Goal feeds back into health not just Goal 3. I will be going through definitions, theory, UK policy, real service delivery, a detailed case study on green social prescribing, equity and access, as well as recommendations and a conclusion</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 accordance with the WHO constitution as outlined by Corbin et al., (2021), health is a state of physical, mental and social wellbeing rather than the absence of illness. That framing is important for mental health, as it means that mental wellbeing is not treated separately or secondly to physical health and wellbeing, but rather it is treated as a co-equal priority and brings in social factors such as housing, income and access to green space. Wellbeing is more than that: it is holistic, meaning it has both a subjective dimension (how content and satisfied a person is) and an objective dimension (what their living conditions are and how healthy they are). The Office for National Statistics in the UK use the ONS4 measure of personal wellbeing which includes life satisfaction, whether life feels worthwhile, happiness and anxiety (ONS, 2024). Hence, when it comes to incorporating health and wellbeing into mental health care it is about working around the whole person and their surroundings, not around a diagnosis.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Sustainable development is commonly interpreted as the one that does not endanger the future generations to meet their needs while meeting the present ones. The promotion of mental health and wellbeing is explicitly mentioned in the UN's Sustainable Development Goals (SDGs) under SDG 3.4, which aims to reduce premature mortality from non-communicable diseases. What is interesting for this talk is the increasing recognition of nature and green space as sustainable and low-cost resources for mental health. The number of mental health referrals in England has been as high as around four hundred and twenty six thousand in one month alone in April 2024, 15% higher than the year prior, indicative of the strain on the system. As for good social return, the NAP's 2024 assessment calculated that for every pound spent on green social prescribing there is a two pound forty two social benefit, a great wellbeing and sustainability case. Again, like before, all seventeen Sustainable Development Goals (SDG) are linked to health in some way, as Weeks, Weinstein and Lavista (2023) tell us.</a:t>
            </a:r>
          </a:p>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Theoretical models outline how mental health, wellbeing and sustainability are linked in practice and there are three of these. The biopsychosocial model is a still influential model of the interaction of biological, psychological and social causes of mental health and illness, and although influential in NHS practice, Williamson (2022) suggests it should be used deliberately and critically, rather than as a checklist, from a UK NHS trust perspective. From an ecological perspective, the individual becomes central to the family, to the community, to services and to the environment (nature) itself, and thus it is a natural fit for nature-based mental health interventions like green social prescribing, which acknowledge the natural environment as a legitimate factor in wellbeing, not a setting. Lastly, the whole-person approach embraces physical, mental, social and spiritual wellbeing, and supports whole-person care planning. This will be in line with the needs of the person. Again, these models are not mutually exclusive and good mental health practice will most likely employ all three. These are based upon Engel's (1977) biopsychosocial model and Bronfenbrenner's (1979) ecological theory. Neither, however, accounts for the reasons people use services, so I use the Health Belief Model in the case study.</a:t>
            </a:r>
            <a:endParaRPr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SDGs are the successor to the eight Millennium Development Goals (MDGs) that were active between 2000 and 2015 and emphasized the concerns of low-income nations. All 193 UN member states set up the 2030 Agenda in 2015, comprising of 17 universal goals and 169 targets, including the UK (United Nations, 2015). SDG 3 pledges action for healthy lives and wellbeing for all; mental health is a global target in SDG 3, as part of this target, mental health is measured by the number of people who die by suicide. There are some achievements: Global under-five mortality declined 16 per cent from 2015 to 2023. However, maternal mortality is still at 197 per 100,000 births which is much higher than the target of under 70 (United Nations, 2025). The suicide rate in England and Wales was 11.4 per 100,000 in 2024, almost twice as high in the North East as in London (ONS 2025). SDG 3 is not just about services, but also inequality.</a:t>
            </a:r>
            <a:endParaRPr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There are three governance areas that are specific to mental health. NHS England / Integrated Care Boards are under a statutory obligation under the terms of the Health and Care Act 2022 to be mindful of the need to take steps to reduce inequalities in access to care and outcomes from care. More recently, the Mental Health Act 2025 was given Royal Assent on the 18th December 2025, and amended the old Mental Health Act 1983 to better promote patients' rights, implement statutory care and treatment plans, and introduce a new ‘nominated person' role, replacing the ‘nearest relative' provision. And the 10 Year Health Plan for England released in 2025 sees its ‘sickness to prevention' transition directly into community and mental health services, supported by twenty-nine billion pounds of real-term funding. The Mental Health Foundation (2025) was pleased with the Royal Assent of the 2025 Act but declared that its actual effects will rely on the resources that the mental health sector will receive. As of mid-2026, only certain parts of the Act had been put into force. Legislation is good on paper, but it requires implementation.</a:t>
            </a:r>
          </a:p>
          <a:p>
            <a:endParaRP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There are four things that stand out. First, the role of social prescribing link workers who are based in Primary Care Networks since 2019, and who link patients to community-based support beyond a usual course of medication or clinical referral (NHS England, 2023b). Second, NHS Talking Therapies, where over one hundred and fifty thousand people are able to attend each month for cognitive behavioural therapy and similar therapies on a regular basis, also meets a national waiting-time target on a consistent basis. Third, Core20PLUS5, in which NHS England includes severe mental illness as one of its five priority clinical areas for the most deprived 20 per cent of the population, in which equity is built directly into services for mental illness. And fourth, green social prescribing as such, referring to nature-based activities such as walking groups and community gardening, which is at the intersection of prevention and sustainability. Let's explore green social prescribing as our case study in more detail.</a:t>
            </a:r>
          </a:p>
          <a:p>
            <a:endParaRP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Green social prescribing is a good example of integration in practice. A £5.77m cross-government programme, 2021-24, connecting patients with nature-based interventions including walking groups, community gardening and food growing in 7 test and learn locations across England. A national independent assessment in 2024 has demonstrated positive mental health results and a return on investment of £2.42 of social value for every £1 invested (National Academy for Social Prescribing, 2025). However, as Frost and colleagues (2023) make an important equity point, people living in deprived areas, in theory, may benefit most from green social prescribing, describing wider health inequalities but also the greatest barriers to accessing it. As the guidance indicates, we can map engagement onto the HBM. Perceived susceptibility and perceived severity are tackled by the link worker conversation focusing on the personal experience of stress or isolation; perceived benefits by evidence of improvement in mood and perceived cues to action in qualitative work with link workers. Again, as we have seen before, the problem lies with equity, (Wilding et al (2024) noted that the geographic distribution of social prescribing link workers has not been consistent with where they are most needed like deprived urban areas.</a:t>
            </a:r>
          </a:p>
          <a:p>
            <a:endParaRP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determinants are the conditions in which people are born, grow, live, work and age; they are determined by the distribution of money, power and resources (Marmot et al., 2010). These are represented in layers in Dahlgren and Whitehead's (1991) rainbow model, from the individual out, through to living conditions and the wider economy and environment. The majority of people who are stressed out from driving are in those outer layers. The ‘social gradient in health' and the need for ‘proportionate universalism', action for everyone, scaled to need' were highlighted in the Marmot Review 2010. Ten years on, life expectancy had stalled, and fallen for women in the most deprived areas (Marmot et al., 2020). Importantly, while Dahlgren and Whitehead explain 'where inequality comes from' they do not explain ‘how to act'. Proportionate universalism explains ‘how to act' and it has been missing from link worker rollout (Wilding et al., 2024).</a:t>
            </a:r>
            <a:endParaRPr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dirty="0"/>
              <a:t>There are two aspects of equity that are particularly salient in mental health. The first is that of who is first to receive support. Although there is greater demand for mental health services in more deprived communities, Wilding et al (2024) identified that social prescribing link workers haven't been deployed in those communities proportionately. The King's Fund's 2024 Mental Health 360 analysis also notes that disabled adults and some ethnic minority adults have lower recovery rates from NHS Talking Therapies, and that LGBT adults are more likely to experience poor mental health and less likely to report good mental health than the general population. The second dimension is more serious still: who ends up detained under the law. The Care Quality Commission's 2026 monitoring report on the Mental Health Act identified that in 2024 - 2025, individuals of Black or Black British ethnicity were over 8 times more likely than White British individuals to be subject to a Community Treatment Order under the Mental Health Act. NHS England (2025) data in the chart make the scale clear: 61.3 new orders per 100,000 Black people compared with 7.5 for White people. Mental health trusts are expected to be 'actively anti-racist' within a national framework (PCREF). However, the same CQC report revealed that the majority of frontline staff surveyed were unaware of it. The Mental Health Act 2025 is designed to help tackle these inequalities, but as we heard on the policy slide, this will take time and will be reliant on resourcing.</a:t>
            </a:r>
          </a:p>
          <a:p>
            <a:endParaRPr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stigma is a social process that hinders seeking help and many people refer to stigma as worse than the condition (Thornicroft et al., 2022). This can be reinforced by news media, who can associate mental illness with violence or do it in a responsible manner to minimize the stigma. As the chart indicates, the issue of possible mental disorders in 8- to 16-year-olds is more controversial, and had risen from 12.5 per cent to 20.3 per cent between 2017 and 2023 (Newlove-Delgado et al., 2023). This could not have happened without social media, but the Online Safety Act 2023 imposes duties on platforms. Lastly, ideology: individualist, biomedical thinking has the problem in the person, and Marmot et al. (2020) connected post-2010 austerity to languid health outcomes. Most importantly, funding of the green social prescribing approach must not be seen as a 'low cost' alternative to clinical care, it must be funded in combination. </a:t>
            </a:r>
            <a:r>
              <a:rPr lang="en-GB"/>
              <a:t>Funding </a:t>
            </a:r>
            <a:r>
              <a:rPr lang="en-GB" dirty="0"/>
              <a:t>for the green social prescribing approach must be provided in addition to clinical care, not as a 'low cost' alternative to clinical care, most importantly.</a:t>
            </a:r>
            <a:endParaRPr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This evidence results in four recommendations. First, directly target the recruitment of link workers to the areas of greatest need rather than providing an even spread across the country, as was found by Wilding and colleagues (2024). Second, invest in green social prescribing as ongoing and regular provision, not as one-off pilot funding, and make these pathways sustainable and not relying on the next funding round. Third, ensure PCREF training is accessible to frontline staff, bridging the gap in awareness identified by the Care Quality Commission in 2026, making anti-racist practice a reality, not a policy document. Fourth, track outcomes by deprivation, to test whether the programme reaches the people Frost et al. (2023) say have most to gain but face the greatest barriers. As for how: Integrated Care Boards can use Core20PLUS5 to weight link worker funding towards the most deprived 20 per cent; DHSC and DEFRA can make pilot funding recurrent under the 10 Year Health Plan; trusts can make PCREF training mandatory and report completion; and NHS England can add deprivation data to social prescribing records. Again, none of these are radical asks, but rather are directly based on evidence that is already available.</a:t>
            </a:r>
          </a:p>
          <a:p>
            <a:endParaRP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t>To conclude, nature and community are evidenced, cost-effective mental health care, not a 'nice to have'. The Mental Health Act 2025 and the 10 Year Health Plan show strong ambition, but funding, link worker distribution and racial disparities show real delivery risk. Every model we discussed points the same way: mental health is shaped far beyond the clinic. That is why the SDGs matter. SDG 3 gives the UK a shared, measurable target, and the wider goals remind us that housing, income and the environment are health issues too. Meeting SDG 3 for mental health means targeting resources at need, not expanding services evenly. Thank you.</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chart" Target="../charts/chart1.xml"/><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chart" Target="../charts/chart2.xml"/><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3D5A66"/>
        </a:solidFill>
        <a:effectLst/>
      </p:bgPr>
    </p:bg>
    <p:spTree>
      <p:nvGrpSpPr>
        <p:cNvPr id="1" name=""/>
        <p:cNvGrpSpPr/>
        <p:nvPr/>
      </p:nvGrpSpPr>
      <p:grpSpPr>
        <a:xfrm>
          <a:off x="0" y="0"/>
          <a:ext cx="0" cy="0"/>
          <a:chOff x="0" y="0"/>
          <a:chExt cx="0" cy="0"/>
        </a:xfrm>
      </p:grpSpPr>
      <p:sp>
        <p:nvSpPr>
          <p:cNvPr id="7" name="Text 4"/>
          <p:cNvSpPr txBox="1"/>
          <p:nvPr/>
        </p:nvSpPr>
        <p:spPr>
          <a:xfrm>
            <a:off x="640080" y="463463"/>
            <a:ext cx="8503920" cy="3422737"/>
          </a:xfrm>
          <a:prstGeom prst="rect">
            <a:avLst/>
          </a:prstGeom>
          <a:noFill/>
          <a:ln/>
        </p:spPr>
        <p:txBody>
          <a:bodyPr wrap="square" rtlCol="0" anchor="ctr"/>
          <a:lstStyle/>
          <a:p>
            <a:pPr marL="0" indent="0">
              <a:lnSpc>
                <a:spcPct val="105000"/>
              </a:lnSpc>
              <a:buNone/>
            </a:pPr>
            <a:endParaRPr lang="en-US" sz="3400" dirty="0"/>
          </a:p>
        </p:txBody>
      </p:sp>
      <p:sp>
        <p:nvSpPr>
          <p:cNvPr id="8" name="Text 5"/>
          <p:cNvSpPr txBox="1"/>
          <p:nvPr/>
        </p:nvSpPr>
        <p:spPr>
          <a:xfrm>
            <a:off x="1529428" y="2442575"/>
            <a:ext cx="7863840" cy="660748"/>
          </a:xfrm>
          <a:prstGeom prst="rect">
            <a:avLst/>
          </a:prstGeom>
          <a:noFill/>
          <a:ln/>
        </p:spPr>
        <p:txBody>
          <a:bodyPr wrap="square" rtlCol="0" anchor="ctr"/>
          <a:lstStyle/>
          <a:p>
            <a:pPr algn="ctr">
              <a:lnSpc>
                <a:spcPct val="200000"/>
              </a:lnSpc>
            </a:pPr>
            <a:r>
              <a:rPr lang="en-US" sz="3200" dirty="0">
                <a:solidFill>
                  <a:srgbClr val="3A3A3A"/>
                </a:solidFill>
                <a:latin typeface="Arial" pitchFamily="34" charset="0"/>
                <a:ea typeface="Arial" pitchFamily="34" charset="-122"/>
                <a:cs typeface="Arial" pitchFamily="34" charset="-120"/>
              </a:rPr>
              <a:t> </a:t>
            </a:r>
            <a:r>
              <a:rPr lang="en-US" sz="3200" b="1" dirty="0"/>
              <a:t>Mental Health, Wellbeing and Sustainable Development: Green Social Prescribing in UK Care</a:t>
            </a:r>
            <a:endParaRPr lang="en-GB" sz="3200" dirty="0"/>
          </a:p>
          <a:p>
            <a:pPr>
              <a:lnSpc>
                <a:spcPct val="200000"/>
              </a:lnSpc>
            </a:pPr>
            <a:endParaRPr lang="en-US" sz="2000" dirty="0">
              <a:solidFill>
                <a:srgbClr val="3A3A3A"/>
              </a:solidFill>
              <a:latin typeface="Arial" pitchFamily="34" charset="0"/>
              <a:ea typeface="Arial" pitchFamily="34" charset="-122"/>
              <a:cs typeface="Arial" pitchFamily="34" charset="-120"/>
            </a:endParaRPr>
          </a:p>
          <a:p>
            <a:pPr>
              <a:lnSpc>
                <a:spcPct val="200000"/>
              </a:lnSpc>
            </a:pPr>
            <a:r>
              <a:rPr lang="en-US" sz="2000" dirty="0">
                <a:solidFill>
                  <a:srgbClr val="3A3A3A"/>
                </a:solidFill>
                <a:latin typeface="Arial" pitchFamily="34" charset="0"/>
                <a:cs typeface="Arial" pitchFamily="34" charset="-120"/>
              </a:rPr>
              <a:t>Student Number:  2324335</a:t>
            </a:r>
          </a:p>
          <a:p>
            <a:pPr>
              <a:lnSpc>
                <a:spcPct val="200000"/>
              </a:lnSpc>
            </a:pPr>
            <a:r>
              <a:rPr lang="en-US" sz="2000" dirty="0">
                <a:solidFill>
                  <a:srgbClr val="3A3A3A"/>
                </a:solidFill>
                <a:latin typeface="Arial" pitchFamily="34" charset="0"/>
                <a:cs typeface="Arial" pitchFamily="34" charset="-120"/>
              </a:rPr>
              <a:t>Shama Aslam</a:t>
            </a:r>
          </a:p>
          <a:p>
            <a:pPr>
              <a:lnSpc>
                <a:spcPct val="200000"/>
              </a:lnSpc>
            </a:pPr>
            <a:r>
              <a:rPr lang="en-US" sz="2000" dirty="0">
                <a:solidFill>
                  <a:srgbClr val="3A3A3A"/>
                </a:solidFill>
                <a:latin typeface="Arial" pitchFamily="34" charset="0"/>
                <a:cs typeface="Arial" pitchFamily="34" charset="-120"/>
              </a:rPr>
              <a:t>BMHP6030</a:t>
            </a:r>
          </a:p>
          <a:p>
            <a:pPr>
              <a:lnSpc>
                <a:spcPct val="200000"/>
              </a:lnSpc>
            </a:pPr>
            <a:endParaRPr lang="en-US" sz="2000" dirty="0">
              <a:solidFill>
                <a:srgbClr val="3A3A3A"/>
              </a:solidFill>
              <a:latin typeface="Arial" pitchFamily="34" charset="0"/>
              <a:cs typeface="Arial" pitchFamily="34" charset="-120"/>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9144000" cy="320040"/>
          </a:xfrm>
          <a:prstGeom prst="rect">
            <a:avLst/>
          </a:prstGeom>
          <a:noFill/>
          <a:ln/>
        </p:spPr>
        <p:txBody>
          <a:bodyPr wrap="square" rtlCol="0" anchor="ctr"/>
          <a:lstStyle/>
          <a:p>
            <a:pPr marL="0" indent="0">
              <a:buNone/>
            </a:pPr>
            <a:r>
              <a:rPr lang="en-US" sz="2000" b="1" kern="0" spc="200" dirty="0">
                <a:solidFill>
                  <a:srgbClr val="7FB069"/>
                </a:solidFill>
                <a:latin typeface="Calibri" pitchFamily="34" charset="0"/>
                <a:ea typeface="Calibri" pitchFamily="34" charset="-122"/>
                <a:cs typeface="Calibri" pitchFamily="34" charset="-120"/>
              </a:rPr>
              <a:t>INTRODUCTION</a:t>
            </a:r>
            <a:endParaRPr lang="en-US" sz="2000" dirty="0"/>
          </a:p>
        </p:txBody>
      </p:sp>
      <p:sp>
        <p:nvSpPr>
          <p:cNvPr id="3" name="Text 1"/>
          <p:cNvSpPr txBox="1"/>
          <p:nvPr/>
        </p:nvSpPr>
        <p:spPr>
          <a:xfrm>
            <a:off x="548640" y="658368"/>
            <a:ext cx="10789920" cy="822960"/>
          </a:xfrm>
          <a:prstGeom prst="rect">
            <a:avLst/>
          </a:prstGeom>
          <a:noFill/>
          <a:ln/>
        </p:spPr>
        <p:txBody>
          <a:bodyPr wrap="square" rtlCol="0" anchor="ctr"/>
          <a:lstStyle/>
          <a:p>
            <a:pPr marL="0" indent="0">
              <a:buNone/>
            </a:pPr>
            <a:r>
              <a:rPr lang="en-US" sz="2000" b="1" dirty="0">
                <a:solidFill>
                  <a:srgbClr val="26333A"/>
                </a:solidFill>
                <a:latin typeface="Cambria" pitchFamily="34" charset="0"/>
                <a:ea typeface="Cambria" pitchFamily="34" charset="-122"/>
                <a:cs typeface="Cambria" pitchFamily="34" charset="-120"/>
              </a:rPr>
              <a:t>Why This Matters</a:t>
            </a:r>
            <a:endParaRPr lang="en-US" sz="2000" dirty="0"/>
          </a:p>
        </p:txBody>
      </p:sp>
      <p:sp>
        <p:nvSpPr>
          <p:cNvPr id="4" name="Shape 2"/>
          <p:cNvSpPr/>
          <p:nvPr/>
        </p:nvSpPr>
        <p:spPr>
          <a:xfrm>
            <a:off x="150312" y="1691639"/>
            <a:ext cx="6341928" cy="5059889"/>
          </a:xfrm>
          <a:prstGeom prst="roundRect">
            <a:avLst>
              <a:gd name="adj" fmla="val 2162"/>
            </a:avLst>
          </a:prstGeom>
          <a:solidFill>
            <a:srgbClr val="F1F5F1"/>
          </a:solidFill>
          <a:ln/>
        </p:spPr>
        <p:txBody>
          <a:bodyPr/>
          <a:lstStyle/>
          <a:p>
            <a:endParaRPr lang="en-GB"/>
          </a:p>
        </p:txBody>
      </p:sp>
      <p:sp>
        <p:nvSpPr>
          <p:cNvPr id="5" name="Shape 3"/>
          <p:cNvSpPr/>
          <p:nvPr/>
        </p:nvSpPr>
        <p:spPr>
          <a:xfrm>
            <a:off x="822960" y="2048256"/>
            <a:ext cx="109728" cy="109728"/>
          </a:xfrm>
          <a:prstGeom prst="ellipse">
            <a:avLst/>
          </a:prstGeom>
          <a:solidFill>
            <a:srgbClr val="7FB069"/>
          </a:solidFill>
          <a:ln/>
        </p:spPr>
        <p:txBody>
          <a:bodyPr/>
          <a:lstStyle/>
          <a:p>
            <a:endParaRPr lang="en-GB"/>
          </a:p>
        </p:txBody>
      </p:sp>
      <p:sp>
        <p:nvSpPr>
          <p:cNvPr id="6" name="Text 4"/>
          <p:cNvSpPr txBox="1"/>
          <p:nvPr/>
        </p:nvSpPr>
        <p:spPr>
          <a:xfrm>
            <a:off x="1051560" y="1892808"/>
            <a:ext cx="5257800" cy="914400"/>
          </a:xfrm>
          <a:prstGeom prst="rect">
            <a:avLst/>
          </a:prstGeom>
          <a:noFill/>
          <a:ln/>
        </p:spPr>
        <p:txBody>
          <a:bodyPr wrap="square" rtlCol="0" anchor="t"/>
          <a:lstStyle/>
          <a:p>
            <a:pPr marL="0" indent="0">
              <a:buNone/>
            </a:pPr>
            <a:r>
              <a:rPr lang="en-US" sz="2000" dirty="0">
                <a:solidFill>
                  <a:srgbClr val="26333A"/>
                </a:solidFill>
                <a:latin typeface="Calibri" pitchFamily="34" charset="0"/>
                <a:ea typeface="Calibri" pitchFamily="34" charset="-122"/>
                <a:cs typeface="Calibri" pitchFamily="34" charset="-120"/>
              </a:rPr>
              <a:t>Mental health, wellbeing and sustainability increasingly meet in one place: community and nature-based care</a:t>
            </a:r>
            <a:endParaRPr lang="en-US" sz="2000" dirty="0"/>
          </a:p>
        </p:txBody>
      </p:sp>
      <p:sp>
        <p:nvSpPr>
          <p:cNvPr id="7" name="Shape 5"/>
          <p:cNvSpPr/>
          <p:nvPr/>
        </p:nvSpPr>
        <p:spPr>
          <a:xfrm>
            <a:off x="822960" y="3072384"/>
            <a:ext cx="109728" cy="109728"/>
          </a:xfrm>
          <a:prstGeom prst="ellipse">
            <a:avLst/>
          </a:prstGeom>
          <a:solidFill>
            <a:srgbClr val="7FB069"/>
          </a:solidFill>
          <a:ln/>
        </p:spPr>
        <p:txBody>
          <a:bodyPr/>
          <a:lstStyle/>
          <a:p>
            <a:endParaRPr lang="en-GB"/>
          </a:p>
        </p:txBody>
      </p:sp>
      <p:sp>
        <p:nvSpPr>
          <p:cNvPr id="8" name="Text 6"/>
          <p:cNvSpPr txBox="1"/>
          <p:nvPr/>
        </p:nvSpPr>
        <p:spPr>
          <a:xfrm>
            <a:off x="1051560" y="2916936"/>
            <a:ext cx="5257800" cy="914400"/>
          </a:xfrm>
          <a:prstGeom prst="rect">
            <a:avLst/>
          </a:prstGeom>
          <a:noFill/>
          <a:ln/>
        </p:spPr>
        <p:txBody>
          <a:bodyPr wrap="square" rtlCol="0" anchor="t"/>
          <a:lstStyle/>
          <a:p>
            <a:pPr marL="0" indent="0">
              <a:buNone/>
            </a:pPr>
            <a:r>
              <a:rPr lang="en-US" sz="2000" dirty="0">
                <a:solidFill>
                  <a:srgbClr val="26333A"/>
                </a:solidFill>
                <a:latin typeface="Calibri" pitchFamily="34" charset="0"/>
                <a:ea typeface="Calibri" pitchFamily="34" charset="-122"/>
                <a:cs typeface="Calibri" pitchFamily="34" charset="-120"/>
              </a:rPr>
              <a:t>Demand for mental health support has risen sharply, while services face real capacity pressure</a:t>
            </a:r>
            <a:endParaRPr lang="en-US" sz="2000" dirty="0"/>
          </a:p>
        </p:txBody>
      </p:sp>
      <p:sp>
        <p:nvSpPr>
          <p:cNvPr id="9" name="Shape 7"/>
          <p:cNvSpPr/>
          <p:nvPr/>
        </p:nvSpPr>
        <p:spPr>
          <a:xfrm>
            <a:off x="822960" y="4096512"/>
            <a:ext cx="109728" cy="109728"/>
          </a:xfrm>
          <a:prstGeom prst="ellipse">
            <a:avLst/>
          </a:prstGeom>
          <a:solidFill>
            <a:srgbClr val="7FB069"/>
          </a:solidFill>
          <a:ln/>
        </p:spPr>
        <p:txBody>
          <a:bodyPr/>
          <a:lstStyle/>
          <a:p>
            <a:endParaRPr lang="en-GB"/>
          </a:p>
        </p:txBody>
      </p:sp>
      <p:sp>
        <p:nvSpPr>
          <p:cNvPr id="10" name="Text 8"/>
          <p:cNvSpPr txBox="1"/>
          <p:nvPr/>
        </p:nvSpPr>
        <p:spPr>
          <a:xfrm>
            <a:off x="1051560" y="3941064"/>
            <a:ext cx="5257800" cy="914400"/>
          </a:xfrm>
          <a:prstGeom prst="rect">
            <a:avLst/>
          </a:prstGeom>
          <a:noFill/>
          <a:ln/>
        </p:spPr>
        <p:txBody>
          <a:bodyPr wrap="square" rtlCol="0" anchor="t"/>
          <a:lstStyle/>
          <a:p>
            <a:pPr marL="0" indent="0">
              <a:buNone/>
            </a:pPr>
            <a:r>
              <a:rPr lang="en-US" sz="2000" dirty="0">
                <a:solidFill>
                  <a:srgbClr val="26333A"/>
                </a:solidFill>
                <a:latin typeface="Calibri" pitchFamily="34" charset="0"/>
                <a:ea typeface="Calibri" pitchFamily="34" charset="-122"/>
                <a:cs typeface="Calibri" pitchFamily="34" charset="-120"/>
              </a:rPr>
              <a:t>Almost every UN Sustainable Development Goal connects back to health, not only Goal 3 (Weeks, Weinstein and Lavista, 2023)</a:t>
            </a:r>
            <a:endParaRPr lang="en-US" sz="2000" dirty="0"/>
          </a:p>
        </p:txBody>
      </p:sp>
      <p:sp>
        <p:nvSpPr>
          <p:cNvPr id="11" name="Shape 9"/>
          <p:cNvSpPr/>
          <p:nvPr/>
        </p:nvSpPr>
        <p:spPr>
          <a:xfrm>
            <a:off x="6858000" y="3291840"/>
            <a:ext cx="4800600" cy="0"/>
          </a:xfrm>
          <a:prstGeom prst="line">
            <a:avLst/>
          </a:prstGeom>
          <a:noFill/>
          <a:ln w="25400">
            <a:solidFill>
              <a:srgbClr val="B4D9B0"/>
            </a:solidFill>
            <a:prstDash val="solid"/>
          </a:ln>
        </p:spPr>
        <p:txBody>
          <a:bodyPr/>
          <a:lstStyle/>
          <a:p>
            <a:endParaRPr lang="en-GB"/>
          </a:p>
        </p:txBody>
      </p:sp>
      <p:sp>
        <p:nvSpPr>
          <p:cNvPr id="12" name="Shape 10"/>
          <p:cNvSpPr/>
          <p:nvPr/>
        </p:nvSpPr>
        <p:spPr>
          <a:xfrm>
            <a:off x="6757416" y="3191256"/>
            <a:ext cx="201168" cy="201168"/>
          </a:xfrm>
          <a:prstGeom prst="ellipse">
            <a:avLst/>
          </a:prstGeom>
          <a:solidFill>
            <a:srgbClr val="E08E45"/>
          </a:solidFill>
          <a:ln w="19050">
            <a:solidFill>
              <a:srgbClr val="FFFFFF"/>
            </a:solidFill>
            <a:prstDash val="solid"/>
          </a:ln>
        </p:spPr>
        <p:txBody>
          <a:bodyPr/>
          <a:lstStyle/>
          <a:p>
            <a:endParaRPr lang="en-GB"/>
          </a:p>
        </p:txBody>
      </p:sp>
      <p:sp>
        <p:nvSpPr>
          <p:cNvPr id="13" name="Text 11"/>
          <p:cNvSpPr txBox="1"/>
          <p:nvPr/>
        </p:nvSpPr>
        <p:spPr>
          <a:xfrm>
            <a:off x="6263640" y="3474720"/>
            <a:ext cx="1188720" cy="548640"/>
          </a:xfrm>
          <a:prstGeom prst="rect">
            <a:avLst/>
          </a:prstGeom>
          <a:noFill/>
          <a:ln/>
        </p:spPr>
        <p:txBody>
          <a:bodyPr wrap="square" rtlCol="0" anchor="ctr"/>
          <a:lstStyle/>
          <a:p>
            <a:pPr marL="0" indent="0" algn="ctr">
              <a:buNone/>
            </a:pPr>
            <a:r>
              <a:rPr lang="en-US" sz="2000" b="1" dirty="0">
                <a:solidFill>
                  <a:srgbClr val="26333A"/>
                </a:solidFill>
                <a:latin typeface="Calibri" pitchFamily="34" charset="0"/>
                <a:ea typeface="Calibri" pitchFamily="34" charset="-122"/>
                <a:cs typeface="Calibri" pitchFamily="34" charset="-120"/>
              </a:rPr>
              <a:t>Concepts</a:t>
            </a:r>
            <a:endParaRPr lang="en-US" sz="2000" dirty="0"/>
          </a:p>
        </p:txBody>
      </p:sp>
      <p:sp>
        <p:nvSpPr>
          <p:cNvPr id="14" name="Shape 12"/>
          <p:cNvSpPr/>
          <p:nvPr/>
        </p:nvSpPr>
        <p:spPr>
          <a:xfrm>
            <a:off x="7717536" y="3191256"/>
            <a:ext cx="201168" cy="201168"/>
          </a:xfrm>
          <a:prstGeom prst="ellipse">
            <a:avLst/>
          </a:prstGeom>
          <a:solidFill>
            <a:srgbClr val="7FB069"/>
          </a:solidFill>
          <a:ln w="19050">
            <a:solidFill>
              <a:srgbClr val="FFFFFF"/>
            </a:solidFill>
            <a:prstDash val="solid"/>
          </a:ln>
        </p:spPr>
        <p:txBody>
          <a:bodyPr/>
          <a:lstStyle/>
          <a:p>
            <a:endParaRPr lang="en-GB"/>
          </a:p>
        </p:txBody>
      </p:sp>
      <p:sp>
        <p:nvSpPr>
          <p:cNvPr id="15" name="Text 13"/>
          <p:cNvSpPr txBox="1"/>
          <p:nvPr/>
        </p:nvSpPr>
        <p:spPr>
          <a:xfrm>
            <a:off x="7223760" y="3474720"/>
            <a:ext cx="1188720" cy="548640"/>
          </a:xfrm>
          <a:prstGeom prst="rect">
            <a:avLst/>
          </a:prstGeom>
          <a:noFill/>
          <a:ln/>
        </p:spPr>
        <p:txBody>
          <a:bodyPr wrap="square" rtlCol="0" anchor="ctr"/>
          <a:lstStyle/>
          <a:p>
            <a:pPr marL="0" indent="0" algn="ctr">
              <a:buNone/>
            </a:pPr>
            <a:r>
              <a:rPr lang="en-US" sz="2000" dirty="0">
                <a:solidFill>
                  <a:srgbClr val="26333A"/>
                </a:solidFill>
                <a:latin typeface="Calibri" pitchFamily="34" charset="0"/>
                <a:ea typeface="Calibri" pitchFamily="34" charset="-122"/>
                <a:cs typeface="Calibri" pitchFamily="34" charset="-120"/>
              </a:rPr>
              <a:t>Theory</a:t>
            </a:r>
            <a:endParaRPr lang="en-US" sz="2000" dirty="0"/>
          </a:p>
        </p:txBody>
      </p:sp>
      <p:sp>
        <p:nvSpPr>
          <p:cNvPr id="16" name="Shape 14"/>
          <p:cNvSpPr/>
          <p:nvPr/>
        </p:nvSpPr>
        <p:spPr>
          <a:xfrm>
            <a:off x="8677656" y="3191256"/>
            <a:ext cx="201168" cy="201168"/>
          </a:xfrm>
          <a:prstGeom prst="ellipse">
            <a:avLst/>
          </a:prstGeom>
          <a:solidFill>
            <a:srgbClr val="7FB069"/>
          </a:solidFill>
          <a:ln w="19050">
            <a:solidFill>
              <a:srgbClr val="FFFFFF"/>
            </a:solidFill>
            <a:prstDash val="solid"/>
          </a:ln>
        </p:spPr>
        <p:txBody>
          <a:bodyPr/>
          <a:lstStyle/>
          <a:p>
            <a:endParaRPr lang="en-GB"/>
          </a:p>
        </p:txBody>
      </p:sp>
      <p:sp>
        <p:nvSpPr>
          <p:cNvPr id="17" name="Text 15"/>
          <p:cNvSpPr txBox="1"/>
          <p:nvPr/>
        </p:nvSpPr>
        <p:spPr>
          <a:xfrm>
            <a:off x="8183880" y="3474720"/>
            <a:ext cx="1188720" cy="548640"/>
          </a:xfrm>
          <a:prstGeom prst="rect">
            <a:avLst/>
          </a:prstGeom>
          <a:noFill/>
          <a:ln/>
        </p:spPr>
        <p:txBody>
          <a:bodyPr wrap="square" rtlCol="0" anchor="ctr"/>
          <a:lstStyle/>
          <a:p>
            <a:pPr marL="0" indent="0" algn="ctr">
              <a:buNone/>
            </a:pPr>
            <a:r>
              <a:rPr lang="en-US" sz="2000" dirty="0">
                <a:solidFill>
                  <a:srgbClr val="26333A"/>
                </a:solidFill>
                <a:latin typeface="Calibri" pitchFamily="34" charset="0"/>
                <a:ea typeface="Calibri" pitchFamily="34" charset="-122"/>
                <a:cs typeface="Calibri" pitchFamily="34" charset="-120"/>
              </a:rPr>
              <a:t>Policy</a:t>
            </a:r>
            <a:endParaRPr lang="en-US" sz="2000" dirty="0"/>
          </a:p>
        </p:txBody>
      </p:sp>
      <p:sp>
        <p:nvSpPr>
          <p:cNvPr id="18" name="Shape 16"/>
          <p:cNvSpPr/>
          <p:nvPr/>
        </p:nvSpPr>
        <p:spPr>
          <a:xfrm>
            <a:off x="9637776" y="3191256"/>
            <a:ext cx="201168" cy="201168"/>
          </a:xfrm>
          <a:prstGeom prst="ellipse">
            <a:avLst/>
          </a:prstGeom>
          <a:solidFill>
            <a:srgbClr val="7FB069"/>
          </a:solidFill>
          <a:ln w="19050">
            <a:solidFill>
              <a:srgbClr val="FFFFFF"/>
            </a:solidFill>
            <a:prstDash val="solid"/>
          </a:ln>
        </p:spPr>
        <p:txBody>
          <a:bodyPr/>
          <a:lstStyle/>
          <a:p>
            <a:endParaRPr lang="en-GB"/>
          </a:p>
        </p:txBody>
      </p:sp>
      <p:sp>
        <p:nvSpPr>
          <p:cNvPr id="19" name="Text 17"/>
          <p:cNvSpPr txBox="1"/>
          <p:nvPr/>
        </p:nvSpPr>
        <p:spPr>
          <a:xfrm>
            <a:off x="9144000" y="3474720"/>
            <a:ext cx="1188720" cy="548640"/>
          </a:xfrm>
          <a:prstGeom prst="rect">
            <a:avLst/>
          </a:prstGeom>
          <a:noFill/>
          <a:ln/>
        </p:spPr>
        <p:txBody>
          <a:bodyPr wrap="square" rtlCol="0" anchor="ctr"/>
          <a:lstStyle/>
          <a:p>
            <a:pPr marL="0" indent="0" algn="ctr">
              <a:buNone/>
            </a:pPr>
            <a:r>
              <a:rPr lang="en-US" sz="2000" dirty="0">
                <a:solidFill>
                  <a:srgbClr val="26333A"/>
                </a:solidFill>
                <a:latin typeface="Calibri" pitchFamily="34" charset="0"/>
                <a:ea typeface="Calibri" pitchFamily="34" charset="-122"/>
                <a:cs typeface="Calibri" pitchFamily="34" charset="-120"/>
              </a:rPr>
              <a:t>Practice</a:t>
            </a:r>
            <a:endParaRPr lang="en-US" sz="2000" dirty="0"/>
          </a:p>
        </p:txBody>
      </p:sp>
      <p:sp>
        <p:nvSpPr>
          <p:cNvPr id="20" name="Shape 18"/>
          <p:cNvSpPr/>
          <p:nvPr/>
        </p:nvSpPr>
        <p:spPr>
          <a:xfrm>
            <a:off x="10597896" y="3191256"/>
            <a:ext cx="201168" cy="201168"/>
          </a:xfrm>
          <a:prstGeom prst="ellipse">
            <a:avLst/>
          </a:prstGeom>
          <a:solidFill>
            <a:srgbClr val="7FB069"/>
          </a:solidFill>
          <a:ln w="19050">
            <a:solidFill>
              <a:srgbClr val="FFFFFF"/>
            </a:solidFill>
            <a:prstDash val="solid"/>
          </a:ln>
        </p:spPr>
        <p:txBody>
          <a:bodyPr/>
          <a:lstStyle/>
          <a:p>
            <a:endParaRPr lang="en-GB"/>
          </a:p>
        </p:txBody>
      </p:sp>
      <p:sp>
        <p:nvSpPr>
          <p:cNvPr id="21" name="Text 19"/>
          <p:cNvSpPr txBox="1"/>
          <p:nvPr/>
        </p:nvSpPr>
        <p:spPr>
          <a:xfrm>
            <a:off x="10104120" y="3474720"/>
            <a:ext cx="1188720" cy="548640"/>
          </a:xfrm>
          <a:prstGeom prst="rect">
            <a:avLst/>
          </a:prstGeom>
          <a:noFill/>
          <a:ln/>
        </p:spPr>
        <p:txBody>
          <a:bodyPr wrap="square" rtlCol="0" anchor="ctr"/>
          <a:lstStyle/>
          <a:p>
            <a:pPr marL="0" indent="0" algn="ctr">
              <a:buNone/>
            </a:pPr>
            <a:r>
              <a:rPr lang="en-US" sz="2000" dirty="0">
                <a:solidFill>
                  <a:srgbClr val="26333A"/>
                </a:solidFill>
                <a:latin typeface="Calibri" pitchFamily="34" charset="0"/>
                <a:ea typeface="Calibri" pitchFamily="34" charset="-122"/>
                <a:cs typeface="Calibri" pitchFamily="34" charset="-120"/>
              </a:rPr>
              <a:t>Equity</a:t>
            </a:r>
            <a:endParaRPr lang="en-US" sz="2000" dirty="0"/>
          </a:p>
        </p:txBody>
      </p:sp>
      <p:sp>
        <p:nvSpPr>
          <p:cNvPr id="22" name="Shape 20"/>
          <p:cNvSpPr/>
          <p:nvPr/>
        </p:nvSpPr>
        <p:spPr>
          <a:xfrm>
            <a:off x="11558016" y="3191256"/>
            <a:ext cx="201168" cy="201168"/>
          </a:xfrm>
          <a:prstGeom prst="ellipse">
            <a:avLst/>
          </a:prstGeom>
          <a:solidFill>
            <a:srgbClr val="7FB069"/>
          </a:solidFill>
          <a:ln w="19050">
            <a:solidFill>
              <a:srgbClr val="FFFFFF"/>
            </a:solidFill>
            <a:prstDash val="solid"/>
          </a:ln>
        </p:spPr>
        <p:txBody>
          <a:bodyPr/>
          <a:lstStyle/>
          <a:p>
            <a:endParaRPr lang="en-GB"/>
          </a:p>
        </p:txBody>
      </p:sp>
      <p:sp>
        <p:nvSpPr>
          <p:cNvPr id="23" name="Text 21"/>
          <p:cNvSpPr txBox="1"/>
          <p:nvPr/>
        </p:nvSpPr>
        <p:spPr>
          <a:xfrm>
            <a:off x="11064240" y="3474720"/>
            <a:ext cx="1188720" cy="548640"/>
          </a:xfrm>
          <a:prstGeom prst="rect">
            <a:avLst/>
          </a:prstGeom>
          <a:noFill/>
          <a:ln/>
        </p:spPr>
        <p:txBody>
          <a:bodyPr wrap="square" lIns="0" rIns="0" rtlCol="0" anchor="ctr"/>
          <a:lstStyle/>
          <a:p>
            <a:pPr marL="0" indent="0" algn="ctr">
              <a:buNone/>
            </a:pPr>
            <a:r>
              <a:rPr lang="en-US" sz="1700" dirty="0">
                <a:solidFill>
                  <a:srgbClr val="26333A"/>
                </a:solidFill>
                <a:latin typeface="Calibri" pitchFamily="34" charset="0"/>
                <a:ea typeface="Calibri" pitchFamily="34" charset="-122"/>
                <a:cs typeface="Calibri" pitchFamily="34" charset="-120"/>
              </a:rPr>
              <a:t>Recommend</a:t>
            </a:r>
            <a:endParaRPr lang="en-US" sz="2000" dirty="0"/>
          </a:p>
        </p:txBody>
      </p:sp>
      <p:sp>
        <p:nvSpPr>
          <p:cNvPr id="24" name="Text 22"/>
          <p:cNvSpPr txBox="1"/>
          <p:nvPr/>
        </p:nvSpPr>
        <p:spPr>
          <a:xfrm>
            <a:off x="6858000" y="2286000"/>
            <a:ext cx="4754880" cy="365760"/>
          </a:xfrm>
          <a:prstGeom prst="rect">
            <a:avLst/>
          </a:prstGeom>
          <a:noFill/>
          <a:ln/>
        </p:spPr>
        <p:txBody>
          <a:bodyPr wrap="square" rtlCol="0" anchor="ctr"/>
          <a:lstStyle/>
          <a:p>
            <a:pPr marL="0" indent="0">
              <a:buNone/>
            </a:pPr>
            <a:r>
              <a:rPr lang="en-US" sz="2000" b="1" dirty="0">
                <a:solidFill>
                  <a:srgbClr val="3D5A66"/>
                </a:solidFill>
                <a:latin typeface="Calibri" pitchFamily="34" charset="0"/>
                <a:ea typeface="Calibri" pitchFamily="34" charset="-122"/>
                <a:cs typeface="Calibri" pitchFamily="34" charset="-120"/>
              </a:rPr>
              <a:t>Roadmap for today's talk</a:t>
            </a:r>
            <a:endParaRPr lang="en-US" sz="2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9144000" cy="320040"/>
          </a:xfrm>
          <a:prstGeom prst="rect">
            <a:avLst/>
          </a:prstGeom>
          <a:noFill/>
          <a:ln/>
        </p:spPr>
        <p:txBody>
          <a:bodyPr wrap="square" rtlCol="0" anchor="ctr"/>
          <a:lstStyle/>
          <a:p>
            <a:pPr marL="0" indent="0">
              <a:buNone/>
            </a:pPr>
            <a:r>
              <a:rPr lang="en-US" b="1" kern="0" spc="200" dirty="0">
                <a:solidFill>
                  <a:srgbClr val="7FB069"/>
                </a:solidFill>
                <a:latin typeface="Calibri" pitchFamily="34" charset="0"/>
                <a:ea typeface="Calibri" pitchFamily="34" charset="-122"/>
                <a:cs typeface="Calibri" pitchFamily="34" charset="-120"/>
              </a:rPr>
              <a:t>KEY CONCEPTS</a:t>
            </a:r>
            <a:endParaRPr lang="en-US" dirty="0"/>
          </a:p>
        </p:txBody>
      </p:sp>
      <p:sp>
        <p:nvSpPr>
          <p:cNvPr id="3" name="Text 1"/>
          <p:cNvSpPr txBox="1"/>
          <p:nvPr/>
        </p:nvSpPr>
        <p:spPr>
          <a:xfrm>
            <a:off x="548640" y="658368"/>
            <a:ext cx="10789920" cy="822960"/>
          </a:xfrm>
          <a:prstGeom prst="rect">
            <a:avLst/>
          </a:prstGeom>
          <a:noFill/>
          <a:ln/>
        </p:spPr>
        <p:txBody>
          <a:bodyPr wrap="square" rtlCol="0" anchor="ctr"/>
          <a:lstStyle/>
          <a:p>
            <a:pPr marL="0" indent="0">
              <a:buNone/>
            </a:pPr>
            <a:r>
              <a:rPr lang="en-US" b="1" dirty="0">
                <a:solidFill>
                  <a:srgbClr val="26333A"/>
                </a:solidFill>
                <a:latin typeface="Cambria" pitchFamily="34" charset="0"/>
                <a:ea typeface="Cambria" pitchFamily="34" charset="-122"/>
                <a:cs typeface="Cambria" pitchFamily="34" charset="-120"/>
              </a:rPr>
              <a:t>Defining Health and Wellbeing</a:t>
            </a:r>
            <a:endParaRPr lang="en-US" dirty="0"/>
          </a:p>
        </p:txBody>
      </p:sp>
      <p:sp>
        <p:nvSpPr>
          <p:cNvPr id="4" name="Shape 2"/>
          <p:cNvSpPr/>
          <p:nvPr/>
        </p:nvSpPr>
        <p:spPr>
          <a:xfrm>
            <a:off x="548640" y="1691640"/>
            <a:ext cx="5394960" cy="4160520"/>
          </a:xfrm>
          <a:prstGeom prst="roundRect">
            <a:avLst>
              <a:gd name="adj" fmla="val 1758"/>
            </a:avLst>
          </a:prstGeom>
          <a:solidFill>
            <a:srgbClr val="F1F5F1"/>
          </a:solidFill>
          <a:ln/>
        </p:spPr>
        <p:txBody>
          <a:bodyPr/>
          <a:lstStyle/>
          <a:p>
            <a:endParaRPr lang="en-GB"/>
          </a:p>
        </p:txBody>
      </p:sp>
      <p:sp>
        <p:nvSpPr>
          <p:cNvPr id="7" name="Text 4"/>
          <p:cNvSpPr txBox="1"/>
          <p:nvPr/>
        </p:nvSpPr>
        <p:spPr>
          <a:xfrm>
            <a:off x="1874520" y="2057400"/>
            <a:ext cx="3657600" cy="640080"/>
          </a:xfrm>
          <a:prstGeom prst="rect">
            <a:avLst/>
          </a:prstGeom>
          <a:noFill/>
          <a:ln/>
        </p:spPr>
        <p:txBody>
          <a:bodyPr wrap="square" rtlCol="0" anchor="ctr"/>
          <a:lstStyle/>
          <a:p>
            <a:pPr marL="0" indent="0">
              <a:buNone/>
            </a:pPr>
            <a:r>
              <a:rPr lang="en-US" b="1" dirty="0">
                <a:solidFill>
                  <a:srgbClr val="3D5A66"/>
                </a:solidFill>
                <a:latin typeface="Cambria" pitchFamily="34" charset="0"/>
                <a:ea typeface="Cambria" pitchFamily="34" charset="-122"/>
                <a:cs typeface="Cambria" pitchFamily="34" charset="-120"/>
              </a:rPr>
              <a:t>Health</a:t>
            </a:r>
            <a:endParaRPr lang="en-US" dirty="0"/>
          </a:p>
        </p:txBody>
      </p:sp>
      <p:sp>
        <p:nvSpPr>
          <p:cNvPr id="8" name="Shape 5"/>
          <p:cNvSpPr/>
          <p:nvPr/>
        </p:nvSpPr>
        <p:spPr>
          <a:xfrm>
            <a:off x="868680" y="3054096"/>
            <a:ext cx="91440" cy="91440"/>
          </a:xfrm>
          <a:prstGeom prst="ellipse">
            <a:avLst/>
          </a:prstGeom>
          <a:solidFill>
            <a:srgbClr val="E08E45"/>
          </a:solidFill>
          <a:ln/>
        </p:spPr>
        <p:txBody>
          <a:bodyPr/>
          <a:lstStyle/>
          <a:p>
            <a:endParaRPr lang="en-GB"/>
          </a:p>
        </p:txBody>
      </p:sp>
      <p:sp>
        <p:nvSpPr>
          <p:cNvPr id="9" name="Text 6"/>
          <p:cNvSpPr txBox="1"/>
          <p:nvPr/>
        </p:nvSpPr>
        <p:spPr>
          <a:xfrm>
            <a:off x="1078992" y="2898648"/>
            <a:ext cx="4572000" cy="868680"/>
          </a:xfrm>
          <a:prstGeom prst="rect">
            <a:avLst/>
          </a:prstGeom>
          <a:noFill/>
          <a:ln/>
        </p:spPr>
        <p:txBody>
          <a:bodyPr wrap="square" rtlCol="0" anchor="t"/>
          <a:lstStyle/>
          <a:p>
            <a:pPr marL="0" indent="0">
              <a:buNone/>
            </a:pPr>
            <a:r>
              <a:rPr lang="en-US" dirty="0">
                <a:solidFill>
                  <a:srgbClr val="26333A"/>
                </a:solidFill>
                <a:latin typeface="Calibri" pitchFamily="34" charset="0"/>
                <a:ea typeface="Calibri" pitchFamily="34" charset="-122"/>
                <a:cs typeface="Calibri" pitchFamily="34" charset="-120"/>
              </a:rPr>
              <a:t>More than the absence of disease — physical, mental and social wellbeing together (WHO constitution, in Corbin et al., 2021)</a:t>
            </a:r>
            <a:endParaRPr lang="en-US" dirty="0"/>
          </a:p>
        </p:txBody>
      </p:sp>
      <p:sp>
        <p:nvSpPr>
          <p:cNvPr id="10" name="Shape 7"/>
          <p:cNvSpPr/>
          <p:nvPr/>
        </p:nvSpPr>
        <p:spPr>
          <a:xfrm>
            <a:off x="868680" y="3968496"/>
            <a:ext cx="91440" cy="91440"/>
          </a:xfrm>
          <a:prstGeom prst="ellipse">
            <a:avLst/>
          </a:prstGeom>
          <a:solidFill>
            <a:srgbClr val="E08E45"/>
          </a:solidFill>
          <a:ln/>
        </p:spPr>
        <p:txBody>
          <a:bodyPr/>
          <a:lstStyle/>
          <a:p>
            <a:endParaRPr lang="en-GB"/>
          </a:p>
        </p:txBody>
      </p:sp>
      <p:sp>
        <p:nvSpPr>
          <p:cNvPr id="11" name="Text 8"/>
          <p:cNvSpPr txBox="1"/>
          <p:nvPr/>
        </p:nvSpPr>
        <p:spPr>
          <a:xfrm>
            <a:off x="1078992" y="3813048"/>
            <a:ext cx="4572000" cy="868680"/>
          </a:xfrm>
          <a:prstGeom prst="rect">
            <a:avLst/>
          </a:prstGeom>
          <a:noFill/>
          <a:ln/>
        </p:spPr>
        <p:txBody>
          <a:bodyPr wrap="square" rtlCol="0" anchor="t"/>
          <a:lstStyle/>
          <a:p>
            <a:pPr marL="0" indent="0">
              <a:buNone/>
            </a:pPr>
            <a:r>
              <a:rPr lang="en-US" dirty="0">
                <a:solidFill>
                  <a:srgbClr val="26333A"/>
                </a:solidFill>
                <a:latin typeface="Calibri" pitchFamily="34" charset="0"/>
                <a:ea typeface="Calibri" pitchFamily="34" charset="-122"/>
                <a:cs typeface="Calibri" pitchFamily="34" charset="-120"/>
              </a:rPr>
              <a:t>Mental health is treated as integral to health, not separate from it</a:t>
            </a:r>
            <a:endParaRPr lang="en-US" dirty="0"/>
          </a:p>
        </p:txBody>
      </p:sp>
      <p:sp>
        <p:nvSpPr>
          <p:cNvPr id="12" name="Shape 9"/>
          <p:cNvSpPr/>
          <p:nvPr/>
        </p:nvSpPr>
        <p:spPr>
          <a:xfrm>
            <a:off x="868680" y="4882896"/>
            <a:ext cx="91440" cy="91440"/>
          </a:xfrm>
          <a:prstGeom prst="ellipse">
            <a:avLst/>
          </a:prstGeom>
          <a:solidFill>
            <a:srgbClr val="E08E45"/>
          </a:solidFill>
          <a:ln/>
        </p:spPr>
        <p:txBody>
          <a:bodyPr/>
          <a:lstStyle/>
          <a:p>
            <a:endParaRPr lang="en-GB"/>
          </a:p>
        </p:txBody>
      </p:sp>
      <p:sp>
        <p:nvSpPr>
          <p:cNvPr id="13" name="Text 10"/>
          <p:cNvSpPr txBox="1"/>
          <p:nvPr/>
        </p:nvSpPr>
        <p:spPr>
          <a:xfrm>
            <a:off x="1078992" y="4727448"/>
            <a:ext cx="4572000" cy="868680"/>
          </a:xfrm>
          <a:prstGeom prst="rect">
            <a:avLst/>
          </a:prstGeom>
          <a:noFill/>
          <a:ln/>
        </p:spPr>
        <p:txBody>
          <a:bodyPr wrap="square" rtlCol="0" anchor="t"/>
          <a:lstStyle/>
          <a:p>
            <a:pPr marL="0" indent="0">
              <a:buNone/>
            </a:pPr>
            <a:r>
              <a:rPr lang="en-US" dirty="0">
                <a:solidFill>
                  <a:srgbClr val="26333A"/>
                </a:solidFill>
                <a:latin typeface="Calibri" pitchFamily="34" charset="0"/>
                <a:ea typeface="Calibri" pitchFamily="34" charset="-122"/>
                <a:cs typeface="Calibri" pitchFamily="34" charset="-120"/>
              </a:rPr>
              <a:t>Shaped by social determinants — housing, income, environment, green space</a:t>
            </a:r>
            <a:endParaRPr lang="en-US" dirty="0"/>
          </a:p>
        </p:txBody>
      </p:sp>
      <p:sp>
        <p:nvSpPr>
          <p:cNvPr id="14" name="Shape 11"/>
          <p:cNvSpPr/>
          <p:nvPr/>
        </p:nvSpPr>
        <p:spPr>
          <a:xfrm>
            <a:off x="6263640" y="1691640"/>
            <a:ext cx="5394960" cy="4160520"/>
          </a:xfrm>
          <a:prstGeom prst="roundRect">
            <a:avLst>
              <a:gd name="adj" fmla="val 1758"/>
            </a:avLst>
          </a:prstGeom>
          <a:solidFill>
            <a:srgbClr val="F1F5F1"/>
          </a:solidFill>
          <a:ln/>
        </p:spPr>
        <p:txBody>
          <a:bodyPr/>
          <a:lstStyle/>
          <a:p>
            <a:endParaRPr lang="en-GB"/>
          </a:p>
        </p:txBody>
      </p:sp>
      <p:sp>
        <p:nvSpPr>
          <p:cNvPr id="17" name="Text 13"/>
          <p:cNvSpPr txBox="1"/>
          <p:nvPr/>
        </p:nvSpPr>
        <p:spPr>
          <a:xfrm>
            <a:off x="7589520" y="2057400"/>
            <a:ext cx="3657600" cy="640080"/>
          </a:xfrm>
          <a:prstGeom prst="rect">
            <a:avLst/>
          </a:prstGeom>
          <a:noFill/>
          <a:ln/>
        </p:spPr>
        <p:txBody>
          <a:bodyPr wrap="square" rtlCol="0" anchor="ctr"/>
          <a:lstStyle/>
          <a:p>
            <a:pPr marL="0" indent="0">
              <a:buNone/>
            </a:pPr>
            <a:r>
              <a:rPr lang="en-US" b="1" dirty="0">
                <a:solidFill>
                  <a:srgbClr val="3D5A66"/>
                </a:solidFill>
                <a:latin typeface="Cambria" pitchFamily="34" charset="0"/>
                <a:ea typeface="Cambria" pitchFamily="34" charset="-122"/>
                <a:cs typeface="Cambria" pitchFamily="34" charset="-120"/>
              </a:rPr>
              <a:t>Wellbeing</a:t>
            </a:r>
            <a:endParaRPr lang="en-US" dirty="0"/>
          </a:p>
        </p:txBody>
      </p:sp>
      <p:sp>
        <p:nvSpPr>
          <p:cNvPr id="18" name="Shape 14"/>
          <p:cNvSpPr/>
          <p:nvPr/>
        </p:nvSpPr>
        <p:spPr>
          <a:xfrm>
            <a:off x="6583680" y="3054096"/>
            <a:ext cx="91440" cy="91440"/>
          </a:xfrm>
          <a:prstGeom prst="ellipse">
            <a:avLst/>
          </a:prstGeom>
          <a:solidFill>
            <a:srgbClr val="E08E45"/>
          </a:solidFill>
          <a:ln/>
        </p:spPr>
        <p:txBody>
          <a:bodyPr/>
          <a:lstStyle/>
          <a:p>
            <a:endParaRPr lang="en-GB"/>
          </a:p>
        </p:txBody>
      </p:sp>
      <p:sp>
        <p:nvSpPr>
          <p:cNvPr id="19" name="Text 15"/>
          <p:cNvSpPr txBox="1"/>
          <p:nvPr/>
        </p:nvSpPr>
        <p:spPr>
          <a:xfrm>
            <a:off x="6793992" y="2898648"/>
            <a:ext cx="4572000" cy="868680"/>
          </a:xfrm>
          <a:prstGeom prst="rect">
            <a:avLst/>
          </a:prstGeom>
          <a:noFill/>
          <a:ln/>
        </p:spPr>
        <p:txBody>
          <a:bodyPr wrap="square" rtlCol="0" anchor="t"/>
          <a:lstStyle/>
          <a:p>
            <a:pPr marL="0" indent="0">
              <a:buNone/>
            </a:pPr>
            <a:r>
              <a:rPr lang="en-US" dirty="0">
                <a:solidFill>
                  <a:srgbClr val="26333A"/>
                </a:solidFill>
                <a:latin typeface="Calibri" pitchFamily="34" charset="0"/>
                <a:ea typeface="Calibri" pitchFamily="34" charset="-122"/>
                <a:cs typeface="Calibri" pitchFamily="34" charset="-120"/>
              </a:rPr>
              <a:t>A holistic state — physical, mental, emotional and social</a:t>
            </a:r>
            <a:endParaRPr lang="en-US" dirty="0"/>
          </a:p>
        </p:txBody>
      </p:sp>
      <p:sp>
        <p:nvSpPr>
          <p:cNvPr id="20" name="Shape 16"/>
          <p:cNvSpPr/>
          <p:nvPr/>
        </p:nvSpPr>
        <p:spPr>
          <a:xfrm>
            <a:off x="6583680" y="3968496"/>
            <a:ext cx="91440" cy="91440"/>
          </a:xfrm>
          <a:prstGeom prst="ellipse">
            <a:avLst/>
          </a:prstGeom>
          <a:solidFill>
            <a:srgbClr val="E08E45"/>
          </a:solidFill>
          <a:ln/>
        </p:spPr>
        <p:txBody>
          <a:bodyPr/>
          <a:lstStyle/>
          <a:p>
            <a:endParaRPr lang="en-GB"/>
          </a:p>
        </p:txBody>
      </p:sp>
      <p:sp>
        <p:nvSpPr>
          <p:cNvPr id="21" name="Text 17"/>
          <p:cNvSpPr txBox="1"/>
          <p:nvPr/>
        </p:nvSpPr>
        <p:spPr>
          <a:xfrm>
            <a:off x="6793992" y="3813048"/>
            <a:ext cx="4572000" cy="868680"/>
          </a:xfrm>
          <a:prstGeom prst="rect">
            <a:avLst/>
          </a:prstGeom>
          <a:noFill/>
          <a:ln/>
        </p:spPr>
        <p:txBody>
          <a:bodyPr wrap="square" rtlCol="0" anchor="t"/>
          <a:lstStyle/>
          <a:p>
            <a:pPr marL="0" indent="0">
              <a:buNone/>
            </a:pPr>
            <a:r>
              <a:rPr lang="en-US" dirty="0">
                <a:solidFill>
                  <a:srgbClr val="26333A"/>
                </a:solidFill>
                <a:latin typeface="Calibri" pitchFamily="34" charset="0"/>
                <a:ea typeface="Calibri" pitchFamily="34" charset="-122"/>
                <a:cs typeface="Calibri" pitchFamily="34" charset="-120"/>
              </a:rPr>
              <a:t>Both subjective (how people feel) and objective (living standards, health status)</a:t>
            </a:r>
            <a:endParaRPr lang="en-US" dirty="0"/>
          </a:p>
        </p:txBody>
      </p:sp>
      <p:sp>
        <p:nvSpPr>
          <p:cNvPr id="22" name="Shape 18"/>
          <p:cNvSpPr/>
          <p:nvPr/>
        </p:nvSpPr>
        <p:spPr>
          <a:xfrm>
            <a:off x="6583680" y="4882896"/>
            <a:ext cx="91440" cy="91440"/>
          </a:xfrm>
          <a:prstGeom prst="ellipse">
            <a:avLst/>
          </a:prstGeom>
          <a:solidFill>
            <a:srgbClr val="E08E45"/>
          </a:solidFill>
          <a:ln/>
        </p:spPr>
        <p:txBody>
          <a:bodyPr/>
          <a:lstStyle/>
          <a:p>
            <a:endParaRPr lang="en-GB"/>
          </a:p>
        </p:txBody>
      </p:sp>
      <p:sp>
        <p:nvSpPr>
          <p:cNvPr id="23" name="Text 19"/>
          <p:cNvSpPr txBox="1"/>
          <p:nvPr/>
        </p:nvSpPr>
        <p:spPr>
          <a:xfrm>
            <a:off x="6793992" y="4727448"/>
            <a:ext cx="4572000" cy="868680"/>
          </a:xfrm>
          <a:prstGeom prst="rect">
            <a:avLst/>
          </a:prstGeom>
          <a:noFill/>
          <a:ln/>
        </p:spPr>
        <p:txBody>
          <a:bodyPr wrap="square" rtlCol="0" anchor="t"/>
          <a:lstStyle/>
          <a:p>
            <a:pPr marL="0" indent="0">
              <a:buNone/>
            </a:pPr>
            <a:r>
              <a:rPr lang="en-US" dirty="0">
                <a:solidFill>
                  <a:srgbClr val="26333A"/>
                </a:solidFill>
                <a:latin typeface="Calibri" pitchFamily="34" charset="0"/>
                <a:ea typeface="Calibri" pitchFamily="34" charset="-122"/>
                <a:cs typeface="Calibri" pitchFamily="34" charset="-120"/>
              </a:rPr>
              <a:t>Measured in the UK through the ONS4: life satisfaction, worthwhileness, happiness and anxiety (ONS, 2024)</a:t>
            </a:r>
            <a:endParaRPr lang="en-US"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9144000" cy="320040"/>
          </a:xfrm>
          <a:prstGeom prst="rect">
            <a:avLst/>
          </a:prstGeom>
          <a:noFill/>
          <a:ln/>
        </p:spPr>
        <p:txBody>
          <a:bodyPr wrap="square" rtlCol="0" anchor="ctr"/>
          <a:lstStyle/>
          <a:p>
            <a:pPr marL="0" indent="0">
              <a:buNone/>
            </a:pPr>
            <a:r>
              <a:rPr lang="en-US" b="1" kern="0" spc="200" dirty="0">
                <a:solidFill>
                  <a:srgbClr val="7FB069"/>
                </a:solidFill>
                <a:latin typeface="Calibri" pitchFamily="34" charset="0"/>
                <a:ea typeface="Calibri" pitchFamily="34" charset="-122"/>
                <a:cs typeface="Calibri" pitchFamily="34" charset="-120"/>
              </a:rPr>
              <a:t>KEY CONCEPTS</a:t>
            </a:r>
            <a:endParaRPr lang="en-US" dirty="0"/>
          </a:p>
        </p:txBody>
      </p:sp>
      <p:sp>
        <p:nvSpPr>
          <p:cNvPr id="3" name="Text 1"/>
          <p:cNvSpPr txBox="1"/>
          <p:nvPr/>
        </p:nvSpPr>
        <p:spPr>
          <a:xfrm>
            <a:off x="548640" y="658368"/>
            <a:ext cx="10789920" cy="822960"/>
          </a:xfrm>
          <a:prstGeom prst="rect">
            <a:avLst/>
          </a:prstGeom>
          <a:noFill/>
          <a:ln/>
        </p:spPr>
        <p:txBody>
          <a:bodyPr wrap="square" rtlCol="0" anchor="ctr"/>
          <a:lstStyle/>
          <a:p>
            <a:pPr marL="0" indent="0">
              <a:buNone/>
            </a:pPr>
            <a:r>
              <a:rPr lang="en-US" b="1" dirty="0">
                <a:solidFill>
                  <a:srgbClr val="26333A"/>
                </a:solidFill>
                <a:latin typeface="Cambria" pitchFamily="34" charset="0"/>
                <a:ea typeface="Cambria" pitchFamily="34" charset="-122"/>
                <a:cs typeface="Cambria" pitchFamily="34" charset="-120"/>
              </a:rPr>
              <a:t>Sustainable Development and Global Health Goals</a:t>
            </a:r>
            <a:endParaRPr lang="en-US" dirty="0"/>
          </a:p>
        </p:txBody>
      </p:sp>
      <p:sp>
        <p:nvSpPr>
          <p:cNvPr id="4" name="Shape 2"/>
          <p:cNvSpPr/>
          <p:nvPr/>
        </p:nvSpPr>
        <p:spPr>
          <a:xfrm>
            <a:off x="548640" y="1737360"/>
            <a:ext cx="5212080" cy="4114800"/>
          </a:xfrm>
          <a:prstGeom prst="roundRect">
            <a:avLst>
              <a:gd name="adj" fmla="val 1778"/>
            </a:avLst>
          </a:prstGeom>
          <a:solidFill>
            <a:srgbClr val="F1F5F1"/>
          </a:solidFill>
          <a:ln/>
        </p:spPr>
        <p:txBody>
          <a:bodyPr/>
          <a:lstStyle/>
          <a:p>
            <a:endParaRPr lang="en-GB"/>
          </a:p>
        </p:txBody>
      </p:sp>
      <p:sp>
        <p:nvSpPr>
          <p:cNvPr id="7" name="Text 4"/>
          <p:cNvSpPr txBox="1"/>
          <p:nvPr/>
        </p:nvSpPr>
        <p:spPr>
          <a:xfrm>
            <a:off x="1828800" y="2103120"/>
            <a:ext cx="3749040" cy="640080"/>
          </a:xfrm>
          <a:prstGeom prst="rect">
            <a:avLst/>
          </a:prstGeom>
          <a:noFill/>
          <a:ln/>
        </p:spPr>
        <p:txBody>
          <a:bodyPr wrap="square" rtlCol="0" anchor="ctr"/>
          <a:lstStyle/>
          <a:p>
            <a:pPr marL="0" indent="0">
              <a:buNone/>
            </a:pPr>
            <a:r>
              <a:rPr lang="en-US" b="1" dirty="0">
                <a:solidFill>
                  <a:srgbClr val="3D5A66"/>
                </a:solidFill>
                <a:latin typeface="Cambria" pitchFamily="34" charset="0"/>
                <a:ea typeface="Cambria" pitchFamily="34" charset="-122"/>
                <a:cs typeface="Cambria" pitchFamily="34" charset="-120"/>
              </a:rPr>
              <a:t>Sustainable Development</a:t>
            </a:r>
            <a:endParaRPr lang="en-US" dirty="0"/>
          </a:p>
        </p:txBody>
      </p:sp>
      <p:sp>
        <p:nvSpPr>
          <p:cNvPr id="8" name="Text 5"/>
          <p:cNvSpPr txBox="1"/>
          <p:nvPr/>
        </p:nvSpPr>
        <p:spPr>
          <a:xfrm>
            <a:off x="868680" y="2926080"/>
            <a:ext cx="4572000" cy="914400"/>
          </a:xfrm>
          <a:prstGeom prst="rect">
            <a:avLst/>
          </a:prstGeom>
          <a:noFill/>
          <a:ln/>
        </p:spPr>
        <p:txBody>
          <a:bodyPr wrap="square" rtlCol="0" anchor="ctr"/>
          <a:lstStyle/>
          <a:p>
            <a:pPr marL="0" indent="0">
              <a:buNone/>
            </a:pPr>
            <a:r>
              <a:rPr lang="en-US" dirty="0">
                <a:solidFill>
                  <a:srgbClr val="26333A"/>
                </a:solidFill>
                <a:latin typeface="Calibri" pitchFamily="34" charset="0"/>
                <a:ea typeface="Calibri" pitchFamily="34" charset="-122"/>
                <a:cs typeface="Calibri" pitchFamily="34" charset="-120"/>
              </a:rPr>
              <a:t>Development that meets the needs of the present without compromising the ability of future generations to meet their own needs (WCED, 1987).</a:t>
            </a:r>
            <a:endParaRPr lang="en-US" dirty="0"/>
          </a:p>
        </p:txBody>
      </p:sp>
      <p:sp>
        <p:nvSpPr>
          <p:cNvPr id="9" name="Text 6"/>
          <p:cNvSpPr txBox="1"/>
          <p:nvPr/>
        </p:nvSpPr>
        <p:spPr>
          <a:xfrm>
            <a:off x="868680" y="3977640"/>
            <a:ext cx="4572000" cy="1737360"/>
          </a:xfrm>
          <a:prstGeom prst="rect">
            <a:avLst/>
          </a:prstGeom>
          <a:noFill/>
          <a:ln/>
        </p:spPr>
        <p:txBody>
          <a:bodyPr wrap="square" rtlCol="0" anchor="ctr"/>
          <a:lstStyle/>
          <a:p>
            <a:pPr marL="0" indent="0">
              <a:buNone/>
            </a:pPr>
            <a:r>
              <a:rPr lang="en-US" dirty="0">
                <a:solidFill>
                  <a:srgbClr val="26333A"/>
                </a:solidFill>
                <a:latin typeface="Calibri" pitchFamily="34" charset="0"/>
                <a:ea typeface="Calibri" pitchFamily="34" charset="-122"/>
                <a:cs typeface="Calibri" pitchFamily="34" charset="-120"/>
              </a:rPr>
              <a:t>The UN's 17 Sustainable Development Goals include target 3.4: promote mental health and wellbeing as part of reducing premature death from non-communicable causes. Nature and green space are increasingly recognised as sustainable, low-cost mental health assets (Weeks, Weinstein and Lavista, 2023).</a:t>
            </a:r>
            <a:endParaRPr lang="en-US" dirty="0"/>
          </a:p>
        </p:txBody>
      </p:sp>
      <p:sp>
        <p:nvSpPr>
          <p:cNvPr id="10" name="Text 7"/>
          <p:cNvSpPr txBox="1"/>
          <p:nvPr/>
        </p:nvSpPr>
        <p:spPr>
          <a:xfrm>
            <a:off x="6263640" y="1783080"/>
            <a:ext cx="4572000" cy="365760"/>
          </a:xfrm>
          <a:prstGeom prst="rect">
            <a:avLst/>
          </a:prstGeom>
          <a:noFill/>
          <a:ln/>
        </p:spPr>
        <p:txBody>
          <a:bodyPr wrap="square" rtlCol="0" anchor="ctr"/>
          <a:lstStyle/>
          <a:p>
            <a:pPr marL="0" indent="0">
              <a:buNone/>
            </a:pPr>
            <a:r>
              <a:rPr lang="en-US" b="1" dirty="0">
                <a:solidFill>
                  <a:srgbClr val="3D5A66"/>
                </a:solidFill>
                <a:latin typeface="Calibri" pitchFamily="34" charset="0"/>
                <a:ea typeface="Calibri" pitchFamily="34" charset="-122"/>
                <a:cs typeface="Calibri" pitchFamily="34" charset="-120"/>
              </a:rPr>
              <a:t>Mental health, in numbers</a:t>
            </a:r>
            <a:endParaRPr lang="en-US" dirty="0"/>
          </a:p>
        </p:txBody>
      </p:sp>
      <p:sp>
        <p:nvSpPr>
          <p:cNvPr id="11" name="Shape 8"/>
          <p:cNvSpPr/>
          <p:nvPr/>
        </p:nvSpPr>
        <p:spPr>
          <a:xfrm>
            <a:off x="6263640" y="2194560"/>
            <a:ext cx="5394960" cy="1170432"/>
          </a:xfrm>
          <a:prstGeom prst="roundRect">
            <a:avLst>
              <a:gd name="adj" fmla="val 6250"/>
            </a:avLst>
          </a:prstGeom>
          <a:solidFill>
            <a:srgbClr val="3D5A66"/>
          </a:solidFill>
          <a:ln/>
        </p:spPr>
        <p:txBody>
          <a:bodyPr/>
          <a:lstStyle/>
          <a:p>
            <a:endParaRPr lang="en-GB"/>
          </a:p>
        </p:txBody>
      </p:sp>
      <p:sp>
        <p:nvSpPr>
          <p:cNvPr id="12" name="Text 9"/>
          <p:cNvSpPr txBox="1"/>
          <p:nvPr/>
        </p:nvSpPr>
        <p:spPr>
          <a:xfrm>
            <a:off x="6492240" y="2286000"/>
            <a:ext cx="2103120" cy="960120"/>
          </a:xfrm>
          <a:prstGeom prst="rect">
            <a:avLst/>
          </a:prstGeom>
          <a:noFill/>
          <a:ln/>
        </p:spPr>
        <p:txBody>
          <a:bodyPr wrap="square" rtlCol="0" anchor="ctr"/>
          <a:lstStyle/>
          <a:p>
            <a:pPr marL="0" indent="0">
              <a:buNone/>
            </a:pPr>
            <a:r>
              <a:rPr lang="en-US" b="1" dirty="0">
                <a:solidFill>
                  <a:srgbClr val="FFFFFF"/>
                </a:solidFill>
                <a:latin typeface="Cambria" pitchFamily="34" charset="0"/>
                <a:ea typeface="Cambria" pitchFamily="34" charset="-122"/>
                <a:cs typeface="Cambria" pitchFamily="34" charset="-120"/>
              </a:rPr>
              <a:t>426k</a:t>
            </a:r>
            <a:endParaRPr lang="en-US" dirty="0"/>
          </a:p>
        </p:txBody>
      </p:sp>
      <p:sp>
        <p:nvSpPr>
          <p:cNvPr id="13" name="Text 10"/>
          <p:cNvSpPr txBox="1"/>
          <p:nvPr/>
        </p:nvSpPr>
        <p:spPr>
          <a:xfrm>
            <a:off x="8549640" y="2304288"/>
            <a:ext cx="3017520" cy="914400"/>
          </a:xfrm>
          <a:prstGeom prst="rect">
            <a:avLst/>
          </a:prstGeom>
          <a:noFill/>
          <a:ln/>
        </p:spPr>
        <p:txBody>
          <a:bodyPr wrap="square" rtlCol="0" anchor="ctr"/>
          <a:lstStyle/>
          <a:p>
            <a:pPr marL="0" indent="0">
              <a:buNone/>
            </a:pPr>
            <a:r>
              <a:rPr lang="en-US" dirty="0">
                <a:solidFill>
                  <a:srgbClr val="E4EFE6"/>
                </a:solidFill>
                <a:latin typeface="Calibri" pitchFamily="34" charset="0"/>
                <a:ea typeface="Calibri" pitchFamily="34" charset="-122"/>
                <a:cs typeface="Calibri" pitchFamily="34" charset="-120"/>
              </a:rPr>
              <a:t>Mental health referrals made in a single month in England, April 2024 up 15% year-on-year (NHS Providers, 2024)</a:t>
            </a:r>
            <a:endParaRPr lang="en-US" dirty="0"/>
          </a:p>
        </p:txBody>
      </p:sp>
      <p:sp>
        <p:nvSpPr>
          <p:cNvPr id="14" name="Shape 11"/>
          <p:cNvSpPr/>
          <p:nvPr/>
        </p:nvSpPr>
        <p:spPr>
          <a:xfrm>
            <a:off x="6263640" y="3450921"/>
            <a:ext cx="5394960" cy="1309469"/>
          </a:xfrm>
          <a:prstGeom prst="roundRect">
            <a:avLst>
              <a:gd name="adj" fmla="val 6250"/>
            </a:avLst>
          </a:prstGeom>
          <a:solidFill>
            <a:srgbClr val="3D5A66"/>
          </a:solidFill>
          <a:ln/>
        </p:spPr>
        <p:txBody>
          <a:bodyPr/>
          <a:lstStyle/>
          <a:p>
            <a:endParaRPr lang="en-GB"/>
          </a:p>
        </p:txBody>
      </p:sp>
      <p:sp>
        <p:nvSpPr>
          <p:cNvPr id="15" name="Text 12"/>
          <p:cNvSpPr txBox="1"/>
          <p:nvPr/>
        </p:nvSpPr>
        <p:spPr>
          <a:xfrm>
            <a:off x="6492240" y="3611880"/>
            <a:ext cx="2103120" cy="960120"/>
          </a:xfrm>
          <a:prstGeom prst="rect">
            <a:avLst/>
          </a:prstGeom>
          <a:noFill/>
          <a:ln/>
        </p:spPr>
        <p:txBody>
          <a:bodyPr wrap="square" rtlCol="0" anchor="ctr"/>
          <a:lstStyle/>
          <a:p>
            <a:pPr marL="0" indent="0">
              <a:buNone/>
            </a:pPr>
            <a:r>
              <a:rPr lang="en-US" b="1" dirty="0">
                <a:solidFill>
                  <a:srgbClr val="FFFFFF"/>
                </a:solidFill>
                <a:latin typeface="Cambria" pitchFamily="34" charset="0"/>
                <a:ea typeface="Cambria" pitchFamily="34" charset="-122"/>
                <a:cs typeface="Cambria" pitchFamily="34" charset="-120"/>
              </a:rPr>
              <a:t>£2.42</a:t>
            </a:r>
            <a:endParaRPr lang="en-US" dirty="0"/>
          </a:p>
        </p:txBody>
      </p:sp>
      <p:sp>
        <p:nvSpPr>
          <p:cNvPr id="16" name="Text 13"/>
          <p:cNvSpPr txBox="1"/>
          <p:nvPr/>
        </p:nvSpPr>
        <p:spPr>
          <a:xfrm>
            <a:off x="8549640" y="3630168"/>
            <a:ext cx="3017520" cy="914400"/>
          </a:xfrm>
          <a:prstGeom prst="rect">
            <a:avLst/>
          </a:prstGeom>
          <a:noFill/>
          <a:ln/>
        </p:spPr>
        <p:txBody>
          <a:bodyPr wrap="square" rtlCol="0" anchor="ctr"/>
          <a:lstStyle/>
          <a:p>
            <a:pPr marL="0" indent="0">
              <a:buNone/>
            </a:pPr>
            <a:r>
              <a:rPr lang="en-US" dirty="0">
                <a:solidFill>
                  <a:srgbClr val="E4EFE6"/>
                </a:solidFill>
                <a:latin typeface="Calibri" pitchFamily="34" charset="0"/>
                <a:ea typeface="Calibri" pitchFamily="34" charset="-122"/>
                <a:cs typeface="Calibri" pitchFamily="34" charset="-120"/>
              </a:rPr>
              <a:t>Estimated social return for every £1 invested in green social prescribing (National Academy for Social Prescribing, 2025)</a:t>
            </a:r>
            <a:endParaRPr lang="en-US" dirty="0"/>
          </a:p>
        </p:txBody>
      </p:sp>
      <p:sp>
        <p:nvSpPr>
          <p:cNvPr id="17" name="Shape 14"/>
          <p:cNvSpPr/>
          <p:nvPr/>
        </p:nvSpPr>
        <p:spPr>
          <a:xfrm>
            <a:off x="6431282" y="4870119"/>
            <a:ext cx="5394960" cy="1627632"/>
          </a:xfrm>
          <a:prstGeom prst="roundRect">
            <a:avLst>
              <a:gd name="adj" fmla="val 6250"/>
            </a:avLst>
          </a:prstGeom>
          <a:solidFill>
            <a:srgbClr val="3D5A66"/>
          </a:solidFill>
          <a:ln/>
        </p:spPr>
        <p:txBody>
          <a:bodyPr/>
          <a:lstStyle/>
          <a:p>
            <a:endParaRPr lang="en-GB"/>
          </a:p>
        </p:txBody>
      </p:sp>
      <p:sp>
        <p:nvSpPr>
          <p:cNvPr id="18" name="Text 15"/>
          <p:cNvSpPr txBox="1"/>
          <p:nvPr/>
        </p:nvSpPr>
        <p:spPr>
          <a:xfrm>
            <a:off x="6446520" y="5020056"/>
            <a:ext cx="2103120" cy="960120"/>
          </a:xfrm>
          <a:prstGeom prst="rect">
            <a:avLst/>
          </a:prstGeom>
          <a:noFill/>
          <a:ln/>
        </p:spPr>
        <p:txBody>
          <a:bodyPr wrap="square" rtlCol="0" anchor="ctr"/>
          <a:lstStyle/>
          <a:p>
            <a:pPr marL="0" indent="0">
              <a:buNone/>
            </a:pPr>
            <a:r>
              <a:rPr lang="en-US" b="1" dirty="0">
                <a:solidFill>
                  <a:srgbClr val="FFFFFF"/>
                </a:solidFill>
                <a:latin typeface="Cambria" pitchFamily="34" charset="0"/>
                <a:ea typeface="Cambria" pitchFamily="34" charset="-122"/>
                <a:cs typeface="Cambria" pitchFamily="34" charset="-120"/>
              </a:rPr>
              <a:t>17</a:t>
            </a:r>
            <a:endParaRPr lang="en-US" dirty="0"/>
          </a:p>
        </p:txBody>
      </p:sp>
      <p:sp>
        <p:nvSpPr>
          <p:cNvPr id="19" name="Text 16"/>
          <p:cNvSpPr txBox="1"/>
          <p:nvPr/>
        </p:nvSpPr>
        <p:spPr>
          <a:xfrm>
            <a:off x="8549640" y="4956048"/>
            <a:ext cx="3017520" cy="914400"/>
          </a:xfrm>
          <a:prstGeom prst="rect">
            <a:avLst/>
          </a:prstGeom>
          <a:noFill/>
          <a:ln/>
        </p:spPr>
        <p:txBody>
          <a:bodyPr wrap="square" rtlCol="0" anchor="ctr"/>
          <a:lstStyle/>
          <a:p>
            <a:pPr marL="0" indent="0">
              <a:buNone/>
            </a:pPr>
            <a:r>
              <a:rPr lang="en-US" dirty="0">
                <a:solidFill>
                  <a:srgbClr val="E4EFE6"/>
                </a:solidFill>
                <a:latin typeface="Calibri" pitchFamily="34" charset="0"/>
                <a:ea typeface="Calibri" pitchFamily="34" charset="-122"/>
                <a:cs typeface="Calibri" pitchFamily="34" charset="-120"/>
              </a:rPr>
              <a:t>SDGs that connect back to health in some way  Goal 3 is central, not isolated (Weeks, Weinstein and Lavista, 2023)</a:t>
            </a:r>
            <a:endParaRPr lang="en-US"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9144000" cy="320040"/>
          </a:xfrm>
          <a:prstGeom prst="rect">
            <a:avLst/>
          </a:prstGeom>
          <a:noFill/>
          <a:ln/>
        </p:spPr>
        <p:txBody>
          <a:bodyPr wrap="square" rtlCol="0" anchor="ctr"/>
          <a:lstStyle/>
          <a:p>
            <a:pPr marL="0" indent="0">
              <a:buNone/>
            </a:pPr>
            <a:r>
              <a:rPr lang="en-US" b="1" kern="0" spc="200" dirty="0">
                <a:solidFill>
                  <a:srgbClr val="7FB069"/>
                </a:solidFill>
                <a:latin typeface="Calibri" pitchFamily="34" charset="0"/>
                <a:ea typeface="Calibri" pitchFamily="34" charset="-122"/>
                <a:cs typeface="Calibri" pitchFamily="34" charset="-120"/>
              </a:rPr>
              <a:t>THEORY</a:t>
            </a:r>
            <a:endParaRPr lang="en-US" dirty="0"/>
          </a:p>
        </p:txBody>
      </p:sp>
      <p:sp>
        <p:nvSpPr>
          <p:cNvPr id="3" name="Text 1"/>
          <p:cNvSpPr txBox="1"/>
          <p:nvPr/>
        </p:nvSpPr>
        <p:spPr>
          <a:xfrm>
            <a:off x="548640" y="658368"/>
            <a:ext cx="10789920" cy="822960"/>
          </a:xfrm>
          <a:prstGeom prst="rect">
            <a:avLst/>
          </a:prstGeom>
          <a:noFill/>
          <a:ln/>
        </p:spPr>
        <p:txBody>
          <a:bodyPr wrap="square" rtlCol="0" anchor="ctr"/>
          <a:lstStyle/>
          <a:p>
            <a:pPr marL="0" indent="0">
              <a:buNone/>
            </a:pPr>
            <a:r>
              <a:rPr lang="en-US" b="1" dirty="0">
                <a:solidFill>
                  <a:srgbClr val="26333A"/>
                </a:solidFill>
                <a:latin typeface="Cambria" pitchFamily="34" charset="0"/>
                <a:ea typeface="Cambria" pitchFamily="34" charset="-122"/>
                <a:cs typeface="Cambria" pitchFamily="34" charset="-120"/>
              </a:rPr>
              <a:t>Models That Shape Mental Health Care</a:t>
            </a:r>
            <a:endParaRPr lang="en-US" dirty="0"/>
          </a:p>
        </p:txBody>
      </p:sp>
      <p:sp>
        <p:nvSpPr>
          <p:cNvPr id="4" name="Shape 2"/>
          <p:cNvSpPr/>
          <p:nvPr/>
        </p:nvSpPr>
        <p:spPr>
          <a:xfrm>
            <a:off x="548640" y="1737360"/>
            <a:ext cx="457200" cy="457200"/>
          </a:xfrm>
          <a:prstGeom prst="ellipse">
            <a:avLst/>
          </a:prstGeom>
          <a:solidFill>
            <a:srgbClr val="7FB069"/>
          </a:solidFill>
          <a:ln/>
        </p:spPr>
        <p:txBody>
          <a:bodyPr/>
          <a:lstStyle/>
          <a:p>
            <a:endParaRPr lang="en-GB"/>
          </a:p>
        </p:txBody>
      </p:sp>
      <p:sp>
        <p:nvSpPr>
          <p:cNvPr id="5" name="Text 3"/>
          <p:cNvSpPr txBox="1"/>
          <p:nvPr/>
        </p:nvSpPr>
        <p:spPr>
          <a:xfrm>
            <a:off x="548640" y="1737360"/>
            <a:ext cx="457200" cy="457200"/>
          </a:xfrm>
          <a:prstGeom prst="rect">
            <a:avLst/>
          </a:prstGeom>
          <a:noFill/>
          <a:ln/>
        </p:spPr>
        <p:txBody>
          <a:bodyPr wrap="square" rtlCol="0" anchor="ctr"/>
          <a:lstStyle/>
          <a:p>
            <a:pPr marL="0" indent="0" algn="ctr">
              <a:buNone/>
            </a:pPr>
            <a:r>
              <a:rPr lang="en-US" b="1" dirty="0">
                <a:solidFill>
                  <a:srgbClr val="FFFFFF"/>
                </a:solidFill>
                <a:latin typeface="Cambria" pitchFamily="34" charset="0"/>
                <a:ea typeface="Cambria" pitchFamily="34" charset="-122"/>
                <a:cs typeface="Cambria" pitchFamily="34" charset="-120"/>
              </a:rPr>
              <a:t>1</a:t>
            </a:r>
            <a:endParaRPr lang="en-US" dirty="0"/>
          </a:p>
        </p:txBody>
      </p:sp>
      <p:sp>
        <p:nvSpPr>
          <p:cNvPr id="6" name="Text 4"/>
          <p:cNvSpPr txBox="1"/>
          <p:nvPr/>
        </p:nvSpPr>
        <p:spPr>
          <a:xfrm>
            <a:off x="1188720" y="1682496"/>
            <a:ext cx="10332720" cy="365760"/>
          </a:xfrm>
          <a:prstGeom prst="rect">
            <a:avLst/>
          </a:prstGeom>
          <a:noFill/>
          <a:ln/>
        </p:spPr>
        <p:txBody>
          <a:bodyPr wrap="square" rtlCol="0" anchor="ctr"/>
          <a:lstStyle/>
          <a:p>
            <a:pPr marL="0" indent="0">
              <a:buNone/>
            </a:pPr>
            <a:r>
              <a:rPr lang="en-US" b="1" dirty="0">
                <a:solidFill>
                  <a:srgbClr val="3D5A66"/>
                </a:solidFill>
                <a:latin typeface="Calibri" pitchFamily="34" charset="0"/>
                <a:ea typeface="Calibri" pitchFamily="34" charset="-122"/>
                <a:cs typeface="Calibri" pitchFamily="34" charset="-120"/>
              </a:rPr>
              <a:t>Biopsychosocial Model (Engel, 1977)</a:t>
            </a:r>
            <a:endParaRPr lang="en-US" dirty="0"/>
          </a:p>
        </p:txBody>
      </p:sp>
      <p:sp>
        <p:nvSpPr>
          <p:cNvPr id="7" name="Text 5"/>
          <p:cNvSpPr txBox="1"/>
          <p:nvPr/>
        </p:nvSpPr>
        <p:spPr>
          <a:xfrm>
            <a:off x="1188720" y="2039112"/>
            <a:ext cx="10332720" cy="731520"/>
          </a:xfrm>
          <a:prstGeom prst="rect">
            <a:avLst/>
          </a:prstGeom>
          <a:noFill/>
          <a:ln/>
        </p:spPr>
        <p:txBody>
          <a:bodyPr wrap="square" rtlCol="0" anchor="ctr"/>
          <a:lstStyle/>
          <a:p>
            <a:pPr marL="0" indent="0">
              <a:buNone/>
            </a:pPr>
            <a:r>
              <a:rPr lang="en-US" dirty="0">
                <a:solidFill>
                  <a:srgbClr val="26333A"/>
                </a:solidFill>
                <a:latin typeface="Calibri" pitchFamily="34" charset="0"/>
                <a:ea typeface="Calibri" pitchFamily="34" charset="-122"/>
                <a:cs typeface="Calibri" pitchFamily="34" charset="-120"/>
              </a:rPr>
              <a:t>Mental ill-health arises from interacting biological, psychological and social factors. Widely used in NHS practice, but Williamson (2022) warns it is often applied as a checklist rather than critically.</a:t>
            </a:r>
            <a:endParaRPr lang="en-US" dirty="0"/>
          </a:p>
        </p:txBody>
      </p:sp>
      <p:sp>
        <p:nvSpPr>
          <p:cNvPr id="8" name="Shape 6"/>
          <p:cNvSpPr/>
          <p:nvPr/>
        </p:nvSpPr>
        <p:spPr>
          <a:xfrm>
            <a:off x="548640" y="2907792"/>
            <a:ext cx="457200" cy="457200"/>
          </a:xfrm>
          <a:prstGeom prst="ellipse">
            <a:avLst/>
          </a:prstGeom>
          <a:solidFill>
            <a:srgbClr val="7FB069"/>
          </a:solidFill>
          <a:ln/>
        </p:spPr>
        <p:txBody>
          <a:bodyPr/>
          <a:lstStyle/>
          <a:p>
            <a:endParaRPr lang="en-GB"/>
          </a:p>
        </p:txBody>
      </p:sp>
      <p:sp>
        <p:nvSpPr>
          <p:cNvPr id="9" name="Text 7"/>
          <p:cNvSpPr txBox="1"/>
          <p:nvPr/>
        </p:nvSpPr>
        <p:spPr>
          <a:xfrm>
            <a:off x="548640" y="2907792"/>
            <a:ext cx="457200" cy="457200"/>
          </a:xfrm>
          <a:prstGeom prst="rect">
            <a:avLst/>
          </a:prstGeom>
          <a:noFill/>
          <a:ln/>
        </p:spPr>
        <p:txBody>
          <a:bodyPr wrap="square" rtlCol="0" anchor="ctr"/>
          <a:lstStyle/>
          <a:p>
            <a:pPr marL="0" indent="0" algn="ctr">
              <a:buNone/>
            </a:pPr>
            <a:r>
              <a:rPr lang="en-US" b="1" dirty="0">
                <a:solidFill>
                  <a:srgbClr val="FFFFFF"/>
                </a:solidFill>
                <a:latin typeface="Cambria" pitchFamily="34" charset="0"/>
                <a:ea typeface="Cambria" pitchFamily="34" charset="-122"/>
                <a:cs typeface="Cambria" pitchFamily="34" charset="-120"/>
              </a:rPr>
              <a:t>2</a:t>
            </a:r>
            <a:endParaRPr lang="en-US" dirty="0"/>
          </a:p>
        </p:txBody>
      </p:sp>
      <p:sp>
        <p:nvSpPr>
          <p:cNvPr id="10" name="Text 8"/>
          <p:cNvSpPr txBox="1"/>
          <p:nvPr/>
        </p:nvSpPr>
        <p:spPr>
          <a:xfrm>
            <a:off x="1188720" y="2852928"/>
            <a:ext cx="10332720" cy="365760"/>
          </a:xfrm>
          <a:prstGeom prst="rect">
            <a:avLst/>
          </a:prstGeom>
          <a:noFill/>
          <a:ln/>
        </p:spPr>
        <p:txBody>
          <a:bodyPr wrap="square" rtlCol="0" anchor="ctr"/>
          <a:lstStyle/>
          <a:p>
            <a:pPr marL="0" indent="0">
              <a:buNone/>
            </a:pPr>
            <a:r>
              <a:rPr lang="en-US" b="1" dirty="0">
                <a:solidFill>
                  <a:srgbClr val="3D5A66"/>
                </a:solidFill>
                <a:latin typeface="Calibri" pitchFamily="34" charset="0"/>
                <a:ea typeface="Calibri" pitchFamily="34" charset="-122"/>
                <a:cs typeface="Calibri" pitchFamily="34" charset="-120"/>
              </a:rPr>
              <a:t>Ecological Model (Bronfenbrenner, 1979)</a:t>
            </a:r>
            <a:endParaRPr lang="en-US" dirty="0"/>
          </a:p>
        </p:txBody>
      </p:sp>
      <p:sp>
        <p:nvSpPr>
          <p:cNvPr id="11" name="Text 9"/>
          <p:cNvSpPr txBox="1"/>
          <p:nvPr/>
        </p:nvSpPr>
        <p:spPr>
          <a:xfrm>
            <a:off x="1188720" y="3209544"/>
            <a:ext cx="10332720" cy="731520"/>
          </a:xfrm>
          <a:prstGeom prst="rect">
            <a:avLst/>
          </a:prstGeom>
          <a:noFill/>
          <a:ln/>
        </p:spPr>
        <p:txBody>
          <a:bodyPr wrap="square" rtlCol="0" anchor="ctr"/>
          <a:lstStyle/>
          <a:p>
            <a:pPr marL="0" indent="0">
              <a:buNone/>
            </a:pPr>
            <a:r>
              <a:rPr lang="en-US" dirty="0">
                <a:solidFill>
                  <a:srgbClr val="26333A"/>
                </a:solidFill>
                <a:latin typeface="Calibri" pitchFamily="34" charset="0"/>
                <a:ea typeface="Calibri" pitchFamily="34" charset="-122"/>
                <a:cs typeface="Calibri" pitchFamily="34" charset="-120"/>
              </a:rPr>
              <a:t>Places the person within nested layers of family, community, services and wider society. It treats the natural environment as a real determinant of wellbeing, which is the rationale for green social prescribing.</a:t>
            </a:r>
            <a:endParaRPr lang="en-US" dirty="0"/>
          </a:p>
        </p:txBody>
      </p:sp>
      <p:sp>
        <p:nvSpPr>
          <p:cNvPr id="12" name="Shape 10"/>
          <p:cNvSpPr/>
          <p:nvPr/>
        </p:nvSpPr>
        <p:spPr>
          <a:xfrm>
            <a:off x="548640" y="4078224"/>
            <a:ext cx="457200" cy="457200"/>
          </a:xfrm>
          <a:prstGeom prst="ellipse">
            <a:avLst/>
          </a:prstGeom>
          <a:solidFill>
            <a:srgbClr val="7FB069"/>
          </a:solidFill>
          <a:ln/>
        </p:spPr>
        <p:txBody>
          <a:bodyPr/>
          <a:lstStyle/>
          <a:p>
            <a:endParaRPr lang="en-GB"/>
          </a:p>
        </p:txBody>
      </p:sp>
      <p:sp>
        <p:nvSpPr>
          <p:cNvPr id="13" name="Text 11"/>
          <p:cNvSpPr txBox="1"/>
          <p:nvPr/>
        </p:nvSpPr>
        <p:spPr>
          <a:xfrm>
            <a:off x="548640" y="4078224"/>
            <a:ext cx="457200" cy="457200"/>
          </a:xfrm>
          <a:prstGeom prst="rect">
            <a:avLst/>
          </a:prstGeom>
          <a:noFill/>
          <a:ln/>
        </p:spPr>
        <p:txBody>
          <a:bodyPr wrap="square" rtlCol="0" anchor="ctr"/>
          <a:lstStyle/>
          <a:p>
            <a:pPr marL="0" indent="0" algn="ctr">
              <a:buNone/>
            </a:pPr>
            <a:r>
              <a:rPr lang="en-US" b="1" dirty="0">
                <a:solidFill>
                  <a:srgbClr val="FFFFFF"/>
                </a:solidFill>
                <a:latin typeface="Cambria" pitchFamily="34" charset="0"/>
                <a:ea typeface="Cambria" pitchFamily="34" charset="-122"/>
                <a:cs typeface="Cambria" pitchFamily="34" charset="-120"/>
              </a:rPr>
              <a:t>3</a:t>
            </a:r>
            <a:endParaRPr lang="en-US" dirty="0"/>
          </a:p>
        </p:txBody>
      </p:sp>
      <p:sp>
        <p:nvSpPr>
          <p:cNvPr id="14" name="Text 12"/>
          <p:cNvSpPr txBox="1"/>
          <p:nvPr/>
        </p:nvSpPr>
        <p:spPr>
          <a:xfrm>
            <a:off x="1188720" y="4023360"/>
            <a:ext cx="10332720" cy="365760"/>
          </a:xfrm>
          <a:prstGeom prst="rect">
            <a:avLst/>
          </a:prstGeom>
          <a:noFill/>
          <a:ln/>
        </p:spPr>
        <p:txBody>
          <a:bodyPr wrap="square" rtlCol="0" anchor="ctr"/>
          <a:lstStyle/>
          <a:p>
            <a:pPr marL="0" indent="0">
              <a:buNone/>
            </a:pPr>
            <a:r>
              <a:rPr lang="en-US" b="1" dirty="0">
                <a:solidFill>
                  <a:srgbClr val="3D5A66"/>
                </a:solidFill>
                <a:latin typeface="Calibri" pitchFamily="34" charset="0"/>
                <a:ea typeface="Calibri" pitchFamily="34" charset="-122"/>
                <a:cs typeface="Calibri" pitchFamily="34" charset="-120"/>
              </a:rPr>
              <a:t>Holistic (Whole-Person) Model</a:t>
            </a:r>
            <a:endParaRPr lang="en-US" dirty="0"/>
          </a:p>
        </p:txBody>
      </p:sp>
      <p:sp>
        <p:nvSpPr>
          <p:cNvPr id="15" name="Text 13"/>
          <p:cNvSpPr txBox="1"/>
          <p:nvPr/>
        </p:nvSpPr>
        <p:spPr>
          <a:xfrm>
            <a:off x="1188720" y="4379976"/>
            <a:ext cx="10332720" cy="731520"/>
          </a:xfrm>
          <a:prstGeom prst="rect">
            <a:avLst/>
          </a:prstGeom>
          <a:noFill/>
          <a:ln/>
        </p:spPr>
        <p:txBody>
          <a:bodyPr wrap="square" rtlCol="0" anchor="ctr"/>
          <a:lstStyle/>
          <a:p>
            <a:pPr marL="0" indent="0">
              <a:buNone/>
            </a:pPr>
            <a:r>
              <a:rPr lang="en-US" dirty="0">
                <a:solidFill>
                  <a:srgbClr val="26333A"/>
                </a:solidFill>
                <a:latin typeface="Calibri" pitchFamily="34" charset="0"/>
                <a:ea typeface="Calibri" pitchFamily="34" charset="-122"/>
                <a:cs typeface="Calibri" pitchFamily="34" charset="-120"/>
              </a:rPr>
              <a:t>Addresses physical, mental, social and spiritual needs together, mirroring the WHO definition of health (Corbin et al., 2021) and shaping personalised care planning.</a:t>
            </a:r>
            <a:endParaRPr lang="en-US" dirty="0"/>
          </a:p>
        </p:txBody>
      </p:sp>
      <p:sp>
        <p:nvSpPr>
          <p:cNvPr id="16" name="Shape 14"/>
          <p:cNvSpPr/>
          <p:nvPr/>
        </p:nvSpPr>
        <p:spPr>
          <a:xfrm>
            <a:off x="548640" y="5541264"/>
            <a:ext cx="11064240" cy="1316736"/>
          </a:xfrm>
          <a:prstGeom prst="roundRect">
            <a:avLst>
              <a:gd name="adj" fmla="val 7619"/>
            </a:avLst>
          </a:prstGeom>
          <a:solidFill>
            <a:srgbClr val="3D5A66"/>
          </a:solidFill>
          <a:ln/>
        </p:spPr>
        <p:txBody>
          <a:bodyPr/>
          <a:lstStyle/>
          <a:p>
            <a:endParaRPr lang="en-GB"/>
          </a:p>
        </p:txBody>
      </p:sp>
      <p:sp>
        <p:nvSpPr>
          <p:cNvPr id="17" name="Text 15"/>
          <p:cNvSpPr txBox="1"/>
          <p:nvPr/>
        </p:nvSpPr>
        <p:spPr>
          <a:xfrm>
            <a:off x="777240" y="5888736"/>
            <a:ext cx="10607040" cy="731520"/>
          </a:xfrm>
          <a:prstGeom prst="rect">
            <a:avLst/>
          </a:prstGeom>
          <a:noFill/>
          <a:ln/>
        </p:spPr>
        <p:txBody>
          <a:bodyPr wrap="square" rtlCol="0" anchor="ctr"/>
          <a:lstStyle/>
          <a:p>
            <a:pPr marL="0" indent="0">
              <a:buNone/>
            </a:pPr>
            <a:r>
              <a:rPr lang="en-US" b="1" dirty="0">
                <a:solidFill>
                  <a:srgbClr val="C9E6C1"/>
                </a:solidFill>
                <a:latin typeface="Calibri" pitchFamily="34" charset="0"/>
                <a:ea typeface="Calibri" pitchFamily="34" charset="-122"/>
                <a:cs typeface="Calibri" pitchFamily="34" charset="-120"/>
              </a:rPr>
              <a:t>Critical check:  </a:t>
            </a:r>
            <a:r>
              <a:rPr lang="en-US" dirty="0">
                <a:solidFill>
                  <a:srgbClr val="FFFFFF"/>
                </a:solidFill>
                <a:latin typeface="Calibri" pitchFamily="34" charset="0"/>
                <a:ea typeface="Calibri" pitchFamily="34" charset="-122"/>
                <a:cs typeface="Calibri" pitchFamily="34" charset="-120"/>
              </a:rPr>
              <a:t>The models complement rather than compete: the biopsychosocial model explains the individual, the ecological model explains the context. Neither explains why people do or do not engage, so the Health Belief Model is applied in the case study.</a:t>
            </a:r>
            <a:endParaRPr lang="en-US"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4">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9144000" cy="320040"/>
          </a:xfrm>
          <a:prstGeom prst="rect">
            <a:avLst/>
          </a:prstGeom>
          <a:noFill/>
          <a:ln/>
        </p:spPr>
        <p:txBody>
          <a:bodyPr wrap="square" rtlCol="0" anchor="ctr"/>
          <a:lstStyle/>
          <a:p>
            <a:pPr marL="0" indent="0">
              <a:buNone/>
            </a:pPr>
            <a:r>
              <a:rPr lang="en-US" b="1" kern="0" spc="200" dirty="0">
                <a:solidFill>
                  <a:srgbClr val="7FB069"/>
                </a:solidFill>
                <a:latin typeface="Calibri" pitchFamily="34" charset="0"/>
                <a:ea typeface="Calibri" pitchFamily="34" charset="-122"/>
                <a:cs typeface="Calibri" pitchFamily="34" charset="-120"/>
              </a:rPr>
              <a:t>SUSTAINABLE DEVELOPMENT GOALS</a:t>
            </a:r>
            <a:endParaRPr lang="en-US" dirty="0"/>
          </a:p>
        </p:txBody>
      </p:sp>
      <p:sp>
        <p:nvSpPr>
          <p:cNvPr id="3" name="Text 1"/>
          <p:cNvSpPr txBox="1"/>
          <p:nvPr/>
        </p:nvSpPr>
        <p:spPr>
          <a:xfrm>
            <a:off x="548640" y="658368"/>
            <a:ext cx="10789920" cy="822960"/>
          </a:xfrm>
          <a:prstGeom prst="rect">
            <a:avLst/>
          </a:prstGeom>
          <a:noFill/>
          <a:ln/>
        </p:spPr>
        <p:txBody>
          <a:bodyPr wrap="square" rtlCol="0" anchor="ctr"/>
          <a:lstStyle/>
          <a:p>
            <a:pPr marL="0" indent="0">
              <a:buNone/>
            </a:pPr>
            <a:r>
              <a:rPr lang="en-US" b="1" dirty="0">
                <a:solidFill>
                  <a:srgbClr val="26333A"/>
                </a:solidFill>
                <a:latin typeface="Cambria" pitchFamily="34" charset="0"/>
                <a:ea typeface="Cambria" pitchFamily="34" charset="-122"/>
                <a:cs typeface="Cambria" pitchFamily="34" charset="-120"/>
              </a:rPr>
              <a:t>History of the SDGs and SDG 3</a:t>
            </a:r>
            <a:endParaRPr lang="en-US" dirty="0"/>
          </a:p>
        </p:txBody>
      </p:sp>
      <p:sp>
        <p:nvSpPr>
          <p:cNvPr id="4" name="Shape 2"/>
          <p:cNvSpPr/>
          <p:nvPr/>
        </p:nvSpPr>
        <p:spPr>
          <a:xfrm>
            <a:off x="548640" y="1737360"/>
            <a:ext cx="5212080" cy="4114800"/>
          </a:xfrm>
          <a:prstGeom prst="roundRect">
            <a:avLst>
              <a:gd name="adj" fmla="val 1778"/>
            </a:avLst>
          </a:prstGeom>
          <a:solidFill>
            <a:srgbClr val="F1F5F1"/>
          </a:solidFill>
          <a:ln/>
        </p:spPr>
        <p:txBody>
          <a:bodyPr/>
          <a:lstStyle/>
          <a:p>
            <a:endParaRPr lang="en-GB"/>
          </a:p>
        </p:txBody>
      </p:sp>
      <p:sp>
        <p:nvSpPr>
          <p:cNvPr id="7" name="Text 4"/>
          <p:cNvSpPr txBox="1"/>
          <p:nvPr/>
        </p:nvSpPr>
        <p:spPr>
          <a:xfrm>
            <a:off x="1828800" y="2103120"/>
            <a:ext cx="3749040" cy="640080"/>
          </a:xfrm>
          <a:prstGeom prst="rect">
            <a:avLst/>
          </a:prstGeom>
          <a:noFill/>
          <a:ln/>
        </p:spPr>
        <p:txBody>
          <a:bodyPr wrap="square" rtlCol="0" anchor="ctr"/>
          <a:lstStyle/>
          <a:p>
            <a:pPr marL="0" indent="0">
              <a:buNone/>
            </a:pPr>
            <a:r>
              <a:rPr lang="en-US" b="1" dirty="0">
                <a:solidFill>
                  <a:srgbClr val="3D5A66"/>
                </a:solidFill>
                <a:latin typeface="Cambria" pitchFamily="34" charset="0"/>
                <a:ea typeface="Cambria" pitchFamily="34" charset="-122"/>
                <a:cs typeface="Cambria" pitchFamily="34" charset="-120"/>
              </a:rPr>
              <a:t>From MDGs to SDGs</a:t>
            </a:r>
            <a:endParaRPr lang="en-US" dirty="0"/>
          </a:p>
        </p:txBody>
      </p:sp>
      <p:sp>
        <p:nvSpPr>
          <p:cNvPr id="8" name="Text 5"/>
          <p:cNvSpPr txBox="1"/>
          <p:nvPr/>
        </p:nvSpPr>
        <p:spPr>
          <a:xfrm>
            <a:off x="868680" y="2926080"/>
            <a:ext cx="4572000" cy="914400"/>
          </a:xfrm>
          <a:prstGeom prst="rect">
            <a:avLst/>
          </a:prstGeom>
          <a:noFill/>
          <a:ln/>
        </p:spPr>
        <p:txBody>
          <a:bodyPr wrap="square" rtlCol="0" anchor="ctr"/>
          <a:lstStyle/>
          <a:p>
            <a:pPr marL="0" indent="0">
              <a:buNone/>
            </a:pPr>
            <a:r>
              <a:rPr lang="en-US" dirty="0">
                <a:solidFill>
                  <a:srgbClr val="26333A"/>
                </a:solidFill>
                <a:latin typeface="Calibri" pitchFamily="34" charset="0"/>
                <a:ea typeface="Calibri" pitchFamily="34" charset="-122"/>
                <a:cs typeface="Calibri" pitchFamily="34" charset="-120"/>
              </a:rPr>
              <a:t>2000–2015: eight Millennium Development Goals, focused mainly on low-income countries. 2015: all 193 UN member states adopt the 2030 Agenda: 17 universal SDGs and 169 targets (United Nations, 2015).</a:t>
            </a:r>
            <a:endParaRPr lang="en-US" dirty="0"/>
          </a:p>
        </p:txBody>
      </p:sp>
      <p:sp>
        <p:nvSpPr>
          <p:cNvPr id="9" name="Text 6"/>
          <p:cNvSpPr txBox="1"/>
          <p:nvPr/>
        </p:nvSpPr>
        <p:spPr>
          <a:xfrm>
            <a:off x="868680" y="3977640"/>
            <a:ext cx="4572000" cy="1737360"/>
          </a:xfrm>
          <a:prstGeom prst="rect">
            <a:avLst/>
          </a:prstGeom>
          <a:noFill/>
          <a:ln/>
        </p:spPr>
        <p:txBody>
          <a:bodyPr wrap="square" rtlCol="0" anchor="ctr"/>
          <a:lstStyle/>
          <a:p>
            <a:pPr marL="0" indent="0">
              <a:buNone/>
            </a:pPr>
            <a:r>
              <a:rPr lang="en-US" dirty="0">
                <a:solidFill>
                  <a:srgbClr val="26333A"/>
                </a:solidFill>
                <a:latin typeface="Calibri" pitchFamily="34" charset="0"/>
                <a:ea typeface="Calibri" pitchFamily="34" charset="-122"/>
                <a:cs typeface="Calibri" pitchFamily="34" charset="-120"/>
              </a:rPr>
              <a:t>SDG 3 aims to ensure healthy lives and promote wellbeing for all at all ages. It has 13 targets; mental health sits in target 3.4, measured partly by the suicide rate (indicator 3.4.2).</a:t>
            </a:r>
            <a:endParaRPr lang="en-US" dirty="0"/>
          </a:p>
        </p:txBody>
      </p:sp>
      <p:sp>
        <p:nvSpPr>
          <p:cNvPr id="10" name="Text 7"/>
          <p:cNvSpPr txBox="1"/>
          <p:nvPr/>
        </p:nvSpPr>
        <p:spPr>
          <a:xfrm>
            <a:off x="6263640" y="1783080"/>
            <a:ext cx="4572000" cy="365760"/>
          </a:xfrm>
          <a:prstGeom prst="rect">
            <a:avLst/>
          </a:prstGeom>
          <a:noFill/>
          <a:ln/>
        </p:spPr>
        <p:txBody>
          <a:bodyPr wrap="square" rtlCol="0" anchor="ctr"/>
          <a:lstStyle/>
          <a:p>
            <a:pPr marL="0" indent="0">
              <a:buNone/>
            </a:pPr>
            <a:r>
              <a:rPr lang="en-US" b="1" dirty="0">
                <a:solidFill>
                  <a:srgbClr val="3D5A66"/>
                </a:solidFill>
                <a:latin typeface="Calibri" pitchFamily="34" charset="0"/>
                <a:ea typeface="Calibri" pitchFamily="34" charset="-122"/>
                <a:cs typeface="Calibri" pitchFamily="34" charset="-120"/>
              </a:rPr>
              <a:t>SDG 3: successes and challenges</a:t>
            </a:r>
            <a:endParaRPr lang="en-US" dirty="0"/>
          </a:p>
        </p:txBody>
      </p:sp>
      <p:sp>
        <p:nvSpPr>
          <p:cNvPr id="11" name="Shape 8"/>
          <p:cNvSpPr/>
          <p:nvPr/>
        </p:nvSpPr>
        <p:spPr>
          <a:xfrm>
            <a:off x="6263640" y="2194560"/>
            <a:ext cx="5394960" cy="1170432"/>
          </a:xfrm>
          <a:prstGeom prst="roundRect">
            <a:avLst>
              <a:gd name="adj" fmla="val 6250"/>
            </a:avLst>
          </a:prstGeom>
          <a:solidFill>
            <a:srgbClr val="3D5A66"/>
          </a:solidFill>
          <a:ln/>
        </p:spPr>
        <p:txBody>
          <a:bodyPr/>
          <a:lstStyle/>
          <a:p>
            <a:endParaRPr lang="en-GB"/>
          </a:p>
        </p:txBody>
      </p:sp>
      <p:sp>
        <p:nvSpPr>
          <p:cNvPr id="12" name="Text 9"/>
          <p:cNvSpPr txBox="1"/>
          <p:nvPr/>
        </p:nvSpPr>
        <p:spPr>
          <a:xfrm>
            <a:off x="6492240" y="2286000"/>
            <a:ext cx="2103120" cy="960120"/>
          </a:xfrm>
          <a:prstGeom prst="rect">
            <a:avLst/>
          </a:prstGeom>
          <a:noFill/>
          <a:ln/>
        </p:spPr>
        <p:txBody>
          <a:bodyPr wrap="square" rtlCol="0" anchor="ctr"/>
          <a:lstStyle/>
          <a:p>
            <a:pPr marL="0" indent="0">
              <a:buNone/>
            </a:pPr>
            <a:r>
              <a:rPr lang="en-US" b="1" dirty="0">
                <a:solidFill>
                  <a:srgbClr val="FFFFFF"/>
                </a:solidFill>
                <a:latin typeface="Cambria" pitchFamily="34" charset="0"/>
                <a:ea typeface="Cambria" pitchFamily="34" charset="-122"/>
                <a:cs typeface="Cambria" pitchFamily="34" charset="-120"/>
              </a:rPr>
              <a:t>−16%</a:t>
            </a:r>
            <a:endParaRPr lang="en-US" dirty="0"/>
          </a:p>
        </p:txBody>
      </p:sp>
      <p:sp>
        <p:nvSpPr>
          <p:cNvPr id="13" name="Text 10"/>
          <p:cNvSpPr txBox="1"/>
          <p:nvPr/>
        </p:nvSpPr>
        <p:spPr>
          <a:xfrm>
            <a:off x="8549640" y="2304288"/>
            <a:ext cx="3017520" cy="914400"/>
          </a:xfrm>
          <a:prstGeom prst="rect">
            <a:avLst/>
          </a:prstGeom>
          <a:noFill/>
          <a:ln/>
        </p:spPr>
        <p:txBody>
          <a:bodyPr wrap="square" rtlCol="0" anchor="ctr"/>
          <a:lstStyle/>
          <a:p>
            <a:pPr marL="0" indent="0">
              <a:buNone/>
            </a:pPr>
            <a:r>
              <a:rPr lang="en-US" dirty="0">
                <a:solidFill>
                  <a:srgbClr val="E4EFE6"/>
                </a:solidFill>
                <a:latin typeface="Calibri" pitchFamily="34" charset="0"/>
                <a:ea typeface="Calibri" pitchFamily="34" charset="-122"/>
                <a:cs typeface="Calibri" pitchFamily="34" charset="-120"/>
              </a:rPr>
              <a:t>Success: under-5 mortality fell from 44 to 37 per 1,000 births, 2015–2023 (United Nations, 2025)</a:t>
            </a:r>
            <a:endParaRPr lang="en-US" dirty="0"/>
          </a:p>
        </p:txBody>
      </p:sp>
      <p:sp>
        <p:nvSpPr>
          <p:cNvPr id="14" name="Shape 11"/>
          <p:cNvSpPr/>
          <p:nvPr/>
        </p:nvSpPr>
        <p:spPr>
          <a:xfrm>
            <a:off x="6263640" y="3450921"/>
            <a:ext cx="5394960" cy="1309469"/>
          </a:xfrm>
          <a:prstGeom prst="roundRect">
            <a:avLst>
              <a:gd name="adj" fmla="val 6250"/>
            </a:avLst>
          </a:prstGeom>
          <a:solidFill>
            <a:srgbClr val="3D5A66"/>
          </a:solidFill>
          <a:ln/>
        </p:spPr>
        <p:txBody>
          <a:bodyPr/>
          <a:lstStyle/>
          <a:p>
            <a:endParaRPr lang="en-GB"/>
          </a:p>
        </p:txBody>
      </p:sp>
      <p:sp>
        <p:nvSpPr>
          <p:cNvPr id="15" name="Text 12"/>
          <p:cNvSpPr txBox="1"/>
          <p:nvPr/>
        </p:nvSpPr>
        <p:spPr>
          <a:xfrm>
            <a:off x="6492240" y="3611880"/>
            <a:ext cx="2103120" cy="960120"/>
          </a:xfrm>
          <a:prstGeom prst="rect">
            <a:avLst/>
          </a:prstGeom>
          <a:noFill/>
          <a:ln/>
        </p:spPr>
        <p:txBody>
          <a:bodyPr wrap="square" rtlCol="0" anchor="ctr"/>
          <a:lstStyle/>
          <a:p>
            <a:pPr marL="0" indent="0">
              <a:buNone/>
            </a:pPr>
            <a:r>
              <a:rPr lang="en-US" b="1" dirty="0">
                <a:solidFill>
                  <a:srgbClr val="FFFFFF"/>
                </a:solidFill>
                <a:latin typeface="Cambria" pitchFamily="34" charset="0"/>
                <a:ea typeface="Cambria" pitchFamily="34" charset="-122"/>
                <a:cs typeface="Cambria" pitchFamily="34" charset="-120"/>
              </a:rPr>
              <a:t>197</a:t>
            </a:r>
            <a:endParaRPr lang="en-US" dirty="0"/>
          </a:p>
        </p:txBody>
      </p:sp>
      <p:sp>
        <p:nvSpPr>
          <p:cNvPr id="16" name="Text 13"/>
          <p:cNvSpPr txBox="1"/>
          <p:nvPr/>
        </p:nvSpPr>
        <p:spPr>
          <a:xfrm>
            <a:off x="8549640" y="3630168"/>
            <a:ext cx="3017520" cy="914400"/>
          </a:xfrm>
          <a:prstGeom prst="rect">
            <a:avLst/>
          </a:prstGeom>
          <a:noFill/>
          <a:ln/>
        </p:spPr>
        <p:txBody>
          <a:bodyPr wrap="square" rtlCol="0" anchor="ctr"/>
          <a:lstStyle/>
          <a:p>
            <a:pPr marL="0" indent="0">
              <a:buNone/>
            </a:pPr>
            <a:r>
              <a:rPr lang="en-US" dirty="0">
                <a:solidFill>
                  <a:srgbClr val="E4EFE6"/>
                </a:solidFill>
                <a:latin typeface="Calibri" pitchFamily="34" charset="0"/>
                <a:ea typeface="Calibri" pitchFamily="34" charset="-122"/>
                <a:cs typeface="Calibri" pitchFamily="34" charset="-120"/>
              </a:rPr>
              <a:t>Challenge: maternal deaths per 100,000 births in 2023, against a target of under 70 (United Nations, 2025)</a:t>
            </a:r>
            <a:endParaRPr lang="en-US" dirty="0"/>
          </a:p>
        </p:txBody>
      </p:sp>
      <p:sp>
        <p:nvSpPr>
          <p:cNvPr id="17" name="Shape 14"/>
          <p:cNvSpPr/>
          <p:nvPr/>
        </p:nvSpPr>
        <p:spPr>
          <a:xfrm>
            <a:off x="6263640" y="4873752"/>
            <a:ext cx="5394960" cy="1307592"/>
          </a:xfrm>
          <a:prstGeom prst="roundRect">
            <a:avLst>
              <a:gd name="adj" fmla="val 6250"/>
            </a:avLst>
          </a:prstGeom>
          <a:solidFill>
            <a:srgbClr val="3D5A66"/>
          </a:solidFill>
          <a:ln/>
        </p:spPr>
        <p:txBody>
          <a:bodyPr/>
          <a:lstStyle/>
          <a:p>
            <a:endParaRPr lang="en-GB"/>
          </a:p>
        </p:txBody>
      </p:sp>
      <p:sp>
        <p:nvSpPr>
          <p:cNvPr id="18" name="Text 15"/>
          <p:cNvSpPr txBox="1"/>
          <p:nvPr/>
        </p:nvSpPr>
        <p:spPr>
          <a:xfrm>
            <a:off x="6492240" y="5047488"/>
            <a:ext cx="2103120" cy="960120"/>
          </a:xfrm>
          <a:prstGeom prst="rect">
            <a:avLst/>
          </a:prstGeom>
          <a:noFill/>
          <a:ln/>
        </p:spPr>
        <p:txBody>
          <a:bodyPr wrap="square" rtlCol="0" anchor="ctr"/>
          <a:lstStyle/>
          <a:p>
            <a:pPr marL="0" indent="0">
              <a:buNone/>
            </a:pPr>
            <a:r>
              <a:rPr lang="en-US" b="1" dirty="0">
                <a:solidFill>
                  <a:srgbClr val="FFFFFF"/>
                </a:solidFill>
                <a:latin typeface="Cambria" pitchFamily="34" charset="0"/>
                <a:ea typeface="Cambria" pitchFamily="34" charset="-122"/>
                <a:cs typeface="Cambria" pitchFamily="34" charset="-120"/>
              </a:rPr>
              <a:t>11.4</a:t>
            </a:r>
            <a:endParaRPr lang="en-US" dirty="0"/>
          </a:p>
        </p:txBody>
      </p:sp>
      <p:sp>
        <p:nvSpPr>
          <p:cNvPr id="19" name="Text 16"/>
          <p:cNvSpPr txBox="1"/>
          <p:nvPr/>
        </p:nvSpPr>
        <p:spPr>
          <a:xfrm>
            <a:off x="8549640" y="5065776"/>
            <a:ext cx="3017520" cy="914400"/>
          </a:xfrm>
          <a:prstGeom prst="rect">
            <a:avLst/>
          </a:prstGeom>
          <a:noFill/>
          <a:ln/>
        </p:spPr>
        <p:txBody>
          <a:bodyPr wrap="square" rtlCol="0" anchor="ctr"/>
          <a:lstStyle/>
          <a:p>
            <a:pPr marL="0" indent="0">
              <a:buNone/>
            </a:pPr>
            <a:r>
              <a:rPr lang="en-US" dirty="0">
                <a:solidFill>
                  <a:srgbClr val="E4EFE6"/>
                </a:solidFill>
                <a:latin typeface="Calibri" pitchFamily="34" charset="0"/>
                <a:ea typeface="Calibri" pitchFamily="34" charset="-122"/>
                <a:cs typeface="Calibri" pitchFamily="34" charset="-120"/>
              </a:rPr>
              <a:t>UK: suicides per 100,000 in England and Wales, 2024; North East 15.1 vs London 8.3 (ONS, 2025)</a:t>
            </a:r>
            <a:endParaRPr lang="en-US"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6">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9144000" cy="320040"/>
          </a:xfrm>
          <a:prstGeom prst="rect">
            <a:avLst/>
          </a:prstGeom>
          <a:noFill/>
          <a:ln/>
        </p:spPr>
        <p:txBody>
          <a:bodyPr wrap="square" rtlCol="0" anchor="ctr"/>
          <a:lstStyle/>
          <a:p>
            <a:pPr marL="0" indent="0">
              <a:buNone/>
            </a:pPr>
            <a:r>
              <a:rPr lang="en-US" b="1" kern="0" spc="200" dirty="0">
                <a:solidFill>
                  <a:srgbClr val="7FB069"/>
                </a:solidFill>
                <a:latin typeface="Calibri" pitchFamily="34" charset="0"/>
                <a:ea typeface="Calibri" pitchFamily="34" charset="-122"/>
                <a:cs typeface="Calibri" pitchFamily="34" charset="-120"/>
              </a:rPr>
              <a:t>POLICY</a:t>
            </a:r>
            <a:endParaRPr lang="en-US" dirty="0"/>
          </a:p>
        </p:txBody>
      </p:sp>
      <p:sp>
        <p:nvSpPr>
          <p:cNvPr id="3" name="Text 1"/>
          <p:cNvSpPr txBox="1"/>
          <p:nvPr/>
        </p:nvSpPr>
        <p:spPr>
          <a:xfrm>
            <a:off x="548640" y="658368"/>
            <a:ext cx="10789920" cy="822960"/>
          </a:xfrm>
          <a:prstGeom prst="rect">
            <a:avLst/>
          </a:prstGeom>
          <a:noFill/>
          <a:ln/>
        </p:spPr>
        <p:txBody>
          <a:bodyPr wrap="square" rtlCol="0" anchor="ctr"/>
          <a:lstStyle/>
          <a:p>
            <a:pPr marL="0" indent="0">
              <a:buNone/>
            </a:pPr>
            <a:r>
              <a:rPr lang="en-US" b="1" dirty="0">
                <a:solidFill>
                  <a:srgbClr val="26333A"/>
                </a:solidFill>
                <a:latin typeface="Cambria" pitchFamily="34" charset="0"/>
                <a:ea typeface="Cambria" pitchFamily="34" charset="-122"/>
                <a:cs typeface="Cambria" pitchFamily="34" charset="-120"/>
              </a:rPr>
              <a:t>UK Mental Health Policy and Governance</a:t>
            </a:r>
            <a:endParaRPr lang="en-US" dirty="0"/>
          </a:p>
        </p:txBody>
      </p:sp>
      <p:sp>
        <p:nvSpPr>
          <p:cNvPr id="4" name="Shape 2"/>
          <p:cNvSpPr/>
          <p:nvPr/>
        </p:nvSpPr>
        <p:spPr>
          <a:xfrm>
            <a:off x="548640" y="1737360"/>
            <a:ext cx="457200" cy="457200"/>
          </a:xfrm>
          <a:prstGeom prst="ellipse">
            <a:avLst/>
          </a:prstGeom>
          <a:solidFill>
            <a:srgbClr val="7FB069"/>
          </a:solidFill>
          <a:ln/>
        </p:spPr>
        <p:txBody>
          <a:bodyPr/>
          <a:lstStyle/>
          <a:p>
            <a:endParaRPr lang="en-GB"/>
          </a:p>
        </p:txBody>
      </p:sp>
      <p:sp>
        <p:nvSpPr>
          <p:cNvPr id="5" name="Text 3"/>
          <p:cNvSpPr txBox="1"/>
          <p:nvPr/>
        </p:nvSpPr>
        <p:spPr>
          <a:xfrm>
            <a:off x="548640" y="1737360"/>
            <a:ext cx="457200" cy="457200"/>
          </a:xfrm>
          <a:prstGeom prst="rect">
            <a:avLst/>
          </a:prstGeom>
          <a:noFill/>
          <a:ln/>
        </p:spPr>
        <p:txBody>
          <a:bodyPr wrap="square" rtlCol="0" anchor="ctr"/>
          <a:lstStyle/>
          <a:p>
            <a:pPr marL="0" indent="0" algn="ctr">
              <a:buNone/>
            </a:pPr>
            <a:r>
              <a:rPr lang="en-US" b="1" dirty="0">
                <a:solidFill>
                  <a:srgbClr val="FFFFFF"/>
                </a:solidFill>
                <a:latin typeface="Cambria" pitchFamily="34" charset="0"/>
                <a:ea typeface="Cambria" pitchFamily="34" charset="-122"/>
                <a:cs typeface="Cambria" pitchFamily="34" charset="-120"/>
              </a:rPr>
              <a:t>1</a:t>
            </a:r>
            <a:endParaRPr lang="en-US" dirty="0"/>
          </a:p>
        </p:txBody>
      </p:sp>
      <p:sp>
        <p:nvSpPr>
          <p:cNvPr id="6" name="Text 4"/>
          <p:cNvSpPr txBox="1"/>
          <p:nvPr/>
        </p:nvSpPr>
        <p:spPr>
          <a:xfrm>
            <a:off x="1188720" y="1682496"/>
            <a:ext cx="10332720" cy="365760"/>
          </a:xfrm>
          <a:prstGeom prst="rect">
            <a:avLst/>
          </a:prstGeom>
          <a:noFill/>
          <a:ln/>
        </p:spPr>
        <p:txBody>
          <a:bodyPr wrap="square" rtlCol="0" anchor="ctr"/>
          <a:lstStyle/>
          <a:p>
            <a:pPr marL="0" indent="0">
              <a:buNone/>
            </a:pPr>
            <a:r>
              <a:rPr lang="en-US" b="1" dirty="0">
                <a:solidFill>
                  <a:srgbClr val="3D5A66"/>
                </a:solidFill>
                <a:latin typeface="Calibri" pitchFamily="34" charset="0"/>
                <a:ea typeface="Calibri" pitchFamily="34" charset="-122"/>
                <a:cs typeface="Calibri" pitchFamily="34" charset="-120"/>
              </a:rPr>
              <a:t>Health and Care Act 2022</a:t>
            </a:r>
            <a:endParaRPr lang="en-US" dirty="0"/>
          </a:p>
        </p:txBody>
      </p:sp>
      <p:sp>
        <p:nvSpPr>
          <p:cNvPr id="7" name="Text 5"/>
          <p:cNvSpPr txBox="1"/>
          <p:nvPr/>
        </p:nvSpPr>
        <p:spPr>
          <a:xfrm>
            <a:off x="1188720" y="2039112"/>
            <a:ext cx="10332720" cy="731520"/>
          </a:xfrm>
          <a:prstGeom prst="rect">
            <a:avLst/>
          </a:prstGeom>
          <a:noFill/>
          <a:ln/>
        </p:spPr>
        <p:txBody>
          <a:bodyPr wrap="square" rtlCol="0" anchor="ctr"/>
          <a:lstStyle/>
          <a:p>
            <a:pPr marL="0" indent="0">
              <a:buNone/>
            </a:pPr>
            <a:r>
              <a:rPr lang="en-US" dirty="0">
                <a:solidFill>
                  <a:srgbClr val="26333A"/>
                </a:solidFill>
                <a:latin typeface="Calibri" pitchFamily="34" charset="0"/>
                <a:ea typeface="Calibri" pitchFamily="34" charset="-122"/>
                <a:cs typeface="Calibri" pitchFamily="34" charset="-120"/>
              </a:rPr>
              <a:t>Places a statutory duty on NHS England and Integrated Care Boards to consider reducing inequalities in access to, and outcomes from, healthcare.</a:t>
            </a:r>
            <a:endParaRPr lang="en-US" dirty="0"/>
          </a:p>
        </p:txBody>
      </p:sp>
      <p:sp>
        <p:nvSpPr>
          <p:cNvPr id="8" name="Shape 6"/>
          <p:cNvSpPr/>
          <p:nvPr/>
        </p:nvSpPr>
        <p:spPr>
          <a:xfrm>
            <a:off x="548640" y="2907792"/>
            <a:ext cx="457200" cy="457200"/>
          </a:xfrm>
          <a:prstGeom prst="ellipse">
            <a:avLst/>
          </a:prstGeom>
          <a:solidFill>
            <a:srgbClr val="7FB069"/>
          </a:solidFill>
          <a:ln/>
        </p:spPr>
        <p:txBody>
          <a:bodyPr/>
          <a:lstStyle/>
          <a:p>
            <a:endParaRPr lang="en-GB"/>
          </a:p>
        </p:txBody>
      </p:sp>
      <p:sp>
        <p:nvSpPr>
          <p:cNvPr id="9" name="Text 7"/>
          <p:cNvSpPr txBox="1"/>
          <p:nvPr/>
        </p:nvSpPr>
        <p:spPr>
          <a:xfrm>
            <a:off x="548640" y="2907792"/>
            <a:ext cx="457200" cy="457200"/>
          </a:xfrm>
          <a:prstGeom prst="rect">
            <a:avLst/>
          </a:prstGeom>
          <a:noFill/>
          <a:ln/>
        </p:spPr>
        <p:txBody>
          <a:bodyPr wrap="square" rtlCol="0" anchor="ctr"/>
          <a:lstStyle/>
          <a:p>
            <a:pPr marL="0" indent="0" algn="ctr">
              <a:buNone/>
            </a:pPr>
            <a:r>
              <a:rPr lang="en-US" b="1" dirty="0">
                <a:solidFill>
                  <a:srgbClr val="FFFFFF"/>
                </a:solidFill>
                <a:latin typeface="Cambria" pitchFamily="34" charset="0"/>
                <a:ea typeface="Cambria" pitchFamily="34" charset="-122"/>
                <a:cs typeface="Cambria" pitchFamily="34" charset="-120"/>
              </a:rPr>
              <a:t>2</a:t>
            </a:r>
            <a:endParaRPr lang="en-US" dirty="0"/>
          </a:p>
        </p:txBody>
      </p:sp>
      <p:sp>
        <p:nvSpPr>
          <p:cNvPr id="10" name="Text 8"/>
          <p:cNvSpPr txBox="1"/>
          <p:nvPr/>
        </p:nvSpPr>
        <p:spPr>
          <a:xfrm>
            <a:off x="1188720" y="2852928"/>
            <a:ext cx="10332720" cy="365760"/>
          </a:xfrm>
          <a:prstGeom prst="rect">
            <a:avLst/>
          </a:prstGeom>
          <a:noFill/>
          <a:ln/>
        </p:spPr>
        <p:txBody>
          <a:bodyPr wrap="square" rtlCol="0" anchor="ctr"/>
          <a:lstStyle/>
          <a:p>
            <a:pPr marL="0" indent="0">
              <a:buNone/>
            </a:pPr>
            <a:r>
              <a:rPr lang="en-US" b="1" dirty="0">
                <a:solidFill>
                  <a:srgbClr val="3D5A66"/>
                </a:solidFill>
                <a:latin typeface="Calibri" pitchFamily="34" charset="0"/>
                <a:ea typeface="Calibri" pitchFamily="34" charset="-122"/>
                <a:cs typeface="Calibri" pitchFamily="34" charset="-120"/>
              </a:rPr>
              <a:t>Mental Health Act 2025</a:t>
            </a:r>
            <a:endParaRPr lang="en-US" dirty="0"/>
          </a:p>
        </p:txBody>
      </p:sp>
      <p:sp>
        <p:nvSpPr>
          <p:cNvPr id="11" name="Text 9"/>
          <p:cNvSpPr txBox="1"/>
          <p:nvPr/>
        </p:nvSpPr>
        <p:spPr>
          <a:xfrm>
            <a:off x="1188720" y="3209544"/>
            <a:ext cx="10332720" cy="731520"/>
          </a:xfrm>
          <a:prstGeom prst="rect">
            <a:avLst/>
          </a:prstGeom>
          <a:noFill/>
          <a:ln/>
        </p:spPr>
        <p:txBody>
          <a:bodyPr wrap="square" rtlCol="0" anchor="ctr"/>
          <a:lstStyle/>
          <a:p>
            <a:pPr marL="0" indent="0">
              <a:buNone/>
            </a:pPr>
            <a:r>
              <a:rPr lang="en-US" dirty="0">
                <a:solidFill>
                  <a:srgbClr val="26333A"/>
                </a:solidFill>
                <a:latin typeface="Calibri" pitchFamily="34" charset="0"/>
                <a:ea typeface="Calibri" pitchFamily="34" charset="-122"/>
                <a:cs typeface="Calibri" pitchFamily="34" charset="-120"/>
              </a:rPr>
              <a:t>Received Royal Assent on 18 December 2025, reforming the outdated 1983 Act — stronger patient rights, statutory care and treatment plans, and a 'nominated person' role. Implementation is phased over several years (House of Commons Library, 2026a).</a:t>
            </a:r>
            <a:endParaRPr lang="en-US" dirty="0"/>
          </a:p>
        </p:txBody>
      </p:sp>
      <p:sp>
        <p:nvSpPr>
          <p:cNvPr id="12" name="Shape 10"/>
          <p:cNvSpPr/>
          <p:nvPr/>
        </p:nvSpPr>
        <p:spPr>
          <a:xfrm>
            <a:off x="548640" y="4078224"/>
            <a:ext cx="457200" cy="457200"/>
          </a:xfrm>
          <a:prstGeom prst="ellipse">
            <a:avLst/>
          </a:prstGeom>
          <a:solidFill>
            <a:srgbClr val="7FB069"/>
          </a:solidFill>
          <a:ln/>
        </p:spPr>
        <p:txBody>
          <a:bodyPr/>
          <a:lstStyle/>
          <a:p>
            <a:endParaRPr lang="en-GB"/>
          </a:p>
        </p:txBody>
      </p:sp>
      <p:sp>
        <p:nvSpPr>
          <p:cNvPr id="13" name="Text 11"/>
          <p:cNvSpPr txBox="1"/>
          <p:nvPr/>
        </p:nvSpPr>
        <p:spPr>
          <a:xfrm>
            <a:off x="548640" y="4078224"/>
            <a:ext cx="457200" cy="457200"/>
          </a:xfrm>
          <a:prstGeom prst="rect">
            <a:avLst/>
          </a:prstGeom>
          <a:noFill/>
          <a:ln/>
        </p:spPr>
        <p:txBody>
          <a:bodyPr wrap="square" rtlCol="0" anchor="ctr"/>
          <a:lstStyle/>
          <a:p>
            <a:pPr marL="0" indent="0" algn="ctr">
              <a:buNone/>
            </a:pPr>
            <a:r>
              <a:rPr lang="en-US" b="1" dirty="0">
                <a:solidFill>
                  <a:srgbClr val="FFFFFF"/>
                </a:solidFill>
                <a:latin typeface="Cambria" pitchFamily="34" charset="0"/>
                <a:ea typeface="Cambria" pitchFamily="34" charset="-122"/>
                <a:cs typeface="Cambria" pitchFamily="34" charset="-120"/>
              </a:rPr>
              <a:t>3</a:t>
            </a:r>
            <a:endParaRPr lang="en-US" dirty="0"/>
          </a:p>
        </p:txBody>
      </p:sp>
      <p:sp>
        <p:nvSpPr>
          <p:cNvPr id="14" name="Text 12"/>
          <p:cNvSpPr txBox="1"/>
          <p:nvPr/>
        </p:nvSpPr>
        <p:spPr>
          <a:xfrm>
            <a:off x="1188720" y="4023360"/>
            <a:ext cx="10332720" cy="365760"/>
          </a:xfrm>
          <a:prstGeom prst="rect">
            <a:avLst/>
          </a:prstGeom>
          <a:noFill/>
          <a:ln/>
        </p:spPr>
        <p:txBody>
          <a:bodyPr wrap="square" rtlCol="0" anchor="ctr"/>
          <a:lstStyle/>
          <a:p>
            <a:pPr marL="0" indent="0">
              <a:buNone/>
            </a:pPr>
            <a:r>
              <a:rPr lang="en-US" b="1" dirty="0">
                <a:solidFill>
                  <a:srgbClr val="3D5A66"/>
                </a:solidFill>
                <a:latin typeface="Calibri" pitchFamily="34" charset="0"/>
                <a:ea typeface="Calibri" pitchFamily="34" charset="-122"/>
                <a:cs typeface="Calibri" pitchFamily="34" charset="-120"/>
              </a:rPr>
              <a:t>10 Year Health Plan for England (2025)</a:t>
            </a:r>
            <a:endParaRPr lang="en-US" dirty="0"/>
          </a:p>
        </p:txBody>
      </p:sp>
      <p:sp>
        <p:nvSpPr>
          <p:cNvPr id="15" name="Text 13"/>
          <p:cNvSpPr txBox="1"/>
          <p:nvPr/>
        </p:nvSpPr>
        <p:spPr>
          <a:xfrm>
            <a:off x="1188720" y="4379976"/>
            <a:ext cx="10332720" cy="731520"/>
          </a:xfrm>
          <a:prstGeom prst="rect">
            <a:avLst/>
          </a:prstGeom>
          <a:noFill/>
          <a:ln/>
        </p:spPr>
        <p:txBody>
          <a:bodyPr wrap="square" rtlCol="0" anchor="ctr"/>
          <a:lstStyle/>
          <a:p>
            <a:pPr marL="0" indent="0">
              <a:buNone/>
            </a:pPr>
            <a:r>
              <a:rPr lang="en-US" dirty="0">
                <a:solidFill>
                  <a:srgbClr val="26333A"/>
                </a:solidFill>
                <a:latin typeface="Calibri" pitchFamily="34" charset="0"/>
                <a:ea typeface="Calibri" pitchFamily="34" charset="-122"/>
                <a:cs typeface="Calibri" pitchFamily="34" charset="-120"/>
              </a:rPr>
              <a:t>The 'sickness to prevention' shift explicitly includes community and mental health support, alongside £29bn real-terms funding over 3 years (Department of Health and Social Care, 2025).</a:t>
            </a:r>
            <a:endParaRPr lang="en-US" dirty="0"/>
          </a:p>
        </p:txBody>
      </p:sp>
      <p:sp>
        <p:nvSpPr>
          <p:cNvPr id="16" name="Shape 14"/>
          <p:cNvSpPr/>
          <p:nvPr/>
        </p:nvSpPr>
        <p:spPr>
          <a:xfrm>
            <a:off x="548640" y="5541264"/>
            <a:ext cx="11064240" cy="1316736"/>
          </a:xfrm>
          <a:prstGeom prst="roundRect">
            <a:avLst>
              <a:gd name="adj" fmla="val 7619"/>
            </a:avLst>
          </a:prstGeom>
          <a:solidFill>
            <a:srgbClr val="3D5A66"/>
          </a:solidFill>
          <a:ln/>
        </p:spPr>
        <p:txBody>
          <a:bodyPr/>
          <a:lstStyle/>
          <a:p>
            <a:endParaRPr lang="en-GB"/>
          </a:p>
        </p:txBody>
      </p:sp>
      <p:sp>
        <p:nvSpPr>
          <p:cNvPr id="17" name="Text 15"/>
          <p:cNvSpPr txBox="1"/>
          <p:nvPr/>
        </p:nvSpPr>
        <p:spPr>
          <a:xfrm>
            <a:off x="777240" y="5888736"/>
            <a:ext cx="10607040" cy="731520"/>
          </a:xfrm>
          <a:prstGeom prst="rect">
            <a:avLst/>
          </a:prstGeom>
          <a:noFill/>
          <a:ln/>
        </p:spPr>
        <p:txBody>
          <a:bodyPr wrap="square" rtlCol="0" anchor="ctr"/>
          <a:lstStyle/>
          <a:p>
            <a:pPr marL="0" indent="0">
              <a:buNone/>
            </a:pPr>
            <a:r>
              <a:rPr lang="en-US" b="1" dirty="0">
                <a:solidFill>
                  <a:srgbClr val="C9E6C1"/>
                </a:solidFill>
                <a:latin typeface="Calibri" pitchFamily="34" charset="0"/>
                <a:ea typeface="Calibri" pitchFamily="34" charset="-122"/>
                <a:cs typeface="Calibri" pitchFamily="34" charset="-120"/>
              </a:rPr>
              <a:t>Critical check:  </a:t>
            </a:r>
            <a:r>
              <a:rPr lang="en-US" dirty="0">
                <a:solidFill>
                  <a:srgbClr val="FFFFFF"/>
                </a:solidFill>
                <a:latin typeface="Calibri" pitchFamily="34" charset="0"/>
                <a:ea typeface="Calibri" pitchFamily="34" charset="-122"/>
                <a:cs typeface="Calibri" pitchFamily="34" charset="-120"/>
              </a:rPr>
              <a:t>The Mental Health Foundation (2025) welcomes the 2025 Act but warns its impact depends on the resources the mental health sector actually receives  as of mid-2026 only a small number of sections were in force.</a:t>
            </a:r>
            <a:endParaRPr lang="en-US"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3" name="Text 1"/>
          <p:cNvSpPr txBox="1"/>
          <p:nvPr/>
        </p:nvSpPr>
        <p:spPr>
          <a:xfrm>
            <a:off x="548640" y="0"/>
            <a:ext cx="10789920" cy="685800"/>
          </a:xfrm>
          <a:prstGeom prst="rect">
            <a:avLst/>
          </a:prstGeom>
          <a:noFill/>
          <a:ln/>
        </p:spPr>
        <p:txBody>
          <a:bodyPr wrap="square" rtlCol="0" anchor="ctr"/>
          <a:lstStyle/>
          <a:p>
            <a:pPr marL="0" indent="0">
              <a:buNone/>
            </a:pPr>
            <a:r>
              <a:rPr lang="en-US" sz="2000" b="1" dirty="0">
                <a:solidFill>
                  <a:srgbClr val="26333A"/>
                </a:solidFill>
                <a:latin typeface="Cambria" pitchFamily="34" charset="0"/>
                <a:ea typeface="Cambria" pitchFamily="34" charset="-122"/>
                <a:cs typeface="Cambria" pitchFamily="34" charset="-120"/>
              </a:rPr>
              <a:t>Service Delivery in Practice</a:t>
            </a:r>
            <a:endParaRPr lang="en-US" sz="2000" dirty="0"/>
          </a:p>
        </p:txBody>
      </p:sp>
      <p:sp>
        <p:nvSpPr>
          <p:cNvPr id="4" name="Shape 2"/>
          <p:cNvSpPr/>
          <p:nvPr/>
        </p:nvSpPr>
        <p:spPr>
          <a:xfrm>
            <a:off x="490310" y="1828799"/>
            <a:ext cx="2688336" cy="4872626"/>
          </a:xfrm>
          <a:prstGeom prst="roundRect">
            <a:avLst>
              <a:gd name="adj" fmla="val 2721"/>
            </a:avLst>
          </a:prstGeom>
          <a:solidFill>
            <a:srgbClr val="F1F5F1"/>
          </a:solidFill>
          <a:ln/>
        </p:spPr>
        <p:txBody>
          <a:bodyPr/>
          <a:lstStyle/>
          <a:p>
            <a:endParaRPr lang="en-GB"/>
          </a:p>
        </p:txBody>
      </p:sp>
      <p:sp>
        <p:nvSpPr>
          <p:cNvPr id="7" name="Text 4"/>
          <p:cNvSpPr txBox="1"/>
          <p:nvPr/>
        </p:nvSpPr>
        <p:spPr>
          <a:xfrm>
            <a:off x="713232" y="3154680"/>
            <a:ext cx="2359152" cy="685800"/>
          </a:xfrm>
          <a:prstGeom prst="rect">
            <a:avLst/>
          </a:prstGeom>
          <a:noFill/>
          <a:ln/>
        </p:spPr>
        <p:txBody>
          <a:bodyPr wrap="square" rtlCol="0" anchor="t"/>
          <a:lstStyle/>
          <a:p>
            <a:pPr marL="0" indent="0" algn="ctr">
              <a:buNone/>
            </a:pPr>
            <a:r>
              <a:rPr lang="en-US" sz="2000" b="1" dirty="0">
                <a:solidFill>
                  <a:srgbClr val="3D5A66"/>
                </a:solidFill>
                <a:latin typeface="Cambria" pitchFamily="34" charset="0"/>
                <a:ea typeface="Cambria" pitchFamily="34" charset="-122"/>
                <a:cs typeface="Cambria" pitchFamily="34" charset="-120"/>
              </a:rPr>
              <a:t>Social Prescribing Link Workers</a:t>
            </a:r>
            <a:endParaRPr lang="en-US" sz="2000" dirty="0"/>
          </a:p>
        </p:txBody>
      </p:sp>
      <p:sp>
        <p:nvSpPr>
          <p:cNvPr id="8" name="Text 5"/>
          <p:cNvSpPr txBox="1"/>
          <p:nvPr/>
        </p:nvSpPr>
        <p:spPr>
          <a:xfrm>
            <a:off x="713232" y="3794760"/>
            <a:ext cx="2359152" cy="1600200"/>
          </a:xfrm>
          <a:prstGeom prst="rect">
            <a:avLst/>
          </a:prstGeom>
          <a:noFill/>
          <a:ln/>
        </p:spPr>
        <p:txBody>
          <a:bodyPr wrap="square" rtlCol="0" anchor="t"/>
          <a:lstStyle/>
          <a:p>
            <a:pPr marL="0" indent="0" algn="ctr">
              <a:buNone/>
            </a:pPr>
            <a:r>
              <a:rPr lang="en-US" sz="2000" dirty="0">
                <a:solidFill>
                  <a:srgbClr val="26333A"/>
                </a:solidFill>
                <a:latin typeface="Calibri" pitchFamily="34" charset="0"/>
                <a:ea typeface="Calibri" pitchFamily="34" charset="-122"/>
                <a:cs typeface="Calibri" pitchFamily="34" charset="-120"/>
              </a:rPr>
              <a:t>Embedded in Primary Care Networks since 2019, connecting patients to non-clinical, community-based support (NHS England, 2023b).</a:t>
            </a:r>
            <a:endParaRPr lang="en-US" sz="2000" dirty="0"/>
          </a:p>
        </p:txBody>
      </p:sp>
      <p:sp>
        <p:nvSpPr>
          <p:cNvPr id="9" name="Shape 6"/>
          <p:cNvSpPr/>
          <p:nvPr/>
        </p:nvSpPr>
        <p:spPr>
          <a:xfrm>
            <a:off x="3374136" y="1828799"/>
            <a:ext cx="2688336" cy="4872625"/>
          </a:xfrm>
          <a:prstGeom prst="roundRect">
            <a:avLst>
              <a:gd name="adj" fmla="val 2721"/>
            </a:avLst>
          </a:prstGeom>
          <a:solidFill>
            <a:srgbClr val="F1F5F1"/>
          </a:solidFill>
          <a:ln/>
        </p:spPr>
        <p:txBody>
          <a:bodyPr/>
          <a:lstStyle/>
          <a:p>
            <a:endParaRPr lang="en-GB"/>
          </a:p>
        </p:txBody>
      </p:sp>
      <p:sp>
        <p:nvSpPr>
          <p:cNvPr id="12" name="Text 8"/>
          <p:cNvSpPr txBox="1"/>
          <p:nvPr/>
        </p:nvSpPr>
        <p:spPr>
          <a:xfrm>
            <a:off x="3538728" y="3154680"/>
            <a:ext cx="2359152" cy="685800"/>
          </a:xfrm>
          <a:prstGeom prst="rect">
            <a:avLst/>
          </a:prstGeom>
          <a:noFill/>
          <a:ln/>
        </p:spPr>
        <p:txBody>
          <a:bodyPr wrap="square" rtlCol="0" anchor="t"/>
          <a:lstStyle/>
          <a:p>
            <a:pPr marL="0" indent="0" algn="ctr">
              <a:buNone/>
            </a:pPr>
            <a:r>
              <a:rPr lang="en-US" sz="2000" b="1" dirty="0">
                <a:solidFill>
                  <a:srgbClr val="3D5A66"/>
                </a:solidFill>
                <a:latin typeface="Cambria" pitchFamily="34" charset="0"/>
                <a:ea typeface="Cambria" pitchFamily="34" charset="-122"/>
                <a:cs typeface="Cambria" pitchFamily="34" charset="-120"/>
              </a:rPr>
              <a:t>NHS Talking Therapies</a:t>
            </a:r>
            <a:endParaRPr lang="en-US" sz="2000" dirty="0"/>
          </a:p>
        </p:txBody>
      </p:sp>
      <p:sp>
        <p:nvSpPr>
          <p:cNvPr id="13" name="Text 9"/>
          <p:cNvSpPr txBox="1"/>
          <p:nvPr/>
        </p:nvSpPr>
        <p:spPr>
          <a:xfrm>
            <a:off x="3538728" y="3794760"/>
            <a:ext cx="2359152" cy="1463040"/>
          </a:xfrm>
          <a:prstGeom prst="rect">
            <a:avLst/>
          </a:prstGeom>
          <a:noFill/>
          <a:ln/>
        </p:spPr>
        <p:txBody>
          <a:bodyPr wrap="square" rtlCol="0" anchor="t"/>
          <a:lstStyle/>
          <a:p>
            <a:pPr marL="0" indent="0" algn="ctr">
              <a:buNone/>
            </a:pPr>
            <a:r>
              <a:rPr lang="en-US" sz="2000" dirty="0">
                <a:solidFill>
                  <a:srgbClr val="26333A"/>
                </a:solidFill>
                <a:latin typeface="Calibri" pitchFamily="34" charset="0"/>
                <a:ea typeface="Calibri" pitchFamily="34" charset="-122"/>
                <a:cs typeface="Calibri" pitchFamily="34" charset="-120"/>
              </a:rPr>
              <a:t>Around 150,000 people a month access CBT and related therapies; national waiting-time standards are consistently met (House of Commons Library, 2026b).</a:t>
            </a:r>
            <a:endParaRPr lang="en-US" sz="2000" dirty="0"/>
          </a:p>
        </p:txBody>
      </p:sp>
      <p:sp>
        <p:nvSpPr>
          <p:cNvPr id="14" name="Shape 10"/>
          <p:cNvSpPr/>
          <p:nvPr/>
        </p:nvSpPr>
        <p:spPr>
          <a:xfrm>
            <a:off x="6199632" y="1828799"/>
            <a:ext cx="2688336" cy="4872625"/>
          </a:xfrm>
          <a:prstGeom prst="roundRect">
            <a:avLst>
              <a:gd name="adj" fmla="val 2721"/>
            </a:avLst>
          </a:prstGeom>
          <a:solidFill>
            <a:srgbClr val="F1F5F1"/>
          </a:solidFill>
          <a:ln/>
        </p:spPr>
        <p:txBody>
          <a:bodyPr/>
          <a:lstStyle/>
          <a:p>
            <a:endParaRPr lang="en-GB"/>
          </a:p>
        </p:txBody>
      </p:sp>
      <p:sp>
        <p:nvSpPr>
          <p:cNvPr id="17" name="Text 12"/>
          <p:cNvSpPr txBox="1"/>
          <p:nvPr/>
        </p:nvSpPr>
        <p:spPr>
          <a:xfrm>
            <a:off x="6364224" y="3154680"/>
            <a:ext cx="2359152" cy="685800"/>
          </a:xfrm>
          <a:prstGeom prst="rect">
            <a:avLst/>
          </a:prstGeom>
          <a:noFill/>
          <a:ln/>
        </p:spPr>
        <p:txBody>
          <a:bodyPr wrap="square" rtlCol="0" anchor="t"/>
          <a:lstStyle/>
          <a:p>
            <a:pPr marL="0" indent="0" algn="ctr">
              <a:buNone/>
            </a:pPr>
            <a:r>
              <a:rPr lang="en-US" sz="2000" b="1" dirty="0">
                <a:solidFill>
                  <a:srgbClr val="3D5A66"/>
                </a:solidFill>
                <a:latin typeface="Cambria" pitchFamily="34" charset="0"/>
                <a:ea typeface="Cambria" pitchFamily="34" charset="-122"/>
                <a:cs typeface="Cambria" pitchFamily="34" charset="-120"/>
              </a:rPr>
              <a:t>Core20PLUS5</a:t>
            </a:r>
            <a:endParaRPr lang="en-US" sz="2000" dirty="0"/>
          </a:p>
        </p:txBody>
      </p:sp>
      <p:sp>
        <p:nvSpPr>
          <p:cNvPr id="18" name="Text 13"/>
          <p:cNvSpPr txBox="1"/>
          <p:nvPr/>
        </p:nvSpPr>
        <p:spPr>
          <a:xfrm>
            <a:off x="6364224" y="3794760"/>
            <a:ext cx="2359152" cy="1463040"/>
          </a:xfrm>
          <a:prstGeom prst="rect">
            <a:avLst/>
          </a:prstGeom>
          <a:noFill/>
          <a:ln/>
        </p:spPr>
        <p:txBody>
          <a:bodyPr wrap="square" rtlCol="0" anchor="t"/>
          <a:lstStyle/>
          <a:p>
            <a:pPr marL="0" indent="0" algn="ctr">
              <a:buNone/>
            </a:pPr>
            <a:r>
              <a:rPr lang="en-US" sz="2000" dirty="0">
                <a:solidFill>
                  <a:srgbClr val="26333A"/>
                </a:solidFill>
                <a:latin typeface="Calibri" pitchFamily="34" charset="0"/>
                <a:ea typeface="Calibri" pitchFamily="34" charset="-122"/>
                <a:cs typeface="Calibri" pitchFamily="34" charset="-120"/>
              </a:rPr>
              <a:t>Severe mental illness is one of NHS England's five priority clinical areas for the most deprived 20% of the population (NHS England, 2023a).</a:t>
            </a:r>
            <a:endParaRPr lang="en-US" sz="2000" dirty="0"/>
          </a:p>
        </p:txBody>
      </p:sp>
      <p:sp>
        <p:nvSpPr>
          <p:cNvPr id="19" name="Shape 14"/>
          <p:cNvSpPr/>
          <p:nvPr/>
        </p:nvSpPr>
        <p:spPr>
          <a:xfrm>
            <a:off x="9025128" y="1828799"/>
            <a:ext cx="2688336" cy="4872625"/>
          </a:xfrm>
          <a:prstGeom prst="roundRect">
            <a:avLst>
              <a:gd name="adj" fmla="val 2721"/>
            </a:avLst>
          </a:prstGeom>
          <a:solidFill>
            <a:srgbClr val="F1F5F1"/>
          </a:solidFill>
          <a:ln/>
        </p:spPr>
        <p:txBody>
          <a:bodyPr/>
          <a:lstStyle/>
          <a:p>
            <a:endParaRPr lang="en-GB"/>
          </a:p>
        </p:txBody>
      </p:sp>
      <p:sp>
        <p:nvSpPr>
          <p:cNvPr id="22" name="Text 16"/>
          <p:cNvSpPr txBox="1"/>
          <p:nvPr/>
        </p:nvSpPr>
        <p:spPr>
          <a:xfrm>
            <a:off x="9189720" y="3154680"/>
            <a:ext cx="2359152" cy="685800"/>
          </a:xfrm>
          <a:prstGeom prst="rect">
            <a:avLst/>
          </a:prstGeom>
          <a:noFill/>
          <a:ln/>
        </p:spPr>
        <p:txBody>
          <a:bodyPr wrap="square" rtlCol="0" anchor="t"/>
          <a:lstStyle/>
          <a:p>
            <a:pPr marL="0" indent="0" algn="ctr">
              <a:buNone/>
            </a:pPr>
            <a:r>
              <a:rPr lang="en-US" sz="2000" b="1" dirty="0">
                <a:solidFill>
                  <a:srgbClr val="3D5A66"/>
                </a:solidFill>
                <a:latin typeface="Cambria" pitchFamily="34" charset="0"/>
                <a:ea typeface="Cambria" pitchFamily="34" charset="-122"/>
                <a:cs typeface="Cambria" pitchFamily="34" charset="-120"/>
              </a:rPr>
              <a:t>Green Social Prescribing</a:t>
            </a:r>
            <a:endParaRPr lang="en-US" sz="2000" dirty="0"/>
          </a:p>
        </p:txBody>
      </p:sp>
      <p:sp>
        <p:nvSpPr>
          <p:cNvPr id="23" name="Text 17"/>
          <p:cNvSpPr txBox="1"/>
          <p:nvPr/>
        </p:nvSpPr>
        <p:spPr>
          <a:xfrm>
            <a:off x="9189720" y="3794760"/>
            <a:ext cx="2359152" cy="1463040"/>
          </a:xfrm>
          <a:prstGeom prst="rect">
            <a:avLst/>
          </a:prstGeom>
          <a:noFill/>
          <a:ln/>
        </p:spPr>
        <p:txBody>
          <a:bodyPr wrap="square" rtlCol="0" anchor="t"/>
          <a:lstStyle/>
          <a:p>
            <a:pPr marL="0" indent="0" algn="ctr">
              <a:buNone/>
            </a:pPr>
            <a:r>
              <a:rPr lang="en-US" sz="2000" dirty="0">
                <a:solidFill>
                  <a:srgbClr val="26333A"/>
                </a:solidFill>
                <a:latin typeface="Calibri" pitchFamily="34" charset="0"/>
                <a:ea typeface="Calibri" pitchFamily="34" charset="-122"/>
                <a:cs typeface="Calibri" pitchFamily="34" charset="-120"/>
              </a:rPr>
              <a:t>Nature-based referrals  walking groups, community gardening  sit at the centre of the prevention and sustainability agenda.</a:t>
            </a:r>
            <a:endParaRPr lang="en-US" sz="2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9144000" cy="320040"/>
          </a:xfrm>
          <a:prstGeom prst="rect">
            <a:avLst/>
          </a:prstGeom>
          <a:noFill/>
          <a:ln/>
        </p:spPr>
        <p:txBody>
          <a:bodyPr wrap="square" rtlCol="0" anchor="ctr"/>
          <a:lstStyle/>
          <a:p>
            <a:pPr marL="0" indent="0">
              <a:buNone/>
            </a:pPr>
            <a:r>
              <a:rPr lang="en-US" sz="1300" b="1" kern="0" spc="200" dirty="0">
                <a:solidFill>
                  <a:srgbClr val="7FB069"/>
                </a:solidFill>
                <a:latin typeface="Calibri" pitchFamily="34" charset="0"/>
                <a:ea typeface="Calibri" pitchFamily="34" charset="-122"/>
                <a:cs typeface="Calibri" pitchFamily="34" charset="-120"/>
              </a:rPr>
              <a:t>CASE STUDY</a:t>
            </a:r>
            <a:endParaRPr lang="en-US" sz="1300" dirty="0"/>
          </a:p>
        </p:txBody>
      </p:sp>
      <p:sp>
        <p:nvSpPr>
          <p:cNvPr id="3" name="Text 1"/>
          <p:cNvSpPr txBox="1"/>
          <p:nvPr/>
        </p:nvSpPr>
        <p:spPr>
          <a:xfrm>
            <a:off x="548640" y="658368"/>
            <a:ext cx="10789920" cy="822960"/>
          </a:xfrm>
          <a:prstGeom prst="rect">
            <a:avLst/>
          </a:prstGeom>
          <a:noFill/>
          <a:ln/>
        </p:spPr>
        <p:txBody>
          <a:bodyPr wrap="square" rtlCol="0" anchor="ctr"/>
          <a:lstStyle/>
          <a:p>
            <a:pPr marL="0" indent="0">
              <a:buNone/>
            </a:pPr>
            <a:r>
              <a:rPr lang="en-US" sz="3000" b="1" dirty="0">
                <a:solidFill>
                  <a:srgbClr val="26333A"/>
                </a:solidFill>
                <a:latin typeface="Cambria" pitchFamily="34" charset="0"/>
                <a:ea typeface="Cambria" pitchFamily="34" charset="-122"/>
                <a:cs typeface="Cambria" pitchFamily="34" charset="-120"/>
              </a:rPr>
              <a:t>Green Social Prescribing</a:t>
            </a:r>
            <a:endParaRPr lang="en-US" sz="3000" dirty="0"/>
          </a:p>
        </p:txBody>
      </p:sp>
      <p:sp>
        <p:nvSpPr>
          <p:cNvPr id="4" name="Shape 2"/>
          <p:cNvSpPr/>
          <p:nvPr/>
        </p:nvSpPr>
        <p:spPr>
          <a:xfrm>
            <a:off x="548640" y="1691640"/>
            <a:ext cx="5349240" cy="3246120"/>
          </a:xfrm>
          <a:prstGeom prst="roundRect">
            <a:avLst>
              <a:gd name="adj" fmla="val 2254"/>
            </a:avLst>
          </a:prstGeom>
          <a:solidFill>
            <a:srgbClr val="F1F5F1"/>
          </a:solidFill>
          <a:ln/>
        </p:spPr>
        <p:txBody>
          <a:bodyPr/>
          <a:lstStyle/>
          <a:p>
            <a:endParaRPr lang="en-GB"/>
          </a:p>
        </p:txBody>
      </p:sp>
      <p:sp>
        <p:nvSpPr>
          <p:cNvPr id="5" name="Text 3"/>
          <p:cNvSpPr txBox="1"/>
          <p:nvPr/>
        </p:nvSpPr>
        <p:spPr>
          <a:xfrm>
            <a:off x="777240" y="1828800"/>
            <a:ext cx="4846320" cy="365760"/>
          </a:xfrm>
          <a:prstGeom prst="rect">
            <a:avLst/>
          </a:prstGeom>
          <a:noFill/>
          <a:ln/>
        </p:spPr>
        <p:txBody>
          <a:bodyPr wrap="square" rtlCol="0" anchor="ctr"/>
          <a:lstStyle/>
          <a:p>
            <a:pPr marL="0" indent="0">
              <a:buNone/>
            </a:pPr>
            <a:r>
              <a:rPr lang="en-US" sz="1400" b="1" dirty="0">
                <a:solidFill>
                  <a:srgbClr val="3D5A66"/>
                </a:solidFill>
                <a:latin typeface="Calibri" pitchFamily="34" charset="0"/>
                <a:ea typeface="Calibri" pitchFamily="34" charset="-122"/>
                <a:cs typeface="Calibri" pitchFamily="34" charset="-120"/>
              </a:rPr>
              <a:t>The Programme</a:t>
            </a:r>
            <a:endParaRPr lang="en-US" sz="1400" dirty="0"/>
          </a:p>
        </p:txBody>
      </p:sp>
      <p:sp>
        <p:nvSpPr>
          <p:cNvPr id="6" name="Shape 4"/>
          <p:cNvSpPr/>
          <p:nvPr/>
        </p:nvSpPr>
        <p:spPr>
          <a:xfrm>
            <a:off x="804672" y="2359152"/>
            <a:ext cx="91440" cy="91440"/>
          </a:xfrm>
          <a:prstGeom prst="ellipse">
            <a:avLst/>
          </a:prstGeom>
          <a:solidFill>
            <a:srgbClr val="E08E45"/>
          </a:solidFill>
          <a:ln/>
        </p:spPr>
        <p:txBody>
          <a:bodyPr/>
          <a:lstStyle/>
          <a:p>
            <a:endParaRPr lang="en-GB"/>
          </a:p>
        </p:txBody>
      </p:sp>
      <p:sp>
        <p:nvSpPr>
          <p:cNvPr id="7" name="Text 5"/>
          <p:cNvSpPr txBox="1"/>
          <p:nvPr/>
        </p:nvSpPr>
        <p:spPr>
          <a:xfrm>
            <a:off x="1005840" y="2194560"/>
            <a:ext cx="4754880" cy="868680"/>
          </a:xfrm>
          <a:prstGeom prst="rect">
            <a:avLst/>
          </a:prstGeom>
          <a:noFill/>
          <a:ln/>
        </p:spPr>
        <p:txBody>
          <a:bodyPr wrap="square" rtlCol="0" anchor="ctr"/>
          <a:lstStyle/>
          <a:p>
            <a:pPr marL="0" indent="0">
              <a:buNone/>
            </a:pPr>
            <a:r>
              <a:rPr lang="en-US" sz="1200" dirty="0">
                <a:solidFill>
                  <a:srgbClr val="26333A"/>
                </a:solidFill>
                <a:latin typeface="Calibri" pitchFamily="34" charset="0"/>
                <a:ea typeface="Calibri" pitchFamily="34" charset="-122"/>
                <a:cs typeface="Calibri" pitchFamily="34" charset="-120"/>
              </a:rPr>
              <a:t>£5.77m cross-government programme (2021-24) linking patients to nature-based activities  walking, gardening, food-growing across 7 test-and-learn sites</a:t>
            </a:r>
            <a:endParaRPr lang="en-US" sz="1200" dirty="0"/>
          </a:p>
        </p:txBody>
      </p:sp>
      <p:sp>
        <p:nvSpPr>
          <p:cNvPr id="8" name="Shape 6"/>
          <p:cNvSpPr/>
          <p:nvPr/>
        </p:nvSpPr>
        <p:spPr>
          <a:xfrm>
            <a:off x="804672" y="3273552"/>
            <a:ext cx="91440" cy="91440"/>
          </a:xfrm>
          <a:prstGeom prst="ellipse">
            <a:avLst/>
          </a:prstGeom>
          <a:solidFill>
            <a:srgbClr val="E08E45"/>
          </a:solidFill>
          <a:ln/>
        </p:spPr>
        <p:txBody>
          <a:bodyPr/>
          <a:lstStyle/>
          <a:p>
            <a:endParaRPr lang="en-GB"/>
          </a:p>
        </p:txBody>
      </p:sp>
      <p:sp>
        <p:nvSpPr>
          <p:cNvPr id="9" name="Text 7"/>
          <p:cNvSpPr txBox="1"/>
          <p:nvPr/>
        </p:nvSpPr>
        <p:spPr>
          <a:xfrm>
            <a:off x="1005840" y="3108960"/>
            <a:ext cx="4754880" cy="868680"/>
          </a:xfrm>
          <a:prstGeom prst="rect">
            <a:avLst/>
          </a:prstGeom>
          <a:noFill/>
          <a:ln/>
        </p:spPr>
        <p:txBody>
          <a:bodyPr wrap="square" rtlCol="0" anchor="ctr"/>
          <a:lstStyle/>
          <a:p>
            <a:pPr marL="0" indent="0">
              <a:buNone/>
            </a:pPr>
            <a:r>
              <a:rPr lang="en-US" sz="1200" dirty="0">
                <a:solidFill>
                  <a:srgbClr val="26333A"/>
                </a:solidFill>
                <a:latin typeface="Calibri" pitchFamily="34" charset="0"/>
                <a:ea typeface="Calibri" pitchFamily="34" charset="-122"/>
                <a:cs typeface="Calibri" pitchFamily="34" charset="-120"/>
              </a:rPr>
              <a:t>Independent national evaluation (2024) found positive mental health outcomes and £2.42 of social value per £1 invested (National Academy for Social Prescribing, 2025)</a:t>
            </a:r>
            <a:endParaRPr lang="en-US" sz="1200" dirty="0"/>
          </a:p>
        </p:txBody>
      </p:sp>
      <p:sp>
        <p:nvSpPr>
          <p:cNvPr id="10" name="Shape 8"/>
          <p:cNvSpPr/>
          <p:nvPr/>
        </p:nvSpPr>
        <p:spPr>
          <a:xfrm>
            <a:off x="804672" y="4187952"/>
            <a:ext cx="91440" cy="91440"/>
          </a:xfrm>
          <a:prstGeom prst="ellipse">
            <a:avLst/>
          </a:prstGeom>
          <a:solidFill>
            <a:srgbClr val="E08E45"/>
          </a:solidFill>
          <a:ln/>
        </p:spPr>
        <p:txBody>
          <a:bodyPr/>
          <a:lstStyle/>
          <a:p>
            <a:endParaRPr lang="en-GB"/>
          </a:p>
        </p:txBody>
      </p:sp>
      <p:sp>
        <p:nvSpPr>
          <p:cNvPr id="11" name="Text 9"/>
          <p:cNvSpPr txBox="1"/>
          <p:nvPr/>
        </p:nvSpPr>
        <p:spPr>
          <a:xfrm>
            <a:off x="1005840" y="4023360"/>
            <a:ext cx="4754880" cy="868680"/>
          </a:xfrm>
          <a:prstGeom prst="rect">
            <a:avLst/>
          </a:prstGeom>
          <a:noFill/>
          <a:ln/>
        </p:spPr>
        <p:txBody>
          <a:bodyPr wrap="square" rtlCol="0" anchor="ctr"/>
          <a:lstStyle/>
          <a:p>
            <a:pPr marL="0" indent="0">
              <a:buNone/>
            </a:pPr>
            <a:r>
              <a:rPr lang="en-US" sz="1200" dirty="0">
                <a:solidFill>
                  <a:srgbClr val="26333A"/>
                </a:solidFill>
                <a:latin typeface="Calibri" pitchFamily="34" charset="0"/>
                <a:ea typeface="Calibri" pitchFamily="34" charset="-122"/>
                <a:cs typeface="Calibri" pitchFamily="34" charset="-120"/>
              </a:rPr>
              <a:t>Frost et al. (2023) found people in deprived areas may have the most to gain, but also face the most access barriers</a:t>
            </a:r>
            <a:endParaRPr lang="en-US" sz="1200" dirty="0"/>
          </a:p>
        </p:txBody>
      </p:sp>
      <p:sp>
        <p:nvSpPr>
          <p:cNvPr id="12" name="Shape 10"/>
          <p:cNvSpPr/>
          <p:nvPr/>
        </p:nvSpPr>
        <p:spPr>
          <a:xfrm>
            <a:off x="6035040" y="1691640"/>
            <a:ext cx="5605272" cy="3246120"/>
          </a:xfrm>
          <a:prstGeom prst="roundRect">
            <a:avLst>
              <a:gd name="adj" fmla="val 2254"/>
            </a:avLst>
          </a:prstGeom>
          <a:solidFill>
            <a:srgbClr val="3D5A66"/>
          </a:solidFill>
          <a:ln/>
        </p:spPr>
        <p:txBody>
          <a:bodyPr/>
          <a:lstStyle/>
          <a:p>
            <a:endParaRPr lang="en-GB"/>
          </a:p>
        </p:txBody>
      </p:sp>
      <p:sp>
        <p:nvSpPr>
          <p:cNvPr id="13" name="Text 11"/>
          <p:cNvSpPr txBox="1"/>
          <p:nvPr/>
        </p:nvSpPr>
        <p:spPr>
          <a:xfrm>
            <a:off x="6263640" y="1828800"/>
            <a:ext cx="5120640" cy="365760"/>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Applying the Health Belief Model</a:t>
            </a:r>
            <a:endParaRPr lang="en-US" sz="1400" dirty="0"/>
          </a:p>
        </p:txBody>
      </p:sp>
      <p:sp>
        <p:nvSpPr>
          <p:cNvPr id="14" name="Text 12"/>
          <p:cNvSpPr txBox="1"/>
          <p:nvPr/>
        </p:nvSpPr>
        <p:spPr>
          <a:xfrm>
            <a:off x="6263640" y="2286000"/>
            <a:ext cx="5120640" cy="658368"/>
          </a:xfrm>
          <a:prstGeom prst="rect">
            <a:avLst/>
          </a:prstGeom>
          <a:noFill/>
          <a:ln/>
        </p:spPr>
        <p:txBody>
          <a:bodyPr wrap="square" rtlCol="0" anchor="ctr"/>
          <a:lstStyle/>
          <a:p>
            <a:pPr marL="0" indent="0">
              <a:buNone/>
            </a:pPr>
            <a:r>
              <a:rPr lang="en-US" sz="1200" b="1" dirty="0">
                <a:solidFill>
                  <a:srgbClr val="B4D9B0"/>
                </a:solidFill>
                <a:latin typeface="Calibri" pitchFamily="34" charset="0"/>
                <a:ea typeface="Calibri" pitchFamily="34" charset="-122"/>
                <a:cs typeface="Calibri" pitchFamily="34" charset="-120"/>
              </a:rPr>
              <a:t>Susceptibility &amp; severity:  </a:t>
            </a:r>
            <a:r>
              <a:rPr lang="en-US" sz="1200" dirty="0">
                <a:solidFill>
                  <a:srgbClr val="FFFFFF"/>
                </a:solidFill>
                <a:latin typeface="Calibri" pitchFamily="34" charset="0"/>
                <a:ea typeface="Calibri" pitchFamily="34" charset="-122"/>
                <a:cs typeface="Calibri" pitchFamily="34" charset="-120"/>
              </a:rPr>
              <a:t>Link worker discussion frames the personal impact of stress, anxiety or isolation</a:t>
            </a:r>
            <a:endParaRPr lang="en-US" sz="1200" dirty="0"/>
          </a:p>
        </p:txBody>
      </p:sp>
      <p:sp>
        <p:nvSpPr>
          <p:cNvPr id="15" name="Text 13"/>
          <p:cNvSpPr txBox="1"/>
          <p:nvPr/>
        </p:nvSpPr>
        <p:spPr>
          <a:xfrm>
            <a:off x="6263640" y="2980944"/>
            <a:ext cx="5120640" cy="658368"/>
          </a:xfrm>
          <a:prstGeom prst="rect">
            <a:avLst/>
          </a:prstGeom>
          <a:noFill/>
          <a:ln/>
        </p:spPr>
        <p:txBody>
          <a:bodyPr wrap="square" rtlCol="0" anchor="ctr"/>
          <a:lstStyle/>
          <a:p>
            <a:pPr marL="0" indent="0">
              <a:buNone/>
            </a:pPr>
            <a:r>
              <a:rPr lang="en-US" sz="1200" b="1" dirty="0">
                <a:solidFill>
                  <a:srgbClr val="B4D9B0"/>
                </a:solidFill>
                <a:latin typeface="Calibri" pitchFamily="34" charset="0"/>
                <a:ea typeface="Calibri" pitchFamily="34" charset="-122"/>
                <a:cs typeface="Calibri" pitchFamily="34" charset="-120"/>
              </a:rPr>
              <a:t>Perceived benefits:  </a:t>
            </a:r>
            <a:r>
              <a:rPr lang="en-US" sz="1200" dirty="0">
                <a:solidFill>
                  <a:srgbClr val="FFFFFF"/>
                </a:solidFill>
                <a:latin typeface="Calibri" pitchFamily="34" charset="0"/>
                <a:ea typeface="Calibri" pitchFamily="34" charset="-122"/>
                <a:cs typeface="Calibri" pitchFamily="34" charset="-120"/>
              </a:rPr>
              <a:t>Evidence of improved mood and reduced isolation from time in nature</a:t>
            </a:r>
            <a:endParaRPr lang="en-US" sz="1200" dirty="0"/>
          </a:p>
        </p:txBody>
      </p:sp>
      <p:sp>
        <p:nvSpPr>
          <p:cNvPr id="16" name="Text 14"/>
          <p:cNvSpPr txBox="1"/>
          <p:nvPr/>
        </p:nvSpPr>
        <p:spPr>
          <a:xfrm>
            <a:off x="6263640" y="3675888"/>
            <a:ext cx="5120640" cy="658368"/>
          </a:xfrm>
          <a:prstGeom prst="rect">
            <a:avLst/>
          </a:prstGeom>
          <a:noFill/>
          <a:ln/>
        </p:spPr>
        <p:txBody>
          <a:bodyPr wrap="square" rtlCol="0" anchor="ctr"/>
          <a:lstStyle/>
          <a:p>
            <a:pPr marL="0" indent="0">
              <a:buNone/>
            </a:pPr>
            <a:r>
              <a:rPr lang="en-US" sz="1200" b="1" dirty="0">
                <a:solidFill>
                  <a:srgbClr val="B4D9B0"/>
                </a:solidFill>
                <a:latin typeface="Calibri" pitchFamily="34" charset="0"/>
                <a:ea typeface="Calibri" pitchFamily="34" charset="-122"/>
                <a:cs typeface="Calibri" pitchFamily="34" charset="-120"/>
              </a:rPr>
              <a:t>Cues to action:  </a:t>
            </a:r>
            <a:r>
              <a:rPr lang="en-US" sz="1200" dirty="0">
                <a:solidFill>
                  <a:srgbClr val="FFFFFF"/>
                </a:solidFill>
                <a:latin typeface="Calibri" pitchFamily="34" charset="0"/>
                <a:ea typeface="Calibri" pitchFamily="34" charset="-122"/>
                <a:cs typeface="Calibri" pitchFamily="34" charset="-120"/>
              </a:rPr>
              <a:t>GP or link worker referral prompts a first, low-pressure group session</a:t>
            </a:r>
            <a:endParaRPr lang="en-US" sz="1200" dirty="0"/>
          </a:p>
        </p:txBody>
      </p:sp>
      <p:sp>
        <p:nvSpPr>
          <p:cNvPr id="17" name="Text 15"/>
          <p:cNvSpPr txBox="1"/>
          <p:nvPr/>
        </p:nvSpPr>
        <p:spPr>
          <a:xfrm>
            <a:off x="6263640" y="4370832"/>
            <a:ext cx="5120640" cy="658368"/>
          </a:xfrm>
          <a:prstGeom prst="rect">
            <a:avLst/>
          </a:prstGeom>
          <a:noFill/>
          <a:ln/>
        </p:spPr>
        <p:txBody>
          <a:bodyPr wrap="square" rtlCol="0" anchor="ctr"/>
          <a:lstStyle/>
          <a:p>
            <a:pPr marL="0" indent="0">
              <a:buNone/>
            </a:pPr>
            <a:r>
              <a:rPr lang="en-US" sz="1200" b="1" dirty="0">
                <a:solidFill>
                  <a:srgbClr val="B4D9B0"/>
                </a:solidFill>
                <a:latin typeface="Calibri" pitchFamily="34" charset="0"/>
                <a:ea typeface="Calibri" pitchFamily="34" charset="-122"/>
                <a:cs typeface="Calibri" pitchFamily="34" charset="-120"/>
              </a:rPr>
              <a:t>Barriers:  </a:t>
            </a:r>
            <a:r>
              <a:rPr lang="en-US" sz="1200" dirty="0">
                <a:solidFill>
                  <a:srgbClr val="FFFFFF"/>
                </a:solidFill>
                <a:latin typeface="Calibri" pitchFamily="34" charset="0"/>
                <a:ea typeface="Calibri" pitchFamily="34" charset="-122"/>
                <a:cs typeface="Calibri" pitchFamily="34" charset="-120"/>
              </a:rPr>
              <a:t>Transport, mobility, health anxiety and unfamiliarity limit uptake (Fixsen and Barrett, 2022)</a:t>
            </a:r>
            <a:endParaRPr lang="en-US" sz="1200" dirty="0"/>
          </a:p>
        </p:txBody>
      </p:sp>
      <p:sp>
        <p:nvSpPr>
          <p:cNvPr id="18" name="Shape 16"/>
          <p:cNvSpPr/>
          <p:nvPr/>
        </p:nvSpPr>
        <p:spPr>
          <a:xfrm>
            <a:off x="548640" y="5303520"/>
            <a:ext cx="11091672" cy="1554480"/>
          </a:xfrm>
          <a:prstGeom prst="roundRect">
            <a:avLst>
              <a:gd name="adj" fmla="val 9412"/>
            </a:avLst>
          </a:prstGeom>
          <a:solidFill>
            <a:srgbClr val="B4D9B0"/>
          </a:solidFill>
          <a:ln/>
        </p:spPr>
        <p:txBody>
          <a:bodyPr/>
          <a:lstStyle/>
          <a:p>
            <a:endParaRPr lang="en-GB"/>
          </a:p>
        </p:txBody>
      </p:sp>
      <p:sp>
        <p:nvSpPr>
          <p:cNvPr id="19" name="Text 17"/>
          <p:cNvSpPr txBox="1"/>
          <p:nvPr/>
        </p:nvSpPr>
        <p:spPr>
          <a:xfrm>
            <a:off x="777240" y="5303520"/>
            <a:ext cx="10607040" cy="1554480"/>
          </a:xfrm>
          <a:prstGeom prst="rect">
            <a:avLst/>
          </a:prstGeom>
          <a:noFill/>
          <a:ln/>
        </p:spPr>
        <p:txBody>
          <a:bodyPr wrap="square" rtlCol="0" anchor="ctr"/>
          <a:lstStyle/>
          <a:p>
            <a:pPr marL="0" indent="0">
              <a:buNone/>
            </a:pPr>
            <a:r>
              <a:rPr lang="en-US" b="1" dirty="0">
                <a:solidFill>
                  <a:srgbClr val="26333A"/>
                </a:solidFill>
                <a:latin typeface="Calibri" pitchFamily="34" charset="0"/>
                <a:ea typeface="Calibri" pitchFamily="34" charset="-122"/>
                <a:cs typeface="Calibri" pitchFamily="34" charset="-120"/>
              </a:rPr>
              <a:t>Challenge:  </a:t>
            </a:r>
            <a:r>
              <a:rPr lang="en-US" dirty="0">
                <a:solidFill>
                  <a:srgbClr val="26333A"/>
                </a:solidFill>
                <a:latin typeface="Calibri" pitchFamily="34" charset="0"/>
                <a:ea typeface="Calibri" pitchFamily="34" charset="-122"/>
                <a:cs typeface="Calibri" pitchFamily="34" charset="-120"/>
              </a:rPr>
              <a:t>geographic rollout of social prescribing link workers has not consistently matched areas of highest need, particularly deprived urban areas (Wilding et al., 2024)</a:t>
            </a:r>
            <a:endParaRPr lang="en-US"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8">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9144000" cy="320040"/>
          </a:xfrm>
          <a:prstGeom prst="rect">
            <a:avLst/>
          </a:prstGeom>
          <a:noFill/>
          <a:ln/>
        </p:spPr>
        <p:txBody>
          <a:bodyPr wrap="square" rtlCol="0" anchor="ctr"/>
          <a:lstStyle/>
          <a:p>
            <a:pPr marL="0" indent="0">
              <a:buNone/>
            </a:pPr>
            <a:r>
              <a:rPr lang="en-US" sz="1300" b="1" kern="0" spc="200" dirty="0">
                <a:solidFill>
                  <a:srgbClr val="7FB069"/>
                </a:solidFill>
                <a:latin typeface="Calibri" pitchFamily="34" charset="0"/>
                <a:ea typeface="Calibri" pitchFamily="34" charset="-122"/>
                <a:cs typeface="Calibri" pitchFamily="34" charset="-120"/>
              </a:rPr>
              <a:t>ACCESS AND EQUITY</a:t>
            </a:r>
            <a:endParaRPr lang="en-US" sz="1300" dirty="0"/>
          </a:p>
        </p:txBody>
      </p:sp>
      <p:sp>
        <p:nvSpPr>
          <p:cNvPr id="3" name="Text 1"/>
          <p:cNvSpPr txBox="1"/>
          <p:nvPr/>
        </p:nvSpPr>
        <p:spPr>
          <a:xfrm>
            <a:off x="640080" y="822960"/>
            <a:ext cx="10789920" cy="822960"/>
          </a:xfrm>
          <a:prstGeom prst="rect">
            <a:avLst/>
          </a:prstGeom>
          <a:noFill/>
          <a:ln/>
        </p:spPr>
        <p:txBody>
          <a:bodyPr wrap="square" rtlCol="0" anchor="ctr"/>
          <a:lstStyle/>
          <a:p>
            <a:pPr marL="0" indent="0">
              <a:buNone/>
            </a:pPr>
            <a:r>
              <a:rPr lang="en-US" sz="3000" b="1" dirty="0">
                <a:solidFill>
                  <a:srgbClr val="26333A"/>
                </a:solidFill>
                <a:latin typeface="Cambria" pitchFamily="34" charset="0"/>
                <a:ea typeface="Cambria" pitchFamily="34" charset="-122"/>
                <a:cs typeface="Cambria" pitchFamily="34" charset="-120"/>
              </a:rPr>
              <a:t>Social Determinants of Health</a:t>
            </a:r>
            <a:endParaRPr lang="en-US" sz="3000" dirty="0"/>
          </a:p>
        </p:txBody>
      </p:sp>
      <p:sp>
        <p:nvSpPr>
          <p:cNvPr id="4" name="Shape 2"/>
          <p:cNvSpPr/>
          <p:nvPr/>
        </p:nvSpPr>
        <p:spPr>
          <a:xfrm>
            <a:off x="548640" y="1691640"/>
            <a:ext cx="5349240" cy="3246120"/>
          </a:xfrm>
          <a:prstGeom prst="roundRect">
            <a:avLst>
              <a:gd name="adj" fmla="val 2254"/>
            </a:avLst>
          </a:prstGeom>
          <a:solidFill>
            <a:srgbClr val="F1F5F1"/>
          </a:solidFill>
          <a:ln/>
        </p:spPr>
        <p:txBody>
          <a:bodyPr/>
          <a:lstStyle/>
          <a:p>
            <a:endParaRPr lang="en-GB"/>
          </a:p>
        </p:txBody>
      </p:sp>
      <p:sp>
        <p:nvSpPr>
          <p:cNvPr id="5" name="Text 3"/>
          <p:cNvSpPr txBox="1"/>
          <p:nvPr/>
        </p:nvSpPr>
        <p:spPr>
          <a:xfrm>
            <a:off x="777240" y="1828800"/>
            <a:ext cx="4846320" cy="365760"/>
          </a:xfrm>
          <a:prstGeom prst="rect">
            <a:avLst/>
          </a:prstGeom>
          <a:noFill/>
          <a:ln/>
        </p:spPr>
        <p:txBody>
          <a:bodyPr wrap="square" rtlCol="0" anchor="ctr"/>
          <a:lstStyle/>
          <a:p>
            <a:pPr marL="0" indent="0">
              <a:buNone/>
            </a:pPr>
            <a:r>
              <a:rPr lang="en-US" sz="1400" b="1" dirty="0">
                <a:solidFill>
                  <a:srgbClr val="3D5A66"/>
                </a:solidFill>
                <a:latin typeface="Calibri" pitchFamily="34" charset="0"/>
                <a:ea typeface="Calibri" pitchFamily="34" charset="-122"/>
                <a:cs typeface="Calibri" pitchFamily="34" charset="-120"/>
              </a:rPr>
              <a:t>Definition and the Dahlgren and Whitehead Model (1991)</a:t>
            </a:r>
            <a:endParaRPr lang="en-US" sz="1400" dirty="0"/>
          </a:p>
        </p:txBody>
      </p:sp>
      <p:sp>
        <p:nvSpPr>
          <p:cNvPr id="6" name="Shape 4"/>
          <p:cNvSpPr/>
          <p:nvPr/>
        </p:nvSpPr>
        <p:spPr>
          <a:xfrm>
            <a:off x="804672" y="2240280"/>
            <a:ext cx="91440" cy="91440"/>
          </a:xfrm>
          <a:prstGeom prst="ellipse">
            <a:avLst/>
          </a:prstGeom>
          <a:solidFill>
            <a:srgbClr val="E08E45"/>
          </a:solidFill>
          <a:ln/>
        </p:spPr>
        <p:txBody>
          <a:bodyPr/>
          <a:lstStyle/>
          <a:p>
            <a:endParaRPr lang="en-GB"/>
          </a:p>
        </p:txBody>
      </p:sp>
      <p:sp>
        <p:nvSpPr>
          <p:cNvPr id="7" name="Text 5"/>
          <p:cNvSpPr txBox="1"/>
          <p:nvPr/>
        </p:nvSpPr>
        <p:spPr>
          <a:xfrm>
            <a:off x="1005840" y="2121408"/>
            <a:ext cx="4754880" cy="548640"/>
          </a:xfrm>
          <a:prstGeom prst="rect">
            <a:avLst/>
          </a:prstGeom>
          <a:noFill/>
          <a:ln/>
        </p:spPr>
        <p:txBody>
          <a:bodyPr wrap="square" rtlCol="0" anchor="ctr"/>
          <a:lstStyle/>
          <a:p>
            <a:pPr marL="0" indent="0">
              <a:buNone/>
            </a:pPr>
            <a:r>
              <a:rPr lang="en-US" sz="1100" dirty="0">
                <a:solidFill>
                  <a:srgbClr val="26333A"/>
                </a:solidFill>
                <a:latin typeface="Calibri" pitchFamily="34" charset="0"/>
                <a:ea typeface="Calibri" pitchFamily="34" charset="-122"/>
                <a:cs typeface="Calibri" pitchFamily="34" charset="-120"/>
              </a:rPr>
              <a:t>Social determinants are the conditions in which people are born, grow, live, work and age, shaped by how money, power and resources are distributed (Marmot et al., 2010)</a:t>
            </a:r>
            <a:endParaRPr lang="en-US" sz="1200" dirty="0"/>
          </a:p>
        </p:txBody>
      </p:sp>
      <p:sp>
        <p:nvSpPr>
          <p:cNvPr id="12" name="Shape 10"/>
          <p:cNvSpPr/>
          <p:nvPr/>
        </p:nvSpPr>
        <p:spPr>
          <a:xfrm>
            <a:off x="6035040" y="1691640"/>
            <a:ext cx="5605272" cy="3246120"/>
          </a:xfrm>
          <a:prstGeom prst="roundRect">
            <a:avLst>
              <a:gd name="adj" fmla="val 2254"/>
            </a:avLst>
          </a:prstGeom>
          <a:solidFill>
            <a:srgbClr val="3D5A66"/>
          </a:solidFill>
          <a:ln/>
        </p:spPr>
        <p:txBody>
          <a:bodyPr/>
          <a:lstStyle/>
          <a:p>
            <a:endParaRPr lang="en-GB"/>
          </a:p>
        </p:txBody>
      </p:sp>
      <p:sp>
        <p:nvSpPr>
          <p:cNvPr id="13" name="Text 11"/>
          <p:cNvSpPr txBox="1"/>
          <p:nvPr/>
        </p:nvSpPr>
        <p:spPr>
          <a:xfrm>
            <a:off x="6263640" y="1828800"/>
            <a:ext cx="5120640" cy="365760"/>
          </a:xfrm>
          <a:prstGeom prst="rect">
            <a:avLst/>
          </a:prstGeom>
          <a:noFill/>
          <a:ln/>
        </p:spPr>
        <p:txBody>
          <a:bodyPr wrap="square" rtlCol="0" anchor="ctr"/>
          <a:lstStyle/>
          <a:p>
            <a:pPr marL="0" indent="0">
              <a:buNone/>
            </a:pPr>
            <a:r>
              <a:rPr lang="en-US" sz="1400" b="1" dirty="0">
                <a:solidFill>
                  <a:srgbClr val="FFFFFF"/>
                </a:solidFill>
                <a:latin typeface="Calibri" pitchFamily="34" charset="0"/>
                <a:ea typeface="Calibri" pitchFamily="34" charset="-122"/>
                <a:cs typeface="Calibri" pitchFamily="34" charset="-120"/>
              </a:rPr>
              <a:t>The Marmot Reviews</a:t>
            </a:r>
            <a:endParaRPr lang="en-US" sz="1400" dirty="0"/>
          </a:p>
        </p:txBody>
      </p:sp>
      <p:sp>
        <p:nvSpPr>
          <p:cNvPr id="14" name="Text 12"/>
          <p:cNvSpPr txBox="1"/>
          <p:nvPr/>
        </p:nvSpPr>
        <p:spPr>
          <a:xfrm>
            <a:off x="6263640" y="2286000"/>
            <a:ext cx="5120640" cy="658368"/>
          </a:xfrm>
          <a:prstGeom prst="rect">
            <a:avLst/>
          </a:prstGeom>
          <a:noFill/>
          <a:ln/>
        </p:spPr>
        <p:txBody>
          <a:bodyPr wrap="square" rtlCol="0" anchor="ctr"/>
          <a:lstStyle/>
          <a:p>
            <a:pPr marL="0" indent="0">
              <a:buNone/>
            </a:pPr>
            <a:r>
              <a:rPr lang="en-US" sz="1200" b="1" dirty="0">
                <a:solidFill>
                  <a:srgbClr val="B4D9B0"/>
                </a:solidFill>
                <a:latin typeface="Calibri" pitchFamily="34" charset="0"/>
                <a:ea typeface="Calibri" pitchFamily="34" charset="-122"/>
                <a:cs typeface="Calibri" pitchFamily="34" charset="-120"/>
              </a:rPr>
              <a:t>Fair Society, Healthy Lives (2010):  </a:t>
            </a:r>
            <a:r>
              <a:rPr lang="en-US" sz="1200" dirty="0">
                <a:solidFill>
                  <a:srgbClr val="FFFFFF"/>
                </a:solidFill>
                <a:latin typeface="Calibri" pitchFamily="34" charset="0"/>
                <a:ea typeface="Calibri" pitchFamily="34" charset="-122"/>
                <a:cs typeface="Calibri" pitchFamily="34" charset="-120"/>
              </a:rPr>
              <a:t>health follows a social gradient; act universally, scaled to need (proportionate universalism)</a:t>
            </a:r>
            <a:endParaRPr lang="en-US" sz="1200" dirty="0"/>
          </a:p>
        </p:txBody>
      </p:sp>
      <p:sp>
        <p:nvSpPr>
          <p:cNvPr id="15" name="Text 13"/>
          <p:cNvSpPr txBox="1"/>
          <p:nvPr/>
        </p:nvSpPr>
        <p:spPr>
          <a:xfrm>
            <a:off x="6263640" y="2980944"/>
            <a:ext cx="5120640" cy="658368"/>
          </a:xfrm>
          <a:prstGeom prst="rect">
            <a:avLst/>
          </a:prstGeom>
          <a:noFill/>
          <a:ln/>
        </p:spPr>
        <p:txBody>
          <a:bodyPr wrap="square" rtlCol="0" anchor="ctr"/>
          <a:lstStyle/>
          <a:p>
            <a:pPr marL="0" indent="0">
              <a:buNone/>
            </a:pPr>
            <a:r>
              <a:rPr lang="en-US" sz="1200" b="1" dirty="0">
                <a:solidFill>
                  <a:srgbClr val="B4D9B0"/>
                </a:solidFill>
                <a:latin typeface="Calibri" pitchFamily="34" charset="0"/>
                <a:ea typeface="Calibri" pitchFamily="34" charset="-122"/>
                <a:cs typeface="Calibri" pitchFamily="34" charset="-120"/>
              </a:rPr>
              <a:t>10 Years On (2020):  </a:t>
            </a:r>
            <a:r>
              <a:rPr lang="en-US" sz="1200" dirty="0">
                <a:solidFill>
                  <a:srgbClr val="FFFFFF"/>
                </a:solidFill>
                <a:latin typeface="Calibri" pitchFamily="34" charset="0"/>
                <a:ea typeface="Calibri" pitchFamily="34" charset="-122"/>
                <a:cs typeface="Calibri" pitchFamily="34" charset="-120"/>
              </a:rPr>
              <a:t>life expectancy improvement stalled after 2010 and fell for women in the most deprived areas (Marmot et al., 2020)</a:t>
            </a:r>
            <a:endParaRPr lang="en-US" sz="1200" dirty="0"/>
          </a:p>
        </p:txBody>
      </p:sp>
      <p:sp>
        <p:nvSpPr>
          <p:cNvPr id="16" name="Text 14"/>
          <p:cNvSpPr txBox="1"/>
          <p:nvPr/>
        </p:nvSpPr>
        <p:spPr>
          <a:xfrm>
            <a:off x="6263640" y="3675888"/>
            <a:ext cx="5120640" cy="658368"/>
          </a:xfrm>
          <a:prstGeom prst="rect">
            <a:avLst/>
          </a:prstGeom>
          <a:noFill/>
          <a:ln/>
        </p:spPr>
        <p:txBody>
          <a:bodyPr wrap="square" rtlCol="0" anchor="ctr"/>
          <a:lstStyle/>
          <a:p>
            <a:pPr marL="0" indent="0">
              <a:buNone/>
            </a:pPr>
            <a:r>
              <a:rPr lang="en-US" sz="1200" b="1" dirty="0">
                <a:solidFill>
                  <a:srgbClr val="B4D9B0"/>
                </a:solidFill>
                <a:latin typeface="Calibri" pitchFamily="34" charset="0"/>
                <a:ea typeface="Calibri" pitchFamily="34" charset="-122"/>
                <a:cs typeface="Calibri" pitchFamily="34" charset="-120"/>
              </a:rPr>
              <a:t>Poor health:  </a:t>
            </a:r>
            <a:r>
              <a:rPr lang="en-US" sz="1200" dirty="0">
                <a:solidFill>
                  <a:srgbClr val="FFFFFF"/>
                </a:solidFill>
                <a:latin typeface="Calibri" pitchFamily="34" charset="0"/>
                <a:ea typeface="Calibri" pitchFamily="34" charset="-122"/>
                <a:cs typeface="Calibri" pitchFamily="34" charset="-120"/>
              </a:rPr>
              <a:t>time spent in poor health increased across England since 2010 (Marmot et al., 2020)</a:t>
            </a:r>
            <a:endParaRPr lang="en-US" sz="1200" dirty="0"/>
          </a:p>
        </p:txBody>
      </p:sp>
      <p:sp>
        <p:nvSpPr>
          <p:cNvPr id="17" name="Text 15"/>
          <p:cNvSpPr txBox="1"/>
          <p:nvPr/>
        </p:nvSpPr>
        <p:spPr>
          <a:xfrm>
            <a:off x="6263640" y="4370832"/>
            <a:ext cx="5120640" cy="658368"/>
          </a:xfrm>
          <a:prstGeom prst="rect">
            <a:avLst/>
          </a:prstGeom>
          <a:noFill/>
          <a:ln/>
        </p:spPr>
        <p:txBody>
          <a:bodyPr wrap="square" rtlCol="0" anchor="ctr"/>
          <a:lstStyle/>
          <a:p>
            <a:pPr marL="0" indent="0">
              <a:buNone/>
            </a:pPr>
            <a:r>
              <a:rPr lang="en-US" sz="1200" b="1" dirty="0">
                <a:solidFill>
                  <a:srgbClr val="B4D9B0"/>
                </a:solidFill>
                <a:latin typeface="Calibri" pitchFamily="34" charset="0"/>
                <a:ea typeface="Calibri" pitchFamily="34" charset="-122"/>
                <a:cs typeface="Calibri" pitchFamily="34" charset="-120"/>
              </a:rPr>
              <a:t>Mental health link:  </a:t>
            </a:r>
            <a:r>
              <a:rPr lang="en-US" sz="1200" dirty="0">
                <a:solidFill>
                  <a:srgbClr val="FFFFFF"/>
                </a:solidFill>
                <a:latin typeface="Calibri" pitchFamily="34" charset="0"/>
                <a:ea typeface="Calibri" pitchFamily="34" charset="-122"/>
                <a:cs typeface="Calibri" pitchFamily="34" charset="-120"/>
              </a:rPr>
              <a:t>over a quarter of 8–16s with a probable disorder had parents unable to afford outside activities (Newlove-Delgado et al., 2023)</a:t>
            </a:r>
            <a:endParaRPr lang="en-US" sz="1200" dirty="0"/>
          </a:p>
        </p:txBody>
      </p:sp>
      <p:sp>
        <p:nvSpPr>
          <p:cNvPr id="18" name="Shape 16"/>
          <p:cNvSpPr/>
          <p:nvPr/>
        </p:nvSpPr>
        <p:spPr>
          <a:xfrm>
            <a:off x="548640" y="5303520"/>
            <a:ext cx="11091672" cy="1554480"/>
          </a:xfrm>
          <a:prstGeom prst="roundRect">
            <a:avLst>
              <a:gd name="adj" fmla="val 9412"/>
            </a:avLst>
          </a:prstGeom>
          <a:solidFill>
            <a:srgbClr val="B4D9B0"/>
          </a:solidFill>
          <a:ln/>
        </p:spPr>
        <p:txBody>
          <a:bodyPr/>
          <a:lstStyle/>
          <a:p>
            <a:endParaRPr lang="en-GB"/>
          </a:p>
        </p:txBody>
      </p:sp>
      <p:sp>
        <p:nvSpPr>
          <p:cNvPr id="19" name="Text 17"/>
          <p:cNvSpPr txBox="1"/>
          <p:nvPr/>
        </p:nvSpPr>
        <p:spPr>
          <a:xfrm>
            <a:off x="777240" y="5303520"/>
            <a:ext cx="10607040" cy="1554480"/>
          </a:xfrm>
          <a:prstGeom prst="rect">
            <a:avLst/>
          </a:prstGeom>
          <a:noFill/>
          <a:ln/>
        </p:spPr>
        <p:txBody>
          <a:bodyPr wrap="square" rtlCol="0" anchor="ctr"/>
          <a:lstStyle/>
          <a:p>
            <a:pPr marL="0" indent="0">
              <a:buNone/>
            </a:pPr>
            <a:r>
              <a:rPr lang="en-US" b="1" dirty="0">
                <a:solidFill>
                  <a:srgbClr val="26333A"/>
                </a:solidFill>
                <a:latin typeface="Calibri" pitchFamily="34" charset="0"/>
                <a:ea typeface="Calibri" pitchFamily="34" charset="-122"/>
                <a:cs typeface="Calibri" pitchFamily="34" charset="-120"/>
              </a:rPr>
              <a:t>Critical point:  </a:t>
            </a:r>
            <a:r>
              <a:rPr lang="en-US" dirty="0">
                <a:solidFill>
                  <a:srgbClr val="26333A"/>
                </a:solidFill>
                <a:latin typeface="Calibri" pitchFamily="34" charset="0"/>
                <a:ea typeface="Calibri" pitchFamily="34" charset="-122"/>
                <a:cs typeface="Calibri" pitchFamily="34" charset="-120"/>
              </a:rPr>
              <a:t>Dahlgren and Whitehead show where inequalities come from, but not how to act on them. Marmot's proportionate universalism supplies the how, and it is exactly what link worker rollout has lacked (Wilding et al., 2024).</a:t>
            </a:r>
            <a:endParaRPr lang="en-US" dirty="0"/>
          </a:p>
        </p:txBody>
      </p:sp>
      <p:sp>
        <p:nvSpPr>
          <p:cNvPr id="20" name="Rainbow layer 1"/>
          <p:cNvSpPr/>
          <p:nvPr/>
        </p:nvSpPr>
        <p:spPr>
          <a:xfrm>
            <a:off x="1120140" y="2724912"/>
            <a:ext cx="4206240" cy="4206240"/>
          </a:xfrm>
          <a:prstGeom prst="blockArc">
            <a:avLst>
              <a:gd name="adj1" fmla="val 10800000"/>
              <a:gd name="adj2" fmla="val 0"/>
              <a:gd name="adj3" fmla="val 8586"/>
            </a:avLst>
          </a:prstGeom>
          <a:solidFill>
            <a:srgbClr val="D9EAD1"/>
          </a:solidFill>
          <a:ln w="19050">
            <a:solidFill>
              <a:srgbClr val="FFFFFF"/>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1" name="Rainbow label 1"/>
          <p:cNvSpPr txBox="1"/>
          <p:nvPr/>
        </p:nvSpPr>
        <p:spPr>
          <a:xfrm>
            <a:off x="2034539" y="2752344"/>
            <a:ext cx="2377440" cy="306323"/>
          </a:xfrm>
          <a:prstGeom prst="rect">
            <a:avLst/>
          </a:prstGeom>
          <a:noFill/>
        </p:spPr>
        <p:txBody>
          <a:bodyPr wrap="square" lIns="0" tIns="0" rIns="0" bIns="0" anchor="ctr">
            <a:spAutoFit/>
          </a:bodyPr>
          <a:lstStyle/>
          <a:p>
            <a:pPr algn="ctr"/>
            <a:r>
              <a:rPr sz="800" b="1" i="0">
                <a:solidFill>
                  <a:srgbClr val="26333A"/>
                </a:solidFill>
                <a:latin typeface="Calibri"/>
              </a:rPr>
              <a:t>Socio-economic, cultural and</a:t>
            </a:r>
          </a:p>
          <a:p>
            <a:pPr algn="ctr"/>
            <a:r>
              <a:rPr sz="800" b="1" i="0">
                <a:solidFill>
                  <a:srgbClr val="26333A"/>
                </a:solidFill>
                <a:latin typeface="Calibri"/>
              </a:rPr>
              <a:t>environmental conditions</a:t>
            </a:r>
          </a:p>
        </p:txBody>
      </p:sp>
      <p:sp>
        <p:nvSpPr>
          <p:cNvPr id="22" name="Rainbow layer 2"/>
          <p:cNvSpPr/>
          <p:nvPr/>
        </p:nvSpPr>
        <p:spPr>
          <a:xfrm>
            <a:off x="1481328" y="3086100"/>
            <a:ext cx="3483863" cy="3483863"/>
          </a:xfrm>
          <a:prstGeom prst="blockArc">
            <a:avLst>
              <a:gd name="adj1" fmla="val 10800000"/>
              <a:gd name="adj2" fmla="val 0"/>
              <a:gd name="adj3" fmla="val 10367"/>
            </a:avLst>
          </a:prstGeom>
          <a:solidFill>
            <a:srgbClr val="B5D6A6"/>
          </a:solidFill>
          <a:ln w="19050">
            <a:solidFill>
              <a:srgbClr val="FFFFFF"/>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3" name="Rainbow label 2"/>
          <p:cNvSpPr txBox="1"/>
          <p:nvPr/>
        </p:nvSpPr>
        <p:spPr>
          <a:xfrm>
            <a:off x="2034539" y="3113532"/>
            <a:ext cx="2377440" cy="306323"/>
          </a:xfrm>
          <a:prstGeom prst="rect">
            <a:avLst/>
          </a:prstGeom>
          <a:noFill/>
        </p:spPr>
        <p:txBody>
          <a:bodyPr wrap="square" lIns="0" tIns="0" rIns="0" bIns="0" anchor="ctr">
            <a:spAutoFit/>
          </a:bodyPr>
          <a:lstStyle/>
          <a:p>
            <a:pPr algn="ctr"/>
            <a:r>
              <a:rPr sz="900" b="1" i="0">
                <a:solidFill>
                  <a:srgbClr val="26333A"/>
                </a:solidFill>
                <a:latin typeface="Calibri"/>
              </a:rPr>
              <a:t>Living and working conditions</a:t>
            </a:r>
          </a:p>
        </p:txBody>
      </p:sp>
      <p:sp>
        <p:nvSpPr>
          <p:cNvPr id="24" name="Rainbow layer 3"/>
          <p:cNvSpPr/>
          <p:nvPr/>
        </p:nvSpPr>
        <p:spPr>
          <a:xfrm>
            <a:off x="1842516" y="3447288"/>
            <a:ext cx="2761487" cy="2761487"/>
          </a:xfrm>
          <a:prstGeom prst="blockArc">
            <a:avLst>
              <a:gd name="adj1" fmla="val 10800000"/>
              <a:gd name="adj2" fmla="val 0"/>
              <a:gd name="adj3" fmla="val 13079"/>
            </a:avLst>
          </a:prstGeom>
          <a:solidFill>
            <a:srgbClr val="7FB069"/>
          </a:solidFill>
          <a:ln w="19050">
            <a:solidFill>
              <a:srgbClr val="FFFFFF"/>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5" name="Rainbow label 3"/>
          <p:cNvSpPr txBox="1"/>
          <p:nvPr/>
        </p:nvSpPr>
        <p:spPr>
          <a:xfrm>
            <a:off x="2034539" y="3474720"/>
            <a:ext cx="2377440" cy="306323"/>
          </a:xfrm>
          <a:prstGeom prst="rect">
            <a:avLst/>
          </a:prstGeom>
          <a:noFill/>
        </p:spPr>
        <p:txBody>
          <a:bodyPr wrap="square" lIns="0" tIns="0" rIns="0" bIns="0" anchor="ctr">
            <a:spAutoFit/>
          </a:bodyPr>
          <a:lstStyle/>
          <a:p>
            <a:pPr algn="ctr"/>
            <a:r>
              <a:rPr sz="900" b="1" i="0">
                <a:solidFill>
                  <a:srgbClr val="FFFFFF"/>
                </a:solidFill>
                <a:latin typeface="Calibri"/>
              </a:rPr>
              <a:t>Social and community networks</a:t>
            </a:r>
          </a:p>
        </p:txBody>
      </p:sp>
      <p:sp>
        <p:nvSpPr>
          <p:cNvPr id="26" name="Rainbow layer 4"/>
          <p:cNvSpPr/>
          <p:nvPr/>
        </p:nvSpPr>
        <p:spPr>
          <a:xfrm>
            <a:off x="2203704" y="3808476"/>
            <a:ext cx="2039112" cy="2039112"/>
          </a:xfrm>
          <a:prstGeom prst="blockArc">
            <a:avLst>
              <a:gd name="adj1" fmla="val 10800000"/>
              <a:gd name="adj2" fmla="val 0"/>
              <a:gd name="adj3" fmla="val 17713"/>
            </a:avLst>
          </a:prstGeom>
          <a:solidFill>
            <a:srgbClr val="5E866E"/>
          </a:solidFill>
          <a:ln w="19050">
            <a:solidFill>
              <a:srgbClr val="FFFFFF"/>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7" name="Rainbow label 4"/>
          <p:cNvSpPr txBox="1"/>
          <p:nvPr/>
        </p:nvSpPr>
        <p:spPr>
          <a:xfrm>
            <a:off x="2034539" y="3835908"/>
            <a:ext cx="2377440" cy="306323"/>
          </a:xfrm>
          <a:prstGeom prst="rect">
            <a:avLst/>
          </a:prstGeom>
          <a:noFill/>
        </p:spPr>
        <p:txBody>
          <a:bodyPr wrap="square" lIns="0" tIns="0" rIns="0" bIns="0" anchor="ctr">
            <a:spAutoFit/>
          </a:bodyPr>
          <a:lstStyle/>
          <a:p>
            <a:pPr algn="ctr"/>
            <a:r>
              <a:rPr sz="900" b="1" i="0">
                <a:solidFill>
                  <a:srgbClr val="FFFFFF"/>
                </a:solidFill>
                <a:latin typeface="Calibri"/>
              </a:rPr>
              <a:t>Individual lifestyle factors</a:t>
            </a:r>
          </a:p>
        </p:txBody>
      </p:sp>
      <p:sp>
        <p:nvSpPr>
          <p:cNvPr id="28" name="Rainbow core"/>
          <p:cNvSpPr/>
          <p:nvPr/>
        </p:nvSpPr>
        <p:spPr>
          <a:xfrm>
            <a:off x="2564891" y="4169664"/>
            <a:ext cx="1316736" cy="1316736"/>
          </a:xfrm>
          <a:prstGeom prst="blockArc">
            <a:avLst>
              <a:gd name="adj1" fmla="val 10800000"/>
              <a:gd name="adj2" fmla="val 0"/>
              <a:gd name="adj3" fmla="val 50000"/>
            </a:avLst>
          </a:prstGeom>
          <a:solidFill>
            <a:srgbClr val="3D5A66"/>
          </a:solidFill>
          <a:ln w="19050">
            <a:solidFill>
              <a:srgbClr val="FFFFFF"/>
            </a:solidFill>
          </a:ln>
          <a:effectLst/>
        </p:spPr>
        <p:style>
          <a:lnRef idx="1">
            <a:schemeClr val="accent1"/>
          </a:lnRef>
          <a:fillRef idx="3">
            <a:schemeClr val="accent1"/>
          </a:fillRef>
          <a:effectRef idx="2">
            <a:schemeClr val="accent1"/>
          </a:effectRef>
          <a:fontRef idx="minor">
            <a:schemeClr val="lt1"/>
          </a:fontRef>
        </p:style>
        <p:txBody>
          <a:bodyPr rtlCol="0" anchor="ctr"/>
          <a:lstStyle/>
          <a:p>
            <a:pPr algn="ctr"/>
            <a:endParaRPr/>
          </a:p>
        </p:txBody>
      </p:sp>
      <p:sp>
        <p:nvSpPr>
          <p:cNvPr id="29" name="Rainbow core label"/>
          <p:cNvSpPr txBox="1"/>
          <p:nvPr/>
        </p:nvSpPr>
        <p:spPr>
          <a:xfrm>
            <a:off x="2628900" y="4370832"/>
            <a:ext cx="1188720" cy="411480"/>
          </a:xfrm>
          <a:prstGeom prst="rect">
            <a:avLst/>
          </a:prstGeom>
          <a:noFill/>
        </p:spPr>
        <p:txBody>
          <a:bodyPr wrap="square" lIns="0" tIns="0" rIns="0" bIns="0" anchor="ctr">
            <a:spAutoFit/>
          </a:bodyPr>
          <a:lstStyle/>
          <a:p>
            <a:pPr algn="ctr"/>
            <a:r>
              <a:rPr sz="800" b="1" i="0">
                <a:solidFill>
                  <a:srgbClr val="FFFFFF"/>
                </a:solidFill>
                <a:latin typeface="Calibri"/>
              </a:rPr>
              <a:t>Age, sex and</a:t>
            </a:r>
          </a:p>
          <a:p>
            <a:pPr algn="ctr"/>
            <a:r>
              <a:rPr sz="800" b="1" i="0">
                <a:solidFill>
                  <a:srgbClr val="FFFFFF"/>
                </a:solidFill>
                <a:latin typeface="Calibri"/>
              </a:rPr>
              <a:t>hereditary factors</a:t>
            </a: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9">
    <p:bg>
      <p:bgPr>
        <a:solidFill>
          <a:srgbClr val="FFFFFF"/>
        </a:solidFill>
        <a:effectLst/>
      </p:bgPr>
    </p:bg>
    <p:spTree>
      <p:nvGrpSpPr>
        <p:cNvPr id="1" name=""/>
        <p:cNvGrpSpPr/>
        <p:nvPr/>
      </p:nvGrpSpPr>
      <p:grpSpPr>
        <a:xfrm>
          <a:off x="0" y="0"/>
          <a:ext cx="0" cy="0"/>
          <a:chOff x="0" y="0"/>
          <a:chExt cx="0" cy="0"/>
        </a:xfrm>
      </p:grpSpPr>
      <p:sp>
        <p:nvSpPr>
          <p:cNvPr id="3" name="Text 1"/>
          <p:cNvSpPr txBox="1"/>
          <p:nvPr/>
        </p:nvSpPr>
        <p:spPr>
          <a:xfrm>
            <a:off x="548640" y="0"/>
            <a:ext cx="10789920" cy="850392"/>
          </a:xfrm>
          <a:prstGeom prst="rect">
            <a:avLst/>
          </a:prstGeom>
          <a:noFill/>
          <a:ln/>
        </p:spPr>
        <p:txBody>
          <a:bodyPr wrap="square" rtlCol="0" anchor="ctr"/>
          <a:lstStyle/>
          <a:p>
            <a:pPr marL="0" indent="0">
              <a:buNone/>
            </a:pPr>
            <a:r>
              <a:rPr lang="en-US" sz="1600" b="1" dirty="0">
                <a:solidFill>
                  <a:srgbClr val="26333A"/>
                </a:solidFill>
                <a:latin typeface="Cambria" pitchFamily="34" charset="0"/>
                <a:ea typeface="Cambria" pitchFamily="34" charset="-122"/>
                <a:cs typeface="Cambria" pitchFamily="34" charset="-120"/>
              </a:rPr>
              <a:t>Equity and Access in Mental Health Care</a:t>
            </a:r>
            <a:endParaRPr lang="en-US" sz="1600" dirty="0"/>
          </a:p>
        </p:txBody>
      </p:sp>
      <p:sp>
        <p:nvSpPr>
          <p:cNvPr id="4" name="Shape 2"/>
          <p:cNvSpPr/>
          <p:nvPr/>
        </p:nvSpPr>
        <p:spPr>
          <a:xfrm>
            <a:off x="548640" y="1691640"/>
            <a:ext cx="5440680" cy="4846320"/>
          </a:xfrm>
          <a:prstGeom prst="roundRect">
            <a:avLst>
              <a:gd name="adj" fmla="val 1739"/>
            </a:avLst>
          </a:prstGeom>
          <a:solidFill>
            <a:srgbClr val="F1F5F1"/>
          </a:solidFill>
          <a:ln/>
        </p:spPr>
        <p:txBody>
          <a:bodyPr/>
          <a:lstStyle/>
          <a:p>
            <a:endParaRPr/>
          </a:p>
        </p:txBody>
      </p:sp>
      <p:sp>
        <p:nvSpPr>
          <p:cNvPr id="7" name="Text 4"/>
          <p:cNvSpPr txBox="1"/>
          <p:nvPr/>
        </p:nvSpPr>
        <p:spPr>
          <a:xfrm>
            <a:off x="1737360" y="1993392"/>
            <a:ext cx="4023360" cy="594360"/>
          </a:xfrm>
          <a:prstGeom prst="rect">
            <a:avLst/>
          </a:prstGeom>
          <a:noFill/>
          <a:ln/>
        </p:spPr>
        <p:txBody>
          <a:bodyPr wrap="square" rtlCol="0" anchor="ctr"/>
          <a:lstStyle/>
          <a:p>
            <a:pPr marL="0" indent="0">
              <a:buNone/>
            </a:pPr>
            <a:r>
              <a:rPr lang="en-US" sz="1600" b="1" dirty="0">
                <a:solidFill>
                  <a:srgbClr val="3D5A66"/>
                </a:solidFill>
                <a:latin typeface="Cambria" pitchFamily="34" charset="0"/>
                <a:ea typeface="Cambria" pitchFamily="34" charset="-122"/>
                <a:cs typeface="Cambria" pitchFamily="34" charset="-120"/>
              </a:rPr>
              <a:t>Who Gets Access</a:t>
            </a:r>
            <a:endParaRPr lang="en-US" sz="1600" dirty="0"/>
          </a:p>
        </p:txBody>
      </p:sp>
      <p:sp>
        <p:nvSpPr>
          <p:cNvPr id="8" name="Shape 5"/>
          <p:cNvSpPr/>
          <p:nvPr/>
        </p:nvSpPr>
        <p:spPr>
          <a:xfrm>
            <a:off x="841248" y="2862072"/>
            <a:ext cx="91440" cy="91440"/>
          </a:xfrm>
          <a:prstGeom prst="ellipse">
            <a:avLst/>
          </a:prstGeom>
          <a:solidFill>
            <a:srgbClr val="7FB069"/>
          </a:solidFill>
          <a:ln/>
        </p:spPr>
        <p:txBody>
          <a:bodyPr/>
          <a:lstStyle/>
          <a:p>
            <a:endParaRPr/>
          </a:p>
        </p:txBody>
      </p:sp>
      <p:sp>
        <p:nvSpPr>
          <p:cNvPr id="9" name="Text 6"/>
          <p:cNvSpPr txBox="1"/>
          <p:nvPr/>
        </p:nvSpPr>
        <p:spPr>
          <a:xfrm>
            <a:off x="1051560" y="2697480"/>
            <a:ext cx="4709160" cy="1005840"/>
          </a:xfrm>
          <a:prstGeom prst="rect">
            <a:avLst/>
          </a:prstGeom>
          <a:noFill/>
          <a:ln/>
        </p:spPr>
        <p:txBody>
          <a:bodyPr wrap="square" rtlCol="0" anchor="ctr"/>
          <a:lstStyle/>
          <a:p>
            <a:pPr marL="0" indent="0">
              <a:buNone/>
            </a:pPr>
            <a:r>
              <a:rPr lang="en-US" sz="1600" dirty="0">
                <a:solidFill>
                  <a:srgbClr val="26333A"/>
                </a:solidFill>
                <a:latin typeface="Calibri" pitchFamily="34" charset="0"/>
                <a:ea typeface="Calibri" pitchFamily="34" charset="-122"/>
                <a:cs typeface="Calibri" pitchFamily="34" charset="-120"/>
              </a:rPr>
              <a:t>Demand for mental health services is highest in more deprived communities, yet link workers have not been rolled out in proportion to need (Wilding et al., 2024)</a:t>
            </a:r>
            <a:endParaRPr lang="en-US" sz="1600" dirty="0"/>
          </a:p>
        </p:txBody>
      </p:sp>
      <p:sp>
        <p:nvSpPr>
          <p:cNvPr id="10" name="Shape 7"/>
          <p:cNvSpPr/>
          <p:nvPr/>
        </p:nvSpPr>
        <p:spPr>
          <a:xfrm>
            <a:off x="841248" y="3913632"/>
            <a:ext cx="91440" cy="91440"/>
          </a:xfrm>
          <a:prstGeom prst="ellipse">
            <a:avLst/>
          </a:prstGeom>
          <a:solidFill>
            <a:srgbClr val="7FB069"/>
          </a:solidFill>
          <a:ln/>
        </p:spPr>
        <p:txBody>
          <a:bodyPr/>
          <a:lstStyle/>
          <a:p>
            <a:endParaRPr/>
          </a:p>
        </p:txBody>
      </p:sp>
      <p:sp>
        <p:nvSpPr>
          <p:cNvPr id="11" name="Text 8"/>
          <p:cNvSpPr txBox="1"/>
          <p:nvPr/>
        </p:nvSpPr>
        <p:spPr>
          <a:xfrm>
            <a:off x="1051560" y="3749040"/>
            <a:ext cx="4709160" cy="1005840"/>
          </a:xfrm>
          <a:prstGeom prst="rect">
            <a:avLst/>
          </a:prstGeom>
          <a:noFill/>
          <a:ln/>
        </p:spPr>
        <p:txBody>
          <a:bodyPr wrap="square" rtlCol="0" anchor="ctr"/>
          <a:lstStyle/>
          <a:p>
            <a:pPr marL="0" indent="0">
              <a:buNone/>
            </a:pPr>
            <a:r>
              <a:rPr lang="en-US" sz="1600" dirty="0">
                <a:solidFill>
                  <a:srgbClr val="26333A"/>
                </a:solidFill>
                <a:latin typeface="Calibri" pitchFamily="34" charset="0"/>
                <a:ea typeface="Calibri" pitchFamily="34" charset="-122"/>
                <a:cs typeface="Calibri" pitchFamily="34" charset="-120"/>
              </a:rPr>
              <a:t>Recovery rates through NHS Talking Therapies are lower for disabled people and some ethnic minority groups (The King's Fund, 2024b)</a:t>
            </a:r>
            <a:endParaRPr lang="en-US" sz="1600" dirty="0"/>
          </a:p>
        </p:txBody>
      </p:sp>
      <p:sp>
        <p:nvSpPr>
          <p:cNvPr id="12" name="Shape 9"/>
          <p:cNvSpPr/>
          <p:nvPr/>
        </p:nvSpPr>
        <p:spPr>
          <a:xfrm>
            <a:off x="841248" y="4965192"/>
            <a:ext cx="91440" cy="91440"/>
          </a:xfrm>
          <a:prstGeom prst="ellipse">
            <a:avLst/>
          </a:prstGeom>
          <a:solidFill>
            <a:srgbClr val="7FB069"/>
          </a:solidFill>
          <a:ln/>
        </p:spPr>
        <p:txBody>
          <a:bodyPr/>
          <a:lstStyle/>
          <a:p>
            <a:endParaRPr/>
          </a:p>
        </p:txBody>
      </p:sp>
      <p:sp>
        <p:nvSpPr>
          <p:cNvPr id="13" name="Text 10"/>
          <p:cNvSpPr txBox="1"/>
          <p:nvPr/>
        </p:nvSpPr>
        <p:spPr>
          <a:xfrm>
            <a:off x="1051560" y="4800600"/>
            <a:ext cx="4709160" cy="1005840"/>
          </a:xfrm>
          <a:prstGeom prst="rect">
            <a:avLst/>
          </a:prstGeom>
          <a:noFill/>
          <a:ln/>
        </p:spPr>
        <p:txBody>
          <a:bodyPr wrap="square" rtlCol="0" anchor="ctr"/>
          <a:lstStyle/>
          <a:p>
            <a:pPr marL="0" indent="0">
              <a:buNone/>
            </a:pPr>
            <a:r>
              <a:rPr lang="en-US" sz="1600" dirty="0">
                <a:solidFill>
                  <a:srgbClr val="26333A"/>
                </a:solidFill>
                <a:latin typeface="Calibri" pitchFamily="34" charset="0"/>
                <a:ea typeface="Calibri" pitchFamily="34" charset="-122"/>
                <a:cs typeface="Calibri" pitchFamily="34" charset="-120"/>
              </a:rPr>
              <a:t>LGBT adults report higher rates of poor mental health and lower wellbeing than the general population (The King's Fund, 2024b)</a:t>
            </a:r>
            <a:endParaRPr lang="en-US" sz="1600" dirty="0"/>
          </a:p>
        </p:txBody>
      </p:sp>
      <p:sp>
        <p:nvSpPr>
          <p:cNvPr id="14" name="Shape 11"/>
          <p:cNvSpPr/>
          <p:nvPr/>
        </p:nvSpPr>
        <p:spPr>
          <a:xfrm>
            <a:off x="6199632" y="1691640"/>
            <a:ext cx="5440680" cy="4846320"/>
          </a:xfrm>
          <a:prstGeom prst="roundRect">
            <a:avLst>
              <a:gd name="adj" fmla="val 1739"/>
            </a:avLst>
          </a:prstGeom>
          <a:solidFill>
            <a:srgbClr val="F1F5F1"/>
          </a:solidFill>
          <a:ln/>
        </p:spPr>
        <p:txBody>
          <a:bodyPr/>
          <a:lstStyle/>
          <a:p>
            <a:endParaRPr/>
          </a:p>
        </p:txBody>
      </p:sp>
      <p:sp>
        <p:nvSpPr>
          <p:cNvPr id="17" name="Text 13"/>
          <p:cNvSpPr txBox="1"/>
          <p:nvPr/>
        </p:nvSpPr>
        <p:spPr>
          <a:xfrm>
            <a:off x="7388352" y="1993392"/>
            <a:ext cx="4023360" cy="594360"/>
          </a:xfrm>
          <a:prstGeom prst="rect">
            <a:avLst/>
          </a:prstGeom>
          <a:noFill/>
          <a:ln/>
        </p:spPr>
        <p:txBody>
          <a:bodyPr wrap="square" rtlCol="0" anchor="ctr"/>
          <a:lstStyle/>
          <a:p>
            <a:pPr marL="0" indent="0">
              <a:buNone/>
            </a:pPr>
            <a:r>
              <a:rPr lang="en-US" sz="1600" b="1" dirty="0">
                <a:solidFill>
                  <a:srgbClr val="3D5A66"/>
                </a:solidFill>
                <a:latin typeface="Cambria" pitchFamily="34" charset="0"/>
                <a:ea typeface="Cambria" pitchFamily="34" charset="-122"/>
                <a:cs typeface="Cambria" pitchFamily="34" charset="-120"/>
              </a:rPr>
              <a:t>Who Is Detained</a:t>
            </a:r>
            <a:endParaRPr lang="en-US" sz="1600" dirty="0"/>
          </a:p>
        </p:txBody>
      </p:sp>
      <p:sp>
        <p:nvSpPr>
          <p:cNvPr id="20" name="Shape 16"/>
          <p:cNvSpPr/>
          <p:nvPr/>
        </p:nvSpPr>
        <p:spPr>
          <a:xfrm>
            <a:off x="6492240" y="4416552"/>
            <a:ext cx="91440" cy="91440"/>
          </a:xfrm>
          <a:prstGeom prst="ellipse">
            <a:avLst/>
          </a:prstGeom>
          <a:solidFill>
            <a:srgbClr val="7FB069"/>
          </a:solidFill>
          <a:ln/>
        </p:spPr>
        <p:txBody>
          <a:bodyPr/>
          <a:lstStyle/>
          <a:p>
            <a:endParaRPr/>
          </a:p>
        </p:txBody>
      </p:sp>
      <p:sp>
        <p:nvSpPr>
          <p:cNvPr id="21" name="Text 17"/>
          <p:cNvSpPr txBox="1"/>
          <p:nvPr/>
        </p:nvSpPr>
        <p:spPr>
          <a:xfrm>
            <a:off x="6702552" y="4251960"/>
            <a:ext cx="4709160" cy="1005840"/>
          </a:xfrm>
          <a:prstGeom prst="rect">
            <a:avLst/>
          </a:prstGeom>
          <a:noFill/>
          <a:ln/>
        </p:spPr>
        <p:txBody>
          <a:bodyPr wrap="square" rtlCol="0" anchor="ctr"/>
          <a:lstStyle/>
          <a:p>
            <a:pPr marL="0" indent="0">
              <a:buNone/>
            </a:pPr>
            <a:r>
              <a:rPr lang="en-US" sz="1600" dirty="0">
                <a:solidFill>
                  <a:srgbClr val="26333A"/>
                </a:solidFill>
                <a:latin typeface="Calibri" pitchFamily="34" charset="0"/>
                <a:ea typeface="Calibri" pitchFamily="34" charset="-122"/>
                <a:cs typeface="Calibri" pitchFamily="34" charset="-120"/>
              </a:rPr>
              <a:t>A national framework (PCREF) requires mental health trusts to become actively anti-racist, but most frontline staff surveyed had not heard of it (Care Quality Commission, 2026)</a:t>
            </a:r>
            <a:endParaRPr lang="en-US" sz="1600" dirty="0"/>
          </a:p>
        </p:txBody>
      </p:sp>
      <p:sp>
        <p:nvSpPr>
          <p:cNvPr id="22" name="Shape 18"/>
          <p:cNvSpPr/>
          <p:nvPr/>
        </p:nvSpPr>
        <p:spPr>
          <a:xfrm>
            <a:off x="6492240" y="5468112"/>
            <a:ext cx="91440" cy="91440"/>
          </a:xfrm>
          <a:prstGeom prst="ellipse">
            <a:avLst/>
          </a:prstGeom>
          <a:solidFill>
            <a:srgbClr val="7FB069"/>
          </a:solidFill>
          <a:ln/>
        </p:spPr>
        <p:txBody>
          <a:bodyPr/>
          <a:lstStyle/>
          <a:p>
            <a:endParaRPr/>
          </a:p>
        </p:txBody>
      </p:sp>
      <p:sp>
        <p:nvSpPr>
          <p:cNvPr id="23" name="Text 19"/>
          <p:cNvSpPr txBox="1"/>
          <p:nvPr/>
        </p:nvSpPr>
        <p:spPr>
          <a:xfrm>
            <a:off x="6702552" y="5303520"/>
            <a:ext cx="4709160" cy="1005840"/>
          </a:xfrm>
          <a:prstGeom prst="rect">
            <a:avLst/>
          </a:prstGeom>
          <a:noFill/>
          <a:ln/>
        </p:spPr>
        <p:txBody>
          <a:bodyPr wrap="square" rtlCol="0" anchor="ctr"/>
          <a:lstStyle/>
          <a:p>
            <a:pPr marL="0" indent="0">
              <a:buNone/>
            </a:pPr>
            <a:r>
              <a:rPr lang="en-US" sz="1600" dirty="0">
                <a:solidFill>
                  <a:srgbClr val="26333A"/>
                </a:solidFill>
                <a:latin typeface="Calibri" pitchFamily="34" charset="0"/>
                <a:ea typeface="Calibri" pitchFamily="34" charset="-122"/>
                <a:cs typeface="Calibri" pitchFamily="34" charset="-120"/>
              </a:rPr>
              <a:t>The Mental Health Act 2025 aims to address these disparities, but change will be gradual and resource-dependent</a:t>
            </a:r>
            <a:endParaRPr lang="en-US" sz="1600" dirty="0"/>
          </a:p>
        </p:txBody>
      </p:sp>
      <p:graphicFrame>
        <p:nvGraphicFramePr>
          <p:cNvPr id="24" name="CTO chart"/>
          <p:cNvGraphicFramePr>
            <a:graphicFrameLocks noGrp="1"/>
          </p:cNvGraphicFramePr>
          <p:nvPr/>
        </p:nvGraphicFramePr>
        <p:xfrm>
          <a:off x="6492240" y="2852928"/>
          <a:ext cx="4937760" cy="1143000"/>
        </p:xfrm>
        <a:graphic>
          <a:graphicData uri="http://schemas.openxmlformats.org/drawingml/2006/chart">
            <c:chart xmlns:c="http://schemas.openxmlformats.org/drawingml/2006/chart" xmlns:r="http://schemas.openxmlformats.org/officeDocument/2006/relationships" r:id="rId3"/>
          </a:graphicData>
        </a:graphic>
      </p:graphicFrame>
      <p:sp>
        <p:nvSpPr>
          <p:cNvPr id="25" name="CTO chart title"/>
          <p:cNvSpPr txBox="1"/>
          <p:nvPr/>
        </p:nvSpPr>
        <p:spPr>
          <a:xfrm>
            <a:off x="6492240" y="2697480"/>
            <a:ext cx="4937760" cy="201168"/>
          </a:xfrm>
          <a:prstGeom prst="rect">
            <a:avLst/>
          </a:prstGeom>
          <a:noFill/>
        </p:spPr>
        <p:txBody>
          <a:bodyPr wrap="square" lIns="0" tIns="0" rIns="0" bIns="0" anchor="ctr">
            <a:spAutoFit/>
          </a:bodyPr>
          <a:lstStyle/>
          <a:p>
            <a:pPr algn="l"/>
            <a:r>
              <a:rPr sz="1100" b="1" i="0">
                <a:solidFill>
                  <a:srgbClr val="3D5A66"/>
                </a:solidFill>
                <a:latin typeface="Calibri"/>
              </a:rPr>
              <a:t>New Community Treatment Orders per 100,000 people, 2024/25</a:t>
            </a:r>
          </a:p>
        </p:txBody>
      </p:sp>
      <p:sp>
        <p:nvSpPr>
          <p:cNvPr id="26" name="CTO chart caption"/>
          <p:cNvSpPr txBox="1"/>
          <p:nvPr/>
        </p:nvSpPr>
        <p:spPr>
          <a:xfrm>
            <a:off x="6492240" y="3995928"/>
            <a:ext cx="4937760" cy="201168"/>
          </a:xfrm>
          <a:prstGeom prst="rect">
            <a:avLst/>
          </a:prstGeom>
          <a:noFill/>
        </p:spPr>
        <p:txBody>
          <a:bodyPr wrap="square" lIns="0" tIns="0" rIns="0" bIns="0" anchor="ctr">
            <a:spAutoFit/>
          </a:bodyPr>
          <a:lstStyle/>
          <a:p>
            <a:pPr algn="l"/>
            <a:r>
              <a:rPr sz="1000" b="0" i="1">
                <a:solidFill>
                  <a:srgbClr val="26333A"/>
                </a:solidFill>
                <a:latin typeface="Calibri"/>
              </a:rPr>
              <a:t>Black people: over 8 times the White rate (NHS England, 2025)</a:t>
            </a:r>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7">
    <p:bg>
      <p:bgPr>
        <a:solidFill>
          <a:srgbClr val="FFFFFF"/>
        </a:solidFill>
        <a:effectLst/>
      </p:bgPr>
    </p:bg>
    <p:spTree>
      <p:nvGrpSpPr>
        <p:cNvPr id="1" name=""/>
        <p:cNvGrpSpPr/>
        <p:nvPr/>
      </p:nvGrpSpPr>
      <p:grpSpPr>
        <a:xfrm>
          <a:off x="0" y="0"/>
          <a:ext cx="0" cy="0"/>
          <a:chOff x="0" y="0"/>
          <a:chExt cx="0" cy="0"/>
        </a:xfrm>
      </p:grpSpPr>
      <p:sp>
        <p:nvSpPr>
          <p:cNvPr id="3" name="Text 1"/>
          <p:cNvSpPr txBox="1"/>
          <p:nvPr/>
        </p:nvSpPr>
        <p:spPr>
          <a:xfrm>
            <a:off x="548640" y="0"/>
            <a:ext cx="10789920" cy="685800"/>
          </a:xfrm>
          <a:prstGeom prst="rect">
            <a:avLst/>
          </a:prstGeom>
          <a:noFill/>
          <a:ln/>
        </p:spPr>
        <p:txBody>
          <a:bodyPr wrap="square" rtlCol="0" anchor="ctr"/>
          <a:lstStyle/>
          <a:p>
            <a:pPr marL="0" indent="0">
              <a:buNone/>
            </a:pPr>
            <a:r>
              <a:rPr lang="en-US" sz="2000" b="1" dirty="0">
                <a:solidFill>
                  <a:srgbClr val="26333A"/>
                </a:solidFill>
                <a:latin typeface="Cambria" pitchFamily="34" charset="0"/>
                <a:ea typeface="Cambria" pitchFamily="34" charset="-122"/>
                <a:cs typeface="Cambria" pitchFamily="34" charset="-120"/>
              </a:rPr>
              <a:t>Social Processes, Media and Ideologies</a:t>
            </a:r>
            <a:endParaRPr lang="en-US" sz="2000" dirty="0"/>
          </a:p>
        </p:txBody>
      </p:sp>
      <p:sp>
        <p:nvSpPr>
          <p:cNvPr id="4" name="Shape 2"/>
          <p:cNvSpPr/>
          <p:nvPr/>
        </p:nvSpPr>
        <p:spPr>
          <a:xfrm>
            <a:off x="490310" y="1828799"/>
            <a:ext cx="2688336" cy="4872626"/>
          </a:xfrm>
          <a:prstGeom prst="roundRect">
            <a:avLst>
              <a:gd name="adj" fmla="val 2721"/>
            </a:avLst>
          </a:prstGeom>
          <a:solidFill>
            <a:srgbClr val="F1F5F1"/>
          </a:solidFill>
          <a:ln/>
        </p:spPr>
        <p:txBody>
          <a:bodyPr/>
          <a:lstStyle/>
          <a:p>
            <a:endParaRPr lang="en-GB"/>
          </a:p>
        </p:txBody>
      </p:sp>
      <p:sp>
        <p:nvSpPr>
          <p:cNvPr id="7" name="Text 4"/>
          <p:cNvSpPr txBox="1"/>
          <p:nvPr/>
        </p:nvSpPr>
        <p:spPr>
          <a:xfrm>
            <a:off x="713232" y="3154680"/>
            <a:ext cx="2359152" cy="685800"/>
          </a:xfrm>
          <a:prstGeom prst="rect">
            <a:avLst/>
          </a:prstGeom>
          <a:noFill/>
          <a:ln/>
        </p:spPr>
        <p:txBody>
          <a:bodyPr wrap="square" rtlCol="0" anchor="t"/>
          <a:lstStyle/>
          <a:p>
            <a:pPr marL="0" indent="0" algn="ctr">
              <a:buNone/>
            </a:pPr>
            <a:r>
              <a:rPr lang="en-US" sz="2000" b="1" dirty="0">
                <a:solidFill>
                  <a:srgbClr val="3D5A66"/>
                </a:solidFill>
                <a:latin typeface="Cambria" pitchFamily="34" charset="0"/>
                <a:ea typeface="Cambria" pitchFamily="34" charset="-122"/>
                <a:cs typeface="Cambria" pitchFamily="34" charset="-120"/>
              </a:rPr>
              <a:t>Stigma</a:t>
            </a:r>
            <a:endParaRPr lang="en-US" sz="2000" dirty="0"/>
          </a:p>
        </p:txBody>
      </p:sp>
      <p:sp>
        <p:nvSpPr>
          <p:cNvPr id="8" name="Text 5"/>
          <p:cNvSpPr txBox="1"/>
          <p:nvPr/>
        </p:nvSpPr>
        <p:spPr>
          <a:xfrm>
            <a:off x="713232" y="3794760"/>
            <a:ext cx="2359152" cy="1600200"/>
          </a:xfrm>
          <a:prstGeom prst="rect">
            <a:avLst/>
          </a:prstGeom>
          <a:noFill/>
          <a:ln/>
        </p:spPr>
        <p:txBody>
          <a:bodyPr wrap="square" rtlCol="0" anchor="t"/>
          <a:lstStyle/>
          <a:p>
            <a:pPr marL="0" indent="0" algn="ctr">
              <a:buNone/>
            </a:pPr>
            <a:r>
              <a:rPr lang="en-US" sz="2000" dirty="0">
                <a:solidFill>
                  <a:srgbClr val="26333A"/>
                </a:solidFill>
                <a:latin typeface="Calibri" pitchFamily="34" charset="0"/>
                <a:ea typeface="Calibri" pitchFamily="34" charset="-122"/>
                <a:cs typeface="Calibri" pitchFamily="34" charset="-120"/>
              </a:rPr>
              <a:t>A social process that delays help-seeking; many people describe stigma as worse than the illness itself (Thornicroft et al., 2022).</a:t>
            </a:r>
            <a:endParaRPr lang="en-US" sz="2000" dirty="0"/>
          </a:p>
        </p:txBody>
      </p:sp>
      <p:sp>
        <p:nvSpPr>
          <p:cNvPr id="9" name="Shape 6"/>
          <p:cNvSpPr/>
          <p:nvPr/>
        </p:nvSpPr>
        <p:spPr>
          <a:xfrm>
            <a:off x="3374136" y="1828799"/>
            <a:ext cx="2688336" cy="4872625"/>
          </a:xfrm>
          <a:prstGeom prst="roundRect">
            <a:avLst>
              <a:gd name="adj" fmla="val 2721"/>
            </a:avLst>
          </a:prstGeom>
          <a:solidFill>
            <a:srgbClr val="F1F5F1"/>
          </a:solidFill>
          <a:ln/>
        </p:spPr>
        <p:txBody>
          <a:bodyPr/>
          <a:lstStyle/>
          <a:p>
            <a:endParaRPr lang="en-GB"/>
          </a:p>
        </p:txBody>
      </p:sp>
      <p:sp>
        <p:nvSpPr>
          <p:cNvPr id="12" name="Text 8"/>
          <p:cNvSpPr txBox="1"/>
          <p:nvPr/>
        </p:nvSpPr>
        <p:spPr>
          <a:xfrm>
            <a:off x="3538728" y="3154680"/>
            <a:ext cx="2359152" cy="685800"/>
          </a:xfrm>
          <a:prstGeom prst="rect">
            <a:avLst/>
          </a:prstGeom>
          <a:noFill/>
          <a:ln/>
        </p:spPr>
        <p:txBody>
          <a:bodyPr wrap="square" rtlCol="0" anchor="t"/>
          <a:lstStyle/>
          <a:p>
            <a:pPr marL="0" indent="0" algn="ctr">
              <a:buNone/>
            </a:pPr>
            <a:r>
              <a:rPr lang="en-US" sz="2000" b="1" dirty="0">
                <a:solidFill>
                  <a:srgbClr val="3D5A66"/>
                </a:solidFill>
                <a:latin typeface="Cambria" pitchFamily="34" charset="0"/>
                <a:ea typeface="Cambria" pitchFamily="34" charset="-122"/>
                <a:cs typeface="Cambria" pitchFamily="34" charset="-120"/>
              </a:rPr>
              <a:t>News Media</a:t>
            </a:r>
            <a:endParaRPr lang="en-US" sz="2000" dirty="0"/>
          </a:p>
        </p:txBody>
      </p:sp>
      <p:sp>
        <p:nvSpPr>
          <p:cNvPr id="13" name="Text 9"/>
          <p:cNvSpPr txBox="1"/>
          <p:nvPr/>
        </p:nvSpPr>
        <p:spPr>
          <a:xfrm>
            <a:off x="3538728" y="3794760"/>
            <a:ext cx="2359152" cy="1463040"/>
          </a:xfrm>
          <a:prstGeom prst="rect">
            <a:avLst/>
          </a:prstGeom>
          <a:noFill/>
          <a:ln/>
        </p:spPr>
        <p:txBody>
          <a:bodyPr wrap="square" rtlCol="0" anchor="t"/>
          <a:lstStyle/>
          <a:p>
            <a:pPr marL="0" indent="0" algn="ctr">
              <a:buNone/>
            </a:pPr>
            <a:r>
              <a:rPr lang="en-US" sz="2000" dirty="0">
                <a:solidFill>
                  <a:srgbClr val="26333A"/>
                </a:solidFill>
                <a:latin typeface="Calibri" pitchFamily="34" charset="0"/>
                <a:ea typeface="Calibri" pitchFamily="34" charset="-122"/>
                <a:cs typeface="Calibri" pitchFamily="34" charset="-120"/>
              </a:rPr>
              <a:t>Coverage linking mental illness with violence fuels fear, while responsible reporting can reduce stigma (Thornicroft et al., 2022).</a:t>
            </a:r>
            <a:endParaRPr lang="en-US" sz="2000" dirty="0"/>
          </a:p>
        </p:txBody>
      </p:sp>
      <p:sp>
        <p:nvSpPr>
          <p:cNvPr id="17" name="Text 12"/>
          <p:cNvSpPr txBox="1"/>
          <p:nvPr/>
        </p:nvSpPr>
        <p:spPr>
          <a:xfrm>
            <a:off x="6364224" y="3154680"/>
            <a:ext cx="2359152" cy="685800"/>
          </a:xfrm>
          <a:prstGeom prst="rect">
            <a:avLst/>
          </a:prstGeom>
          <a:noFill/>
          <a:ln/>
        </p:spPr>
        <p:txBody>
          <a:bodyPr wrap="square" rtlCol="0" anchor="t"/>
          <a:lstStyle/>
          <a:p>
            <a:pPr marL="0" indent="0" algn="ctr">
              <a:buNone/>
            </a:pPr>
            <a:r>
              <a:rPr lang="en-US" sz="2000" b="1" dirty="0">
                <a:solidFill>
                  <a:srgbClr val="3D5A66"/>
                </a:solidFill>
                <a:latin typeface="Cambria" pitchFamily="34" charset="0"/>
                <a:ea typeface="Cambria" pitchFamily="34" charset="-122"/>
                <a:cs typeface="Cambria" pitchFamily="34" charset="-120"/>
              </a:rPr>
              <a:t>Social Media</a:t>
            </a:r>
            <a:endParaRPr lang="en-US" sz="2000" dirty="0"/>
          </a:p>
        </p:txBody>
      </p:sp>
      <p:sp>
        <p:nvSpPr>
          <p:cNvPr id="19" name="Shape 14"/>
          <p:cNvSpPr/>
          <p:nvPr/>
        </p:nvSpPr>
        <p:spPr>
          <a:xfrm>
            <a:off x="9025128" y="1828799"/>
            <a:ext cx="2688336" cy="4872625"/>
          </a:xfrm>
          <a:prstGeom prst="roundRect">
            <a:avLst>
              <a:gd name="adj" fmla="val 2721"/>
            </a:avLst>
          </a:prstGeom>
          <a:solidFill>
            <a:srgbClr val="F1F5F1"/>
          </a:solidFill>
          <a:ln/>
        </p:spPr>
        <p:txBody>
          <a:bodyPr/>
          <a:lstStyle/>
          <a:p>
            <a:endParaRPr lang="en-GB"/>
          </a:p>
        </p:txBody>
      </p:sp>
      <p:sp>
        <p:nvSpPr>
          <p:cNvPr id="22" name="Text 16"/>
          <p:cNvSpPr txBox="1"/>
          <p:nvPr/>
        </p:nvSpPr>
        <p:spPr>
          <a:xfrm>
            <a:off x="9189720" y="3154680"/>
            <a:ext cx="2359152" cy="685800"/>
          </a:xfrm>
          <a:prstGeom prst="rect">
            <a:avLst/>
          </a:prstGeom>
          <a:noFill/>
          <a:ln/>
        </p:spPr>
        <p:txBody>
          <a:bodyPr wrap="square" rtlCol="0" anchor="t"/>
          <a:lstStyle/>
          <a:p>
            <a:pPr marL="0" indent="0" algn="ctr">
              <a:buNone/>
            </a:pPr>
            <a:r>
              <a:rPr lang="en-US" sz="2000" b="1" dirty="0">
                <a:solidFill>
                  <a:srgbClr val="3D5A66"/>
                </a:solidFill>
                <a:latin typeface="Cambria" pitchFamily="34" charset="0"/>
                <a:ea typeface="Cambria" pitchFamily="34" charset="-122"/>
                <a:cs typeface="Cambria" pitchFamily="34" charset="-120"/>
              </a:rPr>
              <a:t>Ideologies</a:t>
            </a:r>
            <a:endParaRPr lang="en-US" sz="2000" dirty="0"/>
          </a:p>
        </p:txBody>
      </p:sp>
      <p:sp>
        <p:nvSpPr>
          <p:cNvPr id="23" name="Text 17"/>
          <p:cNvSpPr txBox="1"/>
          <p:nvPr/>
        </p:nvSpPr>
        <p:spPr>
          <a:xfrm>
            <a:off x="9189720" y="3794760"/>
            <a:ext cx="2359152" cy="1463040"/>
          </a:xfrm>
          <a:prstGeom prst="rect">
            <a:avLst/>
          </a:prstGeom>
          <a:noFill/>
          <a:ln/>
        </p:spPr>
        <p:txBody>
          <a:bodyPr wrap="square" rtlCol="0" anchor="t"/>
          <a:lstStyle/>
          <a:p>
            <a:pPr marL="0" indent="0" algn="ctr">
              <a:buNone/>
            </a:pPr>
            <a:r>
              <a:rPr lang="en-US" sz="2000" dirty="0">
                <a:solidFill>
                  <a:srgbClr val="26333A"/>
                </a:solidFill>
                <a:latin typeface="Calibri" pitchFamily="34" charset="0"/>
                <a:ea typeface="Calibri" pitchFamily="34" charset="-122"/>
                <a:cs typeface="Calibri" pitchFamily="34" charset="-120"/>
              </a:rPr>
              <a:t>Individualist and biomedical framings locate problems in the person; Marmot et al. (2020) link post-2010 austerity to stalled health gains.</a:t>
            </a:r>
            <a:endParaRPr lang="en-US" sz="2000" dirty="0"/>
          </a:p>
        </p:txBody>
      </p:sp>
      <p:graphicFrame>
        <p:nvGraphicFramePr>
          <p:cNvPr id="24" name="MHCYP chart"/>
          <p:cNvGraphicFramePr>
            <a:graphicFrameLocks noGrp="1"/>
          </p:cNvGraphicFramePr>
          <p:nvPr/>
        </p:nvGraphicFramePr>
        <p:xfrm>
          <a:off x="6291072" y="3703320"/>
          <a:ext cx="2505456" cy="2057400"/>
        </p:xfrm>
        <a:graphic>
          <a:graphicData uri="http://schemas.openxmlformats.org/drawingml/2006/chart">
            <c:chart xmlns:c="http://schemas.openxmlformats.org/drawingml/2006/chart" xmlns:r="http://schemas.openxmlformats.org/officeDocument/2006/relationships" r:id="rId3"/>
          </a:graphicData>
        </a:graphic>
      </p:graphicFrame>
      <p:sp>
        <p:nvSpPr>
          <p:cNvPr id="25" name="MHCYP caption"/>
          <p:cNvSpPr txBox="1"/>
          <p:nvPr/>
        </p:nvSpPr>
        <p:spPr>
          <a:xfrm>
            <a:off x="6327648" y="5788152"/>
            <a:ext cx="2432304" cy="685800"/>
          </a:xfrm>
          <a:prstGeom prst="rect">
            <a:avLst/>
          </a:prstGeom>
          <a:noFill/>
        </p:spPr>
        <p:txBody>
          <a:bodyPr wrap="square" lIns="0" tIns="0" rIns="0" bIns="0" anchor="ctr">
            <a:spAutoFit/>
          </a:bodyPr>
          <a:lstStyle/>
          <a:p>
            <a:pPr algn="ctr"/>
            <a:r>
              <a:rPr sz="1000" b="0" i="1">
                <a:solidFill>
                  <a:srgbClr val="26333A"/>
                </a:solidFill>
                <a:latin typeface="Calibri"/>
              </a:rPr>
              <a:t>8–16-year-olds with a probable mental disorder</a:t>
            </a:r>
          </a:p>
          <a:p>
            <a:pPr algn="ctr"/>
            <a:r>
              <a:rPr sz="1000" b="0" i="1">
                <a:solidFill>
                  <a:srgbClr val="26333A"/>
                </a:solidFill>
                <a:latin typeface="Calibri"/>
              </a:rPr>
              <a:t>(Newlove-Delgado et al., 2023)</a:t>
            </a: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0">
    <p:bg>
      <p:bgPr>
        <a:solidFill>
          <a:srgbClr val="FFFFFF"/>
        </a:solidFill>
        <a:effectLst/>
      </p:bgPr>
    </p:bg>
    <p:spTree>
      <p:nvGrpSpPr>
        <p:cNvPr id="1" name=""/>
        <p:cNvGrpSpPr/>
        <p:nvPr/>
      </p:nvGrpSpPr>
      <p:grpSpPr>
        <a:xfrm>
          <a:off x="0" y="0"/>
          <a:ext cx="0" cy="0"/>
          <a:chOff x="0" y="0"/>
          <a:chExt cx="0" cy="0"/>
        </a:xfrm>
      </p:grpSpPr>
      <p:sp>
        <p:nvSpPr>
          <p:cNvPr id="3" name="Text 1"/>
          <p:cNvSpPr txBox="1"/>
          <p:nvPr/>
        </p:nvSpPr>
        <p:spPr>
          <a:xfrm>
            <a:off x="548640" y="0"/>
            <a:ext cx="10789920" cy="1078992"/>
          </a:xfrm>
          <a:prstGeom prst="rect">
            <a:avLst/>
          </a:prstGeom>
          <a:noFill/>
          <a:ln/>
        </p:spPr>
        <p:txBody>
          <a:bodyPr wrap="square" rtlCol="0" anchor="ctr"/>
          <a:lstStyle/>
          <a:p>
            <a:pPr marL="0" indent="0">
              <a:buNone/>
            </a:pPr>
            <a:r>
              <a:rPr lang="en-US" b="1" dirty="0">
                <a:solidFill>
                  <a:srgbClr val="26333A"/>
                </a:solidFill>
                <a:latin typeface="Cambria" pitchFamily="34" charset="0"/>
                <a:ea typeface="Cambria" pitchFamily="34" charset="-122"/>
                <a:cs typeface="Cambria" pitchFamily="34" charset="-120"/>
              </a:rPr>
              <a:t>Recommendations for Equitable, Sustainable Delivery</a:t>
            </a:r>
            <a:endParaRPr lang="en-US" dirty="0"/>
          </a:p>
        </p:txBody>
      </p:sp>
      <p:sp>
        <p:nvSpPr>
          <p:cNvPr id="4" name="Shape 2"/>
          <p:cNvSpPr/>
          <p:nvPr/>
        </p:nvSpPr>
        <p:spPr>
          <a:xfrm>
            <a:off x="548640" y="1783080"/>
            <a:ext cx="5440680" cy="1920240"/>
          </a:xfrm>
          <a:prstGeom prst="roundRect">
            <a:avLst>
              <a:gd name="adj" fmla="val 3810"/>
            </a:avLst>
          </a:prstGeom>
          <a:solidFill>
            <a:srgbClr val="F1F5F1"/>
          </a:solidFill>
          <a:ln/>
        </p:spPr>
        <p:txBody>
          <a:bodyPr/>
          <a:lstStyle/>
          <a:p>
            <a:endParaRPr lang="en-GB"/>
          </a:p>
        </p:txBody>
      </p:sp>
      <p:sp>
        <p:nvSpPr>
          <p:cNvPr id="5" name="Text 3"/>
          <p:cNvSpPr txBox="1"/>
          <p:nvPr/>
        </p:nvSpPr>
        <p:spPr>
          <a:xfrm>
            <a:off x="777240" y="1920240"/>
            <a:ext cx="1097280" cy="822960"/>
          </a:xfrm>
          <a:prstGeom prst="rect">
            <a:avLst/>
          </a:prstGeom>
          <a:noFill/>
          <a:ln/>
        </p:spPr>
        <p:txBody>
          <a:bodyPr wrap="square" rtlCol="0" anchor="ctr"/>
          <a:lstStyle/>
          <a:p>
            <a:pPr marL="0" indent="0">
              <a:buNone/>
            </a:pPr>
            <a:r>
              <a:rPr lang="en-US" b="1" dirty="0">
                <a:solidFill>
                  <a:srgbClr val="B4D9B0"/>
                </a:solidFill>
                <a:latin typeface="Cambria" pitchFamily="34" charset="0"/>
                <a:ea typeface="Cambria" pitchFamily="34" charset="-122"/>
                <a:cs typeface="Cambria" pitchFamily="34" charset="-120"/>
              </a:rPr>
              <a:t>01</a:t>
            </a:r>
            <a:endParaRPr lang="en-US" dirty="0"/>
          </a:p>
        </p:txBody>
      </p:sp>
      <p:sp>
        <p:nvSpPr>
          <p:cNvPr id="6" name="Text 4"/>
          <p:cNvSpPr txBox="1"/>
          <p:nvPr/>
        </p:nvSpPr>
        <p:spPr>
          <a:xfrm>
            <a:off x="1783080" y="1947672"/>
            <a:ext cx="3977640" cy="685800"/>
          </a:xfrm>
          <a:prstGeom prst="rect">
            <a:avLst/>
          </a:prstGeom>
          <a:noFill/>
          <a:ln/>
        </p:spPr>
        <p:txBody>
          <a:bodyPr wrap="square" rtlCol="0" anchor="t"/>
          <a:lstStyle/>
          <a:p>
            <a:pPr marL="0" indent="0">
              <a:buNone/>
            </a:pPr>
            <a:r>
              <a:rPr lang="en-US" b="1" dirty="0">
                <a:solidFill>
                  <a:srgbClr val="3D5A66"/>
                </a:solidFill>
                <a:latin typeface="Calibri" pitchFamily="34" charset="0"/>
                <a:ea typeface="Calibri" pitchFamily="34" charset="-122"/>
                <a:cs typeface="Calibri" pitchFamily="34" charset="-120"/>
              </a:rPr>
              <a:t>Target link worker recruitment at areas of highest need</a:t>
            </a:r>
            <a:endParaRPr lang="en-US" dirty="0"/>
          </a:p>
        </p:txBody>
      </p:sp>
      <p:sp>
        <p:nvSpPr>
          <p:cNvPr id="7" name="Text 5"/>
          <p:cNvSpPr txBox="1"/>
          <p:nvPr/>
        </p:nvSpPr>
        <p:spPr>
          <a:xfrm>
            <a:off x="1783080" y="2651760"/>
            <a:ext cx="3977640" cy="960120"/>
          </a:xfrm>
          <a:prstGeom prst="rect">
            <a:avLst/>
          </a:prstGeom>
          <a:noFill/>
          <a:ln/>
        </p:spPr>
        <p:txBody>
          <a:bodyPr wrap="square" rtlCol="0" anchor="t"/>
          <a:lstStyle/>
          <a:p>
            <a:pPr marL="0" indent="0">
              <a:buNone/>
            </a:pPr>
            <a:r>
              <a:rPr lang="en-US" dirty="0">
                <a:solidFill>
                  <a:srgbClr val="26333A"/>
                </a:solidFill>
                <a:latin typeface="Calibri" pitchFamily="34" charset="0"/>
                <a:ea typeface="Calibri" pitchFamily="34" charset="-122"/>
                <a:cs typeface="Calibri" pitchFamily="34" charset="-120"/>
              </a:rPr>
              <a:t>Direct new posts toward deprived, under-served PCNs rather than an even national spread (Wilding et al., 2024).</a:t>
            </a:r>
            <a:endParaRPr lang="en-US" dirty="0"/>
          </a:p>
        </p:txBody>
      </p:sp>
      <p:sp>
        <p:nvSpPr>
          <p:cNvPr id="8" name="Shape 6"/>
          <p:cNvSpPr/>
          <p:nvPr/>
        </p:nvSpPr>
        <p:spPr>
          <a:xfrm>
            <a:off x="6172200" y="1783080"/>
            <a:ext cx="5440680" cy="1920240"/>
          </a:xfrm>
          <a:prstGeom prst="roundRect">
            <a:avLst>
              <a:gd name="adj" fmla="val 3810"/>
            </a:avLst>
          </a:prstGeom>
          <a:solidFill>
            <a:srgbClr val="F1F5F1"/>
          </a:solidFill>
          <a:ln/>
        </p:spPr>
        <p:txBody>
          <a:bodyPr/>
          <a:lstStyle/>
          <a:p>
            <a:endParaRPr lang="en-GB"/>
          </a:p>
        </p:txBody>
      </p:sp>
      <p:sp>
        <p:nvSpPr>
          <p:cNvPr id="9" name="Text 7"/>
          <p:cNvSpPr txBox="1"/>
          <p:nvPr/>
        </p:nvSpPr>
        <p:spPr>
          <a:xfrm>
            <a:off x="6400800" y="1920240"/>
            <a:ext cx="1097280" cy="822960"/>
          </a:xfrm>
          <a:prstGeom prst="rect">
            <a:avLst/>
          </a:prstGeom>
          <a:noFill/>
          <a:ln/>
        </p:spPr>
        <p:txBody>
          <a:bodyPr wrap="square" rtlCol="0" anchor="ctr"/>
          <a:lstStyle/>
          <a:p>
            <a:pPr marL="0" indent="0">
              <a:buNone/>
            </a:pPr>
            <a:r>
              <a:rPr lang="en-US" b="1" dirty="0">
                <a:solidFill>
                  <a:srgbClr val="B4D9B0"/>
                </a:solidFill>
                <a:latin typeface="Cambria" pitchFamily="34" charset="0"/>
                <a:ea typeface="Cambria" pitchFamily="34" charset="-122"/>
                <a:cs typeface="Cambria" pitchFamily="34" charset="-120"/>
              </a:rPr>
              <a:t>02</a:t>
            </a:r>
            <a:endParaRPr lang="en-US" dirty="0"/>
          </a:p>
        </p:txBody>
      </p:sp>
      <p:sp>
        <p:nvSpPr>
          <p:cNvPr id="10" name="Text 8"/>
          <p:cNvSpPr txBox="1"/>
          <p:nvPr/>
        </p:nvSpPr>
        <p:spPr>
          <a:xfrm>
            <a:off x="7406640" y="1947672"/>
            <a:ext cx="3977640" cy="685800"/>
          </a:xfrm>
          <a:prstGeom prst="rect">
            <a:avLst/>
          </a:prstGeom>
          <a:noFill/>
          <a:ln/>
        </p:spPr>
        <p:txBody>
          <a:bodyPr wrap="square" rtlCol="0" anchor="t"/>
          <a:lstStyle/>
          <a:p>
            <a:pPr marL="0" indent="0">
              <a:buNone/>
            </a:pPr>
            <a:r>
              <a:rPr lang="en-US" b="1" dirty="0">
                <a:solidFill>
                  <a:srgbClr val="3D5A66"/>
                </a:solidFill>
                <a:latin typeface="Calibri" pitchFamily="34" charset="0"/>
                <a:ea typeface="Calibri" pitchFamily="34" charset="-122"/>
                <a:cs typeface="Calibri" pitchFamily="34" charset="-120"/>
              </a:rPr>
              <a:t>Fund green social prescribing as core, recurrent provision</a:t>
            </a:r>
            <a:endParaRPr lang="en-US" dirty="0"/>
          </a:p>
        </p:txBody>
      </p:sp>
      <p:sp>
        <p:nvSpPr>
          <p:cNvPr id="11" name="Text 9"/>
          <p:cNvSpPr txBox="1"/>
          <p:nvPr/>
        </p:nvSpPr>
        <p:spPr>
          <a:xfrm>
            <a:off x="7406640" y="2651760"/>
            <a:ext cx="3977640" cy="960120"/>
          </a:xfrm>
          <a:prstGeom prst="rect">
            <a:avLst/>
          </a:prstGeom>
          <a:noFill/>
          <a:ln/>
        </p:spPr>
        <p:txBody>
          <a:bodyPr wrap="square" rtlCol="0" anchor="t"/>
          <a:lstStyle/>
          <a:p>
            <a:pPr marL="0" indent="0">
              <a:buNone/>
            </a:pPr>
            <a:r>
              <a:rPr lang="en-US" dirty="0">
                <a:solidFill>
                  <a:srgbClr val="26333A"/>
                </a:solidFill>
                <a:latin typeface="Calibri" pitchFamily="34" charset="0"/>
                <a:ea typeface="Calibri" pitchFamily="34" charset="-122"/>
                <a:cs typeface="Calibri" pitchFamily="34" charset="-120"/>
              </a:rPr>
              <a:t>Move beyond short-term pilot funding so nature-based referral pathways are sustainable long term.</a:t>
            </a:r>
            <a:endParaRPr lang="en-US" dirty="0"/>
          </a:p>
        </p:txBody>
      </p:sp>
      <p:sp>
        <p:nvSpPr>
          <p:cNvPr id="12" name="Shape 10"/>
          <p:cNvSpPr/>
          <p:nvPr/>
        </p:nvSpPr>
        <p:spPr>
          <a:xfrm>
            <a:off x="548640" y="3886200"/>
            <a:ext cx="5440680" cy="1920240"/>
          </a:xfrm>
          <a:prstGeom prst="roundRect">
            <a:avLst>
              <a:gd name="adj" fmla="val 3810"/>
            </a:avLst>
          </a:prstGeom>
          <a:solidFill>
            <a:srgbClr val="F1F5F1"/>
          </a:solidFill>
          <a:ln/>
        </p:spPr>
        <p:txBody>
          <a:bodyPr/>
          <a:lstStyle/>
          <a:p>
            <a:endParaRPr lang="en-GB"/>
          </a:p>
        </p:txBody>
      </p:sp>
      <p:sp>
        <p:nvSpPr>
          <p:cNvPr id="13" name="Text 11"/>
          <p:cNvSpPr txBox="1"/>
          <p:nvPr/>
        </p:nvSpPr>
        <p:spPr>
          <a:xfrm>
            <a:off x="777240" y="4023360"/>
            <a:ext cx="1097280" cy="822960"/>
          </a:xfrm>
          <a:prstGeom prst="rect">
            <a:avLst/>
          </a:prstGeom>
          <a:noFill/>
          <a:ln/>
        </p:spPr>
        <p:txBody>
          <a:bodyPr wrap="square" rtlCol="0" anchor="ctr"/>
          <a:lstStyle/>
          <a:p>
            <a:pPr marL="0" indent="0">
              <a:buNone/>
            </a:pPr>
            <a:r>
              <a:rPr lang="en-US" b="1" dirty="0">
                <a:solidFill>
                  <a:srgbClr val="B4D9B0"/>
                </a:solidFill>
                <a:latin typeface="Cambria" pitchFamily="34" charset="0"/>
                <a:ea typeface="Cambria" pitchFamily="34" charset="-122"/>
                <a:cs typeface="Cambria" pitchFamily="34" charset="-120"/>
              </a:rPr>
              <a:t>03</a:t>
            </a:r>
            <a:endParaRPr lang="en-US" dirty="0"/>
          </a:p>
        </p:txBody>
      </p:sp>
      <p:sp>
        <p:nvSpPr>
          <p:cNvPr id="14" name="Text 12"/>
          <p:cNvSpPr txBox="1"/>
          <p:nvPr/>
        </p:nvSpPr>
        <p:spPr>
          <a:xfrm>
            <a:off x="1783080" y="4050792"/>
            <a:ext cx="3977640" cy="685800"/>
          </a:xfrm>
          <a:prstGeom prst="rect">
            <a:avLst/>
          </a:prstGeom>
          <a:noFill/>
          <a:ln/>
        </p:spPr>
        <p:txBody>
          <a:bodyPr wrap="square" rtlCol="0" anchor="t"/>
          <a:lstStyle/>
          <a:p>
            <a:pPr marL="0" indent="0">
              <a:buNone/>
            </a:pPr>
            <a:r>
              <a:rPr lang="en-US" b="1" dirty="0">
                <a:solidFill>
                  <a:srgbClr val="3D5A66"/>
                </a:solidFill>
                <a:latin typeface="Calibri" pitchFamily="34" charset="0"/>
                <a:ea typeface="Calibri" pitchFamily="34" charset="-122"/>
                <a:cs typeface="Calibri" pitchFamily="34" charset="-120"/>
              </a:rPr>
              <a:t>Make PCREF training genuinely reach frontline staff</a:t>
            </a:r>
            <a:endParaRPr lang="en-US" dirty="0"/>
          </a:p>
        </p:txBody>
      </p:sp>
      <p:sp>
        <p:nvSpPr>
          <p:cNvPr id="15" name="Text 13"/>
          <p:cNvSpPr txBox="1"/>
          <p:nvPr/>
        </p:nvSpPr>
        <p:spPr>
          <a:xfrm>
            <a:off x="1783080" y="4754880"/>
            <a:ext cx="3977640" cy="960120"/>
          </a:xfrm>
          <a:prstGeom prst="rect">
            <a:avLst/>
          </a:prstGeom>
          <a:noFill/>
          <a:ln/>
        </p:spPr>
        <p:txBody>
          <a:bodyPr wrap="square" rtlCol="0" anchor="t"/>
          <a:lstStyle/>
          <a:p>
            <a:pPr marL="0" indent="0">
              <a:buNone/>
            </a:pPr>
            <a:r>
              <a:rPr lang="en-US" dirty="0">
                <a:solidFill>
                  <a:srgbClr val="26333A"/>
                </a:solidFill>
                <a:latin typeface="Calibri" pitchFamily="34" charset="0"/>
                <a:ea typeface="Calibri" pitchFamily="34" charset="-122"/>
                <a:cs typeface="Calibri" pitchFamily="34" charset="-120"/>
              </a:rPr>
              <a:t>Close the awareness gap the CQC (2026) identified, so anti-racist practice becomes real, not just policy.</a:t>
            </a:r>
            <a:endParaRPr lang="en-US" dirty="0"/>
          </a:p>
        </p:txBody>
      </p:sp>
      <p:sp>
        <p:nvSpPr>
          <p:cNvPr id="16" name="Shape 14"/>
          <p:cNvSpPr/>
          <p:nvPr/>
        </p:nvSpPr>
        <p:spPr>
          <a:xfrm>
            <a:off x="6172200" y="3886200"/>
            <a:ext cx="5440680" cy="1920240"/>
          </a:xfrm>
          <a:prstGeom prst="roundRect">
            <a:avLst>
              <a:gd name="adj" fmla="val 3810"/>
            </a:avLst>
          </a:prstGeom>
          <a:solidFill>
            <a:srgbClr val="F1F5F1"/>
          </a:solidFill>
          <a:ln/>
        </p:spPr>
        <p:txBody>
          <a:bodyPr/>
          <a:lstStyle/>
          <a:p>
            <a:endParaRPr lang="en-GB"/>
          </a:p>
        </p:txBody>
      </p:sp>
      <p:sp>
        <p:nvSpPr>
          <p:cNvPr id="17" name="Text 15"/>
          <p:cNvSpPr txBox="1"/>
          <p:nvPr/>
        </p:nvSpPr>
        <p:spPr>
          <a:xfrm>
            <a:off x="6400800" y="4023360"/>
            <a:ext cx="1097280" cy="822960"/>
          </a:xfrm>
          <a:prstGeom prst="rect">
            <a:avLst/>
          </a:prstGeom>
          <a:noFill/>
          <a:ln/>
        </p:spPr>
        <p:txBody>
          <a:bodyPr wrap="square" rtlCol="0" anchor="ctr"/>
          <a:lstStyle/>
          <a:p>
            <a:pPr marL="0" indent="0">
              <a:buNone/>
            </a:pPr>
            <a:r>
              <a:rPr lang="en-US" b="1" dirty="0">
                <a:solidFill>
                  <a:srgbClr val="B4D9B0"/>
                </a:solidFill>
                <a:latin typeface="Cambria" pitchFamily="34" charset="0"/>
                <a:ea typeface="Cambria" pitchFamily="34" charset="-122"/>
                <a:cs typeface="Cambria" pitchFamily="34" charset="-120"/>
              </a:rPr>
              <a:t>04</a:t>
            </a:r>
            <a:endParaRPr lang="en-US" dirty="0"/>
          </a:p>
        </p:txBody>
      </p:sp>
      <p:sp>
        <p:nvSpPr>
          <p:cNvPr id="18" name="Text 16"/>
          <p:cNvSpPr txBox="1"/>
          <p:nvPr/>
        </p:nvSpPr>
        <p:spPr>
          <a:xfrm>
            <a:off x="7406640" y="4050792"/>
            <a:ext cx="3977640" cy="685800"/>
          </a:xfrm>
          <a:prstGeom prst="rect">
            <a:avLst/>
          </a:prstGeom>
          <a:noFill/>
          <a:ln/>
        </p:spPr>
        <p:txBody>
          <a:bodyPr wrap="square" rtlCol="0" anchor="t"/>
          <a:lstStyle/>
          <a:p>
            <a:pPr marL="0" indent="0">
              <a:buNone/>
            </a:pPr>
            <a:r>
              <a:rPr lang="en-US" b="1" dirty="0">
                <a:solidFill>
                  <a:srgbClr val="3D5A66"/>
                </a:solidFill>
                <a:latin typeface="Calibri" pitchFamily="34" charset="0"/>
                <a:ea typeface="Calibri" pitchFamily="34" charset="-122"/>
                <a:cs typeface="Calibri" pitchFamily="34" charset="-120"/>
              </a:rPr>
              <a:t>Track green social prescribing outcomes by deprivation</a:t>
            </a:r>
            <a:endParaRPr lang="en-US" dirty="0"/>
          </a:p>
        </p:txBody>
      </p:sp>
      <p:sp>
        <p:nvSpPr>
          <p:cNvPr id="19" name="Text 17"/>
          <p:cNvSpPr txBox="1"/>
          <p:nvPr/>
        </p:nvSpPr>
        <p:spPr>
          <a:xfrm>
            <a:off x="7406640" y="4754880"/>
            <a:ext cx="3977640" cy="960120"/>
          </a:xfrm>
          <a:prstGeom prst="rect">
            <a:avLst/>
          </a:prstGeom>
          <a:noFill/>
          <a:ln/>
        </p:spPr>
        <p:txBody>
          <a:bodyPr wrap="square" rtlCol="0" anchor="t"/>
          <a:lstStyle/>
          <a:p>
            <a:pPr marL="0" indent="0">
              <a:buNone/>
            </a:pPr>
            <a:r>
              <a:rPr lang="en-US" dirty="0">
                <a:solidFill>
                  <a:srgbClr val="26333A"/>
                </a:solidFill>
                <a:latin typeface="Calibri" pitchFamily="34" charset="0"/>
                <a:ea typeface="Calibri" pitchFamily="34" charset="-122"/>
                <a:cs typeface="Calibri" pitchFamily="34" charset="-120"/>
              </a:rPr>
              <a:t>Test directly whether the programme reaches, and benefits, the groups Frost et al. (2023) identify as having the most to gain.</a:t>
            </a:r>
            <a:endParaRPr lang="en-US"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1">
    <p:bg>
      <p:bgPr>
        <a:solidFill>
          <a:srgbClr val="3D5A66"/>
        </a:solidFill>
        <a:effectLst/>
      </p:bgPr>
    </p:bg>
    <p:spTree>
      <p:nvGrpSpPr>
        <p:cNvPr id="1" name=""/>
        <p:cNvGrpSpPr/>
        <p:nvPr/>
      </p:nvGrpSpPr>
      <p:grpSpPr>
        <a:xfrm>
          <a:off x="0" y="0"/>
          <a:ext cx="0" cy="0"/>
          <a:chOff x="0" y="0"/>
          <a:chExt cx="0" cy="0"/>
        </a:xfrm>
      </p:grpSpPr>
      <p:sp>
        <p:nvSpPr>
          <p:cNvPr id="5" name="Text 2"/>
          <p:cNvSpPr txBox="1"/>
          <p:nvPr/>
        </p:nvSpPr>
        <p:spPr>
          <a:xfrm>
            <a:off x="640080" y="143691"/>
            <a:ext cx="5486400" cy="1136469"/>
          </a:xfrm>
          <a:prstGeom prst="rect">
            <a:avLst/>
          </a:prstGeom>
          <a:noFill/>
          <a:ln/>
        </p:spPr>
        <p:txBody>
          <a:bodyPr wrap="square" rtlCol="0" anchor="ctr"/>
          <a:lstStyle/>
          <a:p>
            <a:pPr marL="0" indent="0">
              <a:buNone/>
            </a:pPr>
            <a:r>
              <a:rPr lang="en-US" sz="1300" b="1" kern="0" spc="200" dirty="0">
                <a:solidFill>
                  <a:srgbClr val="B4D9B0"/>
                </a:solidFill>
                <a:latin typeface="Calibri" pitchFamily="34" charset="0"/>
                <a:ea typeface="Calibri" pitchFamily="34" charset="-122"/>
                <a:cs typeface="Calibri" pitchFamily="34" charset="-120"/>
              </a:rPr>
              <a:t>CONCLUSION</a:t>
            </a:r>
            <a:endParaRPr lang="en-US" sz="1300" dirty="0"/>
          </a:p>
        </p:txBody>
      </p:sp>
      <p:sp>
        <p:nvSpPr>
          <p:cNvPr id="6" name="Text 3"/>
          <p:cNvSpPr txBox="1"/>
          <p:nvPr/>
        </p:nvSpPr>
        <p:spPr>
          <a:xfrm>
            <a:off x="640080" y="1280160"/>
            <a:ext cx="9326880" cy="1371600"/>
          </a:xfrm>
          <a:prstGeom prst="rect">
            <a:avLst/>
          </a:prstGeom>
          <a:noFill/>
          <a:ln/>
        </p:spPr>
        <p:txBody>
          <a:bodyPr wrap="square" rtlCol="0" anchor="ctr"/>
          <a:lstStyle/>
          <a:p>
            <a:pPr marL="0" indent="0">
              <a:buNone/>
            </a:pPr>
            <a:r>
              <a:rPr lang="en-US" sz="2700" b="1" dirty="0">
                <a:solidFill>
                  <a:srgbClr val="FFFFFF"/>
                </a:solidFill>
                <a:latin typeface="Cambria" pitchFamily="34" charset="0"/>
                <a:ea typeface="Cambria" pitchFamily="34" charset="-122"/>
                <a:cs typeface="Cambria" pitchFamily="34" charset="-120"/>
              </a:rPr>
              <a:t>Nature and Community Are Sustainable Mental Health Infrastructure</a:t>
            </a:r>
            <a:endParaRPr lang="en-US" sz="2700" dirty="0"/>
          </a:p>
        </p:txBody>
      </p:sp>
      <p:sp>
        <p:nvSpPr>
          <p:cNvPr id="7" name="Shape 4"/>
          <p:cNvSpPr/>
          <p:nvPr/>
        </p:nvSpPr>
        <p:spPr>
          <a:xfrm>
            <a:off x="685800" y="3154680"/>
            <a:ext cx="118872" cy="118872"/>
          </a:xfrm>
          <a:prstGeom prst="ellipse">
            <a:avLst/>
          </a:prstGeom>
          <a:solidFill>
            <a:srgbClr val="B4D9B0"/>
          </a:solidFill>
          <a:ln/>
        </p:spPr>
        <p:txBody>
          <a:bodyPr/>
          <a:lstStyle/>
          <a:p>
            <a:endParaRPr lang="en-GB"/>
          </a:p>
        </p:txBody>
      </p:sp>
      <p:sp>
        <p:nvSpPr>
          <p:cNvPr id="8" name="Text 5"/>
          <p:cNvSpPr txBox="1"/>
          <p:nvPr/>
        </p:nvSpPr>
        <p:spPr>
          <a:xfrm>
            <a:off x="960120" y="2971800"/>
            <a:ext cx="8778240" cy="868680"/>
          </a:xfrm>
          <a:prstGeom prst="rect">
            <a:avLst/>
          </a:prstGeom>
          <a:noFill/>
          <a:ln/>
        </p:spPr>
        <p:txBody>
          <a:bodyPr wrap="square" rtlCol="0" anchor="ctr"/>
          <a:lstStyle/>
          <a:p>
            <a:pPr marL="0" indent="0">
              <a:buNone/>
            </a:pPr>
            <a:r>
              <a:rPr lang="en-US" sz="1550" dirty="0">
                <a:solidFill>
                  <a:srgbClr val="FFFFFF"/>
                </a:solidFill>
                <a:latin typeface="Calibri" pitchFamily="34" charset="0"/>
                <a:ea typeface="Calibri" pitchFamily="34" charset="-122"/>
                <a:cs typeface="Calibri" pitchFamily="34" charset="-120"/>
              </a:rPr>
              <a:t>Health, wellbeing and sustainable development meet directly in mental health  nature and community are not 'nice to have', they are evidenced, cost-effective care</a:t>
            </a:r>
            <a:endParaRPr lang="en-US" sz="1550" dirty="0"/>
          </a:p>
        </p:txBody>
      </p:sp>
      <p:sp>
        <p:nvSpPr>
          <p:cNvPr id="9" name="Shape 6"/>
          <p:cNvSpPr/>
          <p:nvPr/>
        </p:nvSpPr>
        <p:spPr>
          <a:xfrm>
            <a:off x="685800" y="4178808"/>
            <a:ext cx="118872" cy="118872"/>
          </a:xfrm>
          <a:prstGeom prst="ellipse">
            <a:avLst/>
          </a:prstGeom>
          <a:solidFill>
            <a:srgbClr val="B4D9B0"/>
          </a:solidFill>
          <a:ln/>
        </p:spPr>
        <p:txBody>
          <a:bodyPr/>
          <a:lstStyle/>
          <a:p>
            <a:endParaRPr lang="en-GB"/>
          </a:p>
        </p:txBody>
      </p:sp>
      <p:sp>
        <p:nvSpPr>
          <p:cNvPr id="10" name="Text 7"/>
          <p:cNvSpPr txBox="1"/>
          <p:nvPr/>
        </p:nvSpPr>
        <p:spPr>
          <a:xfrm>
            <a:off x="960120" y="3995928"/>
            <a:ext cx="8778240" cy="868680"/>
          </a:xfrm>
          <a:prstGeom prst="rect">
            <a:avLst/>
          </a:prstGeom>
          <a:noFill/>
          <a:ln/>
        </p:spPr>
        <p:txBody>
          <a:bodyPr wrap="square" rtlCol="0" anchor="ctr"/>
          <a:lstStyle/>
          <a:p>
            <a:pPr marL="0" indent="0">
              <a:buNone/>
            </a:pPr>
            <a:r>
              <a:rPr lang="en-US" sz="1550" dirty="0">
                <a:solidFill>
                  <a:srgbClr val="FFFFFF"/>
                </a:solidFill>
                <a:latin typeface="Calibri" pitchFamily="34" charset="0"/>
                <a:ea typeface="Calibri" pitchFamily="34" charset="-122"/>
                <a:cs typeface="Calibri" pitchFamily="34" charset="-120"/>
              </a:rPr>
              <a:t>Strong legislative and policy ambition  the Mental Health Act 2025, the 10 Year Health Plan  is matched by real delivery risk around funding and equitable reach</a:t>
            </a:r>
            <a:endParaRPr lang="en-US" sz="1550" dirty="0"/>
          </a:p>
        </p:txBody>
      </p:sp>
      <p:sp>
        <p:nvSpPr>
          <p:cNvPr id="11" name="Shape 8"/>
          <p:cNvSpPr/>
          <p:nvPr/>
        </p:nvSpPr>
        <p:spPr>
          <a:xfrm>
            <a:off x="685800" y="5202936"/>
            <a:ext cx="118872" cy="118872"/>
          </a:xfrm>
          <a:prstGeom prst="ellipse">
            <a:avLst/>
          </a:prstGeom>
          <a:solidFill>
            <a:srgbClr val="B4D9B0"/>
          </a:solidFill>
          <a:ln/>
        </p:spPr>
        <p:txBody>
          <a:bodyPr/>
          <a:lstStyle/>
          <a:p>
            <a:endParaRPr lang="en-GB"/>
          </a:p>
        </p:txBody>
      </p:sp>
      <p:sp>
        <p:nvSpPr>
          <p:cNvPr id="12" name="Text 9"/>
          <p:cNvSpPr txBox="1"/>
          <p:nvPr/>
        </p:nvSpPr>
        <p:spPr>
          <a:xfrm>
            <a:off x="960120" y="5020056"/>
            <a:ext cx="8778240" cy="868680"/>
          </a:xfrm>
          <a:prstGeom prst="rect">
            <a:avLst/>
          </a:prstGeom>
          <a:noFill/>
          <a:ln/>
        </p:spPr>
        <p:txBody>
          <a:bodyPr wrap="square" rtlCol="0" anchor="ctr"/>
          <a:lstStyle/>
          <a:p>
            <a:pPr marL="0" indent="0">
              <a:buNone/>
            </a:pPr>
            <a:r>
              <a:rPr lang="en-US" sz="1550" dirty="0">
                <a:solidFill>
                  <a:srgbClr val="FFFFFF"/>
                </a:solidFill>
                <a:latin typeface="Calibri" pitchFamily="34" charset="0"/>
                <a:ea typeface="Calibri" pitchFamily="34" charset="-122"/>
                <a:cs typeface="Calibri" pitchFamily="34" charset="-120"/>
              </a:rPr>
              <a:t>Meeting SDG 3 for mental health in the UK depends on targeting resources at need, not just expanding services generally</a:t>
            </a:r>
            <a:endParaRPr lang="en-US" sz="155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9144000" cy="320040"/>
          </a:xfrm>
          <a:prstGeom prst="rect">
            <a:avLst/>
          </a:prstGeom>
          <a:noFill/>
          <a:ln/>
        </p:spPr>
        <p:txBody>
          <a:bodyPr wrap="square" rtlCol="0" anchor="ctr"/>
          <a:lstStyle/>
          <a:p>
            <a:pPr marL="0" indent="0">
              <a:buNone/>
            </a:pPr>
            <a:r>
              <a:rPr lang="en-US" sz="1300" b="1" kern="0" spc="200" dirty="0">
                <a:solidFill>
                  <a:srgbClr val="7FB069"/>
                </a:solidFill>
                <a:latin typeface="Calibri" pitchFamily="34" charset="0"/>
                <a:ea typeface="Calibri" pitchFamily="34" charset="-122"/>
                <a:cs typeface="Calibri" pitchFamily="34" charset="-120"/>
              </a:rPr>
              <a:t>REFERENCES</a:t>
            </a:r>
            <a:endParaRPr lang="en-US" sz="1300" dirty="0"/>
          </a:p>
        </p:txBody>
      </p:sp>
      <p:sp>
        <p:nvSpPr>
          <p:cNvPr id="3" name="Text 1"/>
          <p:cNvSpPr txBox="1"/>
          <p:nvPr/>
        </p:nvSpPr>
        <p:spPr>
          <a:xfrm>
            <a:off x="548640" y="658368"/>
            <a:ext cx="10789920" cy="822960"/>
          </a:xfrm>
          <a:prstGeom prst="rect">
            <a:avLst/>
          </a:prstGeom>
          <a:noFill/>
          <a:ln/>
        </p:spPr>
        <p:txBody>
          <a:bodyPr wrap="square" rtlCol="0" anchor="ctr"/>
          <a:lstStyle/>
          <a:p>
            <a:pPr marL="0" indent="0">
              <a:buNone/>
            </a:pPr>
            <a:r>
              <a:rPr lang="en-US" sz="2600" b="1" dirty="0">
                <a:solidFill>
                  <a:srgbClr val="26333A"/>
                </a:solidFill>
                <a:latin typeface="Cambria" pitchFamily="34" charset="0"/>
                <a:ea typeface="Cambria" pitchFamily="34" charset="-122"/>
                <a:cs typeface="Cambria" pitchFamily="34" charset="-120"/>
              </a:rPr>
              <a:t>References</a:t>
            </a:r>
            <a:endParaRPr lang="en-US" sz="2600" dirty="0"/>
          </a:p>
        </p:txBody>
      </p:sp>
      <p:sp>
        <p:nvSpPr>
          <p:cNvPr id="4" name="Text 2"/>
          <p:cNvSpPr txBox="1"/>
          <p:nvPr/>
        </p:nvSpPr>
        <p:spPr>
          <a:xfrm>
            <a:off x="548640" y="1600200"/>
            <a:ext cx="5532120" cy="5029200"/>
          </a:xfrm>
          <a:prstGeom prst="rect">
            <a:avLst/>
          </a:prstGeom>
          <a:noFill/>
          <a:ln/>
        </p:spPr>
        <p:txBody>
          <a:bodyPr wrap="square" rtlCol="0" anchor="t"/>
          <a:lstStyle/>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Bronfenbrenner, U. (1979) The Ecology of Human Development: Experiments by Nature and Design. Cambridge, MA: Harvard University Press.</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Care Quality Commission (2026) Monitoring the Mental Health Act in 2024/25. Available at: https://www.cqc.org.uk/publications/monitoring-mental-health-act/2024-2025 (Accessed: 9 October 2026).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Corbin, J.H., Ben Abdelaziz, F., Sørensen, K., Kökény, M. and Krech, R. (2021) 'Wellbeing as a policy framework for health promotion and sustainable development', Health Promotion International, 36(Supplement_1), pp. i64-i69.</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Dahlgren, G. and Whitehead, M. (1991) Policies and Strategies to Promote Social Equity in Health. Stockholm: Institute for Futures Studies.</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Department of Health and Social Care (2025) Fit for the Future: 10 Year Health Plan for England. Available at: https://www.gov.uk/government/publications/10-year-health-plan-for-england-fit-for-the-future (Accessed: 9 October 2026).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Engel, G.L. (1977) 'The need for a new medical model: a challenge for biomedicine', Science, 196(4286), pp. 129-136.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Fixsen, A. and Barrett, S. (2022) 'Challenges and approaches to green social prescribing during and in the aftermath of COVID-19: a qualitative study', Frontiers in Psychology, 13, 861107.</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Frost, H., Tooman, T., Hawkins, K., Aujla, N. and Mercer, S.W. (2023) 'Green social prescribing: challenges and opportunities to implementation in deprived areas', British Journal of General Practice, 73(733), pp. 342-343.</a:t>
            </a:r>
            <a:endParaRPr lang="en-US" sz="900" dirty="0"/>
          </a:p>
        </p:txBody>
      </p:sp>
      <p:sp>
        <p:nvSpPr>
          <p:cNvPr id="5" name="Text 3"/>
          <p:cNvSpPr txBox="1"/>
          <p:nvPr/>
        </p:nvSpPr>
        <p:spPr>
          <a:xfrm>
            <a:off x="6263640" y="1600200"/>
            <a:ext cx="5394960" cy="5029200"/>
          </a:xfrm>
          <a:prstGeom prst="rect">
            <a:avLst/>
          </a:prstGeom>
          <a:noFill/>
          <a:ln/>
        </p:spPr>
        <p:txBody>
          <a:bodyPr wrap="square" rtlCol="0" anchor="t"/>
          <a:lstStyle/>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House of Commons Library (2026a) Mental Health Bill [HL] 2024-25: Progress of the Bill. London: House of Commons Library.</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House of Commons Library (2026b) Mental Health Statistics: Prevalence, Services and Funding in England. Available at: https://commonslibrary.parliament.uk/research-briefings/sn06988/ (Accessed: 9 October 2026).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The King's Fund (2024a) Mental Health 360: Access. Available at: https://www.kingsfund.org.uk/insight-and-analysis/long-reads/mental-health-360-access (Accessed: 9 October 2026).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The King's Fund (2024b) Mental Health 360: Inequalities. Available at: https://www.kingsfund.org.uk/insight-and-analysis/long-reads/mental-health-360-inequalities (Accessed: 9 October 2026).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Marmot, M., Allen, J., Goldblatt, P., Boyce, T., McNeish, D., Grady, M. and Geddes, I. (2010) Fair Society, Healthy Lives: The Marmot Review. Available at: https://www.instituteofhealthequity.org/resources-reports/fair-society-healthy-lives-the-marmot-review (Accessed: 9 October 2026).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Marmot, M., Allen, J., Boyce, T., Goldblatt, P. and Morrison, J. (2020) Health Equity in England: The Marmot Review 10 Years On. Available at: https://www.instituteofhealthequity.org/resources-reports/marmot-review-10-years-on (Accessed: 9 October 2026).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Mental Health Act 2025, c. 33. Available at: https://www.legislation.gov.uk/ukpga/2025/33 (Accessed: 9 October 2026).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Mental Health Foundation (2025) Mental Health Foundation Reacts to Mental Health Act 2025 Receiving Royal Assent. Available at: https://www.mentalhealth.org.uk/about-us/news/mental-health-foundation-reacts-mental-health-act-2025-receiving-royal-assent (Accessed: 9 October 2026).</a:t>
            </a:r>
            <a:endParaRPr lang="en-US" sz="9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2">
    <p:bg>
      <p:bgPr>
        <a:solidFill>
          <a:srgbClr val="FFFFFF"/>
        </a:solidFill>
        <a:effectLst/>
      </p:bgPr>
    </p:bg>
    <p:spTree>
      <p:nvGrpSpPr>
        <p:cNvPr id="1" name=""/>
        <p:cNvGrpSpPr/>
        <p:nvPr/>
      </p:nvGrpSpPr>
      <p:grpSpPr>
        <a:xfrm>
          <a:off x="0" y="0"/>
          <a:ext cx="0" cy="0"/>
          <a:chOff x="0" y="0"/>
          <a:chExt cx="0" cy="0"/>
        </a:xfrm>
      </p:grpSpPr>
      <p:sp>
        <p:nvSpPr>
          <p:cNvPr id="2" name="Text 0"/>
          <p:cNvSpPr txBox="1"/>
          <p:nvPr/>
        </p:nvSpPr>
        <p:spPr>
          <a:xfrm>
            <a:off x="548640" y="384048"/>
            <a:ext cx="9144000" cy="320040"/>
          </a:xfrm>
          <a:prstGeom prst="rect">
            <a:avLst/>
          </a:prstGeom>
          <a:noFill/>
          <a:ln/>
        </p:spPr>
        <p:txBody>
          <a:bodyPr wrap="square" rtlCol="0" anchor="ctr"/>
          <a:lstStyle/>
          <a:p>
            <a:pPr marL="0" indent="0">
              <a:buNone/>
            </a:pPr>
            <a:r>
              <a:rPr lang="en-US" sz="1300" b="1" kern="0" spc="200" dirty="0">
                <a:solidFill>
                  <a:srgbClr val="7FB069"/>
                </a:solidFill>
                <a:latin typeface="Calibri" pitchFamily="34" charset="0"/>
                <a:ea typeface="Calibri" pitchFamily="34" charset="-122"/>
                <a:cs typeface="Calibri" pitchFamily="34" charset="-120"/>
              </a:rPr>
              <a:t>REFERENCES</a:t>
            </a:r>
            <a:endParaRPr lang="en-US" sz="1300" dirty="0"/>
          </a:p>
        </p:txBody>
      </p:sp>
      <p:sp>
        <p:nvSpPr>
          <p:cNvPr id="3" name="Text 1"/>
          <p:cNvSpPr txBox="1"/>
          <p:nvPr/>
        </p:nvSpPr>
        <p:spPr>
          <a:xfrm>
            <a:off x="548640" y="658368"/>
            <a:ext cx="10789920" cy="822960"/>
          </a:xfrm>
          <a:prstGeom prst="rect">
            <a:avLst/>
          </a:prstGeom>
          <a:noFill/>
          <a:ln/>
        </p:spPr>
        <p:txBody>
          <a:bodyPr wrap="square" rtlCol="0" anchor="ctr"/>
          <a:lstStyle/>
          <a:p>
            <a:pPr marL="0" indent="0">
              <a:buNone/>
            </a:pPr>
            <a:r>
              <a:rPr lang="en-US" sz="2600" b="1" dirty="0">
                <a:solidFill>
                  <a:srgbClr val="26333A"/>
                </a:solidFill>
                <a:latin typeface="Cambria" pitchFamily="34" charset="0"/>
                <a:ea typeface="Cambria" pitchFamily="34" charset="-122"/>
                <a:cs typeface="Cambria" pitchFamily="34" charset="-120"/>
              </a:rPr>
              <a:t>References (continued)</a:t>
            </a:r>
            <a:endParaRPr lang="en-US" sz="2600" dirty="0"/>
          </a:p>
        </p:txBody>
      </p:sp>
      <p:sp>
        <p:nvSpPr>
          <p:cNvPr id="4" name="Text 2"/>
          <p:cNvSpPr txBox="1"/>
          <p:nvPr/>
        </p:nvSpPr>
        <p:spPr>
          <a:xfrm>
            <a:off x="548640" y="1600200"/>
            <a:ext cx="5532120" cy="5029200"/>
          </a:xfrm>
          <a:prstGeom prst="rect">
            <a:avLst/>
          </a:prstGeom>
          <a:noFill/>
          <a:ln/>
        </p:spPr>
        <p:txBody>
          <a:bodyPr wrap="square" rtlCol="0" anchor="t"/>
          <a:lstStyle/>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National Academy for Social Prescribing (2025) Green Social Prescribing: Unlocking the Power of Nature to Improve Mental Health. Available at: https://socialprescribingacademy.org.uk/resources/green-social-prescribing-unlocking-the-power-of-nature-to-improve-mental-health/ (Accessed: 9 October 2026).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Newlove-Delgado, T. et al. (2023) Mental Health of Children and Young People in England, 2023: Wave 4 Follow Up to the 2017 Survey. Available at: https://digital.nhs.uk/data-and-information/publications/statistical/mental-health-of-children-and-young-people-in-england/2023-wave-4-follow-up (Accessed: 9 October 2026).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NHS England (2023a) Core20PLUS5 (Adults): An Approach to Reducing Healthcare Inequalities. Available at: https://www.england.nhs.uk/about/equality/equality-hub/national-healthcare-inequalities-improvement-programme/core20plus5/ (Accessed: 9 October 2026).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NHS England (2023b) Social Prescribing. Available at: https://www.england.nhs.uk/personalisedcare/social-prescribing/ (Accessed: 9 October 2026).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NHS England (2025) Mental Health Act Statistics, Annual Figures, 2024-25. Available at: https://digital.nhs.uk/data-and-information/publications/statistical/mental-health-act-statistics-annual-figures/2024-25-annual-figures (Accessed: 9 October 2026).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NHS Providers (2024) NHS Activity Tracker 2024/25: Mental Health Sector, July 2024. Available at: https://nhsproviders.org/nhs-activity-tracker-202425/july-2024/mental-health-sector (Accessed: 9 October 2026).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Office for National Statistics (2024) UK Measures of National Well-being: November 2024. Newport: ONS.</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Office for National Statistics (2025) Suicides in England and Wales: 1981 to 2024. Available at: https://www.ons.gov.uk/peoplepopulationandcommunity/birthsdeathsandmarriages/deaths/bulletins/suicidesintheunitedkingdom/2024registrations (Accessed: 9 October 2026).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Online Safety Act 2023, c. 50. Available at: https://www.legislation.gov.uk/ukpga/2023/50 (Accessed: 9 October 2026).</a:t>
            </a:r>
            <a:endParaRPr lang="en-US" sz="900" dirty="0"/>
          </a:p>
        </p:txBody>
      </p:sp>
      <p:sp>
        <p:nvSpPr>
          <p:cNvPr id="5" name="Text 3"/>
          <p:cNvSpPr txBox="1"/>
          <p:nvPr/>
        </p:nvSpPr>
        <p:spPr>
          <a:xfrm>
            <a:off x="6263640" y="1600200"/>
            <a:ext cx="5394960" cy="5029200"/>
          </a:xfrm>
          <a:prstGeom prst="rect">
            <a:avLst/>
          </a:prstGeom>
          <a:noFill/>
          <a:ln/>
        </p:spPr>
        <p:txBody>
          <a:bodyPr wrap="square" rtlCol="0" anchor="t"/>
          <a:lstStyle/>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Thornicroft, G. et al. (2022) 'The Lancet Commission on ending stigma and discrimination in mental health', The Lancet, 400(10361), pp. 1438-1480.</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United Nations (2015) Transforming Our World: The 2030 Agenda for Sustainable Development (A/RES/70/1). Available at: https://sdgs.un.org/2030agenda (Accessed: 9 October 2026).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United Nations (2025) The Sustainable Development Goals Report 2025. Available at: https://unstats.un.org/sdgs/report/2025/ (Accessed: 9 October 2026).</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United Nations (2026) Goal 3: Good Health and Well-being — The Sustainable Development Goals Report 2026. New York: United Nations.</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Weeks, W.B., Weinstein, J.N. and Lavista, J.M. (2023) 'All Sustainable Development Goals support good health and well-being', International Journal of Public Health, 68, 1606901.</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Wilding, A., Sutton, M., Agboraw, E., Munford, L. and Wilson, P. (2024) 'Geographic inequalities in need and provision of social prescribing link workers: a retrospective study in primary care', British Journal of General Practice, 74(748), pp. e784-e790.</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Williamson, S. (2022) 'The biopsychosocial model: not dead, but in need of revival', BJPsych Bulletin, 46(4), pp. 232-234.</a:t>
            </a:r>
            <a:endParaRPr lang="en-US" sz="900" dirty="0"/>
          </a:p>
          <a:p>
            <a:pPr marL="0" indent="0">
              <a:lnSpc>
                <a:spcPct val="105000"/>
              </a:lnSpc>
              <a:buNone/>
            </a:pPr>
            <a:endParaRPr lang="en-US" sz="900" dirty="0"/>
          </a:p>
          <a:p>
            <a:pPr marL="0" indent="0">
              <a:lnSpc>
                <a:spcPct val="105000"/>
              </a:lnSpc>
              <a:buNone/>
            </a:pPr>
            <a:r>
              <a:rPr lang="en-US" sz="900" dirty="0">
                <a:solidFill>
                  <a:srgbClr val="26333A"/>
                </a:solidFill>
                <a:latin typeface="Calibri" pitchFamily="34" charset="0"/>
                <a:ea typeface="Calibri" pitchFamily="34" charset="-122"/>
                <a:cs typeface="Calibri" pitchFamily="34" charset="-120"/>
              </a:rPr>
              <a:t>World Commission on Environment and Development (WCED) (1987) Our Common Future. Oxford: Oxford University Press.</a:t>
            </a:r>
            <a:endParaRPr lang="en-US" sz="9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62</TotalTime>
  <Words>5826</Words>
  <Application>Microsoft Office PowerPoint</Application>
  <PresentationFormat>Widescreen</PresentationFormat>
  <Paragraphs>247</Paragraphs>
  <Slides>16</Slides>
  <Notes>16</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Arial</vt:lpstr>
      <vt:lpstr>Calibri</vt:lpstr>
      <vt:lpstr>Cambria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HP</dc:creator>
  <cp:lastModifiedBy>Shama Aslam (2324335)</cp:lastModifiedBy>
  <cp:revision>6</cp:revision>
  <dcterms:created xsi:type="dcterms:W3CDTF">2026-09-14T14:58:53Z</dcterms:created>
  <dcterms:modified xsi:type="dcterms:W3CDTF">2026-10-12T20:37:46Z</dcterms:modified>
</cp:coreProperties>
</file>