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3"/>
  </p:notesMasterIdLst>
  <p:sldIdLst>
    <p:sldId id="256" r:id="rId2"/>
    <p:sldId id="257" r:id="rId3"/>
    <p:sldId id="259" r:id="rId4"/>
    <p:sldId id="260" r:id="rId5"/>
    <p:sldId id="261" r:id="rId6"/>
    <p:sldId id="265" r:id="rId7"/>
    <p:sldId id="268" r:id="rId8"/>
    <p:sldId id="262" r:id="rId9"/>
    <p:sldId id="263" r:id="rId10"/>
    <p:sldId id="269"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8" autoAdjust="0"/>
  </p:normalViewPr>
  <p:slideViewPr>
    <p:cSldViewPr>
      <p:cViewPr varScale="1">
        <p:scale>
          <a:sx n="86" d="100"/>
          <a:sy n="86" d="100"/>
        </p:scale>
        <p:origin x="708"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916C0D-6EED-4643-85DF-A4CE51E10099}" type="datetimeFigureOut">
              <a:rPr lang="en-GB" smtClean="0"/>
              <a:t>24/04/2018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F7968D-1F55-43E7-AE50-67408420588A}" type="slidenum">
              <a:rPr lang="en-GB" smtClean="0"/>
              <a:t>‹#›</a:t>
            </a:fld>
            <a:endParaRPr lang="en-GB"/>
          </a:p>
        </p:txBody>
      </p:sp>
    </p:spTree>
    <p:extLst>
      <p:ext uri="{BB962C8B-B14F-4D97-AF65-F5344CB8AC3E}">
        <p14:creationId xmlns:p14="http://schemas.microsoft.com/office/powerpoint/2010/main" val="3254411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transitiontownpeterborough.ca/temp/shift.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you think of an example of some way children in schools can become aware of the impact of their choices on other people, the economy or the environment. Maybe getting them to think about choosing fair trade products, choosing to recycle, choosing to live in a green way – walking to school instead of bus/car, choosing to buy locally instead of in a supermarket – how will this affect the local town/business.</a:t>
            </a:r>
          </a:p>
          <a:p>
            <a:r>
              <a:rPr lang="en-GB" dirty="0"/>
              <a:t>It also aims to encourage schools to challenge learners to engage in culturally diverse experiences, critically evaluate their own values and attitudes, and develop skills that will enable them to challenge injustice, prejudice and discrimination.  </a:t>
            </a:r>
            <a:endParaRPr lang="en-GB" dirty="0" smtClean="0"/>
          </a:p>
          <a:p>
            <a:r>
              <a:rPr lang="en-GB" dirty="0" smtClean="0"/>
              <a:t>Impact of their choices </a:t>
            </a:r>
            <a:r>
              <a:rPr lang="en-GB" dirty="0" err="1" smtClean="0"/>
              <a:t>eg</a:t>
            </a:r>
            <a:r>
              <a:rPr lang="en-GB" dirty="0" smtClean="0"/>
              <a:t>. If they know that electricity comes at the press of a switch and water at the touch of a tap, but if they are not taught to ask questions about the why and how of this, they will become yet another </a:t>
            </a:r>
            <a:r>
              <a:rPr lang="en-GB" dirty="0" err="1" smtClean="0"/>
              <a:t>gereration</a:t>
            </a:r>
            <a:r>
              <a:rPr lang="en-GB" dirty="0" smtClean="0"/>
              <a:t> committed to unsustainable practices. </a:t>
            </a:r>
          </a:p>
          <a:p>
            <a:r>
              <a:rPr lang="en-GB" dirty="0" smtClean="0"/>
              <a:t>Impact of their choices – one school monitor electricity consumption this data viewed half hourly, daily weekly and </a:t>
            </a:r>
            <a:r>
              <a:rPr lang="en-GB" dirty="0" err="1" smtClean="0"/>
              <a:t>monthy</a:t>
            </a:r>
            <a:r>
              <a:rPr lang="en-GB" dirty="0" smtClean="0"/>
              <a:t> so that pupils can see the impact of their actions </a:t>
            </a:r>
            <a:r>
              <a:rPr lang="en-GB" dirty="0" err="1" smtClean="0"/>
              <a:t>throught</a:t>
            </a:r>
            <a:r>
              <a:rPr lang="en-GB" dirty="0" smtClean="0"/>
              <a:t> heir use of the system</a:t>
            </a:r>
            <a:endParaRPr lang="en-GB" dirty="0"/>
          </a:p>
          <a:p>
            <a:r>
              <a:rPr lang="en-GB" dirty="0"/>
              <a:t> </a:t>
            </a:r>
            <a:endParaRPr lang="en-GB" dirty="0" smtClean="0"/>
          </a:p>
          <a:p>
            <a:r>
              <a:rPr lang="en-GB" dirty="0" smtClean="0"/>
              <a:t>How can they contribute to the lives of others? Oxfam water week, operation </a:t>
            </a:r>
            <a:r>
              <a:rPr lang="en-GB" dirty="0" err="1" smtClean="0"/>
              <a:t>xmas</a:t>
            </a:r>
            <a:r>
              <a:rPr lang="en-GB" dirty="0" smtClean="0"/>
              <a:t> child, singing at local old peoples’ home. Helping out in a charity, scouts.</a:t>
            </a:r>
          </a:p>
          <a:p>
            <a:r>
              <a:rPr lang="en-GB" dirty="0" smtClean="0"/>
              <a:t>Understanding the impact of their choices locally on national and international – </a:t>
            </a:r>
            <a:r>
              <a:rPr lang="en-GB" dirty="0" err="1" smtClean="0"/>
              <a:t>eg</a:t>
            </a:r>
            <a:r>
              <a:rPr lang="en-GB" dirty="0" smtClean="0"/>
              <a:t> shopping locally, less air miles</a:t>
            </a:r>
          </a:p>
          <a:p>
            <a:r>
              <a:rPr lang="en-GB" dirty="0" smtClean="0"/>
              <a:t>Sustainable skills within community – the things that will affect the community in the future. Growing own food, buying locally, supporting local business, speaking welsh to sustain the language, looking after ourselves better – less strain on </a:t>
            </a:r>
            <a:r>
              <a:rPr lang="en-GB" dirty="0" err="1" smtClean="0"/>
              <a:t>nhs</a:t>
            </a:r>
            <a:r>
              <a:rPr lang="en-GB" dirty="0" smtClean="0"/>
              <a:t>.</a:t>
            </a:r>
            <a:endParaRPr lang="en-GB" dirty="0"/>
          </a:p>
        </p:txBody>
      </p:sp>
      <p:sp>
        <p:nvSpPr>
          <p:cNvPr id="4" name="Slide Number Placeholder 3"/>
          <p:cNvSpPr>
            <a:spLocks noGrp="1"/>
          </p:cNvSpPr>
          <p:nvPr>
            <p:ph type="sldNum" sz="quarter" idx="10"/>
          </p:nvPr>
        </p:nvSpPr>
        <p:spPr/>
        <p:txBody>
          <a:bodyPr/>
          <a:lstStyle/>
          <a:p>
            <a:fld id="{AB80D843-849B-43C6-A8B7-756F238440D6}" type="slidenum">
              <a:rPr lang="en-GB" smtClean="0">
                <a:solidFill>
                  <a:prstClr val="black"/>
                </a:solidFill>
                <a:latin typeface="Century Gothic" panose="020B0502020202020204"/>
              </a:rPr>
              <a:pPr/>
              <a:t>4</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1548007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might these things look? Passion and conviction, philosophical </a:t>
            </a:r>
            <a:r>
              <a:rPr lang="en-GB" dirty="0" err="1" smtClean="0"/>
              <a:t>dimention</a:t>
            </a:r>
            <a:r>
              <a:rPr lang="en-GB" dirty="0" smtClean="0"/>
              <a:t>. Sustainability at heart of the school and ethos which pervades all aspects of the school and its external relationships.</a:t>
            </a:r>
          </a:p>
          <a:p>
            <a:r>
              <a:rPr lang="en-GB" dirty="0" smtClean="0"/>
              <a:t>Successful schools often inward looking, focussed on attainment and good management and the </a:t>
            </a:r>
            <a:r>
              <a:rPr lang="en-GB" dirty="0" err="1" smtClean="0"/>
              <a:t>gloval</a:t>
            </a:r>
            <a:r>
              <a:rPr lang="en-GB" dirty="0" smtClean="0"/>
              <a:t> dimension is low on priorities. But sustainable schools look </a:t>
            </a:r>
            <a:r>
              <a:rPr lang="en-GB" dirty="0" err="1" smtClean="0"/>
              <a:t>owtward</a:t>
            </a:r>
            <a:r>
              <a:rPr lang="en-GB" dirty="0" smtClean="0"/>
              <a:t> to engage their local communities and have a global perspective. This wider, more inclusive vision is also seen in the strong pupil voice and involvement of pupils in decision making.</a:t>
            </a:r>
          </a:p>
          <a:p>
            <a:r>
              <a:rPr lang="en-GB" dirty="0" smtClean="0"/>
              <a:t>Can they think of examples?</a:t>
            </a:r>
          </a:p>
          <a:p>
            <a:r>
              <a:rPr lang="en-GB" dirty="0" smtClean="0"/>
              <a:t>What do we mean ‘required to do as well as teach it’ – key </a:t>
            </a:r>
            <a:r>
              <a:rPr lang="en-GB" dirty="0" err="1" smtClean="0"/>
              <a:t>qualiities</a:t>
            </a:r>
            <a:r>
              <a:rPr lang="en-GB" dirty="0" smtClean="0"/>
              <a:t> are that school leaders are optimistic and </a:t>
            </a:r>
            <a:r>
              <a:rPr lang="en-GB" dirty="0" err="1" smtClean="0"/>
              <a:t>owtward</a:t>
            </a:r>
            <a:r>
              <a:rPr lang="en-GB" dirty="0" smtClean="0"/>
              <a:t> looking. </a:t>
            </a:r>
            <a:r>
              <a:rPr lang="en-GB" dirty="0" err="1" smtClean="0"/>
              <a:t>Tlhey</a:t>
            </a:r>
            <a:r>
              <a:rPr lang="en-GB" dirty="0" smtClean="0"/>
              <a:t> are conscious of the place of the school in the local and global community they have a </a:t>
            </a:r>
            <a:r>
              <a:rPr lang="en-GB" dirty="0" err="1" smtClean="0"/>
              <a:t>sytemic</a:t>
            </a:r>
            <a:r>
              <a:rPr lang="en-GB" dirty="0" smtClean="0"/>
              <a:t> understanding of the world and their place in it and can communicate this to others. They </a:t>
            </a:r>
            <a:r>
              <a:rPr lang="en-GB" dirty="0" err="1" smtClean="0"/>
              <a:t>understan</a:t>
            </a:r>
            <a:r>
              <a:rPr lang="en-GB" dirty="0" smtClean="0"/>
              <a:t> the interconnectedness of society, the environment and individuals within these contexts.</a:t>
            </a:r>
          </a:p>
          <a:p>
            <a:r>
              <a:rPr lang="en-GB" dirty="0" smtClean="0"/>
              <a:t>Everyone in the school aware of </a:t>
            </a:r>
            <a:r>
              <a:rPr lang="en-GB" dirty="0" err="1" smtClean="0"/>
              <a:t>sustainablility</a:t>
            </a:r>
            <a:r>
              <a:rPr lang="en-GB" dirty="0" smtClean="0"/>
              <a:t>  - pupils responded well to tasks that involved </a:t>
            </a:r>
            <a:r>
              <a:rPr lang="en-GB" dirty="0" err="1" smtClean="0"/>
              <a:t>practiacal</a:t>
            </a:r>
            <a:r>
              <a:rPr lang="en-GB" dirty="0" smtClean="0"/>
              <a:t> </a:t>
            </a:r>
            <a:r>
              <a:rPr lang="en-GB" dirty="0" err="1" smtClean="0"/>
              <a:t>activieies</a:t>
            </a:r>
            <a:r>
              <a:rPr lang="en-GB" dirty="0" smtClean="0"/>
              <a:t> inside and outside the </a:t>
            </a:r>
            <a:r>
              <a:rPr lang="en-GB" dirty="0" err="1" smtClean="0"/>
              <a:t>clas</a:t>
            </a:r>
            <a:r>
              <a:rPr lang="en-GB" dirty="0" smtClean="0"/>
              <a:t> and enabled them to research, plan and implement projects that made a clear difference to the school and local </a:t>
            </a:r>
            <a:r>
              <a:rPr lang="en-GB" dirty="0" err="1" smtClean="0"/>
              <a:t>communityl</a:t>
            </a:r>
            <a:endParaRPr lang="en-GB" dirty="0" smtClean="0"/>
          </a:p>
          <a:p>
            <a:r>
              <a:rPr lang="en-GB" dirty="0" smtClean="0"/>
              <a:t>Across national curriculum subjects  - high level of engagement of </a:t>
            </a:r>
            <a:r>
              <a:rPr lang="en-GB" dirty="0" err="1" smtClean="0"/>
              <a:t>te</a:t>
            </a:r>
            <a:r>
              <a:rPr lang="en-GB" dirty="0" smtClean="0"/>
              <a:t> pupils in work they perceived as relevant to their lives and future well – being.</a:t>
            </a:r>
            <a:endParaRPr lang="en-GB" dirty="0"/>
          </a:p>
        </p:txBody>
      </p:sp>
      <p:sp>
        <p:nvSpPr>
          <p:cNvPr id="4" name="Slide Number Placeholder 3"/>
          <p:cNvSpPr>
            <a:spLocks noGrp="1"/>
          </p:cNvSpPr>
          <p:nvPr>
            <p:ph type="sldNum" sz="quarter" idx="10"/>
          </p:nvPr>
        </p:nvSpPr>
        <p:spPr/>
        <p:txBody>
          <a:bodyPr/>
          <a:lstStyle/>
          <a:p>
            <a:fld id="{AB80D843-849B-43C6-A8B7-756F238440D6}" type="slidenum">
              <a:rPr lang="en-GB" smtClean="0">
                <a:solidFill>
                  <a:prstClr val="black"/>
                </a:solidFill>
                <a:latin typeface="Century Gothic" panose="020B0502020202020204"/>
              </a:rPr>
              <a:pPr/>
              <a:t>5</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102632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C971FF-EF28-4195-A575-329446EFAA55}" type="slidenum">
              <a:rPr lang="en-GB" smtClean="0">
                <a:solidFill>
                  <a:prstClr val="black"/>
                </a:solidFill>
                <a:latin typeface="Century Gothic" panose="020B0502020202020204"/>
              </a:rPr>
              <a:pPr/>
              <a:t>6</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1926015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9 concepts that the </a:t>
            </a:r>
            <a:r>
              <a:rPr lang="en-GB" dirty="0" err="1" smtClean="0"/>
              <a:t>gov</a:t>
            </a:r>
            <a:r>
              <a:rPr lang="en-GB" dirty="0" smtClean="0"/>
              <a:t> originally introduced but they were considered complicated to bring into school so simplified it with the 7 themes</a:t>
            </a:r>
            <a:endParaRPr lang="en-GB" dirty="0"/>
          </a:p>
        </p:txBody>
      </p:sp>
      <p:sp>
        <p:nvSpPr>
          <p:cNvPr id="4" name="Slide Number Placeholder 3"/>
          <p:cNvSpPr>
            <a:spLocks noGrp="1"/>
          </p:cNvSpPr>
          <p:nvPr>
            <p:ph type="sldNum" sz="quarter" idx="10"/>
          </p:nvPr>
        </p:nvSpPr>
        <p:spPr/>
        <p:txBody>
          <a:bodyPr/>
          <a:lstStyle/>
          <a:p>
            <a:fld id="{AB80D843-849B-43C6-A8B7-756F238440D6}" type="slidenum">
              <a:rPr lang="en-GB" smtClean="0">
                <a:solidFill>
                  <a:prstClr val="black"/>
                </a:solidFill>
                <a:latin typeface="Century Gothic" panose="020B0502020202020204"/>
              </a:rPr>
              <a:pPr/>
              <a:t>8</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29506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Task – students to fit in their global problems into these categories</a:t>
            </a:r>
            <a:endParaRPr lang="en-GB" dirty="0"/>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9</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461368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Transition is a movement that has been growing since 2005.  It is about communities </a:t>
            </a:r>
            <a:r>
              <a:rPr lang="en-GB" b="1" dirty="0"/>
              <a:t>stepping up</a:t>
            </a:r>
            <a:r>
              <a:rPr lang="en-GB" dirty="0"/>
              <a:t> to address the big challenges they face by </a:t>
            </a:r>
            <a:r>
              <a:rPr lang="en-GB" b="1" dirty="0"/>
              <a:t>starting local</a:t>
            </a:r>
            <a:r>
              <a:rPr lang="en-GB" dirty="0"/>
              <a:t>.  By coming together, they are able to </a:t>
            </a:r>
            <a:r>
              <a:rPr lang="en-GB" b="1" dirty="0"/>
              <a:t>crowd-source solutions</a:t>
            </a:r>
            <a:r>
              <a:rPr lang="en-GB" dirty="0"/>
              <a:t>. They seek to </a:t>
            </a:r>
            <a:r>
              <a:rPr lang="en-GB" b="1" dirty="0"/>
              <a:t>nurture a caring culture</a:t>
            </a:r>
            <a:r>
              <a:rPr lang="en-GB" dirty="0"/>
              <a:t>, one focused on </a:t>
            </a:r>
            <a:r>
              <a:rPr lang="en-GB" b="1" dirty="0"/>
              <a:t>supporting each other</a:t>
            </a:r>
            <a:r>
              <a:rPr lang="en-GB" dirty="0"/>
              <a:t>, both as groups or as wider communities.</a:t>
            </a:r>
          </a:p>
          <a:p>
            <a:r>
              <a:rPr lang="en-GB" dirty="0"/>
              <a:t>In practice, they are </a:t>
            </a:r>
            <a:r>
              <a:rPr lang="en-GB" b="1" dirty="0"/>
              <a:t>reclaiming the economy</a:t>
            </a:r>
            <a:r>
              <a:rPr lang="en-GB" dirty="0"/>
              <a:t>, </a:t>
            </a:r>
            <a:r>
              <a:rPr lang="en-GB" b="1" dirty="0"/>
              <a:t>sparking entrepreneurship</a:t>
            </a:r>
            <a:r>
              <a:rPr lang="en-GB" dirty="0"/>
              <a:t>, </a:t>
            </a:r>
            <a:r>
              <a:rPr lang="en-GB" b="1" dirty="0"/>
              <a:t>reimagining work</a:t>
            </a:r>
            <a:r>
              <a:rPr lang="en-GB" dirty="0"/>
              <a:t>, </a:t>
            </a:r>
            <a:r>
              <a:rPr lang="en-GB" b="1" dirty="0"/>
              <a:t>reskilling</a:t>
            </a:r>
            <a:r>
              <a:rPr lang="en-GB" dirty="0"/>
              <a:t> themselves and </a:t>
            </a:r>
            <a:r>
              <a:rPr lang="en-GB" b="1" dirty="0"/>
              <a:t>weaving webs of connection and support</a:t>
            </a:r>
            <a:r>
              <a:rPr lang="en-GB" dirty="0"/>
              <a:t>.  It’s an approach that has spread now to over 50 countries, in thousands of groups: in towns, villages, cities, Universities, schools.</a:t>
            </a:r>
          </a:p>
          <a:p>
            <a:r>
              <a:rPr lang="en-GB" b="1" dirty="0"/>
              <a:t>The 25% Local Food Shift</a:t>
            </a:r>
            <a:r>
              <a:rPr lang="en-GB" dirty="0"/>
              <a:t>: Working with students of the two local post-secondary institutions and a number of not-for-profit partners, including Farms at Work, TTP has </a:t>
            </a:r>
            <a:r>
              <a:rPr lang="en-GB" dirty="0">
                <a:hlinkClick r:id="rId3"/>
              </a:rPr>
              <a:t>published research showing that a 25% shift in spending towards locally-produced food</a:t>
            </a:r>
            <a:r>
              <a:rPr lang="en-GB" dirty="0"/>
              <a:t> would benefit the local economy, in 10 years time, by $400 million </a:t>
            </a:r>
            <a:r>
              <a:rPr lang="en-GB" dirty="0" err="1"/>
              <a:t>Cdn</a:t>
            </a:r>
            <a:r>
              <a:rPr lang="en-GB" dirty="0"/>
              <a:t> a year. Having a robust economic case hugely helps making the case for intentional </a:t>
            </a:r>
            <a:r>
              <a:rPr lang="en-GB" dirty="0" smtClean="0"/>
              <a:t>localisation</a:t>
            </a:r>
          </a:p>
          <a:p>
            <a:r>
              <a:rPr lang="en-GB" dirty="0"/>
              <a:t>Every year the UK throws away 15 million tonnes of food and drink, half of which was perfectly edible when thrown away. Over a million people now rely on food handouts and Food Banks.  2 members of Transition Bro </a:t>
            </a:r>
            <a:r>
              <a:rPr lang="en-GB" dirty="0" err="1"/>
              <a:t>Gwaun</a:t>
            </a:r>
            <a:r>
              <a:rPr lang="en-GB" dirty="0"/>
              <a:t> (TBG) were visiting local shops looking for food waste to feed pigs, and realised how much perfectly good food was being thrown away, and that that presented a huge opportunity</a:t>
            </a:r>
            <a:r>
              <a:rPr lang="en-GB" dirty="0" smtClean="0"/>
              <a:t>.</a:t>
            </a:r>
          </a:p>
          <a:p>
            <a:endParaRPr lang="en-GB" dirty="0"/>
          </a:p>
          <a:p>
            <a:r>
              <a:rPr lang="en-GB" b="1" dirty="0"/>
              <a:t>Transition Community Café, </a:t>
            </a:r>
            <a:r>
              <a:rPr lang="en-GB" b="1" dirty="0" err="1"/>
              <a:t>Fishguard</a:t>
            </a:r>
            <a:r>
              <a:rPr lang="en-GB" b="1" dirty="0"/>
              <a:t>, Wales</a:t>
            </a:r>
          </a:p>
          <a:p>
            <a:endParaRPr lang="en-GB" dirty="0"/>
          </a:p>
        </p:txBody>
      </p:sp>
      <p:sp>
        <p:nvSpPr>
          <p:cNvPr id="4" name="Slide Number Placeholder 3"/>
          <p:cNvSpPr>
            <a:spLocks noGrp="1"/>
          </p:cNvSpPr>
          <p:nvPr>
            <p:ph type="sldNum" sz="quarter" idx="10"/>
          </p:nvPr>
        </p:nvSpPr>
        <p:spPr/>
        <p:txBody>
          <a:bodyPr/>
          <a:lstStyle/>
          <a:p>
            <a:fld id="{F48EB99A-FD7C-4FF0-AA5F-613FFAF57D6C}" type="slidenum">
              <a:rPr lang="en-GB" smtClean="0">
                <a:solidFill>
                  <a:prstClr val="black"/>
                </a:solidFill>
                <a:latin typeface="Century Gothic" panose="020B0502020202020204"/>
              </a:rPr>
              <a:pPr/>
              <a:t>10</a:t>
            </a:fld>
            <a:endParaRPr lang="en-GB">
              <a:solidFill>
                <a:prstClr val="black"/>
              </a:solidFill>
              <a:latin typeface="Century Gothic" panose="020B0502020202020204"/>
            </a:endParaRPr>
          </a:p>
        </p:txBody>
      </p:sp>
    </p:spTree>
    <p:extLst>
      <p:ext uri="{BB962C8B-B14F-4D97-AF65-F5344CB8AC3E}">
        <p14:creationId xmlns:p14="http://schemas.microsoft.com/office/powerpoint/2010/main" val="61151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92250EE-4833-4038-9861-C890C5D9148A}" type="datetimeFigureOut">
              <a:rPr lang="en-GB" smtClean="0"/>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92250EE-4833-4038-9861-C890C5D9148A}" type="datetimeFigureOut">
              <a:rPr lang="en-GB" smtClean="0"/>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92250EE-4833-4038-9861-C890C5D9148A}" type="datetimeFigureOut">
              <a:rPr lang="en-GB" smtClean="0"/>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92250EE-4833-4038-9861-C890C5D9148A}" type="datetimeFigureOut">
              <a:rPr lang="en-GB" smtClean="0"/>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92250EE-4833-4038-9861-C890C5D9148A}" type="datetimeFigureOut">
              <a:rPr lang="en-GB" smtClean="0"/>
              <a:t>24/04/2018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92250EE-4833-4038-9861-C890C5D9148A}" type="datetimeFigureOut">
              <a:rPr lang="en-GB" smtClean="0"/>
              <a:t>24/04/2018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2250EE-4833-4038-9861-C890C5D9148A}" type="datetimeFigureOut">
              <a:rPr lang="en-GB" smtClean="0"/>
              <a:t>24/04/2018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2250EE-4833-4038-9861-C890C5D9148A}" type="datetimeFigureOut">
              <a:rPr lang="en-GB" smtClean="0"/>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D82A35-1413-4967-88F9-77E3FAB01804}"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C92250EE-4833-4038-9861-C890C5D9148A}" type="datetimeFigureOut">
              <a:rPr lang="en-GB" smtClean="0"/>
              <a:t>24/04/2018</a:t>
            </a:fld>
            <a:endParaRPr lang="en-GB"/>
          </a:p>
        </p:txBody>
      </p:sp>
      <p:sp>
        <p:nvSpPr>
          <p:cNvPr id="9" name="Slide Number Placeholder 8"/>
          <p:cNvSpPr>
            <a:spLocks noGrp="1"/>
          </p:cNvSpPr>
          <p:nvPr>
            <p:ph type="sldNum" sz="quarter" idx="11"/>
          </p:nvPr>
        </p:nvSpPr>
        <p:spPr/>
        <p:txBody>
          <a:bodyPr/>
          <a:lstStyle/>
          <a:p>
            <a:fld id="{4DD82A35-1413-4967-88F9-77E3FAB01804}"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92250EE-4833-4038-9861-C890C5D9148A}" type="datetimeFigureOut">
              <a:rPr lang="en-GB" smtClean="0"/>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92250EE-4833-4038-9861-C890C5D9148A}" type="datetimeFigureOut">
              <a:rPr lang="en-GB" smtClean="0"/>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D82A35-1413-4967-88F9-77E3FAB0180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4DD82A35-1413-4967-88F9-77E3FAB01804}"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C92250EE-4833-4038-9861-C890C5D9148A}" type="datetimeFigureOut">
              <a:rPr lang="en-GB" smtClean="0"/>
              <a:t>24/04/2018</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Communication and Communities in a connected World</a:t>
            </a:r>
          </a:p>
        </p:txBody>
      </p:sp>
      <p:sp>
        <p:nvSpPr>
          <p:cNvPr id="3" name="Subtitle 2"/>
          <p:cNvSpPr>
            <a:spLocks noGrp="1"/>
          </p:cNvSpPr>
          <p:nvPr>
            <p:ph type="subTitle" idx="1"/>
          </p:nvPr>
        </p:nvSpPr>
        <p:spPr/>
        <p:txBody>
          <a:bodyPr/>
          <a:lstStyle/>
          <a:p>
            <a:r>
              <a:rPr lang="en-GB" dirty="0"/>
              <a:t>SJSS5001</a:t>
            </a:r>
          </a:p>
          <a:p>
            <a:r>
              <a:rPr lang="en-GB" dirty="0" smtClean="0"/>
              <a:t>Matthew Philpott &amp; Heike Griffiths</a:t>
            </a:r>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9026"/>
            <a:ext cx="7206630" cy="24850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45832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 10 minutes – 09/05/2018</a:t>
            </a:r>
            <a:endParaRPr lang="en-GB" dirty="0"/>
          </a:p>
        </p:txBody>
      </p:sp>
      <p:sp>
        <p:nvSpPr>
          <p:cNvPr id="3" name="Content Placeholder 2"/>
          <p:cNvSpPr>
            <a:spLocks noGrp="1"/>
          </p:cNvSpPr>
          <p:nvPr>
            <p:ph idx="1"/>
          </p:nvPr>
        </p:nvSpPr>
        <p:spPr/>
        <p:txBody>
          <a:bodyPr/>
          <a:lstStyle/>
          <a:p>
            <a:pPr marL="0" indent="0">
              <a:buNone/>
            </a:pPr>
            <a:r>
              <a:rPr lang="en-GB" b="1" dirty="0"/>
              <a:t>How does the concept of ESDGC (Education for Sustainable Development and Global Citizenship) contribute to reducing global inequalities</a:t>
            </a:r>
            <a:r>
              <a:rPr lang="en-GB" b="1" dirty="0" smtClean="0"/>
              <a:t>?</a:t>
            </a:r>
          </a:p>
          <a:p>
            <a:r>
              <a:rPr lang="en-GB" b="1" dirty="0" smtClean="0"/>
              <a:t>What are the ESDGC?</a:t>
            </a:r>
          </a:p>
          <a:p>
            <a:r>
              <a:rPr lang="en-GB" b="1" dirty="0" smtClean="0"/>
              <a:t>What are the global inequalities</a:t>
            </a:r>
            <a:r>
              <a:rPr lang="en-GB" b="1" dirty="0" smtClean="0"/>
              <a:t>?</a:t>
            </a:r>
          </a:p>
          <a:p>
            <a:endParaRPr lang="en-GB" b="1" dirty="0"/>
          </a:p>
          <a:p>
            <a:endParaRPr lang="en-GB" dirty="0"/>
          </a:p>
        </p:txBody>
      </p:sp>
      <p:sp>
        <p:nvSpPr>
          <p:cNvPr id="5" name="AutoShape 2" descr="Image result for ESDGC"/>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5" descr="Image result for ESDGC"/>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23"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30637" y="2301453"/>
            <a:ext cx="1574508" cy="1561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Table 3"/>
          <p:cNvGraphicFramePr>
            <a:graphicFrameLocks noGrp="1"/>
          </p:cNvGraphicFramePr>
          <p:nvPr>
            <p:extLst>
              <p:ext uri="{D42A27DB-BD31-4B8C-83A1-F6EECF244321}">
                <p14:modId xmlns:p14="http://schemas.microsoft.com/office/powerpoint/2010/main" val="1619244871"/>
              </p:ext>
            </p:extLst>
          </p:nvPr>
        </p:nvGraphicFramePr>
        <p:xfrm>
          <a:off x="838200" y="3863340"/>
          <a:ext cx="6858000" cy="1941924"/>
        </p:xfrm>
        <a:graphic>
          <a:graphicData uri="http://schemas.openxmlformats.org/drawingml/2006/table">
            <a:tbl>
              <a:tblPr firstRow="1" firstCol="1" lastRow="1" lastCol="1" bandRow="1" bandCol="1">
                <a:tableStyleId>{5C22544A-7EE6-4342-B048-85BDC9FD1C3A}</a:tableStyleId>
              </a:tblPr>
              <a:tblGrid>
                <a:gridCol w="6858000"/>
              </a:tblGrid>
              <a:tr h="970962">
                <a:tc>
                  <a:txBody>
                    <a:bodyPr/>
                    <a:lstStyle/>
                    <a:p>
                      <a:pPr algn="l" fontAlgn="base" hangingPunct="0">
                        <a:spcBef>
                          <a:spcPts val="1200"/>
                        </a:spcBef>
                        <a:spcAft>
                          <a:spcPts val="0"/>
                        </a:spcAft>
                      </a:pPr>
                      <a:r>
                        <a:rPr lang="en-GB" sz="1600" dirty="0">
                          <a:effectLst/>
                        </a:rPr>
                        <a:t>Develop a critical understanding of the role of power in social change and sustainability in relation to equality and </a:t>
                      </a:r>
                      <a:r>
                        <a:rPr lang="en-GB" sz="1600" dirty="0" err="1">
                          <a:effectLst/>
                        </a:rPr>
                        <a:t>globalisiaton</a:t>
                      </a:r>
                      <a:r>
                        <a:rPr lang="en-GB" sz="1600" dirty="0">
                          <a:effectLst/>
                        </a:rPr>
                        <a:t>.</a:t>
                      </a:r>
                      <a:endParaRPr lang="en-GB" sz="1600" dirty="0">
                        <a:effectLst/>
                        <a:latin typeface="Tahoma" panose="020B0604030504040204" pitchFamily="34" charset="0"/>
                        <a:ea typeface="Times New Roman" panose="02020603050405020304" pitchFamily="18" charset="0"/>
                        <a:cs typeface="Times New Roman" panose="02020603050405020304" pitchFamily="18" charset="0"/>
                      </a:endParaRPr>
                    </a:p>
                  </a:txBody>
                  <a:tcPr marL="68580" marR="68580" marT="0" marB="0"/>
                </a:tc>
              </a:tr>
              <a:tr h="970962">
                <a:tc>
                  <a:txBody>
                    <a:bodyPr/>
                    <a:lstStyle/>
                    <a:p>
                      <a:pPr algn="l" fontAlgn="base" hangingPunct="0">
                        <a:spcBef>
                          <a:spcPts val="1200"/>
                        </a:spcBef>
                        <a:spcAft>
                          <a:spcPts val="0"/>
                        </a:spcAft>
                      </a:pPr>
                      <a:r>
                        <a:rPr lang="en-GB" sz="1600" dirty="0">
                          <a:effectLst/>
                        </a:rPr>
                        <a:t>Relate this knowledge to a critical understanding of how society is becoming more connected.</a:t>
                      </a:r>
                      <a:endParaRPr lang="en-GB" sz="1600" dirty="0">
                        <a:effectLst/>
                        <a:latin typeface="Tahoma" panose="020B0604030504040204" pitchFamily="34"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114094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global inequalities?</a:t>
            </a:r>
            <a:endParaRPr lang="en-GB" dirty="0"/>
          </a:p>
        </p:txBody>
      </p:sp>
      <p:sp>
        <p:nvSpPr>
          <p:cNvPr id="3" name="Content Placeholder 2"/>
          <p:cNvSpPr>
            <a:spLocks noGrp="1"/>
          </p:cNvSpPr>
          <p:nvPr>
            <p:ph idx="1"/>
          </p:nvPr>
        </p:nvSpPr>
        <p:spPr/>
        <p:txBody>
          <a:bodyPr/>
          <a:lstStyle/>
          <a:p>
            <a:r>
              <a:rPr lang="en-GB" dirty="0"/>
              <a:t>F</a:t>
            </a:r>
            <a:r>
              <a:rPr lang="en-GB" dirty="0" smtClean="0"/>
              <a:t>ood</a:t>
            </a:r>
          </a:p>
          <a:p>
            <a:r>
              <a:rPr lang="en-GB" dirty="0"/>
              <a:t>H</a:t>
            </a:r>
            <a:r>
              <a:rPr lang="en-GB" dirty="0" smtClean="0"/>
              <a:t>ealth care</a:t>
            </a:r>
          </a:p>
          <a:p>
            <a:r>
              <a:rPr lang="en-GB" dirty="0" smtClean="0"/>
              <a:t>Well-organised infrastructure</a:t>
            </a:r>
          </a:p>
          <a:p>
            <a:r>
              <a:rPr lang="en-GB" dirty="0" smtClean="0"/>
              <a:t>Resources</a:t>
            </a:r>
          </a:p>
          <a:p>
            <a:r>
              <a:rPr lang="en-GB" dirty="0" smtClean="0"/>
              <a:t>Wealth</a:t>
            </a:r>
          </a:p>
          <a:p>
            <a:r>
              <a:rPr lang="en-GB" dirty="0" smtClean="0"/>
              <a:t>Life </a:t>
            </a:r>
            <a:r>
              <a:rPr lang="en-GB" dirty="0" smtClean="0"/>
              <a:t>expectancy</a:t>
            </a:r>
          </a:p>
          <a:p>
            <a:r>
              <a:rPr lang="en-GB" dirty="0" smtClean="0"/>
              <a:t>Education</a:t>
            </a:r>
          </a:p>
          <a:p>
            <a:r>
              <a:rPr lang="en-GB" dirty="0" smtClean="0"/>
              <a:t>Gender</a:t>
            </a:r>
            <a:endParaRPr lang="en-GB" dirty="0"/>
          </a:p>
        </p:txBody>
      </p:sp>
      <p:sp>
        <p:nvSpPr>
          <p:cNvPr id="4" name="AutoShape 5" descr="Image result for rio favel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880" y="2852936"/>
            <a:ext cx="4724574" cy="35611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716016" y="6511085"/>
            <a:ext cx="2592288" cy="369332"/>
          </a:xfrm>
          <a:prstGeom prst="rect">
            <a:avLst/>
          </a:prstGeom>
          <a:noFill/>
        </p:spPr>
        <p:txBody>
          <a:bodyPr wrap="square" rtlCol="0">
            <a:spAutoFit/>
          </a:bodyPr>
          <a:lstStyle/>
          <a:p>
            <a:r>
              <a:rPr lang="en-GB" dirty="0" smtClean="0"/>
              <a:t>Favelas in Rio de Janeiro</a:t>
            </a:r>
            <a:endParaRPr lang="en-GB" dirty="0"/>
          </a:p>
        </p:txBody>
      </p:sp>
    </p:spTree>
    <p:extLst>
      <p:ext uri="{BB962C8B-B14F-4D97-AF65-F5344CB8AC3E}">
        <p14:creationId xmlns:p14="http://schemas.microsoft.com/office/powerpoint/2010/main" val="13500386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teach ESDGC? </a:t>
            </a:r>
          </a:p>
        </p:txBody>
      </p:sp>
      <p:sp>
        <p:nvSpPr>
          <p:cNvPr id="23554" name="Content Placeholder 6"/>
          <p:cNvSpPr>
            <a:spLocks noGrp="1"/>
          </p:cNvSpPr>
          <p:nvPr>
            <p:ph idx="1"/>
          </p:nvPr>
        </p:nvSpPr>
        <p:spPr>
          <a:ln>
            <a:solidFill>
              <a:schemeClr val="bg1"/>
            </a:solidFill>
          </a:ln>
        </p:spPr>
        <p:style>
          <a:lnRef idx="2">
            <a:schemeClr val="dk1"/>
          </a:lnRef>
          <a:fillRef idx="1">
            <a:schemeClr val="lt1"/>
          </a:fillRef>
          <a:effectRef idx="0">
            <a:schemeClr val="dk1"/>
          </a:effectRef>
          <a:fontRef idx="minor">
            <a:schemeClr val="dk1"/>
          </a:fontRef>
        </p:style>
        <p:txBody>
          <a:bodyPr>
            <a:normAutofit/>
          </a:bodyPr>
          <a:lstStyle/>
          <a:p>
            <a:r>
              <a:rPr lang="en-GB" altLang="en-US" sz="2400" dirty="0">
                <a:ea typeface="ＭＳ Ｐゴシック" pitchFamily="34" charset="-128"/>
                <a:cs typeface="Lucida Sans Unicode" panose="020B0602030504020204" pitchFamily="34" charset="0"/>
              </a:rPr>
              <a:t>Gives learners an understanding of the impact of their choices on other people, the economy and the environment. </a:t>
            </a:r>
          </a:p>
          <a:p>
            <a:r>
              <a:rPr lang="en-GB" altLang="en-US" sz="2400" dirty="0">
                <a:ea typeface="ＭＳ Ｐゴシック" pitchFamily="34" charset="-128"/>
                <a:cs typeface="Lucida Sans Unicode" panose="020B0602030504020204" pitchFamily="34" charset="0"/>
              </a:rPr>
              <a:t>Challenges learners to see how they can contribute to the lives of others.  </a:t>
            </a:r>
          </a:p>
          <a:p>
            <a:r>
              <a:rPr lang="en-GB" altLang="en-US" sz="2400" dirty="0">
                <a:solidFill>
                  <a:schemeClr val="tx1"/>
                </a:solidFill>
                <a:ea typeface="ＭＳ Ｐゴシック" pitchFamily="34" charset="-128"/>
                <a:cs typeface="Lucida Sans Unicode" panose="020B0602030504020204" pitchFamily="34" charset="0"/>
              </a:rPr>
              <a:t>Makes links between  local, national and  international issues – aiming for equality across these areas.</a:t>
            </a:r>
          </a:p>
          <a:p>
            <a:r>
              <a:rPr lang="en-GB" altLang="en-US" sz="2400" dirty="0">
                <a:solidFill>
                  <a:schemeClr val="tx1"/>
                </a:solidFill>
                <a:ea typeface="ＭＳ Ｐゴシック" pitchFamily="34" charset="-128"/>
                <a:cs typeface="Lucida Sans Unicode" panose="020B0602030504020204" pitchFamily="34" charset="0"/>
              </a:rPr>
              <a:t>Creation of sustainable skills within communities</a:t>
            </a:r>
          </a:p>
        </p:txBody>
      </p:sp>
      <p:sp>
        <p:nvSpPr>
          <p:cNvPr id="5" name="Rectangle 2"/>
          <p:cNvSpPr txBox="1">
            <a:spLocks noChangeArrowheads="1"/>
          </p:cNvSpPr>
          <p:nvPr/>
        </p:nvSpPr>
        <p:spPr>
          <a:xfrm>
            <a:off x="1331640" y="1398203"/>
            <a:ext cx="6245094" cy="85725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ctr" eaLnBrk="1" fontAlgn="auto" hangingPunct="1">
              <a:spcAft>
                <a:spcPts val="0"/>
              </a:spcAft>
              <a:defRPr/>
            </a:pPr>
            <a:r>
              <a:rPr lang="en-GB" sz="2700" b="0" dirty="0">
                <a:solidFill>
                  <a:srgbClr val="44546A"/>
                </a:solidFill>
                <a:effectLst/>
                <a:cs typeface="+mj-cs"/>
              </a:rPr>
              <a:t> </a:t>
            </a:r>
            <a:br>
              <a:rPr lang="en-GB" sz="2700" b="0" dirty="0">
                <a:solidFill>
                  <a:srgbClr val="44546A"/>
                </a:solidFill>
                <a:effectLst/>
                <a:cs typeface="+mj-cs"/>
              </a:rPr>
            </a:br>
            <a:endParaRPr lang="en-GB" sz="2700" b="0" i="1" dirty="0">
              <a:solidFill>
                <a:srgbClr val="44546A"/>
              </a:solidFill>
              <a:effectLst/>
              <a:cs typeface="+mj-cs"/>
            </a:endParaRPr>
          </a:p>
        </p:txBody>
      </p:sp>
    </p:spTree>
    <p:extLst>
      <p:ext uri="{BB962C8B-B14F-4D97-AF65-F5344CB8AC3E}">
        <p14:creationId xmlns:p14="http://schemas.microsoft.com/office/powerpoint/2010/main" val="1322091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Schools</a:t>
            </a:r>
            <a:br>
              <a:rPr lang="en-GB" dirty="0"/>
            </a:br>
            <a:endParaRPr lang="en-GB" dirty="0"/>
          </a:p>
        </p:txBody>
      </p:sp>
      <p:sp>
        <p:nvSpPr>
          <p:cNvPr id="24578" name="Content Placeholder 6"/>
          <p:cNvSpPr>
            <a:spLocks noGrp="1"/>
          </p:cNvSpPr>
          <p:nvPr>
            <p:ph idx="1"/>
          </p:nvPr>
        </p:nvSpPr>
        <p:spPr>
          <a:xfrm>
            <a:off x="305526" y="2228850"/>
            <a:ext cx="7924076" cy="3257550"/>
          </a:xfrm>
          <a:ln>
            <a:solidFill>
              <a:schemeClr val="bg1"/>
            </a:solidFill>
          </a:ln>
        </p:spPr>
        <p:style>
          <a:lnRef idx="2">
            <a:schemeClr val="dk1"/>
          </a:lnRef>
          <a:fillRef idx="1">
            <a:schemeClr val="lt1"/>
          </a:fillRef>
          <a:effectRef idx="0">
            <a:schemeClr val="dk1"/>
          </a:effectRef>
          <a:fontRef idx="minor">
            <a:schemeClr val="dk1"/>
          </a:fontRef>
        </p:style>
        <p:txBody>
          <a:bodyPr>
            <a:normAutofit fontScale="92500"/>
          </a:bodyPr>
          <a:lstStyle/>
          <a:p>
            <a:r>
              <a:rPr lang="en-US" altLang="en-US" sz="2400" dirty="0">
                <a:ea typeface="ＭＳ Ｐゴシック" pitchFamily="34" charset="-128"/>
              </a:rPr>
              <a:t>Co-ordinate and </a:t>
            </a:r>
            <a:r>
              <a:rPr lang="en-US" altLang="en-US" sz="2400" dirty="0">
                <a:solidFill>
                  <a:srgbClr val="FF0000"/>
                </a:solidFill>
                <a:ea typeface="ＭＳ Ｐゴシック" pitchFamily="34" charset="-128"/>
              </a:rPr>
              <a:t>embed</a:t>
            </a:r>
            <a:r>
              <a:rPr lang="en-US" altLang="en-US" sz="2400" dirty="0">
                <a:ea typeface="ＭＳ Ｐゴシック" pitchFamily="34" charset="-128"/>
              </a:rPr>
              <a:t>  ESDGC as part of the ethos, pedagogy and </a:t>
            </a:r>
            <a:r>
              <a:rPr lang="en-US" altLang="en-US" sz="2400" dirty="0" err="1">
                <a:ea typeface="ＭＳ Ｐゴシック" pitchFamily="34" charset="-128"/>
              </a:rPr>
              <a:t>organisation</a:t>
            </a:r>
            <a:r>
              <a:rPr lang="en-US" altLang="en-US" sz="2400" dirty="0">
                <a:ea typeface="ＭＳ Ｐゴシック" pitchFamily="34" charset="-128"/>
              </a:rPr>
              <a:t> of their institution</a:t>
            </a:r>
          </a:p>
          <a:p>
            <a:pPr>
              <a:defRPr/>
            </a:pPr>
            <a:r>
              <a:rPr lang="en-US" altLang="en-US" sz="2400" dirty="0">
                <a:ea typeface="ＭＳ Ｐゴシック" pitchFamily="34" charset="-128"/>
              </a:rPr>
              <a:t> Give clear ESDGC messages in the way the school is </a:t>
            </a:r>
            <a:r>
              <a:rPr lang="en-US" altLang="en-US" sz="2400" dirty="0" err="1">
                <a:ea typeface="ＭＳ Ｐゴシック" pitchFamily="34" charset="-128"/>
              </a:rPr>
              <a:t>organised</a:t>
            </a:r>
            <a:r>
              <a:rPr lang="en-US" altLang="en-US" sz="2400" dirty="0">
                <a:ea typeface="ＭＳ Ｐゴシック" pitchFamily="34" charset="-128"/>
              </a:rPr>
              <a:t> and managed</a:t>
            </a:r>
          </a:p>
          <a:p>
            <a:pPr>
              <a:defRPr/>
            </a:pPr>
            <a:r>
              <a:rPr lang="en-US" sz="2400" dirty="0"/>
              <a:t>Integrate ESDGC across the whole school, involving all teachers, ancillary staff, governors and the external partnerships that the school forms with </a:t>
            </a:r>
            <a:r>
              <a:rPr lang="en-US" sz="2400" dirty="0" err="1"/>
              <a:t>organisations</a:t>
            </a:r>
            <a:r>
              <a:rPr lang="en-US" sz="2400" dirty="0"/>
              <a:t> and the local community</a:t>
            </a:r>
          </a:p>
          <a:p>
            <a:pPr>
              <a:defRPr/>
            </a:pPr>
            <a:r>
              <a:rPr lang="en-US" sz="2400" dirty="0"/>
              <a:t>Required to “do”  it as well as teach it</a:t>
            </a:r>
          </a:p>
          <a:p>
            <a:endParaRPr lang="en-US" altLang="en-US" sz="2100" i="1" dirty="0">
              <a:ea typeface="ＭＳ Ｐゴシック" pitchFamily="34" charset="-128"/>
            </a:endParaRPr>
          </a:p>
        </p:txBody>
      </p:sp>
      <p:sp>
        <p:nvSpPr>
          <p:cNvPr id="5" name="Rectangle 2"/>
          <p:cNvSpPr txBox="1">
            <a:spLocks noChangeArrowheads="1"/>
          </p:cNvSpPr>
          <p:nvPr/>
        </p:nvSpPr>
        <p:spPr>
          <a:xfrm>
            <a:off x="1491294" y="1143000"/>
            <a:ext cx="5985259" cy="85725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endParaRPr lang="en-GB" sz="2700" b="0" dirty="0">
              <a:solidFill>
                <a:srgbClr val="44546A"/>
              </a:solidFill>
              <a:effectLst/>
              <a:cs typeface="+mj-cs"/>
            </a:endParaRPr>
          </a:p>
        </p:txBody>
      </p:sp>
    </p:spTree>
    <p:extLst>
      <p:ext uri="{BB962C8B-B14F-4D97-AF65-F5344CB8AC3E}">
        <p14:creationId xmlns:p14="http://schemas.microsoft.com/office/powerpoint/2010/main" val="2610721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4402" y="1646802"/>
            <a:ext cx="7315200" cy="3839598"/>
          </a:xfrm>
        </p:spPr>
        <p:txBody>
          <a:bodyPr>
            <a:normAutofit fontScale="70000" lnSpcReduction="20000"/>
          </a:bodyPr>
          <a:lstStyle/>
          <a:p>
            <a:r>
              <a:rPr lang="en-GB" b="1" dirty="0">
                <a:solidFill>
                  <a:srgbClr val="333333"/>
                </a:solidFill>
                <a:latin typeface="Verdana" panose="020B0604030504040204" pitchFamily="34" charset="0"/>
              </a:rPr>
              <a:t>Interdependence and globalisation</a:t>
            </a:r>
            <a:r>
              <a:rPr lang="en-GB" dirty="0">
                <a:solidFill>
                  <a:srgbClr val="333333"/>
                </a:solidFill>
                <a:latin typeface="Verdana" panose="020B0604030504040204" pitchFamily="34" charset="0"/>
              </a:rPr>
              <a:t> – an understanding of the complex social, economic and political links between people and the impact that changes have on each other</a:t>
            </a:r>
          </a:p>
          <a:p>
            <a:r>
              <a:rPr lang="en-GB" b="1" dirty="0">
                <a:solidFill>
                  <a:srgbClr val="333333"/>
                </a:solidFill>
                <a:latin typeface="Verdana" panose="020B0604030504040204" pitchFamily="34" charset="0"/>
              </a:rPr>
              <a:t>Identity and cultural diversity</a:t>
            </a:r>
            <a:r>
              <a:rPr lang="en-GB" dirty="0">
                <a:solidFill>
                  <a:srgbClr val="333333"/>
                </a:solidFill>
                <a:latin typeface="Verdana" panose="020B0604030504040204" pitchFamily="34" charset="0"/>
              </a:rPr>
              <a:t> – an understanding of self and one’s own culture, and being open to the culture of others</a:t>
            </a:r>
          </a:p>
          <a:p>
            <a:r>
              <a:rPr lang="en-GB" b="1" dirty="0">
                <a:solidFill>
                  <a:srgbClr val="333333"/>
                </a:solidFill>
                <a:latin typeface="Verdana" panose="020B0604030504040204" pitchFamily="34" charset="0"/>
              </a:rPr>
              <a:t>Social justice and human rights</a:t>
            </a:r>
            <a:r>
              <a:rPr lang="en-GB" dirty="0">
                <a:solidFill>
                  <a:srgbClr val="333333"/>
                </a:solidFill>
                <a:latin typeface="Verdana" panose="020B0604030504040204" pitchFamily="34" charset="0"/>
              </a:rPr>
              <a:t> – an understanding of the impact of inequality and discrimination, the importance of standing up for our own rights and our responsibility to respect the rights of others</a:t>
            </a:r>
          </a:p>
          <a:p>
            <a:r>
              <a:rPr lang="en-GB" b="1" dirty="0">
                <a:solidFill>
                  <a:srgbClr val="333333"/>
                </a:solidFill>
                <a:latin typeface="Verdana" panose="020B0604030504040204" pitchFamily="34" charset="0"/>
              </a:rPr>
              <a:t>Peace building and conflict resolution</a:t>
            </a:r>
            <a:r>
              <a:rPr lang="en-GB" dirty="0">
                <a:solidFill>
                  <a:srgbClr val="333333"/>
                </a:solidFill>
                <a:latin typeface="Verdana" panose="020B0604030504040204" pitchFamily="34" charset="0"/>
              </a:rPr>
              <a:t> – an understanding of the importance of building and maintaining positive and trusting relationships and ways conflict can be prevented or peacefully resolved</a:t>
            </a:r>
          </a:p>
          <a:p>
            <a:r>
              <a:rPr lang="en-GB" b="1" dirty="0">
                <a:solidFill>
                  <a:srgbClr val="333333"/>
                </a:solidFill>
                <a:latin typeface="Verdana" panose="020B0604030504040204" pitchFamily="34" charset="0"/>
              </a:rPr>
              <a:t>Sustainable futures</a:t>
            </a:r>
            <a:r>
              <a:rPr lang="en-GB" dirty="0">
                <a:solidFill>
                  <a:srgbClr val="333333"/>
                </a:solidFill>
                <a:latin typeface="Verdana" panose="020B0604030504040204" pitchFamily="34" charset="0"/>
              </a:rPr>
              <a:t> – an understanding of the ways in which we can meet our current needs without diminishing the quality of the environment or reducing the capacity of future generations to meet their own needs</a:t>
            </a:r>
            <a:r>
              <a:rPr lang="en-GB" dirty="0" smtClean="0">
                <a:solidFill>
                  <a:srgbClr val="333333"/>
                </a:solidFill>
                <a:latin typeface="Verdana" panose="020B0604030504040204" pitchFamily="34" charset="0"/>
              </a:rPr>
              <a:t>.</a:t>
            </a:r>
          </a:p>
          <a:p>
            <a:pPr marL="34290" indent="0">
              <a:buNone/>
            </a:pPr>
            <a:r>
              <a:rPr lang="en-GB" dirty="0" smtClean="0">
                <a:solidFill>
                  <a:srgbClr val="333333"/>
                </a:solidFill>
                <a:latin typeface="Verdana" panose="020B0604030504040204" pitchFamily="34" charset="0"/>
              </a:rPr>
              <a:t>We can link this to the Wellbeing of Future Generations Act (Wales), 2015</a:t>
            </a:r>
            <a:endParaRPr lang="en-GB" dirty="0">
              <a:solidFill>
                <a:srgbClr val="333333"/>
              </a:solidFill>
              <a:latin typeface="Verdana" panose="020B0604030504040204" pitchFamily="34" charset="0"/>
            </a:endParaRPr>
          </a:p>
          <a:p>
            <a:endParaRPr lang="en-GB" dirty="0"/>
          </a:p>
        </p:txBody>
      </p:sp>
      <p:sp>
        <p:nvSpPr>
          <p:cNvPr id="3" name="Title 2"/>
          <p:cNvSpPr>
            <a:spLocks noGrp="1"/>
          </p:cNvSpPr>
          <p:nvPr>
            <p:ph type="title"/>
          </p:nvPr>
        </p:nvSpPr>
        <p:spPr>
          <a:xfrm>
            <a:off x="143508" y="1106742"/>
            <a:ext cx="8572148" cy="540060"/>
          </a:xfrm>
        </p:spPr>
        <p:txBody>
          <a:bodyPr>
            <a:normAutofit/>
          </a:bodyPr>
          <a:lstStyle/>
          <a:p>
            <a:r>
              <a:rPr lang="en-GB" sz="2700" dirty="0"/>
              <a:t>What are global perspectives in education?</a:t>
            </a:r>
          </a:p>
        </p:txBody>
      </p:sp>
      <p:sp>
        <p:nvSpPr>
          <p:cNvPr id="4" name="Footer Placeholder 3"/>
          <p:cNvSpPr>
            <a:spLocks noGrp="1"/>
          </p:cNvSpPr>
          <p:nvPr>
            <p:ph type="ftr" sz="quarter" idx="11"/>
          </p:nvPr>
        </p:nvSpPr>
        <p:spPr/>
        <p:txBody>
          <a:bodyPr/>
          <a:lstStyle/>
          <a:p>
            <a:r>
              <a:rPr lang="en-US" dirty="0" smtClean="0">
                <a:solidFill>
                  <a:prstClr val="black"/>
                </a:solidFill>
              </a:rPr>
              <a:t>(Global Education, 2014, Welsh Government, 2015) ) </a:t>
            </a:r>
            <a:endParaRPr lang="en-US" dirty="0">
              <a:solidFill>
                <a:prstClr val="black"/>
              </a:solidFill>
            </a:endParaRPr>
          </a:p>
        </p:txBody>
      </p:sp>
      <p:sp>
        <p:nvSpPr>
          <p:cNvPr id="5" name="Slide Number Placeholder 4"/>
          <p:cNvSpPr>
            <a:spLocks noGrp="1"/>
          </p:cNvSpPr>
          <p:nvPr>
            <p:ph type="sldNum" sz="quarter" idx="12"/>
          </p:nvPr>
        </p:nvSpPr>
        <p:spPr/>
        <p:txBody>
          <a:bodyPr/>
          <a:lstStyle/>
          <a:p>
            <a:fld id="{F36C87F6-986D-49E6-AF40-1B3A1EE8064D}"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89081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SDGs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Goal </a:t>
            </a:r>
            <a:r>
              <a:rPr lang="en-GB" dirty="0"/>
              <a:t>1: No Poverty</a:t>
            </a:r>
          </a:p>
          <a:p>
            <a:r>
              <a:rPr lang="en-GB" dirty="0" smtClean="0"/>
              <a:t>Goal </a:t>
            </a:r>
            <a:r>
              <a:rPr lang="en-GB" dirty="0"/>
              <a:t>2: Zero Hunger</a:t>
            </a:r>
          </a:p>
          <a:p>
            <a:r>
              <a:rPr lang="en-GB" dirty="0" smtClean="0"/>
              <a:t>Goal </a:t>
            </a:r>
            <a:r>
              <a:rPr lang="en-GB" dirty="0"/>
              <a:t>3: Good Health and Well-Being for people</a:t>
            </a:r>
          </a:p>
          <a:p>
            <a:r>
              <a:rPr lang="en-GB" dirty="0" smtClean="0"/>
              <a:t>Goal </a:t>
            </a:r>
            <a:r>
              <a:rPr lang="en-GB" dirty="0"/>
              <a:t>4: Quality Education</a:t>
            </a:r>
          </a:p>
          <a:p>
            <a:r>
              <a:rPr lang="en-GB" dirty="0" smtClean="0"/>
              <a:t>Goal </a:t>
            </a:r>
            <a:r>
              <a:rPr lang="en-GB" dirty="0"/>
              <a:t>5: Gender Equality</a:t>
            </a:r>
          </a:p>
          <a:p>
            <a:r>
              <a:rPr lang="en-GB" dirty="0" smtClean="0"/>
              <a:t>Goal </a:t>
            </a:r>
            <a:r>
              <a:rPr lang="en-GB" dirty="0"/>
              <a:t>6: Clean Water and Sanitation</a:t>
            </a:r>
          </a:p>
          <a:p>
            <a:r>
              <a:rPr lang="en-GB" dirty="0" smtClean="0"/>
              <a:t>Goal </a:t>
            </a:r>
            <a:r>
              <a:rPr lang="en-GB" dirty="0"/>
              <a:t>7: Affordable and Clean Energy</a:t>
            </a:r>
          </a:p>
          <a:p>
            <a:r>
              <a:rPr lang="en-GB" dirty="0" smtClean="0"/>
              <a:t>Goal </a:t>
            </a:r>
            <a:r>
              <a:rPr lang="en-GB" dirty="0"/>
              <a:t>8: Decent Work and Economic Growth</a:t>
            </a:r>
          </a:p>
          <a:p>
            <a:r>
              <a:rPr lang="en-GB" dirty="0" smtClean="0"/>
              <a:t>Goal </a:t>
            </a:r>
            <a:r>
              <a:rPr lang="en-GB" dirty="0"/>
              <a:t>9: Industry, Innovation and Infrastructure</a:t>
            </a:r>
          </a:p>
          <a:p>
            <a:r>
              <a:rPr lang="en-GB" dirty="0" smtClean="0"/>
              <a:t>Goal </a:t>
            </a:r>
            <a:r>
              <a:rPr lang="en-GB" dirty="0"/>
              <a:t>10: Reduced Inequalities</a:t>
            </a:r>
          </a:p>
          <a:p>
            <a:r>
              <a:rPr lang="en-GB" dirty="0" smtClean="0"/>
              <a:t>Goal </a:t>
            </a:r>
            <a:r>
              <a:rPr lang="en-GB" dirty="0"/>
              <a:t>11: Sustainable Cities and Communities</a:t>
            </a:r>
          </a:p>
          <a:p>
            <a:r>
              <a:rPr lang="en-GB" dirty="0" smtClean="0"/>
              <a:t>Goal </a:t>
            </a:r>
            <a:r>
              <a:rPr lang="en-GB" dirty="0"/>
              <a:t>12: Responsible Consumption and Production</a:t>
            </a:r>
          </a:p>
          <a:p>
            <a:r>
              <a:rPr lang="en-GB" dirty="0" smtClean="0"/>
              <a:t>Goal </a:t>
            </a:r>
            <a:r>
              <a:rPr lang="en-GB" dirty="0"/>
              <a:t>13: Climate Action</a:t>
            </a:r>
          </a:p>
          <a:p>
            <a:r>
              <a:rPr lang="en-GB" dirty="0" smtClean="0"/>
              <a:t>Goal </a:t>
            </a:r>
            <a:r>
              <a:rPr lang="en-GB" dirty="0"/>
              <a:t>14: Life Below Water</a:t>
            </a:r>
          </a:p>
          <a:p>
            <a:r>
              <a:rPr lang="en-GB" dirty="0" smtClean="0"/>
              <a:t>Goal </a:t>
            </a:r>
            <a:r>
              <a:rPr lang="en-GB" dirty="0"/>
              <a:t>15: Life on Land</a:t>
            </a:r>
          </a:p>
          <a:p>
            <a:r>
              <a:rPr lang="en-GB" dirty="0" smtClean="0"/>
              <a:t>Goal </a:t>
            </a:r>
            <a:r>
              <a:rPr lang="en-GB" dirty="0"/>
              <a:t>16: Peace, Justice and Strong Institutions</a:t>
            </a:r>
          </a:p>
          <a:p>
            <a:r>
              <a:rPr lang="en-GB" dirty="0" smtClean="0"/>
              <a:t>Goal </a:t>
            </a:r>
            <a:r>
              <a:rPr lang="en-GB" dirty="0"/>
              <a:t>17: Partnerships for the Goals</a:t>
            </a:r>
          </a:p>
        </p:txBody>
      </p:sp>
    </p:spTree>
    <p:extLst>
      <p:ext uri="{BB962C8B-B14F-4D97-AF65-F5344CB8AC3E}">
        <p14:creationId xmlns:p14="http://schemas.microsoft.com/office/powerpoint/2010/main" val="3409118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9 ESDGC concepts </a:t>
            </a:r>
            <a:br>
              <a:rPr lang="en-GB" dirty="0"/>
            </a:br>
            <a:endParaRPr lang="en-GB" dirty="0"/>
          </a:p>
        </p:txBody>
      </p:sp>
      <p:sp>
        <p:nvSpPr>
          <p:cNvPr id="11266" name="Content Placeholder 6"/>
          <p:cNvSpPr>
            <a:spLocks noGrp="1"/>
          </p:cNvSpPr>
          <p:nvPr>
            <p:ph idx="1"/>
          </p:nvPr>
        </p:nvSpPr>
        <p:spPr>
          <a:ln>
            <a:noFill/>
          </a:ln>
        </p:spPr>
        <p:style>
          <a:lnRef idx="2">
            <a:schemeClr val="dk1"/>
          </a:lnRef>
          <a:fillRef idx="1">
            <a:schemeClr val="lt1"/>
          </a:fillRef>
          <a:effectRef idx="0">
            <a:schemeClr val="dk1"/>
          </a:effectRef>
          <a:fontRef idx="minor">
            <a:schemeClr val="dk1"/>
          </a:fontRef>
        </p:style>
        <p:txBody>
          <a:bodyPr>
            <a:normAutofit/>
          </a:bodyPr>
          <a:lstStyle/>
          <a:p>
            <a:pPr lvl="1"/>
            <a:r>
              <a:rPr lang="en-GB" altLang="en-US" i="1" dirty="0" smtClean="0">
                <a:ea typeface="ＭＳ Ｐゴシック" pitchFamily="34" charset="-128"/>
              </a:rPr>
              <a:t>Interdependence</a:t>
            </a:r>
          </a:p>
          <a:p>
            <a:pPr lvl="1"/>
            <a:r>
              <a:rPr lang="en-GB" altLang="en-US" i="1" dirty="0" smtClean="0">
                <a:ea typeface="ＭＳ Ｐゴシック" pitchFamily="34" charset="-128"/>
              </a:rPr>
              <a:t>Citizenship and stewardship</a:t>
            </a:r>
          </a:p>
          <a:p>
            <a:pPr lvl="1"/>
            <a:r>
              <a:rPr lang="en-GB" altLang="en-US" i="1" dirty="0" smtClean="0">
                <a:ea typeface="ＭＳ Ｐゴシック" pitchFamily="34" charset="-128"/>
              </a:rPr>
              <a:t>Needs and rights of future generations</a:t>
            </a:r>
          </a:p>
          <a:p>
            <a:pPr lvl="1"/>
            <a:r>
              <a:rPr lang="en-GB" altLang="en-US" i="1" dirty="0" smtClean="0">
                <a:ea typeface="ＭＳ Ｐゴシック" pitchFamily="34" charset="-128"/>
              </a:rPr>
              <a:t>Diversity</a:t>
            </a:r>
          </a:p>
          <a:p>
            <a:pPr lvl="1"/>
            <a:r>
              <a:rPr lang="en-GB" altLang="en-US" i="1" dirty="0" smtClean="0">
                <a:ea typeface="ＭＳ Ｐゴシック" pitchFamily="34" charset="-128"/>
              </a:rPr>
              <a:t>Quality of life, social justice and equity</a:t>
            </a:r>
          </a:p>
          <a:p>
            <a:pPr lvl="1"/>
            <a:r>
              <a:rPr lang="en-GB" altLang="en-US" i="1" dirty="0" smtClean="0">
                <a:ea typeface="ＭＳ Ｐゴシック" pitchFamily="34" charset="-128"/>
              </a:rPr>
              <a:t>Sustainable change</a:t>
            </a:r>
          </a:p>
          <a:p>
            <a:pPr lvl="1"/>
            <a:r>
              <a:rPr lang="en-GB" altLang="en-US" i="1" dirty="0" smtClean="0">
                <a:ea typeface="ＭＳ Ｐゴシック" pitchFamily="34" charset="-128"/>
              </a:rPr>
              <a:t>Uncertainty and precaution</a:t>
            </a:r>
          </a:p>
          <a:p>
            <a:pPr lvl="1"/>
            <a:r>
              <a:rPr lang="en-GB" altLang="en-US" i="1" dirty="0" smtClean="0">
                <a:ea typeface="ＭＳ Ｐゴシック" pitchFamily="34" charset="-128"/>
              </a:rPr>
              <a:t>Values and perceptions</a:t>
            </a:r>
          </a:p>
          <a:p>
            <a:pPr lvl="1"/>
            <a:r>
              <a:rPr lang="en-GB" altLang="en-US" i="1" dirty="0" smtClean="0">
                <a:ea typeface="ＭＳ Ｐゴシック" pitchFamily="34" charset="-128"/>
              </a:rPr>
              <a:t>Conflict resolution</a:t>
            </a:r>
          </a:p>
          <a:p>
            <a:endParaRPr lang="en-GB" altLang="en-US" sz="600" dirty="0">
              <a:ea typeface="ＭＳ Ｐゴシック" pitchFamily="34" charset="-128"/>
            </a:endParaRPr>
          </a:p>
        </p:txBody>
      </p:sp>
      <p:sp>
        <p:nvSpPr>
          <p:cNvPr id="5" name="Rectangle 2"/>
          <p:cNvSpPr txBox="1">
            <a:spLocks noChangeArrowheads="1"/>
          </p:cNvSpPr>
          <p:nvPr/>
        </p:nvSpPr>
        <p:spPr>
          <a:xfrm>
            <a:off x="1485900" y="1170092"/>
            <a:ext cx="6172200" cy="85725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endParaRPr lang="en-US" sz="3000" b="0" dirty="0">
              <a:solidFill>
                <a:srgbClr val="ED7D31"/>
              </a:solidFill>
              <a:effectLst/>
            </a:endParaRPr>
          </a:p>
        </p:txBody>
      </p:sp>
    </p:spTree>
    <p:extLst>
      <p:ext uri="{BB962C8B-B14F-4D97-AF65-F5344CB8AC3E}">
        <p14:creationId xmlns:p14="http://schemas.microsoft.com/office/powerpoint/2010/main" val="2108408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ESDGC 7 Themes</a:t>
            </a:r>
            <a:endParaRPr lang="en-GB" dirty="0"/>
          </a:p>
        </p:txBody>
      </p:sp>
      <p:sp>
        <p:nvSpPr>
          <p:cNvPr id="6" name="Content Placeholder 5"/>
          <p:cNvSpPr>
            <a:spLocks noGrp="1"/>
          </p:cNvSpPr>
          <p:nvPr>
            <p:ph idx="1"/>
          </p:nvPr>
        </p:nvSpPr>
        <p:spPr/>
        <p:txBody>
          <a:bodyPr>
            <a:normAutofit/>
          </a:bodyPr>
          <a:lstStyle/>
          <a:p>
            <a:r>
              <a:rPr lang="en-GB" dirty="0"/>
              <a:t>T</a:t>
            </a:r>
            <a:r>
              <a:rPr lang="en-GB" dirty="0" smtClean="0"/>
              <a:t>he </a:t>
            </a:r>
            <a:r>
              <a:rPr lang="en-GB" dirty="0"/>
              <a:t>natural environment</a:t>
            </a:r>
          </a:p>
          <a:p>
            <a:r>
              <a:rPr lang="en-GB" dirty="0"/>
              <a:t>C</a:t>
            </a:r>
            <a:r>
              <a:rPr lang="en-GB" dirty="0" smtClean="0"/>
              <a:t>onsumption </a:t>
            </a:r>
            <a:r>
              <a:rPr lang="en-GB" dirty="0"/>
              <a:t>and waste</a:t>
            </a:r>
          </a:p>
          <a:p>
            <a:r>
              <a:rPr lang="en-GB" dirty="0"/>
              <a:t>C</a:t>
            </a:r>
            <a:r>
              <a:rPr lang="en-GB" dirty="0" smtClean="0"/>
              <a:t>limate </a:t>
            </a:r>
            <a:r>
              <a:rPr lang="en-GB" dirty="0"/>
              <a:t>change</a:t>
            </a:r>
          </a:p>
          <a:p>
            <a:r>
              <a:rPr lang="en-GB" dirty="0"/>
              <a:t>W</a:t>
            </a:r>
            <a:r>
              <a:rPr lang="en-GB" dirty="0" smtClean="0"/>
              <a:t>ealth </a:t>
            </a:r>
            <a:r>
              <a:rPr lang="en-GB" dirty="0"/>
              <a:t>and poverty</a:t>
            </a:r>
          </a:p>
          <a:p>
            <a:r>
              <a:rPr lang="en-GB" dirty="0"/>
              <a:t>I</a:t>
            </a:r>
            <a:r>
              <a:rPr lang="en-GB" dirty="0" smtClean="0"/>
              <a:t>dentity </a:t>
            </a:r>
            <a:r>
              <a:rPr lang="en-GB" dirty="0"/>
              <a:t>and culture</a:t>
            </a:r>
          </a:p>
          <a:p>
            <a:r>
              <a:rPr lang="en-GB" dirty="0"/>
              <a:t>C</a:t>
            </a:r>
            <a:r>
              <a:rPr lang="en-GB" dirty="0" smtClean="0"/>
              <a:t>hoices </a:t>
            </a:r>
            <a:r>
              <a:rPr lang="en-GB" dirty="0"/>
              <a:t>and decisions</a:t>
            </a:r>
          </a:p>
          <a:p>
            <a:r>
              <a:rPr lang="en-GB" dirty="0"/>
              <a:t>H</a:t>
            </a:r>
            <a:r>
              <a:rPr lang="en-GB" dirty="0" smtClean="0"/>
              <a:t>ealth.</a:t>
            </a:r>
            <a:endParaRPr lang="en-GB" dirty="0"/>
          </a:p>
          <a:p>
            <a:r>
              <a:rPr lang="en-GB" dirty="0" smtClean="0">
                <a:solidFill>
                  <a:srgbClr val="FF0000"/>
                </a:solidFill>
              </a:rPr>
              <a:t>Can you fit your points about global educational issues into these themes?</a:t>
            </a:r>
            <a:endParaRPr lang="en-GB" dirty="0">
              <a:solidFill>
                <a:srgbClr val="FF0000"/>
              </a:solidFill>
            </a:endParaRPr>
          </a:p>
          <a:p>
            <a:endParaRPr lang="en-GB" dirty="0">
              <a:solidFill>
                <a:srgbClr val="FF0000"/>
              </a:solidFill>
            </a:endParaRPr>
          </a:p>
        </p:txBody>
      </p:sp>
      <p:pic>
        <p:nvPicPr>
          <p:cNvPr id="9219" name="Picture 3" descr="C:\Users\Alison\AppData\Local\Microsoft\Windows\INetCache\IE\8307H8Z8\logo[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4675" y="869113"/>
            <a:ext cx="1076325" cy="1084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995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Limits of and Barriers to effective ESDGC</a:t>
            </a:r>
            <a:r>
              <a:rPr lang="en-GB" dirty="0"/>
              <a:t>?</a:t>
            </a:r>
          </a:p>
        </p:txBody>
      </p:sp>
      <p:sp>
        <p:nvSpPr>
          <p:cNvPr id="4" name="Content Placeholder 3"/>
          <p:cNvSpPr>
            <a:spLocks noGrp="1"/>
          </p:cNvSpPr>
          <p:nvPr>
            <p:ph idx="1"/>
          </p:nvPr>
        </p:nvSpPr>
        <p:spPr/>
        <p:txBody>
          <a:bodyPr>
            <a:normAutofit/>
          </a:bodyPr>
          <a:lstStyle/>
          <a:p>
            <a:r>
              <a:rPr lang="en-GB" dirty="0" smtClean="0"/>
              <a:t>ESDGC not radical enough </a:t>
            </a:r>
          </a:p>
          <a:p>
            <a:r>
              <a:rPr lang="en-GB" dirty="0"/>
              <a:t> S</a:t>
            </a:r>
            <a:r>
              <a:rPr lang="en-GB" dirty="0" smtClean="0"/>
              <a:t>till working within the school system / no major change to the thinking in sustainable terms</a:t>
            </a:r>
          </a:p>
          <a:p>
            <a:r>
              <a:rPr lang="en-GB" dirty="0" smtClean="0"/>
              <a:t>Embedded better in some areas than others</a:t>
            </a:r>
          </a:p>
          <a:p>
            <a:r>
              <a:rPr lang="en-GB" dirty="0" smtClean="0"/>
              <a:t>Schools are subject dominated</a:t>
            </a:r>
          </a:p>
          <a:p>
            <a:r>
              <a:rPr lang="en-GB" dirty="0" smtClean="0"/>
              <a:t>Schools are exam driven</a:t>
            </a:r>
          </a:p>
          <a:p>
            <a:r>
              <a:rPr lang="en-GB" dirty="0" smtClean="0"/>
              <a:t>Are the teachers living it or just teaching it?</a:t>
            </a:r>
          </a:p>
          <a:p>
            <a:r>
              <a:rPr lang="en-GB" dirty="0" smtClean="0"/>
              <a:t>Need to think beyond the school e.g. Transition Network </a:t>
            </a:r>
            <a:r>
              <a:rPr lang="en-GB" sz="1050" dirty="0"/>
              <a:t>(Hopkins 2008 cited in Clarke, 2010)</a:t>
            </a:r>
          </a:p>
        </p:txBody>
      </p:sp>
      <p:pic>
        <p:nvPicPr>
          <p:cNvPr id="10265" name="Picture 25" descr="C:\Users\Alison\AppData\Local\Microsoft\Windows\INetCache\IE\CHEY5274\criticism[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40956" y="857250"/>
            <a:ext cx="2362200" cy="1328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386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type="pic" idx="1"/>
          </p:nvPr>
        </p:nvPicPr>
        <p:blipFill>
          <a:blip r:embed="rId2"/>
          <a:srcRect t="1365" b="1365"/>
          <a:stretch>
            <a:fillRect/>
          </a:stretch>
        </p:blipFill>
        <p:spPr>
          <a:xfrm>
            <a:off x="1619672" y="548680"/>
            <a:ext cx="4760006" cy="4630151"/>
          </a:xfrm>
          <a:prstGeom prst="rect">
            <a:avLst/>
          </a:prstGeom>
        </p:spPr>
      </p:pic>
      <p:sp>
        <p:nvSpPr>
          <p:cNvPr id="6" name="Text Placeholder 5"/>
          <p:cNvSpPr>
            <a:spLocks noGrp="1"/>
          </p:cNvSpPr>
          <p:nvPr>
            <p:ph type="body" sz="half" idx="2"/>
          </p:nvPr>
        </p:nvSpPr>
        <p:spPr/>
        <p:txBody>
          <a:bodyPr/>
          <a:lstStyle/>
          <a:p>
            <a:endParaRPr lang="en-GB"/>
          </a:p>
        </p:txBody>
      </p:sp>
      <p:sp>
        <p:nvSpPr>
          <p:cNvPr id="5" name="Title 4"/>
          <p:cNvSpPr>
            <a:spLocks noGrp="1"/>
          </p:cNvSpPr>
          <p:nvPr>
            <p:ph type="title"/>
          </p:nvPr>
        </p:nvSpPr>
        <p:spPr/>
        <p:txBody>
          <a:bodyPr/>
          <a:lstStyle/>
          <a:p>
            <a:r>
              <a:rPr lang="en-GB" dirty="0" smtClean="0"/>
              <a:t>How do we walk the path to becoming global citizens?</a:t>
            </a:r>
            <a:endParaRPr lang="en-GB" dirty="0"/>
          </a:p>
        </p:txBody>
      </p:sp>
    </p:spTree>
    <p:extLst>
      <p:ext uri="{BB962C8B-B14F-4D97-AF65-F5344CB8AC3E}">
        <p14:creationId xmlns:p14="http://schemas.microsoft.com/office/powerpoint/2010/main" val="246090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Adjacency</Template>
  <TotalTime>322</TotalTime>
  <Words>1112</Words>
  <Application>Microsoft Office PowerPoint</Application>
  <PresentationFormat>On-screen Show (4:3)</PresentationFormat>
  <Paragraphs>113</Paragraphs>
  <Slides>11</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MS PGothic</vt:lpstr>
      <vt:lpstr>Arial</vt:lpstr>
      <vt:lpstr>Calibri</vt:lpstr>
      <vt:lpstr>Cambria</vt:lpstr>
      <vt:lpstr>Century Gothic</vt:lpstr>
      <vt:lpstr>Lucida Sans Unicode</vt:lpstr>
      <vt:lpstr>Tahoma</vt:lpstr>
      <vt:lpstr>Times New Roman</vt:lpstr>
      <vt:lpstr>Verdana</vt:lpstr>
      <vt:lpstr>Adjacency</vt:lpstr>
      <vt:lpstr>Communication and Communities in a connected World</vt:lpstr>
      <vt:lpstr>Presentation – 10 minutes – 09/05/2018</vt:lpstr>
      <vt:lpstr>What are global inequalities?</vt:lpstr>
      <vt:lpstr>Why teach ESDGC? </vt:lpstr>
      <vt:lpstr>Role of Schools </vt:lpstr>
      <vt:lpstr>What are global perspectives in education?</vt:lpstr>
      <vt:lpstr>SDGs</vt:lpstr>
      <vt:lpstr>9 ESDGC concepts  </vt:lpstr>
      <vt:lpstr>ESDGC 7 Themes</vt:lpstr>
      <vt:lpstr>Limits of and Barriers to effective ESDGC?</vt:lpstr>
      <vt:lpstr>How do we walk the path to becoming global citizens?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and Communities in a connected World</dc:title>
  <dc:creator>Administrator</dc:creator>
  <cp:lastModifiedBy>Heike Griffiths</cp:lastModifiedBy>
  <cp:revision>15</cp:revision>
  <dcterms:created xsi:type="dcterms:W3CDTF">2018-03-19T09:48:56Z</dcterms:created>
  <dcterms:modified xsi:type="dcterms:W3CDTF">2018-04-24T12:50:11Z</dcterms:modified>
</cp:coreProperties>
</file>